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9" r:id="rId3"/>
    <p:sldId id="322" r:id="rId4"/>
    <p:sldId id="323" r:id="rId5"/>
    <p:sldId id="273" r:id="rId6"/>
    <p:sldId id="324" r:id="rId7"/>
    <p:sldId id="326" r:id="rId8"/>
    <p:sldId id="328" r:id="rId9"/>
    <p:sldId id="260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2E1B2C-665A-4524-8DCC-0DDF0860CA50}">
          <p14:sldIdLst>
            <p14:sldId id="256"/>
          </p14:sldIdLst>
        </p14:section>
        <p14:section name="Konsep Polymorphism" id="{61B03D50-4080-4FF4-8506-995820C51334}">
          <p14:sldIdLst>
            <p14:sldId id="329"/>
            <p14:sldId id="322"/>
            <p14:sldId id="323"/>
            <p14:sldId id="273"/>
            <p14:sldId id="324"/>
            <p14:sldId id="326"/>
            <p14:sldId id="328"/>
          </p14:sldIdLst>
        </p14:section>
        <p14:section name="Untitled Section" id="{566E0FED-7845-42DB-B1C2-82177255CF5F}">
          <p14:sldIdLst>
            <p14:sldId id="260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9005" autoAdjust="0"/>
  </p:normalViewPr>
  <p:slideViewPr>
    <p:cSldViewPr>
      <p:cViewPr varScale="1">
        <p:scale>
          <a:sx n="56" d="100"/>
          <a:sy n="56" d="100"/>
        </p:scale>
        <p:origin x="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0EA65-E373-4264-8E33-E557121D178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8D865-858E-4A99-B1EC-A38C041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1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Perhatikan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hitungLuas</a:t>
            </a:r>
            <a:r>
              <a:rPr lang="en-US" baseline="0" dirty="0" smtClean="0"/>
              <a:t>()</a:t>
            </a:r>
          </a:p>
          <a:p>
            <a:r>
              <a:rPr lang="en-US" baseline="0" dirty="0" smtClean="0"/>
              <a:t>Method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menghitung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menghitung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beberapa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bidang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ingin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dihitung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luasnya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457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19FB5-3E22-4347-9D47-E764C09E46CC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85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19FB5-3E22-4347-9D47-E764C09E46CC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1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19FB5-3E22-4347-9D47-E764C09E46CC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37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00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9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9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512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79512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512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512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17/10/2019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FONDASI PEMROGRAMAN &amp; STRUKTUR </a:t>
            </a:r>
            <a:r>
              <a:rPr lang="id-I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Polymorphism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Tipe-tipe</a:t>
            </a:r>
            <a:r>
              <a:rPr lang="en-US" dirty="0" smtClean="0"/>
              <a:t> Polymorphism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Polymorphism: </a:t>
            </a:r>
          </a:p>
          <a:p>
            <a:r>
              <a:rPr lang="en-US" b="1" dirty="0" smtClean="0"/>
              <a:t>Compile-time </a:t>
            </a:r>
            <a:r>
              <a:rPr lang="en-US" b="1" dirty="0"/>
              <a:t>polymorphism </a:t>
            </a:r>
            <a:r>
              <a:rPr lang="en-US" dirty="0"/>
              <a:t>(static binding</a:t>
            </a:r>
            <a:r>
              <a:rPr lang="en-US" dirty="0" smtClean="0"/>
              <a:t>)</a:t>
            </a:r>
          </a:p>
          <a:p>
            <a:pPr marL="411480" lvl="1" indent="0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Method Overloading</a:t>
            </a:r>
          </a:p>
          <a:p>
            <a:r>
              <a:rPr lang="en-US" b="1" dirty="0" smtClean="0"/>
              <a:t>Run-time </a:t>
            </a:r>
            <a:r>
              <a:rPr lang="en-US" b="1" dirty="0"/>
              <a:t>polymorphism </a:t>
            </a:r>
            <a:r>
              <a:rPr lang="en-US" dirty="0"/>
              <a:t>(dynamic binding).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Method </a:t>
            </a:r>
            <a:r>
              <a:rPr lang="en-US" dirty="0"/>
              <a:t>overriding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765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Tipe-tipe</a:t>
            </a:r>
            <a:r>
              <a:rPr lang="en-US" dirty="0"/>
              <a:t> </a:t>
            </a:r>
            <a:r>
              <a:rPr lang="en-US" dirty="0" smtClean="0"/>
              <a:t>Polymorphism</a:t>
            </a:r>
            <a:br>
              <a:rPr lang="en-US" dirty="0" smtClean="0"/>
            </a:br>
            <a:r>
              <a:rPr lang="en-US" dirty="0" smtClean="0"/>
              <a:t>Compile-time </a:t>
            </a:r>
            <a:r>
              <a:rPr lang="en-US" dirty="0"/>
              <a:t>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Compile-time </a:t>
            </a:r>
            <a:r>
              <a:rPr lang="en-US" dirty="0"/>
              <a:t>polymorphism </a:t>
            </a:r>
            <a:r>
              <a:rPr lang="en-US" dirty="0" smtClean="0"/>
              <a:t>(static binding)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polymorphism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kompilasi</a:t>
            </a:r>
            <a:r>
              <a:rPr lang="en-US" dirty="0" smtClean="0"/>
              <a:t>,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method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(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)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class </a:t>
            </a:r>
            <a:r>
              <a:rPr lang="en-US" dirty="0" err="1" smtClean="0"/>
              <a:t>atau</a:t>
            </a:r>
            <a:r>
              <a:rPr lang="en-US" dirty="0" smtClean="0"/>
              <a:t> base class (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smtClean="0"/>
              <a:t>method overloading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4124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Tipe-tipe</a:t>
            </a:r>
            <a:r>
              <a:rPr lang="en-US" dirty="0"/>
              <a:t> Polymorphism</a:t>
            </a:r>
            <a:br>
              <a:rPr lang="en-US" dirty="0"/>
            </a:br>
            <a:r>
              <a:rPr lang="en-US" dirty="0" smtClean="0"/>
              <a:t>Run-time </a:t>
            </a:r>
            <a:r>
              <a:rPr lang="en-US" dirty="0"/>
              <a:t>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Run-time </a:t>
            </a:r>
            <a:r>
              <a:rPr lang="en-US" dirty="0"/>
              <a:t>polymorphism </a:t>
            </a:r>
            <a:r>
              <a:rPr lang="en-US" dirty="0" smtClean="0"/>
              <a:t>(dynamic binding)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polymorphism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run time,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b="1" i="1" dirty="0" smtClean="0"/>
              <a:t>base class </a:t>
            </a:r>
            <a:r>
              <a:rPr lang="en-US" dirty="0" err="1" smtClean="0"/>
              <a:t>dengan</a:t>
            </a:r>
            <a:r>
              <a:rPr lang="en-US" dirty="0" smtClean="0"/>
              <a:t> method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dikompilasi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i="1" dirty="0" smtClean="0"/>
              <a:t>derived class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b="1" i="1" dirty="0" smtClean="0"/>
              <a:t>method override </a:t>
            </a:r>
            <a:r>
              <a:rPr lang="en-US" dirty="0" smtClean="0"/>
              <a:t>(method yang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method yang </a:t>
            </a:r>
            <a:r>
              <a:rPr lang="en-US" dirty="0" err="1" smtClean="0"/>
              <a:t>ada</a:t>
            </a:r>
            <a:r>
              <a:rPr lang="en-US" dirty="0" smtClean="0"/>
              <a:t> di base class).</a:t>
            </a:r>
          </a:p>
          <a:p>
            <a:r>
              <a:rPr lang="en-US" dirty="0" smtClean="0"/>
              <a:t>Method override </a:t>
            </a:r>
            <a:r>
              <a:rPr lang="en-US" dirty="0" err="1" smtClean="0"/>
              <a:t>adalah</a:t>
            </a:r>
            <a:r>
              <a:rPr lang="en-US" dirty="0" smtClean="0"/>
              <a:t> method </a:t>
            </a:r>
            <a:r>
              <a:rPr lang="en-US" dirty="0" err="1" smtClean="0"/>
              <a:t>pada</a:t>
            </a:r>
            <a:r>
              <a:rPr lang="en-US" dirty="0" smtClean="0"/>
              <a:t> derived class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method </a:t>
            </a:r>
            <a:r>
              <a:rPr lang="en-US" dirty="0" err="1" smtClean="0"/>
              <a:t>pada</a:t>
            </a:r>
            <a:r>
              <a:rPr lang="en-US" dirty="0" smtClean="0"/>
              <a:t> base class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 </a:t>
            </a:r>
            <a:r>
              <a:rPr lang="en-US" dirty="0" err="1" smtClean="0"/>
              <a:t>tugasnya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285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Compile-time Polymorphism </a:t>
            </a:r>
            <a:br>
              <a:rPr lang="en-US" dirty="0" smtClean="0"/>
            </a:br>
            <a:r>
              <a:rPr lang="en-US" dirty="0" smtClean="0"/>
              <a:t>Method Overloading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 overloading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yang </a:t>
            </a:r>
            <a:r>
              <a:rPr lang="en-US" b="1" dirty="0" err="1" smtClean="0"/>
              <a:t>memungkinkan</a:t>
            </a:r>
            <a:r>
              <a:rPr lang="en-US" b="1" dirty="0" smtClean="0"/>
              <a:t> </a:t>
            </a:r>
            <a:r>
              <a:rPr lang="en-US" b="1" dirty="0" err="1" smtClean="0"/>
              <a:t>suatu</a:t>
            </a:r>
            <a:r>
              <a:rPr lang="en-US" b="1" dirty="0" smtClean="0"/>
              <a:t> class </a:t>
            </a:r>
            <a:r>
              <a:rPr lang="en-US" b="1" dirty="0" err="1" smtClean="0"/>
              <a:t>memiliki</a:t>
            </a:r>
            <a:r>
              <a:rPr lang="en-US" b="1" dirty="0" smtClean="0"/>
              <a:t>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method yang </a:t>
            </a:r>
            <a:r>
              <a:rPr lang="en-US" b="1" dirty="0" err="1" smtClean="0"/>
              <a:t>memiliki</a:t>
            </a:r>
            <a:r>
              <a:rPr lang="en-US" b="1" dirty="0" smtClean="0"/>
              <a:t> </a:t>
            </a:r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b="1" dirty="0" err="1" smtClean="0"/>
              <a:t>sama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3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method overloading:</a:t>
            </a:r>
          </a:p>
          <a:p>
            <a:pPr lvl="1"/>
            <a:r>
              <a:rPr lang="en-US" dirty="0" smtClean="0"/>
              <a:t>Nama method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b="1" dirty="0" err="1" smtClean="0"/>
              <a:t>Jumlah</a:t>
            </a:r>
            <a:r>
              <a:rPr lang="en-US" b="1" dirty="0" smtClean="0"/>
              <a:t> parameter </a:t>
            </a:r>
            <a:r>
              <a:rPr lang="en-US" b="1" dirty="0" err="1" smtClean="0"/>
              <a:t>berbeda</a:t>
            </a:r>
            <a:endParaRPr lang="en-US" b="1" dirty="0" smtClean="0"/>
          </a:p>
          <a:p>
            <a:pPr lvl="1"/>
            <a:r>
              <a:rPr lang="en-US" dirty="0"/>
              <a:t>Nama method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b="1" dirty="0" smtClean="0"/>
              <a:t>Type parameter </a:t>
            </a:r>
            <a:r>
              <a:rPr lang="en-US" b="1" dirty="0" err="1" smtClean="0"/>
              <a:t>berbeda</a:t>
            </a:r>
            <a:endParaRPr lang="en-US" b="1" dirty="0" smtClean="0"/>
          </a:p>
          <a:p>
            <a:pPr lvl="1"/>
            <a:r>
              <a:rPr lang="en-US" dirty="0" smtClean="0"/>
              <a:t>Nama method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b="1" dirty="0" err="1" smtClean="0"/>
              <a:t>Urutan</a:t>
            </a:r>
            <a:r>
              <a:rPr lang="en-US" b="1" dirty="0" smtClean="0"/>
              <a:t> type parameter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12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Method Overloading </a:t>
            </a:r>
            <a:r>
              <a:rPr lang="en-US" dirty="0" err="1" smtClean="0"/>
              <a:t>pada</a:t>
            </a:r>
            <a:r>
              <a:rPr lang="en-US" dirty="0" smtClean="0"/>
              <a:t> Java</a:t>
            </a:r>
            <a:br>
              <a:rPr lang="en-US" dirty="0" smtClean="0"/>
            </a:b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Parameter </a:t>
            </a:r>
            <a:r>
              <a:rPr lang="en-US" dirty="0" err="1" smtClean="0"/>
              <a:t>Berbeda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4216"/>
            <a:ext cx="8229600" cy="5157192"/>
          </a:xfrm>
        </p:spPr>
        <p:txBody>
          <a:bodyPr>
            <a:normAutofit fontScale="92500" lnSpcReduction="20000"/>
          </a:bodyPr>
          <a:lstStyle/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public class </a:t>
            </a:r>
            <a:r>
              <a:rPr lang="en-US" dirty="0" err="1" smtClean="0"/>
              <a:t>Bidang</a:t>
            </a:r>
            <a:r>
              <a:rPr lang="en-US" dirty="0" smtClean="0"/>
              <a:t> 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endParaRPr lang="en-US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public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b="1" dirty="0" err="1"/>
              <a:t>luas</a:t>
            </a:r>
            <a:r>
              <a:rPr lang="en-US" b="1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 x, 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 y</a:t>
            </a:r>
            <a:r>
              <a:rPr lang="en-US" b="1" dirty="0" smtClean="0"/>
              <a:t>)</a:t>
            </a:r>
            <a:r>
              <a:rPr lang="en-US" dirty="0" smtClean="0"/>
              <a:t>     </a:t>
            </a:r>
            <a:r>
              <a:rPr lang="en-US" dirty="0"/>
              <a:t>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    </a:t>
            </a:r>
            <a:r>
              <a:rPr lang="en-US" dirty="0" smtClean="0"/>
              <a:t>	return </a:t>
            </a:r>
            <a:r>
              <a:rPr lang="en-US" dirty="0"/>
              <a:t>x * y;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}</a:t>
            </a:r>
            <a:endParaRPr lang="en-US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public </a:t>
            </a:r>
            <a:r>
              <a:rPr lang="en-US" dirty="0"/>
              <a:t>double </a:t>
            </a:r>
            <a:r>
              <a:rPr lang="en-US" b="1" dirty="0" err="1"/>
              <a:t>luas</a:t>
            </a:r>
            <a:r>
              <a:rPr lang="en-US" b="1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 a, 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 t, char s</a:t>
            </a:r>
            <a:r>
              <a:rPr lang="en-US" b="1" dirty="0"/>
              <a:t>)</a:t>
            </a:r>
            <a:r>
              <a:rPr lang="en-US" dirty="0"/>
              <a:t> 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	return </a:t>
            </a:r>
            <a:r>
              <a:rPr lang="en-US" dirty="0"/>
              <a:t>a * 0.5 * t;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}</a:t>
            </a:r>
            <a:endParaRPr lang="en-US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public </a:t>
            </a:r>
            <a:r>
              <a:rPr lang="en-US" dirty="0"/>
              <a:t>double </a:t>
            </a:r>
            <a:r>
              <a:rPr lang="en-US" b="1" dirty="0" err="1"/>
              <a:t>luas</a:t>
            </a:r>
            <a:r>
              <a:rPr lang="en-US" b="1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 d</a:t>
            </a:r>
            <a:r>
              <a:rPr lang="en-US" b="1" dirty="0"/>
              <a:t>)</a:t>
            </a:r>
            <a:r>
              <a:rPr lang="en-US" dirty="0"/>
              <a:t> 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 smtClean="0"/>
              <a:t>		double </a:t>
            </a:r>
            <a:r>
              <a:rPr lang="en-US" dirty="0"/>
              <a:t>r = 0.5 * d;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 smtClean="0"/>
              <a:t>		return </a:t>
            </a:r>
            <a:r>
              <a:rPr lang="en-US" dirty="0"/>
              <a:t>3.14 * r * r;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}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Line Callout 2 3"/>
          <p:cNvSpPr/>
          <p:nvPr/>
        </p:nvSpPr>
        <p:spPr>
          <a:xfrm>
            <a:off x="5220072" y="1700808"/>
            <a:ext cx="3466728" cy="936104"/>
          </a:xfrm>
          <a:prstGeom prst="borderCallout2">
            <a:avLst>
              <a:gd name="adj1" fmla="val 18751"/>
              <a:gd name="adj2" fmla="val -1024"/>
              <a:gd name="adj3" fmla="val 18750"/>
              <a:gd name="adj4" fmla="val -16667"/>
              <a:gd name="adj5" fmla="val 98770"/>
              <a:gd name="adj6" fmla="val -440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Method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hanya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dijalankan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jika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dipanggil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menyertakan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 parameter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integer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5220072" y="2760472"/>
            <a:ext cx="3466728" cy="1028568"/>
          </a:xfrm>
          <a:prstGeom prst="borderCallout2">
            <a:avLst>
              <a:gd name="adj1" fmla="val 18751"/>
              <a:gd name="adj2" fmla="val -1024"/>
              <a:gd name="adj3" fmla="val 18750"/>
              <a:gd name="adj4" fmla="val -16667"/>
              <a:gd name="adj5" fmla="val 118777"/>
              <a:gd name="adj6" fmla="val -386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Method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hanya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dijalankan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jika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dipanggil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menyertakan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 parameter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integer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1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char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5220072" y="4365104"/>
            <a:ext cx="3466728" cy="936104"/>
          </a:xfrm>
          <a:prstGeom prst="borderCallout2">
            <a:avLst>
              <a:gd name="adj1" fmla="val 18751"/>
              <a:gd name="adj2" fmla="val -1024"/>
              <a:gd name="adj3" fmla="val 18750"/>
              <a:gd name="adj4" fmla="val -16667"/>
              <a:gd name="adj5" fmla="val 87001"/>
              <a:gd name="adj6" fmla="val -357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Method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hanya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dijalankan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jika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dipanggil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menyertakan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1 parameter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integer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9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Method Overloading </a:t>
            </a:r>
            <a:r>
              <a:rPr lang="en-US" dirty="0" err="1" smtClean="0"/>
              <a:t>pada</a:t>
            </a:r>
            <a:r>
              <a:rPr lang="en-US" dirty="0" smtClean="0"/>
              <a:t> Java</a:t>
            </a:r>
            <a:br>
              <a:rPr lang="en-US" dirty="0" smtClean="0"/>
            </a:br>
            <a:r>
              <a:rPr lang="en-US" dirty="0" err="1" smtClean="0"/>
              <a:t>Dengan</a:t>
            </a:r>
            <a:r>
              <a:rPr lang="en-US" dirty="0" smtClean="0"/>
              <a:t> Type Parameter </a:t>
            </a:r>
            <a:r>
              <a:rPr lang="en-US" dirty="0" err="1" smtClean="0"/>
              <a:t>Berbeda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4216"/>
            <a:ext cx="8229600" cy="5157192"/>
          </a:xfrm>
        </p:spPr>
        <p:txBody>
          <a:bodyPr>
            <a:normAutofit fontScale="92500" lnSpcReduction="20000"/>
          </a:bodyPr>
          <a:lstStyle/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public class </a:t>
            </a:r>
            <a:r>
              <a:rPr lang="en-US" dirty="0" err="1" smtClean="0"/>
              <a:t>Bidang</a:t>
            </a:r>
            <a:r>
              <a:rPr lang="en-US" dirty="0" smtClean="0"/>
              <a:t> 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endParaRPr lang="en-US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public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b="1" dirty="0" err="1"/>
              <a:t>luas</a:t>
            </a:r>
            <a:r>
              <a:rPr lang="en-US" b="1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 x, 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 y</a:t>
            </a:r>
            <a:r>
              <a:rPr lang="en-US" b="1" dirty="0" smtClean="0"/>
              <a:t>)</a:t>
            </a:r>
            <a:r>
              <a:rPr lang="en-US" dirty="0" smtClean="0"/>
              <a:t>     </a:t>
            </a:r>
            <a:r>
              <a:rPr lang="en-US" dirty="0"/>
              <a:t>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    </a:t>
            </a:r>
            <a:r>
              <a:rPr lang="en-US" dirty="0" smtClean="0"/>
              <a:t>	return </a:t>
            </a:r>
            <a:r>
              <a:rPr lang="en-US" dirty="0"/>
              <a:t>x * y;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}</a:t>
            </a:r>
            <a:endParaRPr lang="en-US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public </a:t>
            </a:r>
            <a:r>
              <a:rPr lang="en-US" dirty="0"/>
              <a:t>double </a:t>
            </a:r>
            <a:r>
              <a:rPr lang="en-US" b="1" dirty="0" err="1"/>
              <a:t>luas</a:t>
            </a:r>
            <a:r>
              <a:rPr lang="en-US" b="1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 a, </a:t>
            </a:r>
            <a:r>
              <a:rPr lang="en-US" b="1" dirty="0" smtClean="0">
                <a:solidFill>
                  <a:srgbClr val="FF0000"/>
                </a:solidFill>
              </a:rPr>
              <a:t>double t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/>
              <a:t>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	return </a:t>
            </a:r>
            <a:r>
              <a:rPr lang="en-US" dirty="0"/>
              <a:t>a * 0.5 * t;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}</a:t>
            </a:r>
            <a:endParaRPr lang="en-US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public </a:t>
            </a:r>
            <a:r>
              <a:rPr lang="en-US" dirty="0"/>
              <a:t>double </a:t>
            </a:r>
            <a:r>
              <a:rPr lang="en-US" b="1" dirty="0" err="1"/>
              <a:t>luas</a:t>
            </a:r>
            <a:r>
              <a:rPr lang="en-US" b="1" dirty="0"/>
              <a:t>(</a:t>
            </a:r>
            <a:r>
              <a:rPr lang="en-US" b="1" dirty="0" err="1"/>
              <a:t>int</a:t>
            </a:r>
            <a:r>
              <a:rPr lang="en-US" b="1" dirty="0"/>
              <a:t> d)</a:t>
            </a:r>
            <a:r>
              <a:rPr lang="en-US" dirty="0"/>
              <a:t> 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 smtClean="0"/>
              <a:t>		double </a:t>
            </a:r>
            <a:r>
              <a:rPr lang="en-US" dirty="0"/>
              <a:t>r = 0.5 * d;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 smtClean="0"/>
              <a:t>		return </a:t>
            </a:r>
            <a:r>
              <a:rPr lang="en-US" dirty="0"/>
              <a:t>3.14 * r * r;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}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Line Callout 2 3"/>
          <p:cNvSpPr/>
          <p:nvPr/>
        </p:nvSpPr>
        <p:spPr>
          <a:xfrm>
            <a:off x="5220072" y="1700808"/>
            <a:ext cx="3466728" cy="936104"/>
          </a:xfrm>
          <a:prstGeom prst="borderCallout2">
            <a:avLst>
              <a:gd name="adj1" fmla="val 18751"/>
              <a:gd name="adj2" fmla="val -1024"/>
              <a:gd name="adj3" fmla="val 18750"/>
              <a:gd name="adj4" fmla="val -16667"/>
              <a:gd name="adj5" fmla="val 98770"/>
              <a:gd name="adj6" fmla="val -440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Method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hanya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dijalankan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jika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dipanggil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menyertakan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 parameter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integer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5220072" y="2760472"/>
            <a:ext cx="3466728" cy="1028568"/>
          </a:xfrm>
          <a:prstGeom prst="borderCallout2">
            <a:avLst>
              <a:gd name="adj1" fmla="val 18751"/>
              <a:gd name="adj2" fmla="val -1024"/>
              <a:gd name="adj3" fmla="val 18750"/>
              <a:gd name="adj4" fmla="val -16667"/>
              <a:gd name="adj5" fmla="val 118777"/>
              <a:gd name="adj6" fmla="val -386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Method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hanya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dijalankan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jika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dipanggil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menyertakan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1 parameter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integer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1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double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5220072" y="4365104"/>
            <a:ext cx="3466728" cy="936104"/>
          </a:xfrm>
          <a:prstGeom prst="borderCallout2">
            <a:avLst>
              <a:gd name="adj1" fmla="val 18751"/>
              <a:gd name="adj2" fmla="val -1024"/>
              <a:gd name="adj3" fmla="val 18750"/>
              <a:gd name="adj4" fmla="val -16667"/>
              <a:gd name="adj5" fmla="val 87001"/>
              <a:gd name="adj6" fmla="val -357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Method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hanya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dijalankan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jika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dipanggil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menyertakan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1 parameter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integer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239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Method Overloading </a:t>
            </a:r>
            <a:r>
              <a:rPr lang="en-US" dirty="0" err="1" smtClean="0"/>
              <a:t>pada</a:t>
            </a:r>
            <a:r>
              <a:rPr lang="en-US" dirty="0" smtClean="0"/>
              <a:t> Java</a:t>
            </a:r>
            <a:br>
              <a:rPr lang="en-US" dirty="0" smtClean="0"/>
            </a:b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Urutan</a:t>
            </a:r>
            <a:r>
              <a:rPr lang="en-US" dirty="0"/>
              <a:t> type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4216"/>
            <a:ext cx="8229600" cy="5157192"/>
          </a:xfrm>
        </p:spPr>
        <p:txBody>
          <a:bodyPr>
            <a:normAutofit fontScale="92500" lnSpcReduction="20000"/>
          </a:bodyPr>
          <a:lstStyle/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public class </a:t>
            </a:r>
            <a:r>
              <a:rPr lang="en-US" dirty="0" err="1" smtClean="0"/>
              <a:t>Bidang</a:t>
            </a:r>
            <a:r>
              <a:rPr lang="en-US" dirty="0" smtClean="0"/>
              <a:t> 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endParaRPr lang="en-US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public double </a:t>
            </a:r>
            <a:r>
              <a:rPr lang="en-US" b="1" dirty="0" err="1" smtClean="0"/>
              <a:t>luas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double </a:t>
            </a:r>
            <a:r>
              <a:rPr lang="en-US" b="1" dirty="0">
                <a:solidFill>
                  <a:srgbClr val="FF0000"/>
                </a:solidFill>
              </a:rPr>
              <a:t>x, 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 y</a:t>
            </a:r>
            <a:r>
              <a:rPr lang="en-US" b="1" dirty="0" smtClean="0"/>
              <a:t>)</a:t>
            </a:r>
            <a:r>
              <a:rPr lang="en-US" dirty="0" smtClean="0"/>
              <a:t>     </a:t>
            </a:r>
            <a:r>
              <a:rPr lang="en-US" dirty="0"/>
              <a:t>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    </a:t>
            </a:r>
            <a:r>
              <a:rPr lang="en-US" dirty="0" smtClean="0"/>
              <a:t>	return </a:t>
            </a:r>
            <a:r>
              <a:rPr lang="en-US" dirty="0"/>
              <a:t>x * y;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}</a:t>
            </a:r>
            <a:endParaRPr lang="en-US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public </a:t>
            </a:r>
            <a:r>
              <a:rPr lang="en-US" dirty="0"/>
              <a:t>double </a:t>
            </a:r>
            <a:r>
              <a:rPr lang="en-US" b="1" dirty="0" err="1"/>
              <a:t>luas</a:t>
            </a:r>
            <a:r>
              <a:rPr lang="en-US" b="1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 a, </a:t>
            </a:r>
            <a:r>
              <a:rPr lang="en-US" b="1" dirty="0" smtClean="0">
                <a:solidFill>
                  <a:srgbClr val="FF0000"/>
                </a:solidFill>
              </a:rPr>
              <a:t>double t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/>
              <a:t>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	return </a:t>
            </a:r>
            <a:r>
              <a:rPr lang="en-US" dirty="0"/>
              <a:t>a * 0.5 * t;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}</a:t>
            </a:r>
            <a:endParaRPr lang="en-US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public </a:t>
            </a:r>
            <a:r>
              <a:rPr lang="en-US" dirty="0"/>
              <a:t>double </a:t>
            </a:r>
            <a:r>
              <a:rPr lang="en-US" b="1" dirty="0" err="1"/>
              <a:t>luas</a:t>
            </a:r>
            <a:r>
              <a:rPr lang="en-US" b="1" dirty="0"/>
              <a:t>(</a:t>
            </a:r>
            <a:r>
              <a:rPr lang="en-US" b="1" dirty="0" err="1"/>
              <a:t>int</a:t>
            </a:r>
            <a:r>
              <a:rPr lang="en-US" b="1" dirty="0"/>
              <a:t> d)</a:t>
            </a:r>
            <a:r>
              <a:rPr lang="en-US" dirty="0"/>
              <a:t> 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 smtClean="0"/>
              <a:t>		double </a:t>
            </a:r>
            <a:r>
              <a:rPr lang="en-US" dirty="0"/>
              <a:t>r = 0.5 * d;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 smtClean="0"/>
              <a:t>		return </a:t>
            </a:r>
            <a:r>
              <a:rPr lang="en-US" dirty="0"/>
              <a:t>3.14 * r * r;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/>
              <a:t>    </a:t>
            </a:r>
            <a:r>
              <a:rPr lang="en-US" dirty="0" smtClean="0"/>
              <a:t>	}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Line Callout 2 3"/>
          <p:cNvSpPr/>
          <p:nvPr/>
        </p:nvSpPr>
        <p:spPr>
          <a:xfrm>
            <a:off x="4860032" y="1700808"/>
            <a:ext cx="4104456" cy="778768"/>
          </a:xfrm>
          <a:prstGeom prst="borderCallout2">
            <a:avLst>
              <a:gd name="adj1" fmla="val 18751"/>
              <a:gd name="adj2" fmla="val -1024"/>
              <a:gd name="adj3" fmla="val 18750"/>
              <a:gd name="adj4" fmla="val -16667"/>
              <a:gd name="adj5" fmla="val 118575"/>
              <a:gd name="adj6" fmla="val -299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Method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hanya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dijalankan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jika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dipanggil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menyertakan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dengan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urutan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1 parameter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double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dan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1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integer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4940474" y="2961962"/>
            <a:ext cx="4032448" cy="792088"/>
          </a:xfrm>
          <a:prstGeom prst="borderCallout2">
            <a:avLst>
              <a:gd name="adj1" fmla="val 18751"/>
              <a:gd name="adj2" fmla="val -1024"/>
              <a:gd name="adj3" fmla="val 18750"/>
              <a:gd name="adj4" fmla="val -16667"/>
              <a:gd name="adj5" fmla="val 117386"/>
              <a:gd name="adj6" fmla="val -288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Method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hanya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dijalankan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jika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dipanggil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menyertakan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parameter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dengan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urutan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1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integer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dan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1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double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5220072" y="4365104"/>
            <a:ext cx="3466728" cy="936104"/>
          </a:xfrm>
          <a:prstGeom prst="borderCallout2">
            <a:avLst>
              <a:gd name="adj1" fmla="val 18751"/>
              <a:gd name="adj2" fmla="val -1024"/>
              <a:gd name="adj3" fmla="val 18750"/>
              <a:gd name="adj4" fmla="val -16667"/>
              <a:gd name="adj5" fmla="val 87001"/>
              <a:gd name="adj6" fmla="val -357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Method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hanya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dijalankan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jika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dipanggil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menyertakan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1 parameter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tipe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integer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2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Method Overloading </a:t>
            </a:r>
            <a:r>
              <a:rPr lang="en-US" dirty="0" err="1" smtClean="0"/>
              <a:t>pada</a:t>
            </a:r>
            <a:r>
              <a:rPr lang="en-US" dirty="0" smtClean="0"/>
              <a:t>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44216"/>
            <a:ext cx="3456384" cy="29969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public class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{</a:t>
            </a:r>
            <a:endParaRPr lang="en-US" sz="1400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    </a:t>
            </a:r>
            <a:r>
              <a:rPr lang="en-US" sz="1400" dirty="0" smtClean="0"/>
              <a:t>	public double </a:t>
            </a:r>
            <a:r>
              <a:rPr lang="en-US" sz="1400" b="1" dirty="0" err="1" smtClean="0"/>
              <a:t>luas</a:t>
            </a:r>
            <a:r>
              <a:rPr lang="en-US" sz="1400" b="1" dirty="0" smtClean="0"/>
              <a:t>(double </a:t>
            </a:r>
            <a:r>
              <a:rPr lang="en-US" sz="1400" b="1" dirty="0"/>
              <a:t>x, </a:t>
            </a:r>
            <a:r>
              <a:rPr lang="en-US" sz="1400" b="1" dirty="0" err="1"/>
              <a:t>int</a:t>
            </a:r>
            <a:r>
              <a:rPr lang="en-US" sz="1400" b="1" dirty="0"/>
              <a:t> y</a:t>
            </a:r>
            <a:r>
              <a:rPr lang="en-US" sz="1400" b="1" dirty="0" smtClean="0"/>
              <a:t>)</a:t>
            </a:r>
            <a:r>
              <a:rPr lang="en-US" sz="1400" dirty="0" smtClean="0"/>
              <a:t>     </a:t>
            </a:r>
            <a:r>
              <a:rPr lang="en-US" sz="1400" dirty="0"/>
              <a:t>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        </a:t>
            </a:r>
            <a:r>
              <a:rPr lang="en-US" sz="1400" dirty="0" smtClean="0"/>
              <a:t>	return </a:t>
            </a:r>
            <a:r>
              <a:rPr lang="en-US" sz="1400" dirty="0"/>
              <a:t>x * y;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    </a:t>
            </a:r>
            <a:r>
              <a:rPr lang="en-US" sz="1400" dirty="0" smtClean="0"/>
              <a:t>	}</a:t>
            </a:r>
            <a:endParaRPr lang="en-US" sz="1400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    </a:t>
            </a:r>
            <a:r>
              <a:rPr lang="en-US" sz="1400" dirty="0" smtClean="0"/>
              <a:t>	public </a:t>
            </a:r>
            <a:r>
              <a:rPr lang="en-US" sz="1400" dirty="0"/>
              <a:t>double </a:t>
            </a:r>
            <a:r>
              <a:rPr lang="en-US" sz="1400" b="1" dirty="0" err="1"/>
              <a:t>luas</a:t>
            </a:r>
            <a:r>
              <a:rPr lang="en-US" sz="1400" b="1" dirty="0"/>
              <a:t>(</a:t>
            </a:r>
            <a:r>
              <a:rPr lang="en-US" sz="1400" b="1" dirty="0" err="1"/>
              <a:t>int</a:t>
            </a:r>
            <a:r>
              <a:rPr lang="en-US" sz="1400" b="1" dirty="0"/>
              <a:t> a, </a:t>
            </a:r>
            <a:r>
              <a:rPr lang="en-US" sz="1400" b="1" dirty="0" smtClean="0"/>
              <a:t>double t)</a:t>
            </a:r>
            <a:r>
              <a:rPr lang="en-US" sz="1400" dirty="0" smtClean="0"/>
              <a:t> </a:t>
            </a:r>
            <a:r>
              <a:rPr lang="en-US" sz="1400" dirty="0"/>
              <a:t>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    </a:t>
            </a:r>
            <a:r>
              <a:rPr lang="en-US" sz="1400" dirty="0" smtClean="0"/>
              <a:t>		return </a:t>
            </a:r>
            <a:r>
              <a:rPr lang="en-US" sz="1400" dirty="0"/>
              <a:t>a * 0.5 * t;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    </a:t>
            </a:r>
            <a:r>
              <a:rPr lang="en-US" sz="1400" dirty="0" smtClean="0"/>
              <a:t>	}</a:t>
            </a:r>
            <a:endParaRPr lang="en-US" sz="1400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 smtClean="0"/>
              <a:t>	public </a:t>
            </a:r>
            <a:r>
              <a:rPr lang="en-US" sz="1400" dirty="0"/>
              <a:t>double </a:t>
            </a:r>
            <a:r>
              <a:rPr lang="en-US" sz="1400" b="1" dirty="0" err="1"/>
              <a:t>luas</a:t>
            </a:r>
            <a:r>
              <a:rPr lang="en-US" sz="1400" b="1" dirty="0"/>
              <a:t>(</a:t>
            </a:r>
            <a:r>
              <a:rPr lang="en-US" sz="1400" b="1" dirty="0" err="1"/>
              <a:t>int</a:t>
            </a:r>
            <a:r>
              <a:rPr lang="en-US" sz="1400" b="1" dirty="0"/>
              <a:t> d)</a:t>
            </a:r>
            <a:r>
              <a:rPr lang="en-US" sz="1400" dirty="0"/>
              <a:t> 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 smtClean="0"/>
              <a:t>		double </a:t>
            </a:r>
            <a:r>
              <a:rPr lang="en-US" sz="1400" dirty="0"/>
              <a:t>r = 0.5 * d;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 smtClean="0"/>
              <a:t>		return </a:t>
            </a:r>
            <a:r>
              <a:rPr lang="en-US" sz="1400" dirty="0"/>
              <a:t>3.14 * r * r;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    </a:t>
            </a:r>
            <a:r>
              <a:rPr lang="en-US" sz="1400" dirty="0" smtClean="0"/>
              <a:t>	}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51920" y="1944216"/>
            <a:ext cx="5112568" cy="2996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class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{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	public static void main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(String []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args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{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segiEmpat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new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segiTiga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new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lingkaran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new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System.out.println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(“Luas=“ +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segiEmpat.luas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(2.5, 8));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System.out.println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(“Luas=“ +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segiTiga.luas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(8,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2.5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System.out.println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(“Luas=“ +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lingkaran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.luas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(8));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}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}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1571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Outputnya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</a:t>
            </a: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Luas=20.0</a:t>
            </a: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Luas=10.0</a:t>
            </a: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Luas=50.24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181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r>
              <a:rPr lang="en-US" dirty="0"/>
              <a:t>Method </a:t>
            </a:r>
            <a:r>
              <a:rPr lang="en-US" dirty="0" smtClean="0"/>
              <a:t>Overloading</a:t>
            </a:r>
            <a:br>
              <a:rPr lang="en-US" dirty="0" smtClean="0"/>
            </a:b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Keuntungan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dirty="0" err="1" smtClean="0"/>
              <a:t>Kelemahan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Keuntungan</a:t>
            </a:r>
            <a:r>
              <a:rPr lang="en-US" b="1" dirty="0" smtClean="0"/>
              <a:t> Compile-time </a:t>
            </a:r>
            <a:r>
              <a:rPr lang="en-US" b="1" dirty="0"/>
              <a:t>polymorphism </a:t>
            </a:r>
            <a:r>
              <a:rPr lang="en-US" dirty="0" smtClean="0"/>
              <a:t>(</a:t>
            </a:r>
            <a:r>
              <a:rPr lang="en-US" dirty="0"/>
              <a:t>static binding)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Method </a:t>
            </a:r>
            <a:r>
              <a:rPr lang="en-US" b="1" dirty="0" smtClean="0"/>
              <a:t>Overload</a:t>
            </a:r>
            <a:r>
              <a:rPr lang="en-US" dirty="0" smtClean="0"/>
              <a:t>:</a:t>
            </a:r>
          </a:p>
          <a:p>
            <a:r>
              <a:rPr lang="en-US" b="1" dirty="0" err="1"/>
              <a:t>Kelemahannya</a:t>
            </a:r>
            <a:r>
              <a:rPr lang="en-US" dirty="0"/>
              <a:t>,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method overload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base class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di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memodifikasi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base class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kompilasi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.</a:t>
            </a:r>
          </a:p>
          <a:p>
            <a:r>
              <a:rPr lang="en-US" b="1" dirty="0" err="1"/>
              <a:t>Keuntungannya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class </a:t>
            </a:r>
            <a:r>
              <a:rPr lang="en-US" dirty="0" err="1" smtClean="0"/>
              <a:t>yaitu</a:t>
            </a:r>
            <a:r>
              <a:rPr lang="en-US" dirty="0" smtClean="0"/>
              <a:t>; </a:t>
            </a:r>
            <a:r>
              <a:rPr lang="en-US" dirty="0"/>
              <a:t>base class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9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Run-time Polymorphism </a:t>
            </a:r>
            <a:br>
              <a:rPr lang="en-US" dirty="0" smtClean="0"/>
            </a:br>
            <a:r>
              <a:rPr lang="en-US" dirty="0" smtClean="0"/>
              <a:t>Method Override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Method override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yang </a:t>
            </a:r>
            <a:r>
              <a:rPr lang="en-US" b="1" dirty="0" err="1" smtClean="0"/>
              <a:t>memungkinkan</a:t>
            </a:r>
            <a:r>
              <a:rPr lang="en-US" b="1" dirty="0" smtClean="0"/>
              <a:t> </a:t>
            </a:r>
            <a:r>
              <a:rPr lang="en-US" b="1" dirty="0" err="1" smtClean="0"/>
              <a:t>suatu</a:t>
            </a:r>
            <a:r>
              <a:rPr lang="en-US" b="1" dirty="0" smtClean="0"/>
              <a:t> </a:t>
            </a:r>
            <a:r>
              <a:rPr lang="en-US" b="1" i="1" dirty="0" smtClean="0"/>
              <a:t>derived class </a:t>
            </a:r>
            <a:r>
              <a:rPr lang="en-US" b="1" dirty="0" err="1" smtClean="0"/>
              <a:t>mendeklarasikan</a:t>
            </a:r>
            <a:r>
              <a:rPr lang="en-US" b="1" dirty="0" smtClean="0"/>
              <a:t> </a:t>
            </a:r>
            <a:r>
              <a:rPr lang="en-US" b="1" dirty="0" err="1" smtClean="0"/>
              <a:t>suatu</a:t>
            </a:r>
            <a:r>
              <a:rPr lang="en-US" b="1" dirty="0" smtClean="0"/>
              <a:t> method yang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base class </a:t>
            </a:r>
            <a:r>
              <a:rPr lang="en-US" b="1" dirty="0" err="1" smtClean="0"/>
              <a:t>dan</a:t>
            </a:r>
            <a:r>
              <a:rPr lang="en-US" b="1" dirty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mengambil</a:t>
            </a:r>
            <a:r>
              <a:rPr lang="en-US" b="1" dirty="0" smtClean="0"/>
              <a:t> </a:t>
            </a:r>
            <a:r>
              <a:rPr lang="en-US" b="1" dirty="0" err="1" smtClean="0"/>
              <a:t>alih</a:t>
            </a:r>
            <a:r>
              <a:rPr lang="en-US" b="1" dirty="0" smtClean="0"/>
              <a:t> </a:t>
            </a:r>
            <a:r>
              <a:rPr lang="en-US" b="1" dirty="0" err="1" smtClean="0"/>
              <a:t>fungsi</a:t>
            </a:r>
            <a:r>
              <a:rPr lang="en-US" b="1" dirty="0" smtClean="0"/>
              <a:t> method yang </a:t>
            </a:r>
            <a:r>
              <a:rPr lang="en-US" b="1" dirty="0" err="1" smtClean="0"/>
              <a:t>ada</a:t>
            </a:r>
            <a:r>
              <a:rPr lang="en-US" b="1" dirty="0" smtClean="0"/>
              <a:t> di </a:t>
            </a:r>
            <a:r>
              <a:rPr lang="en-US" b="1" i="1" dirty="0" smtClean="0"/>
              <a:t>base class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49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Polymorphism: </a:t>
            </a:r>
            <a:br>
              <a:rPr lang="en-US" dirty="0"/>
            </a:b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smtClean="0"/>
              <a:t>Polymorphism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By: Augury El Rayeb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7486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Method Override </a:t>
            </a:r>
            <a:r>
              <a:rPr lang="en-US" dirty="0" err="1" smtClean="0"/>
              <a:t>pada</a:t>
            </a:r>
            <a:r>
              <a:rPr lang="en-US" dirty="0" smtClean="0"/>
              <a:t>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903512"/>
            <a:ext cx="4114800" cy="281302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600" dirty="0"/>
              <a:t>public class </a:t>
            </a:r>
            <a:r>
              <a:rPr lang="en-US" sz="1600" b="1" dirty="0" err="1" smtClean="0"/>
              <a:t>Bidang</a:t>
            </a:r>
            <a:r>
              <a:rPr lang="en-US" sz="1600" dirty="0" smtClean="0"/>
              <a:t> 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600" dirty="0"/>
              <a:t>	</a:t>
            </a:r>
            <a:r>
              <a:rPr lang="en-US" sz="1600" dirty="0" smtClean="0"/>
              <a:t>…..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600" dirty="0"/>
              <a:t>	</a:t>
            </a:r>
            <a:r>
              <a:rPr lang="en-US" sz="1600" dirty="0" smtClean="0"/>
              <a:t>…..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600" dirty="0" smtClean="0"/>
              <a:t>    	public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b="1" dirty="0" err="1" smtClean="0"/>
              <a:t>luas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b="1" dirty="0"/>
              <a:t>x, </a:t>
            </a:r>
            <a:r>
              <a:rPr lang="en-US" sz="1600" b="1" dirty="0" err="1"/>
              <a:t>int</a:t>
            </a:r>
            <a:r>
              <a:rPr lang="en-US" sz="1600" b="1" dirty="0"/>
              <a:t> y</a:t>
            </a:r>
            <a:r>
              <a:rPr lang="en-US" sz="1600" b="1" dirty="0" smtClean="0"/>
              <a:t>)</a:t>
            </a:r>
            <a:r>
              <a:rPr lang="en-US" sz="1600" dirty="0" smtClean="0"/>
              <a:t>     </a:t>
            </a:r>
            <a:r>
              <a:rPr lang="en-US" sz="1600" dirty="0"/>
              <a:t>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600" dirty="0"/>
              <a:t>        </a:t>
            </a:r>
            <a:r>
              <a:rPr lang="en-US" sz="1600" dirty="0" smtClean="0"/>
              <a:t>	return </a:t>
            </a:r>
            <a:r>
              <a:rPr lang="en-US" sz="1600" dirty="0"/>
              <a:t>x * y;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600" dirty="0"/>
              <a:t>    </a:t>
            </a:r>
            <a:r>
              <a:rPr lang="en-US" sz="1600" dirty="0" smtClean="0"/>
              <a:t>	}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endParaRPr lang="en-US" sz="1600" dirty="0" smtClean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600" dirty="0"/>
              <a:t>	</a:t>
            </a:r>
            <a:r>
              <a:rPr lang="en-US" sz="1600" dirty="0" smtClean="0"/>
              <a:t>public String </a:t>
            </a:r>
            <a:r>
              <a:rPr lang="en-US" sz="1600" dirty="0" err="1"/>
              <a:t>j</a:t>
            </a:r>
            <a:r>
              <a:rPr lang="en-US" sz="1600" dirty="0" err="1" smtClean="0"/>
              <a:t>udul</a:t>
            </a:r>
            <a:r>
              <a:rPr lang="en-US" sz="1600" dirty="0" smtClean="0"/>
              <a:t>() 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600" dirty="0"/>
              <a:t>	</a:t>
            </a:r>
            <a:r>
              <a:rPr lang="en-US" sz="1600" dirty="0" smtClean="0"/>
              <a:t>	return “</a:t>
            </a:r>
            <a:r>
              <a:rPr lang="en-US" sz="1600" dirty="0" err="1" smtClean="0"/>
              <a:t>Menghitung</a:t>
            </a:r>
            <a:r>
              <a:rPr lang="en-US" sz="1600" dirty="0" smtClean="0"/>
              <a:t> Luas </a:t>
            </a:r>
            <a:r>
              <a:rPr lang="en-US" sz="1600" dirty="0" err="1" smtClean="0"/>
              <a:t>Bidang</a:t>
            </a:r>
            <a:r>
              <a:rPr lang="en-US" sz="1600" dirty="0" smtClean="0"/>
              <a:t>”;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600" dirty="0"/>
              <a:t>	</a:t>
            </a:r>
            <a:r>
              <a:rPr lang="en-US" sz="1600" dirty="0" smtClean="0"/>
              <a:t>}</a:t>
            </a:r>
            <a:endParaRPr lang="en-US" sz="1600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83" y="5157192"/>
            <a:ext cx="3970784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class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BidangSegitiga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extends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{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public double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luas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a,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{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		return a * 0.5 * t;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	}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}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27984" y="4972472"/>
            <a:ext cx="4114800" cy="1597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class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BidangLingkaran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extends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{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public double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luas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{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double r = 0.5 * d;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return 3.14 * r * r;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	}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}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Line Callout 1 4"/>
          <p:cNvSpPr/>
          <p:nvPr/>
        </p:nvSpPr>
        <p:spPr>
          <a:xfrm flipH="1">
            <a:off x="971600" y="6021288"/>
            <a:ext cx="2952328" cy="720080"/>
          </a:xfrm>
          <a:prstGeom prst="borderCallout1">
            <a:avLst>
              <a:gd name="adj1" fmla="val -2669"/>
              <a:gd name="adj2" fmla="val 18299"/>
              <a:gd name="adj3" fmla="val -51205"/>
              <a:gd name="adj4" fmla="val 452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Method override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pada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derived class yang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mengambil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alih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fungsi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method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luas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pada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base class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Line Callout 1 9"/>
          <p:cNvSpPr/>
          <p:nvPr/>
        </p:nvSpPr>
        <p:spPr>
          <a:xfrm flipH="1">
            <a:off x="5364088" y="6021288"/>
            <a:ext cx="2952328" cy="720080"/>
          </a:xfrm>
          <a:prstGeom prst="borderCallout1">
            <a:avLst>
              <a:gd name="adj1" fmla="val -2669"/>
              <a:gd name="adj2" fmla="val 18299"/>
              <a:gd name="adj3" fmla="val -83334"/>
              <a:gd name="adj4" fmla="val 474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Method override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pada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derived class yang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mengambil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alih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fungsi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method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luas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pada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base class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Line Callout 1 10"/>
          <p:cNvSpPr/>
          <p:nvPr/>
        </p:nvSpPr>
        <p:spPr>
          <a:xfrm flipH="1">
            <a:off x="6840252" y="3573016"/>
            <a:ext cx="2176388" cy="1055463"/>
          </a:xfrm>
          <a:prstGeom prst="borderCallout1">
            <a:avLst>
              <a:gd name="adj1" fmla="val 100667"/>
              <a:gd name="adj2" fmla="val 65882"/>
              <a:gd name="adj3" fmla="val 143169"/>
              <a:gd name="adj4" fmla="val 722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extends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artinya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class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merupakan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derived class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dari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class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sebagai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base class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Line Callout 1 11"/>
          <p:cNvSpPr/>
          <p:nvPr/>
        </p:nvSpPr>
        <p:spPr>
          <a:xfrm flipH="1">
            <a:off x="127360" y="3573016"/>
            <a:ext cx="2176388" cy="1055463"/>
          </a:xfrm>
          <a:prstGeom prst="borderCallout1">
            <a:avLst>
              <a:gd name="adj1" fmla="val 96492"/>
              <a:gd name="adj2" fmla="val 18299"/>
              <a:gd name="adj3" fmla="val 158826"/>
              <a:gd name="adj4" fmla="val -1932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extends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artinya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class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merupakan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derived class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dari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class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sebagai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base class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829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861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Method Override </a:t>
            </a:r>
            <a:r>
              <a:rPr lang="en-US" dirty="0" err="1" smtClean="0"/>
              <a:t>pada</a:t>
            </a:r>
            <a:r>
              <a:rPr lang="en-US" dirty="0" smtClean="0"/>
              <a:t>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22" y="1124744"/>
            <a:ext cx="3687098" cy="24482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public class </a:t>
            </a:r>
            <a:r>
              <a:rPr lang="en-US" sz="1400" b="1" dirty="0" err="1" smtClean="0"/>
              <a:t>Bidang</a:t>
            </a:r>
            <a:r>
              <a:rPr lang="en-US" sz="1400" dirty="0" smtClean="0"/>
              <a:t> 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…..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…..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 smtClean="0"/>
              <a:t>    	public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b="1" dirty="0" err="1" smtClean="0"/>
              <a:t>luas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int</a:t>
            </a:r>
            <a:r>
              <a:rPr lang="en-US" sz="1400" b="1" dirty="0" smtClean="0"/>
              <a:t> </a:t>
            </a:r>
            <a:r>
              <a:rPr lang="en-US" sz="1400" b="1" dirty="0"/>
              <a:t>x, </a:t>
            </a:r>
            <a:r>
              <a:rPr lang="en-US" sz="1400" b="1" dirty="0" err="1"/>
              <a:t>int</a:t>
            </a:r>
            <a:r>
              <a:rPr lang="en-US" sz="1400" b="1" dirty="0"/>
              <a:t> y</a:t>
            </a:r>
            <a:r>
              <a:rPr lang="en-US" sz="1400" b="1" dirty="0" smtClean="0"/>
              <a:t>)</a:t>
            </a:r>
            <a:r>
              <a:rPr lang="en-US" sz="1400" dirty="0" smtClean="0"/>
              <a:t>     </a:t>
            </a:r>
            <a:r>
              <a:rPr lang="en-US" sz="1400" dirty="0"/>
              <a:t>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        </a:t>
            </a:r>
            <a:r>
              <a:rPr lang="en-US" sz="1400" dirty="0" smtClean="0"/>
              <a:t>	return </a:t>
            </a:r>
            <a:r>
              <a:rPr lang="en-US" sz="1400" dirty="0"/>
              <a:t>x * y;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    </a:t>
            </a:r>
            <a:r>
              <a:rPr lang="en-US" sz="1400" dirty="0" smtClean="0"/>
              <a:t>	}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endParaRPr lang="en-US" sz="1400" dirty="0" smtClean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public String </a:t>
            </a:r>
            <a:r>
              <a:rPr lang="en-US" sz="1400" dirty="0" err="1"/>
              <a:t>j</a:t>
            </a:r>
            <a:r>
              <a:rPr lang="en-US" sz="1400" dirty="0" err="1" smtClean="0"/>
              <a:t>udul</a:t>
            </a:r>
            <a:r>
              <a:rPr lang="en-US" sz="1400" dirty="0" smtClean="0"/>
              <a:t>() {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	return “</a:t>
            </a:r>
            <a:r>
              <a:rPr lang="en-US" sz="1400" dirty="0" err="1" smtClean="0"/>
              <a:t>Menghitung</a:t>
            </a:r>
            <a:r>
              <a:rPr lang="en-US" sz="1400" dirty="0" smtClean="0"/>
              <a:t> Luas </a:t>
            </a:r>
            <a:r>
              <a:rPr lang="en-US" sz="1400" dirty="0" err="1" smtClean="0"/>
              <a:t>Bidang</a:t>
            </a:r>
            <a:r>
              <a:rPr lang="en-US" sz="1400" dirty="0" smtClean="0"/>
              <a:t>”;</a:t>
            </a:r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/>
              <a:t>	</a:t>
            </a:r>
            <a:r>
              <a:rPr lang="en-US" sz="1400" dirty="0" smtClean="0"/>
              <a:t>}</a:t>
            </a:r>
            <a:endParaRPr lang="en-US" sz="1400" dirty="0"/>
          </a:p>
          <a:p>
            <a:pPr marL="109728" indent="0">
              <a:spcBef>
                <a:spcPts val="0"/>
              </a:spcBef>
              <a:buNone/>
              <a:tabLst>
                <a:tab pos="539750" algn="l"/>
                <a:tab pos="892175" algn="l"/>
              </a:tabLst>
            </a:pPr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4822" y="3737735"/>
            <a:ext cx="368709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class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BidangSegitiga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extends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{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public double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luas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a,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{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		return a * 0.5 * t;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	}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}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4823" y="5126590"/>
            <a:ext cx="3687098" cy="1423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class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BidangLingkaran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extends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{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public double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luas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{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double r = 0.5 * d;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return 3.14 * r * r;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	}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}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95936" y="1342661"/>
            <a:ext cx="4947746" cy="3526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class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{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	public static void main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(String []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args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{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segiEmpat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new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BidangSegitiga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segiTiga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new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BidangSegitiga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BidangLingkaran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lingkaran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new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BidangLingkaran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System.out.println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segiEmpat.judul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());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System.out.println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(“Luas=“ +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segiEmpat.luas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(3, 8));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System.out.println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segiTiga.judul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()); 	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System.out.println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(“Luas=“ +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segiTiga.luas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(3, 8));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System.out.println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lingkaran.judul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()); 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System.out.println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(“Luas=“ +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lingkaran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.luas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(8));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}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>
                <a:tab pos="539750" algn="l"/>
                <a:tab pos="8921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}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4941168"/>
            <a:ext cx="2376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Outputnya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</a:t>
            </a: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Menghitung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Luas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Bidang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Luas=24</a:t>
            </a: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Menghitung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Luas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Bidang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Luas=12.0</a:t>
            </a: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Menghitung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Luas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Bidang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Luas=50.24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039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err="1" smtClean="0"/>
              <a:t>Kelemahan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Keuntungan</a:t>
            </a:r>
            <a:r>
              <a:rPr lang="en-US" b="1" dirty="0" smtClean="0"/>
              <a:t> Run-time </a:t>
            </a:r>
            <a:r>
              <a:rPr lang="en-US" b="1" dirty="0"/>
              <a:t>polymorphism </a:t>
            </a:r>
            <a:r>
              <a:rPr lang="en-US" dirty="0" smtClean="0"/>
              <a:t>(dynamic </a:t>
            </a:r>
            <a:r>
              <a:rPr lang="en-US" dirty="0"/>
              <a:t>binding)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Method </a:t>
            </a:r>
            <a:r>
              <a:rPr lang="en-US" b="1" dirty="0" smtClean="0"/>
              <a:t>Override</a:t>
            </a:r>
            <a:r>
              <a:rPr lang="en-US" dirty="0" smtClean="0"/>
              <a:t>:</a:t>
            </a:r>
          </a:p>
          <a:p>
            <a:r>
              <a:rPr lang="en-US" b="1" dirty="0" err="1"/>
              <a:t>Kelemahannya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class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class.</a:t>
            </a:r>
          </a:p>
          <a:p>
            <a:r>
              <a:rPr lang="en-US" b="1" dirty="0" err="1" smtClean="0"/>
              <a:t>Keuntungannya</a:t>
            </a:r>
            <a:r>
              <a:rPr lang="en-US" dirty="0" smtClean="0"/>
              <a:t>,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memodifikasi</a:t>
            </a:r>
            <a:r>
              <a:rPr lang="en-US" dirty="0"/>
              <a:t> base class (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kompilasi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base class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15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Next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mtClean="0"/>
              <a:t>Thanks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9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Polymorphism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Kata Polymorphism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harfiah</a:t>
            </a:r>
            <a:r>
              <a:rPr lang="en-US" dirty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/>
          </a:p>
          <a:p>
            <a:r>
              <a:rPr lang="en-US" b="1" dirty="0" err="1" smtClean="0"/>
              <a:t>Kemampuan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tampil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wujud</a:t>
            </a:r>
            <a:r>
              <a:rPr lang="en-US" b="1" dirty="0" smtClean="0"/>
              <a:t> yang </a:t>
            </a:r>
            <a:r>
              <a:rPr lang="en-US" b="1" dirty="0" err="1" smtClean="0"/>
              <a:t>berbeda-beda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 descr="Image result for bung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97603"/>
            <a:ext cx="2242621" cy="16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76912" y="4197603"/>
            <a:ext cx="2438188" cy="1622503"/>
          </a:xfrm>
          <a:prstGeom prst="rect">
            <a:avLst/>
          </a:prstGeom>
        </p:spPr>
      </p:pic>
      <p:pic>
        <p:nvPicPr>
          <p:cNvPr id="1028" name="Picture 4" descr="Image result for bungl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97603"/>
            <a:ext cx="2448271" cy="162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62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Polymorphism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Polymorphism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salah</a:t>
            </a:r>
            <a:r>
              <a:rPr lang="en-US" i="1" dirty="0"/>
              <a:t> </a:t>
            </a:r>
            <a:r>
              <a:rPr lang="en-US" i="1" dirty="0" err="1"/>
              <a:t>satu</a:t>
            </a:r>
            <a:r>
              <a:rPr lang="en-US" i="1" dirty="0"/>
              <a:t> </a:t>
            </a:r>
            <a:r>
              <a:rPr lang="en-US" i="1" dirty="0" err="1"/>
              <a:t>fitur</a:t>
            </a:r>
            <a:r>
              <a:rPr lang="en-US" i="1" dirty="0"/>
              <a:t> OOP yang </a:t>
            </a:r>
            <a:r>
              <a:rPr lang="en-US" i="1" dirty="0" err="1"/>
              <a:t>memungkinkan</a:t>
            </a:r>
            <a:r>
              <a:rPr lang="en-US" i="1" dirty="0"/>
              <a:t> </a:t>
            </a:r>
            <a:r>
              <a:rPr lang="en-US" i="1" dirty="0" err="1"/>
              <a:t>kita</a:t>
            </a:r>
            <a:r>
              <a:rPr lang="en-US" i="1" dirty="0"/>
              <a:t> </a:t>
            </a:r>
            <a:r>
              <a:rPr lang="en-US" b="1" i="1" dirty="0" err="1"/>
              <a:t>melakukan</a:t>
            </a:r>
            <a:r>
              <a:rPr lang="en-US" b="1" i="1" dirty="0"/>
              <a:t> </a:t>
            </a:r>
            <a:r>
              <a:rPr lang="en-US" b="1" i="1" dirty="0" err="1"/>
              <a:t>satu</a:t>
            </a:r>
            <a:r>
              <a:rPr lang="en-US" b="1" i="1" dirty="0"/>
              <a:t> </a:t>
            </a:r>
            <a:r>
              <a:rPr lang="en-US" b="1" i="1" dirty="0" err="1"/>
              <a:t>aksi</a:t>
            </a:r>
            <a:r>
              <a:rPr lang="en-US" b="1" i="1" dirty="0"/>
              <a:t> </a:t>
            </a:r>
            <a:r>
              <a:rPr lang="en-US" b="1" i="1" dirty="0" err="1"/>
              <a:t>dengan</a:t>
            </a:r>
            <a:r>
              <a:rPr lang="en-US" b="1" i="1" dirty="0"/>
              <a:t> </a:t>
            </a:r>
            <a:r>
              <a:rPr lang="en-US" b="1" i="1" dirty="0" err="1"/>
              <a:t>beberapa</a:t>
            </a:r>
            <a:r>
              <a:rPr lang="en-US" b="1" i="1" dirty="0"/>
              <a:t> </a:t>
            </a:r>
            <a:r>
              <a:rPr lang="en-US" b="1" i="1" dirty="0" err="1"/>
              <a:t>cara</a:t>
            </a:r>
            <a:r>
              <a:rPr lang="en-US" i="1" dirty="0"/>
              <a:t>.</a:t>
            </a:r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779912" y="3140968"/>
            <a:ext cx="1906925" cy="1338101"/>
            <a:chOff x="6248398" y="4003990"/>
            <a:chExt cx="1888072" cy="1338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lowchart: Process 4"/>
            <p:cNvSpPr/>
            <p:nvPr/>
          </p:nvSpPr>
          <p:spPr>
            <a:xfrm>
              <a:off x="6248398" y="4003990"/>
              <a:ext cx="1888071" cy="23659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Bidang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6248399" y="4267199"/>
              <a:ext cx="1888071" cy="477446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Data:</a:t>
              </a:r>
            </a:p>
            <a:p>
              <a:pPr>
                <a:tabLst>
                  <a:tab pos="109538" algn="l"/>
                </a:tabLst>
              </a:pP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6248398" y="4744645"/>
              <a:ext cx="1888072" cy="597446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Method:</a:t>
              </a:r>
            </a:p>
            <a:p>
              <a:pPr>
                <a:tabLst>
                  <a:tab pos="109538" algn="l"/>
                </a:tabLst>
              </a:pPr>
              <a:r>
                <a:rPr lang="en-US" sz="140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hitungLuas</a:t>
              </a:r>
              <a:r>
                <a:rPr lang="en-US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75655" y="5229200"/>
            <a:ext cx="1906925" cy="1099378"/>
            <a:chOff x="6248397" y="4003990"/>
            <a:chExt cx="1888072" cy="1099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lowchart: Process 13"/>
            <p:cNvSpPr/>
            <p:nvPr/>
          </p:nvSpPr>
          <p:spPr>
            <a:xfrm>
              <a:off x="6248397" y="4003990"/>
              <a:ext cx="1888071" cy="44160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Untuk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Bidang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Segitiga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6248397" y="4505922"/>
              <a:ext cx="1888072" cy="597446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Method:</a:t>
              </a:r>
            </a:p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hitungLuas</a:t>
              </a:r>
              <a:r>
                <a:rPr lang="en-US" sz="1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9912" y="5229200"/>
            <a:ext cx="1906926" cy="1096756"/>
            <a:chOff x="6248397" y="4003990"/>
            <a:chExt cx="1888073" cy="10967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lowchart: Process 17"/>
            <p:cNvSpPr/>
            <p:nvPr/>
          </p:nvSpPr>
          <p:spPr>
            <a:xfrm>
              <a:off x="6248397" y="4003990"/>
              <a:ext cx="1888071" cy="44160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Untuk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Bidang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Lingkaran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6248398" y="4503300"/>
              <a:ext cx="1888072" cy="597446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Method:</a:t>
              </a:r>
            </a:p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hitungLuas</a:t>
              </a:r>
              <a:r>
                <a:rPr lang="en-US" sz="1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84168" y="5229200"/>
            <a:ext cx="1906926" cy="1096756"/>
            <a:chOff x="6248397" y="3787966"/>
            <a:chExt cx="1888073" cy="10967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Flowchart: Process 21"/>
            <p:cNvSpPr/>
            <p:nvPr/>
          </p:nvSpPr>
          <p:spPr>
            <a:xfrm>
              <a:off x="6248397" y="3787966"/>
              <a:ext cx="1888071" cy="452623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Untuk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Bidang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Empat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Persegi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6248398" y="4287276"/>
              <a:ext cx="1888072" cy="597446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Method:</a:t>
              </a:r>
            </a:p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hitungLuas</a:t>
              </a:r>
              <a:r>
                <a:rPr lang="en-US" sz="14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()</a:t>
              </a: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4355976" y="4355533"/>
            <a:ext cx="0" cy="81333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753309" y="4359069"/>
            <a:ext cx="1762907" cy="80980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17240" y="3356992"/>
            <a:ext cx="2602632" cy="147732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u="sng" dirty="0" err="1" smtClean="0">
                <a:solidFill>
                  <a:schemeClr val="tx1"/>
                </a:solidFill>
              </a:rPr>
              <a:t>Dalam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</a:rPr>
              <a:t>hal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</a:rPr>
              <a:t>ini</a:t>
            </a:r>
            <a:r>
              <a:rPr lang="en-US" u="sng" dirty="0" smtClean="0">
                <a:solidFill>
                  <a:schemeClr val="tx1"/>
                </a:solidFill>
              </a:rPr>
              <a:t>: </a:t>
            </a:r>
            <a:r>
              <a:rPr lang="en-US" u="sng" dirty="0" err="1" smtClean="0">
                <a:solidFill>
                  <a:schemeClr val="tx1"/>
                </a:solidFill>
              </a:rPr>
              <a:t>Beberapa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method </a:t>
            </a:r>
            <a:r>
              <a:rPr lang="en-US" u="sng" dirty="0" err="1">
                <a:solidFill>
                  <a:schemeClr val="tx1"/>
                </a:solidFill>
              </a:rPr>
              <a:t>dengan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nama</a:t>
            </a:r>
            <a:r>
              <a:rPr lang="en-US" u="sng" dirty="0">
                <a:solidFill>
                  <a:schemeClr val="tx1"/>
                </a:solidFill>
              </a:rPr>
              <a:t> yang </a:t>
            </a:r>
            <a:r>
              <a:rPr lang="en-US" u="sng" dirty="0" err="1">
                <a:solidFill>
                  <a:schemeClr val="tx1"/>
                </a:solidFill>
              </a:rPr>
              <a:t>sama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</a:rPr>
              <a:t>untuk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</a:rPr>
              <a:t>menangani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berbagai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operasi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536746" y="4355532"/>
            <a:ext cx="1584038" cy="81333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311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582208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Misal</a:t>
            </a:r>
            <a:r>
              <a:rPr lang="en-US" i="1" dirty="0" smtClean="0"/>
              <a:t>;</a:t>
            </a:r>
          </a:p>
          <a:p>
            <a:pPr marL="402336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Kita </a:t>
            </a:r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 animal </a:t>
            </a:r>
            <a:r>
              <a:rPr lang="en-US" dirty="0" smtClean="0">
                <a:solidFill>
                  <a:schemeClr val="tx1"/>
                </a:solidFill>
              </a:rPr>
              <a:t>yang </a:t>
            </a:r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method sound()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class </a:t>
            </a:r>
            <a:r>
              <a:rPr lang="en-US" i="1" dirty="0" smtClean="0">
                <a:solidFill>
                  <a:schemeClr val="tx1"/>
                </a:solidFill>
              </a:rPr>
              <a:t>animal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binatang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</a:rPr>
              <a:t>maka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mengisi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menthod</a:t>
            </a:r>
            <a:r>
              <a:rPr lang="en-US" dirty="0">
                <a:solidFill>
                  <a:schemeClr val="tx1"/>
                </a:solidFill>
              </a:rPr>
              <a:t> sound()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instruksi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menandakan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suara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berlaku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umum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binatang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02336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Padahal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binatang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banyak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ragamnya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seperti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</a:p>
          <a:p>
            <a:pPr marL="979551" lvl="2" indent="-312738"/>
            <a:r>
              <a:rPr lang="en-US" b="1" dirty="0" err="1" smtClean="0">
                <a:solidFill>
                  <a:schemeClr val="tx1"/>
                </a:solidFill>
              </a:rPr>
              <a:t>Meong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binatang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kucing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endParaRPr lang="en-US" dirty="0">
              <a:solidFill>
                <a:schemeClr val="tx1"/>
              </a:solidFill>
            </a:endParaRPr>
          </a:p>
          <a:p>
            <a:pPr marL="979551" lvl="2" indent="-312738"/>
            <a:r>
              <a:rPr lang="en-US" b="1" dirty="0" err="1" smtClean="0">
                <a:solidFill>
                  <a:schemeClr val="tx1"/>
                </a:solidFill>
              </a:rPr>
              <a:t>Aum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binatang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singa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marL="979551" lvl="2" indent="-312738"/>
            <a:r>
              <a:rPr lang="en-US" b="1" dirty="0" err="1" smtClean="0">
                <a:solidFill>
                  <a:schemeClr val="tx1"/>
                </a:solidFill>
              </a:rPr>
              <a:t>Kukuruyuk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binatang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ayam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dsb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792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/>
              <a:t>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3971777" cy="4325112"/>
          </a:xfrm>
        </p:spPr>
        <p:txBody>
          <a:bodyPr/>
          <a:lstStyle/>
          <a:p>
            <a:pPr marL="109728" indent="0">
              <a:buNone/>
            </a:pP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Polymorphism</a:t>
            </a:r>
          </a:p>
          <a:p>
            <a:pPr marL="109728" indent="0">
              <a:buNone/>
            </a:pPr>
            <a:r>
              <a:rPr lang="en-US" dirty="0" err="1" smtClean="0"/>
              <a:t>semua</a:t>
            </a:r>
            <a:r>
              <a:rPr lang="en-US" dirty="0" smtClean="0"/>
              <a:t> class </a:t>
            </a:r>
            <a:r>
              <a:rPr lang="en-US" dirty="0" err="1" smtClean="0"/>
              <a:t>turunan</a:t>
            </a:r>
            <a:r>
              <a:rPr lang="en-US" dirty="0" smtClean="0"/>
              <a:t> animal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Image result for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69" y="5172032"/>
            <a:ext cx="1796539" cy="11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542" y="5060430"/>
            <a:ext cx="1404937" cy="138588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350231" y="3791116"/>
            <a:ext cx="772341" cy="1222060"/>
            <a:chOff x="1423395" y="3130179"/>
            <a:chExt cx="772341" cy="1222060"/>
          </a:xfrm>
        </p:grpSpPr>
        <p:cxnSp>
          <p:nvCxnSpPr>
            <p:cNvPr id="15" name="Straight Arrow Connector 14"/>
            <p:cNvCxnSpPr>
              <a:endCxn id="16" idx="3"/>
            </p:cNvCxnSpPr>
            <p:nvPr/>
          </p:nvCxnSpPr>
          <p:spPr>
            <a:xfrm flipV="1">
              <a:off x="1423395" y="3349881"/>
              <a:ext cx="639404" cy="100235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/>
            <p:cNvSpPr/>
            <p:nvPr/>
          </p:nvSpPr>
          <p:spPr>
            <a:xfrm rot="1860000">
              <a:off x="2051720" y="3130179"/>
              <a:ext cx="144016" cy="236599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34407" y="3810422"/>
            <a:ext cx="144016" cy="1202754"/>
            <a:chOff x="7538211" y="3697909"/>
            <a:chExt cx="144016" cy="1202754"/>
          </a:xfrm>
        </p:grpSpPr>
        <p:cxnSp>
          <p:nvCxnSpPr>
            <p:cNvPr id="19" name="Straight Arrow Connector 18"/>
            <p:cNvCxnSpPr>
              <a:endCxn id="20" idx="3"/>
            </p:cNvCxnSpPr>
            <p:nvPr/>
          </p:nvCxnSpPr>
          <p:spPr>
            <a:xfrm flipV="1">
              <a:off x="7610219" y="3934508"/>
              <a:ext cx="0" cy="9661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sosceles Triangle 19"/>
            <p:cNvSpPr/>
            <p:nvPr/>
          </p:nvSpPr>
          <p:spPr>
            <a:xfrm>
              <a:off x="7538211" y="3697909"/>
              <a:ext cx="144016" cy="236599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6291278" y="3801283"/>
            <a:ext cx="971053" cy="1370749"/>
            <a:chOff x="1224683" y="3130179"/>
            <a:chExt cx="971053" cy="1370749"/>
          </a:xfrm>
        </p:grpSpPr>
        <p:cxnSp>
          <p:nvCxnSpPr>
            <p:cNvPr id="26" name="Straight Arrow Connector 25"/>
            <p:cNvCxnSpPr>
              <a:endCxn id="27" idx="3"/>
            </p:cNvCxnSpPr>
            <p:nvPr/>
          </p:nvCxnSpPr>
          <p:spPr>
            <a:xfrm flipV="1">
              <a:off x="1224683" y="3349881"/>
              <a:ext cx="838116" cy="115104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 rot="1860000">
              <a:off x="2051720" y="3130179"/>
              <a:ext cx="144016" cy="236599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99481" y="2424535"/>
            <a:ext cx="1906925" cy="1338101"/>
            <a:chOff x="6248398" y="4003990"/>
            <a:chExt cx="1888072" cy="1338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Flowchart: Process 29"/>
            <p:cNvSpPr/>
            <p:nvPr/>
          </p:nvSpPr>
          <p:spPr>
            <a:xfrm>
              <a:off x="6248398" y="4003990"/>
              <a:ext cx="1888071" cy="23659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ANIMAL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6248399" y="4267199"/>
              <a:ext cx="1888071" cy="477446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Data:</a:t>
              </a:r>
            </a:p>
            <a:p>
              <a:pPr>
                <a:tabLst>
                  <a:tab pos="109538" algn="l"/>
                </a:tabLst>
              </a:pP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6248398" y="4744645"/>
              <a:ext cx="1888072" cy="597446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Method:</a:t>
              </a:r>
            </a:p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sound()</a:t>
              </a:r>
            </a:p>
          </p:txBody>
        </p:sp>
      </p:grpSp>
      <p:sp>
        <p:nvSpPr>
          <p:cNvPr id="35" name="Oval Callout 34"/>
          <p:cNvSpPr/>
          <p:nvPr/>
        </p:nvSpPr>
        <p:spPr>
          <a:xfrm>
            <a:off x="7434514" y="4485366"/>
            <a:ext cx="1152128" cy="591692"/>
          </a:xfrm>
          <a:prstGeom prst="wedgeEllipseCallout">
            <a:avLst>
              <a:gd name="adj1" fmla="val -39990"/>
              <a:gd name="adj2" fmla="val 138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Suara</a:t>
            </a:r>
            <a:r>
              <a:rPr lang="en-US" sz="1600" dirty="0" smtClean="0">
                <a:solidFill>
                  <a:schemeClr val="tx1"/>
                </a:solidFill>
              </a:rPr>
              <a:t>…</a:t>
            </a:r>
            <a:endParaRPr lang="en-US" sz="1600" dirty="0"/>
          </a:p>
        </p:txBody>
      </p:sp>
      <p:sp>
        <p:nvSpPr>
          <p:cNvPr id="38" name="Oval Callout 37"/>
          <p:cNvSpPr/>
          <p:nvPr/>
        </p:nvSpPr>
        <p:spPr>
          <a:xfrm>
            <a:off x="4604233" y="4669666"/>
            <a:ext cx="1152128" cy="591692"/>
          </a:xfrm>
          <a:prstGeom prst="wedgeEllipseCallout">
            <a:avLst>
              <a:gd name="adj1" fmla="val 35728"/>
              <a:gd name="adj2" fmla="val 160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Suara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…</a:t>
            </a:r>
            <a:endParaRPr lang="en-US" sz="16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051" y="5041136"/>
            <a:ext cx="1541639" cy="1424474"/>
          </a:xfrm>
          <a:prstGeom prst="rect">
            <a:avLst/>
          </a:prstGeom>
        </p:spPr>
      </p:pic>
      <p:sp>
        <p:nvSpPr>
          <p:cNvPr id="41" name="Oval Callout 40"/>
          <p:cNvSpPr/>
          <p:nvPr/>
        </p:nvSpPr>
        <p:spPr>
          <a:xfrm>
            <a:off x="1162049" y="4393264"/>
            <a:ext cx="1736816" cy="591692"/>
          </a:xfrm>
          <a:prstGeom prst="wedgeEllipseCallout">
            <a:avLst>
              <a:gd name="adj1" fmla="val 59328"/>
              <a:gd name="adj2" fmla="val 92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Suara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1380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2816"/>
            <a:ext cx="4869363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Polymorphism</a:t>
            </a:r>
          </a:p>
          <a:p>
            <a:pPr marL="109728" indent="0">
              <a:buNone/>
            </a:pPr>
            <a:r>
              <a:rPr lang="en-US" sz="2400" dirty="0" err="1"/>
              <a:t>semua</a:t>
            </a:r>
            <a:r>
              <a:rPr lang="en-US" sz="2400" dirty="0"/>
              <a:t> class </a:t>
            </a:r>
            <a:r>
              <a:rPr lang="en-US" sz="2400" dirty="0" err="1"/>
              <a:t>turunan</a:t>
            </a:r>
            <a:r>
              <a:rPr lang="en-US" sz="2400" dirty="0"/>
              <a:t> animal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. </a:t>
            </a:r>
          </a:p>
          <a:p>
            <a:pPr marL="109728" indent="0">
              <a:buNone/>
            </a:pP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polymorphism </a:t>
            </a:r>
            <a:r>
              <a:rPr lang="en-US" sz="2400" dirty="0" err="1" smtClean="0"/>
              <a:t>dimungkinkan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melakukan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satu</a:t>
            </a:r>
            <a:r>
              <a:rPr lang="en-US" sz="2400" b="1" i="1" dirty="0"/>
              <a:t> </a:t>
            </a:r>
            <a:r>
              <a:rPr lang="en-US" sz="2400" b="1" i="1" dirty="0" err="1"/>
              <a:t>aksi</a:t>
            </a:r>
            <a:r>
              <a:rPr lang="en-US" sz="2400" b="1" i="1" dirty="0"/>
              <a:t> </a:t>
            </a:r>
            <a:r>
              <a:rPr lang="en-US" sz="2400" b="1" i="1" dirty="0" err="1"/>
              <a:t>dengan</a:t>
            </a:r>
            <a:r>
              <a:rPr lang="en-US" sz="2400" b="1" i="1" dirty="0"/>
              <a:t> </a:t>
            </a:r>
            <a:r>
              <a:rPr lang="en-US" sz="2400" b="1" i="1" dirty="0" err="1"/>
              <a:t>beberapa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cara</a:t>
            </a:r>
            <a:r>
              <a:rPr lang="en-US" sz="2400" dirty="0"/>
              <a:t>.</a:t>
            </a:r>
          </a:p>
        </p:txBody>
      </p:sp>
      <p:pic>
        <p:nvPicPr>
          <p:cNvPr id="1026" name="Picture 2" descr="Image result for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23" y="5303774"/>
            <a:ext cx="1796539" cy="11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396" y="5192172"/>
            <a:ext cx="1404937" cy="138588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70600" y="3801233"/>
            <a:ext cx="2729897" cy="1390939"/>
            <a:chOff x="-360332" y="3176471"/>
            <a:chExt cx="2602359" cy="1390939"/>
          </a:xfrm>
        </p:grpSpPr>
        <p:cxnSp>
          <p:nvCxnSpPr>
            <p:cNvPr id="15" name="Straight Arrow Connector 14"/>
            <p:cNvCxnSpPr>
              <a:endCxn id="16" idx="3"/>
            </p:cNvCxnSpPr>
            <p:nvPr/>
          </p:nvCxnSpPr>
          <p:spPr>
            <a:xfrm flipV="1">
              <a:off x="-360332" y="3307628"/>
              <a:ext cx="2381610" cy="12597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/>
            <p:cNvSpPr/>
            <p:nvPr/>
          </p:nvSpPr>
          <p:spPr>
            <a:xfrm rot="3600000">
              <a:off x="2051720" y="3130179"/>
              <a:ext cx="144016" cy="236599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16216" y="3837863"/>
            <a:ext cx="144016" cy="1465911"/>
            <a:chOff x="7538211" y="3697909"/>
            <a:chExt cx="144016" cy="1465911"/>
          </a:xfrm>
        </p:grpSpPr>
        <p:cxnSp>
          <p:nvCxnSpPr>
            <p:cNvPr id="19" name="Straight Arrow Connector 18"/>
            <p:cNvCxnSpPr>
              <a:endCxn id="20" idx="3"/>
            </p:cNvCxnSpPr>
            <p:nvPr/>
          </p:nvCxnSpPr>
          <p:spPr>
            <a:xfrm flipV="1">
              <a:off x="7610219" y="3934508"/>
              <a:ext cx="0" cy="122931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sosceles Triangle 19"/>
            <p:cNvSpPr/>
            <p:nvPr/>
          </p:nvSpPr>
          <p:spPr>
            <a:xfrm>
              <a:off x="7538211" y="3697909"/>
              <a:ext cx="144016" cy="236599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6882741" y="3821423"/>
            <a:ext cx="971053" cy="1370749"/>
            <a:chOff x="1224683" y="3130179"/>
            <a:chExt cx="971053" cy="1370749"/>
          </a:xfrm>
        </p:grpSpPr>
        <p:cxnSp>
          <p:nvCxnSpPr>
            <p:cNvPr id="26" name="Straight Arrow Connector 25"/>
            <p:cNvCxnSpPr>
              <a:endCxn id="27" idx="3"/>
            </p:cNvCxnSpPr>
            <p:nvPr/>
          </p:nvCxnSpPr>
          <p:spPr>
            <a:xfrm flipV="1">
              <a:off x="1224683" y="3349881"/>
              <a:ext cx="838116" cy="115104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 rot="1860000">
              <a:off x="2051720" y="3130179"/>
              <a:ext cx="144016" cy="236599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66667" y="2432227"/>
            <a:ext cx="1906925" cy="1338101"/>
            <a:chOff x="6248398" y="4003990"/>
            <a:chExt cx="1888072" cy="1338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Flowchart: Process 29"/>
            <p:cNvSpPr/>
            <p:nvPr/>
          </p:nvSpPr>
          <p:spPr>
            <a:xfrm>
              <a:off x="6248398" y="4003990"/>
              <a:ext cx="1888071" cy="23659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ANIMAL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6248399" y="4267199"/>
              <a:ext cx="1888071" cy="477446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Data:</a:t>
              </a:r>
            </a:p>
            <a:p>
              <a:pPr>
                <a:tabLst>
                  <a:tab pos="109538" algn="l"/>
                </a:tabLst>
              </a:pP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6248398" y="4744645"/>
              <a:ext cx="1888072" cy="597446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Method:</a:t>
              </a:r>
            </a:p>
            <a:p>
              <a:pPr>
                <a:tabLst>
                  <a:tab pos="109538" algn="l"/>
                </a:tabLst>
              </a:pPr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sound()</a:t>
              </a:r>
            </a:p>
          </p:txBody>
        </p:sp>
      </p:grpSp>
      <p:sp>
        <p:nvSpPr>
          <p:cNvPr id="35" name="Oval Callout 34"/>
          <p:cNvSpPr/>
          <p:nvPr/>
        </p:nvSpPr>
        <p:spPr>
          <a:xfrm>
            <a:off x="7884368" y="4617108"/>
            <a:ext cx="1152128" cy="591692"/>
          </a:xfrm>
          <a:prstGeom prst="wedgeEllipseCallout">
            <a:avLst>
              <a:gd name="adj1" fmla="val -39990"/>
              <a:gd name="adj2" fmla="val 138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Meong</a:t>
            </a:r>
            <a:r>
              <a:rPr lang="en-US" sz="1600" dirty="0" smtClean="0">
                <a:solidFill>
                  <a:schemeClr val="tx1"/>
                </a:solidFill>
              </a:rPr>
              <a:t>…</a:t>
            </a:r>
            <a:endParaRPr lang="en-US" sz="1600" dirty="0"/>
          </a:p>
        </p:txBody>
      </p:sp>
      <p:sp>
        <p:nvSpPr>
          <p:cNvPr id="38" name="Oval Callout 37"/>
          <p:cNvSpPr/>
          <p:nvPr/>
        </p:nvSpPr>
        <p:spPr>
          <a:xfrm>
            <a:off x="5054087" y="4801408"/>
            <a:ext cx="1152128" cy="591692"/>
          </a:xfrm>
          <a:prstGeom prst="wedgeEllipseCallout">
            <a:avLst>
              <a:gd name="adj1" fmla="val 35728"/>
              <a:gd name="adj2" fmla="val 160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Aoum</a:t>
            </a:r>
            <a:r>
              <a:rPr lang="en-US" sz="1600" dirty="0" smtClean="0">
                <a:solidFill>
                  <a:schemeClr val="tx1"/>
                </a:solidFill>
              </a:rPr>
              <a:t> …</a:t>
            </a:r>
            <a:endParaRPr lang="en-US" sz="16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905" y="5172878"/>
            <a:ext cx="1541639" cy="1424474"/>
          </a:xfrm>
          <a:prstGeom prst="rect">
            <a:avLst/>
          </a:prstGeom>
        </p:spPr>
      </p:pic>
      <p:sp>
        <p:nvSpPr>
          <p:cNvPr id="41" name="Oval Callout 40"/>
          <p:cNvSpPr/>
          <p:nvPr/>
        </p:nvSpPr>
        <p:spPr>
          <a:xfrm>
            <a:off x="1611903" y="4525006"/>
            <a:ext cx="1736816" cy="591692"/>
          </a:xfrm>
          <a:prstGeom prst="wedgeEllipseCallout">
            <a:avLst>
              <a:gd name="adj1" fmla="val 59328"/>
              <a:gd name="adj2" fmla="val 92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Kukuruyuk</a:t>
            </a:r>
            <a:r>
              <a:rPr lang="en-US" sz="1600" dirty="0" smtClean="0">
                <a:solidFill>
                  <a:schemeClr val="tx1"/>
                </a:solidFill>
              </a:rPr>
              <a:t> 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9476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Polymorphism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u="sng" dirty="0" err="1" smtClean="0"/>
              <a:t>menentukan</a:t>
            </a:r>
            <a:r>
              <a:rPr lang="en-US" u="sng" dirty="0" smtClean="0"/>
              <a:t> </a:t>
            </a:r>
            <a:r>
              <a:rPr lang="en-US" u="sng" dirty="0" err="1" smtClean="0"/>
              <a:t>beberapa</a:t>
            </a:r>
            <a:r>
              <a:rPr lang="en-US" u="sng" dirty="0" smtClean="0"/>
              <a:t> method </a:t>
            </a:r>
            <a:r>
              <a:rPr lang="en-US" u="sng" dirty="0" err="1"/>
              <a:t>dengan</a:t>
            </a:r>
            <a:r>
              <a:rPr lang="en-US" u="sng" dirty="0"/>
              <a:t> </a:t>
            </a:r>
            <a:r>
              <a:rPr lang="en-US" u="sng" dirty="0" err="1"/>
              <a:t>nama</a:t>
            </a:r>
            <a:r>
              <a:rPr lang="en-US" u="sng" dirty="0"/>
              <a:t> yang </a:t>
            </a:r>
            <a:r>
              <a:rPr lang="en-US" u="sng" dirty="0" err="1"/>
              <a:t>sama</a:t>
            </a:r>
            <a:r>
              <a:rPr lang="en-US" u="sng" dirty="0"/>
              <a:t> </a:t>
            </a:r>
            <a:r>
              <a:rPr lang="en-US" u="sng" dirty="0" err="1" smtClean="0"/>
              <a:t>menangani</a:t>
            </a:r>
            <a:r>
              <a:rPr lang="en-US" u="sng" dirty="0" smtClean="0"/>
              <a:t> </a:t>
            </a:r>
            <a:r>
              <a:rPr lang="en-US" u="sng" dirty="0" err="1"/>
              <a:t>berbagai</a:t>
            </a:r>
            <a:r>
              <a:rPr lang="en-US" u="sng" dirty="0"/>
              <a:t> </a:t>
            </a:r>
            <a:r>
              <a:rPr lang="en-US" u="sng" dirty="0" err="1" smtClean="0"/>
              <a:t>operasi</a:t>
            </a:r>
            <a:r>
              <a:rPr lang="en-US" dirty="0" smtClean="0"/>
              <a:t> 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b="1" i="1" dirty="0" smtClean="0"/>
              <a:t>overload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smtClean="0"/>
              <a:t>constructor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u="sng" dirty="0" err="1" smtClean="0"/>
              <a:t>menentukan</a:t>
            </a:r>
            <a:r>
              <a:rPr lang="en-US" u="sng" dirty="0" smtClean="0"/>
              <a:t> </a:t>
            </a:r>
            <a:r>
              <a:rPr lang="en-US" u="sng" dirty="0" err="1"/>
              <a:t>beberapa</a:t>
            </a:r>
            <a:r>
              <a:rPr lang="en-US" u="sng" dirty="0"/>
              <a:t> </a:t>
            </a:r>
            <a:r>
              <a:rPr lang="en-US" i="1" u="sng" dirty="0"/>
              <a:t>constructor</a:t>
            </a:r>
            <a:r>
              <a:rPr lang="en-US" u="sng" dirty="0" smtClean="0"/>
              <a:t> </a:t>
            </a:r>
            <a:r>
              <a:rPr lang="en-US" u="sng" dirty="0" err="1"/>
              <a:t>untuk</a:t>
            </a:r>
            <a:r>
              <a:rPr lang="en-US" u="sng" dirty="0"/>
              <a:t> </a:t>
            </a:r>
            <a:r>
              <a:rPr lang="en-US" u="sng" dirty="0" err="1"/>
              <a:t>menangani</a:t>
            </a:r>
            <a:r>
              <a:rPr lang="en-US" u="sng" dirty="0"/>
              <a:t> </a:t>
            </a:r>
            <a:r>
              <a:rPr lang="en-US" u="sng" dirty="0" err="1"/>
              <a:t>berbagai</a:t>
            </a:r>
            <a:r>
              <a:rPr lang="en-US" u="sng" dirty="0"/>
              <a:t> </a:t>
            </a:r>
            <a:r>
              <a:rPr lang="en-US" u="sng" dirty="0" err="1"/>
              <a:t>jenis</a:t>
            </a:r>
            <a:r>
              <a:rPr lang="en-US" u="sng" dirty="0"/>
              <a:t> </a:t>
            </a:r>
            <a:r>
              <a:rPr lang="en-US" u="sng" dirty="0" err="1" smtClean="0"/>
              <a:t>inisialisasi</a:t>
            </a:r>
            <a:r>
              <a:rPr lang="en-US" u="sng" dirty="0" smtClean="0"/>
              <a:t> </a:t>
            </a:r>
            <a:r>
              <a:rPr lang="en-US" dirty="0" smtClean="0"/>
              <a:t>(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b="1" i="1" dirty="0"/>
              <a:t>overload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b="1" dirty="0" smtClean="0"/>
              <a:t>override</a:t>
            </a:r>
            <a:r>
              <a:rPr lang="en-US" dirty="0" smtClean="0"/>
              <a:t>)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/>
              <a:t>sub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u="sng" dirty="0" err="1"/>
              <a:t>menggunakan</a:t>
            </a:r>
            <a:r>
              <a:rPr lang="en-US" u="sng" dirty="0"/>
              <a:t> </a:t>
            </a:r>
            <a:r>
              <a:rPr lang="en-US" u="sng" dirty="0" err="1"/>
              <a:t>semua</a:t>
            </a:r>
            <a:r>
              <a:rPr lang="en-US" u="sng" dirty="0"/>
              <a:t> </a:t>
            </a:r>
            <a:r>
              <a:rPr lang="en-US" u="sng" dirty="0" err="1" smtClean="0"/>
              <a:t>fungsi</a:t>
            </a:r>
            <a:r>
              <a:rPr lang="en-US" u="sng" dirty="0" smtClean="0"/>
              <a:t> yang </a:t>
            </a:r>
            <a:r>
              <a:rPr lang="en-US" u="sng" dirty="0" err="1"/>
              <a:t>disediakan</a:t>
            </a:r>
            <a:r>
              <a:rPr lang="en-US" u="sng" dirty="0"/>
              <a:t> </a:t>
            </a:r>
            <a:r>
              <a:rPr lang="en-US" b="1" u="sng" dirty="0" smtClean="0"/>
              <a:t>base class</a:t>
            </a:r>
            <a:r>
              <a:rPr lang="en-US" u="sng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u="sng" dirty="0" err="1"/>
              <a:t>menambahkan</a:t>
            </a:r>
            <a:r>
              <a:rPr lang="en-US" u="sng" dirty="0"/>
              <a:t> </a:t>
            </a:r>
            <a:r>
              <a:rPr lang="en-US" u="sng" dirty="0" err="1"/>
              <a:t>definisi</a:t>
            </a:r>
            <a:r>
              <a:rPr lang="en-US" u="sng" dirty="0"/>
              <a:t> </a:t>
            </a:r>
            <a:r>
              <a:rPr lang="en-US" u="sng" dirty="0" err="1" smtClean="0"/>
              <a:t>khusus</a:t>
            </a:r>
            <a:r>
              <a:rPr lang="en-US" u="sng" dirty="0" smtClean="0"/>
              <a:t> (</a:t>
            </a:r>
            <a:r>
              <a:rPr lang="en-US" u="sng" dirty="0" err="1" smtClean="0"/>
              <a:t>variasi</a:t>
            </a:r>
            <a:r>
              <a:rPr lang="en-US" u="sng" dirty="0" smtClean="0"/>
              <a:t> </a:t>
            </a:r>
            <a:r>
              <a:rPr lang="en-US" u="sng" dirty="0" err="1" smtClean="0"/>
              <a:t>aksi</a:t>
            </a:r>
            <a:r>
              <a:rPr lang="en-US" u="sng" dirty="0" smtClean="0"/>
              <a:t>) </a:t>
            </a:r>
            <a:r>
              <a:rPr lang="en-US" u="sng" dirty="0" err="1" smtClean="0"/>
              <a:t>pada</a:t>
            </a:r>
            <a:r>
              <a:rPr lang="en-US" u="sng" dirty="0" smtClean="0"/>
              <a:t> method </a:t>
            </a:r>
            <a:r>
              <a:rPr lang="en-US" u="sng" dirty="0"/>
              <a:t>yang </a:t>
            </a:r>
            <a:r>
              <a:rPr lang="en-US" u="sng" dirty="0" smtClean="0"/>
              <a:t>di-</a:t>
            </a:r>
            <a:r>
              <a:rPr lang="en-US" i="1" u="sng" dirty="0" smtClean="0"/>
              <a:t>override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smtClean="0"/>
              <a:t>derived class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691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621632"/>
            <a:ext cx="7772400" cy="1362075"/>
          </a:xfrm>
        </p:spPr>
        <p:txBody>
          <a:bodyPr/>
          <a:lstStyle/>
          <a:p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/>
              <a:t>Polymorphism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Method Overloading </a:t>
            </a:r>
            <a:r>
              <a:rPr lang="en-US" dirty="0" smtClean="0"/>
              <a:t>&amp; </a:t>
            </a:r>
            <a:r>
              <a:rPr lang="en-US" dirty="0"/>
              <a:t>Method Override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722313" y="4007520"/>
            <a:ext cx="7772400" cy="1509712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By: Augury El Rayeb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49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4829</TotalTime>
  <Words>985</Words>
  <Application>Microsoft Office PowerPoint</Application>
  <PresentationFormat>On-screen Show (4:3)</PresentationFormat>
  <Paragraphs>262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Georgia</vt:lpstr>
      <vt:lpstr>Trebuchet MS</vt:lpstr>
      <vt:lpstr>Wingdings 2</vt:lpstr>
      <vt:lpstr>Urban</vt:lpstr>
      <vt:lpstr>FONDASI PEMROGRAMAN &amp; STRUKTUR DATA #8</vt:lpstr>
      <vt:lpstr>Polymorphism:  Konsep dan Keuntungan Polymorphism</vt:lpstr>
      <vt:lpstr>Konsep Polymorphism</vt:lpstr>
      <vt:lpstr>Konsep Polymorphism</vt:lpstr>
      <vt:lpstr>Contoh Kasus</vt:lpstr>
      <vt:lpstr>Contoh tanpa Konsep Polymorphism</vt:lpstr>
      <vt:lpstr>Konsep Polymorphism</vt:lpstr>
      <vt:lpstr>Keuntungan dengan Polymorphism</vt:lpstr>
      <vt:lpstr>Tipe-tipe Polymorphism dan Method Overloading &amp; Method Override</vt:lpstr>
      <vt:lpstr>Tipe-tipe Polymorphism</vt:lpstr>
      <vt:lpstr>Tipe-tipe Polymorphism Compile-time Polymorphism</vt:lpstr>
      <vt:lpstr>Tipe-tipe Polymorphism Run-time Polymorphism</vt:lpstr>
      <vt:lpstr>Compile-time Polymorphism  Method Overloading</vt:lpstr>
      <vt:lpstr>Contoh Method Overloading pada Java Dengan Jumlah Parameter Berbeda</vt:lpstr>
      <vt:lpstr>Contoh Method Overloading pada Java Dengan Type Parameter Berbeda</vt:lpstr>
      <vt:lpstr>Contoh Method Overloading pada Java Dengan Urutan type parameter</vt:lpstr>
      <vt:lpstr>Contoh Method Overloading pada Java</vt:lpstr>
      <vt:lpstr>Method Overloading Kelemahan dan Keuntungan</vt:lpstr>
      <vt:lpstr>Run-time Polymorphism  Method Override</vt:lpstr>
      <vt:lpstr>Contoh Method Override pada Java</vt:lpstr>
      <vt:lpstr>Contoh Method Override pada Java</vt:lpstr>
      <vt:lpstr>Kelemahan dan Keuntungan</vt:lpstr>
      <vt:lpstr>See You Next Topic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Augury El Rayeb</cp:lastModifiedBy>
  <cp:revision>496</cp:revision>
  <dcterms:created xsi:type="dcterms:W3CDTF">2011-09-16T02:11:44Z</dcterms:created>
  <dcterms:modified xsi:type="dcterms:W3CDTF">2019-10-17T00:34:27Z</dcterms:modified>
</cp:coreProperties>
</file>