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2" r:id="rId3"/>
    <p:sldId id="273" r:id="rId4"/>
    <p:sldId id="320" r:id="rId5"/>
    <p:sldId id="318" r:id="rId6"/>
    <p:sldId id="319" r:id="rId7"/>
    <p:sldId id="297" r:id="rId8"/>
    <p:sldId id="321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260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  <p14:sldId id="322"/>
            <p14:sldId id="273"/>
            <p14:sldId id="320"/>
            <p14:sldId id="318"/>
            <p14:sldId id="319"/>
            <p14:sldId id="297"/>
            <p14:sldId id="321"/>
          </p14:sldIdLst>
        </p14:section>
        <p14:section name="Implementasi dan Typical Layout" id="{24A2206B-8E06-46CB-81D3-BA4AF476D47F}">
          <p14:sldIdLst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434" autoAdjust="0"/>
  </p:normalViewPr>
  <p:slideViewPr>
    <p:cSldViewPr>
      <p:cViewPr varScale="1">
        <p:scale>
          <a:sx n="61" d="100"/>
          <a:sy n="61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Setelah membuat class Person:</a:t>
            </a:r>
          </a:p>
          <a:p>
            <a:r>
              <a:rPr lang="en-US" sz="1200" smtClean="0"/>
              <a:t>Selanjutnya kita ingin membuat </a:t>
            </a:r>
            <a:r>
              <a:rPr lang="en-US" sz="1200" b="1" smtClean="0"/>
              <a:t>class </a:t>
            </a:r>
            <a:r>
              <a:rPr lang="en-US" sz="1200" b="1" u="sng" smtClean="0"/>
              <a:t>student</a:t>
            </a:r>
            <a:r>
              <a:rPr lang="en-US" sz="1200" smtClean="0"/>
              <a:t>, </a:t>
            </a:r>
          </a:p>
          <a:p>
            <a:r>
              <a:rPr lang="en-US" sz="1200" smtClean="0"/>
              <a:t>class student juga harus memiliki; </a:t>
            </a:r>
            <a:r>
              <a:rPr lang="en-US" sz="1200" smtClean="0">
                <a:solidFill>
                  <a:schemeClr val="tx1"/>
                </a:solidFill>
              </a:rPr>
              <a:t>name, age, address, phone number yang sama dengan yang ada pada class person dengan ditambah </a:t>
            </a:r>
            <a:r>
              <a:rPr lang="en-US" sz="1200" u="sng" smtClean="0">
                <a:solidFill>
                  <a:schemeClr val="tx1"/>
                </a:solidFill>
              </a:rPr>
              <a:t>private data </a:t>
            </a:r>
            <a:r>
              <a:rPr lang="en-US" sz="1200" b="1" u="sng" smtClean="0">
                <a:solidFill>
                  <a:schemeClr val="tx1"/>
                </a:solidFill>
              </a:rPr>
              <a:t>gpa</a:t>
            </a:r>
            <a:r>
              <a:rPr lang="en-US" sz="1200" b="1" smtClean="0">
                <a:solidFill>
                  <a:schemeClr val="tx1"/>
                </a:solidFill>
              </a:rPr>
              <a:t>,</a:t>
            </a:r>
            <a:r>
              <a:rPr lang="en-US" sz="1200" smtClean="0">
                <a:solidFill>
                  <a:schemeClr val="tx1"/>
                </a:solidFill>
              </a:rPr>
              <a:t> </a:t>
            </a:r>
            <a:r>
              <a:rPr lang="en-US" sz="1200" b="1" u="sng" smtClean="0">
                <a:solidFill>
                  <a:schemeClr val="tx1"/>
                </a:solidFill>
              </a:rPr>
              <a:t>public method</a:t>
            </a:r>
            <a:r>
              <a:rPr lang="en-US" sz="1200" smtClean="0">
                <a:solidFill>
                  <a:schemeClr val="tx1"/>
                </a:solidFill>
              </a:rPr>
              <a:t> untuk mengakses dan merubah GPA.</a:t>
            </a:r>
          </a:p>
          <a:p>
            <a:endParaRPr lang="en-US" sz="1200" smtClean="0">
              <a:solidFill>
                <a:schemeClr val="tx1"/>
              </a:solidFill>
            </a:endParaRPr>
          </a:p>
          <a:p>
            <a:r>
              <a:rPr lang="en-US" sz="1200" smtClean="0">
                <a:solidFill>
                  <a:schemeClr val="tx1"/>
                </a:solidFill>
              </a:rPr>
              <a:t>Untuk membuat class student maka kita bisa melakukan </a:t>
            </a:r>
            <a:r>
              <a:rPr lang="en-US" sz="1200" b="1" u="sng" smtClean="0">
                <a:solidFill>
                  <a:schemeClr val="tx1"/>
                </a:solidFill>
              </a:rPr>
              <a:t>copy &amp; paste</a:t>
            </a:r>
            <a:r>
              <a:rPr lang="en-US" sz="1200" b="1" smtClean="0">
                <a:solidFill>
                  <a:schemeClr val="tx1"/>
                </a:solidFill>
              </a:rPr>
              <a:t> </a:t>
            </a:r>
            <a:r>
              <a:rPr lang="en-US" sz="1200" smtClean="0">
                <a:solidFill>
                  <a:schemeClr val="tx1"/>
                </a:solidFill>
              </a:rPr>
              <a:t>dari class person selanjutnya tambahkan private data GPA dan public method untuk mengakses dan merubah GPA.</a:t>
            </a:r>
            <a:endParaRPr lang="en-US" sz="1200" smtClean="0"/>
          </a:p>
          <a:p>
            <a:endParaRPr lang="en-US" smtClean="0"/>
          </a:p>
          <a:p>
            <a:r>
              <a:rPr lang="en-US" smtClean="0"/>
              <a:t>#</a:t>
            </a:r>
            <a:r>
              <a:rPr lang="en-US" sz="1200" smtClean="0"/>
              <a:t>Perhatikan code pada slide, class person digunakan untuk menyimpan informasi terkait person; </a:t>
            </a:r>
          </a:p>
          <a:p>
            <a:r>
              <a:rPr lang="en-US" sz="1200" smtClean="0"/>
              <a:t>dalam hal ini class person memiliki private data berupa: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name</a:t>
            </a:r>
            <a:r>
              <a:rPr lang="en-US" sz="1200" smtClean="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age</a:t>
            </a:r>
            <a:r>
              <a:rPr lang="en-US" sz="1200" smtClean="0"/>
              <a:t>,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address</a:t>
            </a:r>
            <a:r>
              <a:rPr lang="en-US" sz="1200" smtClean="0"/>
              <a:t>, dan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1" smtClean="0"/>
              <a:t>phone number</a:t>
            </a:r>
          </a:p>
          <a:p>
            <a:r>
              <a:rPr lang="en-US" sz="1200" smtClean="0"/>
              <a:t>Juga disertai dengan public method untuk mengakses dan merubah private data tersebut.</a:t>
            </a:r>
          </a:p>
          <a:p>
            <a:endParaRPr lang="en-US" sz="12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8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Jadi jika kita memiliki rutin (fungsi/method) yang menerima a person sebagai parameter , kita tidak bisa mengirim student. Dengan demikian kita mesti membuat rutin itu (copy-&amp;-paste) untuk tiap  tipe  &amp; dalam hal ini  untuk person dan student)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68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19/09/2019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Inheritance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304" y="2606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 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smtClean="0"/>
              <a:t>The Bad </a:t>
            </a:r>
            <a:r>
              <a:rPr lang="en-US" sz="3600"/>
              <a:t>design </a:t>
            </a:r>
            <a:r>
              <a:rPr lang="en-US" sz="3600" smtClean="0"/>
              <a:t>technique </a:t>
            </a:r>
            <a:r>
              <a:rPr lang="en-US" sz="3600"/>
              <a:t>of Copy-&amp;-Paste</a:t>
            </a:r>
            <a:endParaRPr lang="id-ID" sz="3600"/>
          </a:p>
        </p:txBody>
      </p:sp>
      <p:sp>
        <p:nvSpPr>
          <p:cNvPr id="9" name="TextBox 8"/>
          <p:cNvSpPr txBox="1"/>
          <p:nvPr/>
        </p:nvSpPr>
        <p:spPr>
          <a:xfrm>
            <a:off x="4560137" y="2040443"/>
            <a:ext cx="44196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Perhatikan code pada slide, class person digunakan untuk menyimpan informasi terkait person;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dalam hal ini class person memiliki private data berupa: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name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age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address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dan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phone number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Juga disertai dengan public method untuk mengakses dan merubah private data tersebut.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44888" y="4429125"/>
            <a:ext cx="4419600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Selanjutnya kita ingin membuat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class </a:t>
            </a: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student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 class student juga harus memiliki;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name, age, address, phone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yang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sama dengan yang ada pada class person dengan ditambah </a:t>
            </a: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private data </a:t>
            </a:r>
            <a:r>
              <a:rPr kumimoji="0" lang="en-US" sz="1400" b="1" i="0" u="sng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gpa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,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public method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untuk mengakses dan merubah GPA.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Untuk membuat class student maka kita bisa melakukan </a:t>
            </a: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copy &amp; paste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dari class person selanjutnya tambahkan private data GPA dan public method untuk mengakses dan merubah GPA.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4" y="1327448"/>
            <a:ext cx="4419600" cy="5359896"/>
          </a:xfr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class </a:t>
            </a:r>
            <a:r>
              <a:rPr lang="en-US" sz="1300" b="1" smtClean="0">
                <a:solidFill>
                  <a:schemeClr val="tx1"/>
                </a:solidFill>
                <a:latin typeface="Arial Narrow" pitchFamily="34" charset="0"/>
              </a:rPr>
              <a:t>Person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{</a:t>
            </a:r>
            <a:endParaRPr lang="en-US" sz="130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public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Person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n, int ag, String ad, String p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name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n; age = ag; address = ad; phone = p;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toString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getName( ) + " " + getAge( ) + "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"+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getPhoneNumber( );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getName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name;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int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getAge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age;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getAddress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address;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getPhoneNumber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phone;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void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setAddress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newAddress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address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newAddress; 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void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setPhoneNumber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( String newPhone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phone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= newPhone; 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name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int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age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address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private 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300" b="1">
                <a:solidFill>
                  <a:schemeClr val="tx1"/>
                </a:solidFill>
                <a:latin typeface="Arial Narrow" pitchFamily="34" charset="0"/>
              </a:rPr>
              <a:t>phone</a:t>
            </a:r>
            <a:r>
              <a:rPr lang="en-US" sz="130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117475" algn="l"/>
                <a:tab pos="344488" algn="l"/>
              </a:tabLst>
            </a:pPr>
            <a:r>
              <a:rPr lang="en-US" sz="130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  <a:endParaRPr lang="en-US" sz="13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8200" y="609600"/>
            <a:ext cx="44196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class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Student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public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Student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n, int ag, String ad, String p )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name = n; age = ag; address = ad; phone = p;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toString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getName( ) + " " + getAge( ) + " "+ getPhoneNumber( );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getName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name;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int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getAge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age;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getAddress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address;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getPhoneNumber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phone;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void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setAddress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newAddress 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address = newAddress;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void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setPhoneNumber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newPhone 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phone = newPhone;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9063" algn="l"/>
              </a:tabLst>
              <a:defRPr/>
            </a:pP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double getGPA(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9063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return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gpa; }</a:t>
            </a:r>
            <a:endParaRPr kumimoji="0" lang="en-US" sz="1300" b="1" i="0" u="none" strike="noStrike" kern="1200" cap="none" spc="0" normalizeH="0" baseline="0" noProof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private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name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private int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age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private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address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private String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phone</a:t>
            </a: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private double </a:t>
            </a:r>
            <a:r>
              <a:rPr kumimoji="0" lang="en-US" sz="13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gpa;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}</a:t>
            </a:r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5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7" grpId="0" animBg="1"/>
      <p:bldP spid="7" grpId="1" animBg="1"/>
      <p:bldP spid="7" grpId="2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z="3600" smtClean="0"/>
              <a:t>The Bad </a:t>
            </a:r>
            <a:r>
              <a:rPr lang="en-US" sz="3600"/>
              <a:t>Design </a:t>
            </a:r>
            <a:r>
              <a:rPr lang="en-US" sz="3600" smtClean="0"/>
              <a:t>Technique of Copy-&amp;-Paste</a:t>
            </a:r>
            <a:endParaRPr lang="id-ID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7488"/>
            <a:ext cx="8229600" cy="50538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Cara </a:t>
            </a:r>
            <a:r>
              <a:rPr lang="en-US" i="1" smtClean="0"/>
              <a:t>copy-&amp;-paste </a:t>
            </a:r>
            <a:r>
              <a:rPr lang="en-US" smtClean="0"/>
              <a:t>kode </a:t>
            </a:r>
            <a:r>
              <a:rPr lang="en-US"/>
              <a:t>pada slide terdahulu, merupakan cara yg tidak baik, </a:t>
            </a:r>
            <a:r>
              <a:rPr lang="en-US" smtClean="0"/>
              <a:t>karena </a:t>
            </a:r>
            <a:r>
              <a:rPr lang="en-US" u="sng" smtClean="0"/>
              <a:t>memiliki </a:t>
            </a:r>
            <a:r>
              <a:rPr lang="en-US" u="sng"/>
              <a:t>banyak </a:t>
            </a:r>
            <a:r>
              <a:rPr lang="en-US" u="sng" smtClean="0"/>
              <a:t>kekurangan </a:t>
            </a:r>
            <a:r>
              <a:rPr lang="en-US" smtClean="0"/>
              <a:t>(fraught </a:t>
            </a:r>
            <a:r>
              <a:rPr lang="en-US"/>
              <a:t>with significant </a:t>
            </a:r>
            <a:r>
              <a:rPr lang="en-US" smtClean="0"/>
              <a:t>liabilities):</a:t>
            </a:r>
          </a:p>
          <a:p>
            <a:pPr marL="0" indent="0">
              <a:buNone/>
            </a:pPr>
            <a:endParaRPr lang="en-US"/>
          </a:p>
          <a:p>
            <a:pPr marL="741363" lvl="1" indent="-341313">
              <a:buFont typeface="+mj-lt"/>
              <a:buAutoNum type="arabicPeriod"/>
            </a:pPr>
            <a:r>
              <a:rPr lang="en-US" sz="3200" smtClean="0"/>
              <a:t>Problem: Jika yang kita </a:t>
            </a:r>
            <a:r>
              <a:rPr lang="en-US" sz="3200" i="1" smtClean="0"/>
              <a:t>copy sampah,</a:t>
            </a:r>
            <a:r>
              <a:rPr lang="en-US" sz="3200" smtClean="0"/>
              <a:t> maka kita akan membuat lebih banyak sampah pada kode program kita</a:t>
            </a:r>
            <a:r>
              <a:rPr lang="en-US" smtClean="0"/>
              <a:t>. </a:t>
            </a:r>
            <a:endParaRPr lang="en-US"/>
          </a:p>
          <a:p>
            <a:pPr marL="731838" lvl="2" indent="0">
              <a:buNone/>
            </a:pPr>
            <a:r>
              <a:rPr lang="en-US"/>
              <a:t>Hal ini membuatnya sangat sulit diperbaiki jika ada error pada </a:t>
            </a:r>
            <a:r>
              <a:rPr lang="en-US" smtClean="0"/>
              <a:t>program, </a:t>
            </a:r>
            <a:r>
              <a:rPr lang="en-US"/>
              <a:t>khususnya jika terdeteksinya belakangan.</a:t>
            </a:r>
          </a:p>
          <a:p>
            <a:pPr marL="731838" lvl="2" indent="0">
              <a:buNone/>
            </a:pPr>
            <a:endParaRPr lang="en-US"/>
          </a:p>
          <a:p>
            <a:pPr marL="736600" lvl="1" indent="-336550">
              <a:buFont typeface="+mj-lt"/>
              <a:buAutoNum type="arabicPeriod"/>
            </a:pPr>
            <a:r>
              <a:rPr lang="en-US" sz="3200" smtClean="0"/>
              <a:t>Problem: terkait dengan isu </a:t>
            </a:r>
            <a:r>
              <a:rPr lang="en-US" sz="3200" i="1" smtClean="0"/>
              <a:t>maintenance </a:t>
            </a:r>
            <a:r>
              <a:rPr lang="en-US" sz="3200" smtClean="0"/>
              <a:t>dan pengelolaan versi program. </a:t>
            </a:r>
            <a:endParaRPr lang="en-US" sz="3200"/>
          </a:p>
          <a:p>
            <a:pPr marL="736600" lvl="2" indent="0">
              <a:buNone/>
            </a:pPr>
            <a:r>
              <a:rPr lang="en-US"/>
              <a:t>Jika ada perubahan atau perbaikan versi harus dilakukan perubahan pada beberapa tempat dan sangat banyak.</a:t>
            </a:r>
          </a:p>
          <a:p>
            <a:pPr marL="736600" lvl="2" indent="0">
              <a:buNone/>
            </a:pPr>
            <a:endParaRPr lang="en-US"/>
          </a:p>
          <a:p>
            <a:pPr marL="736600" lvl="1" indent="-336550">
              <a:buFont typeface="+mj-lt"/>
              <a:buAutoNum type="arabicPeriod" startAt="3"/>
            </a:pPr>
            <a:r>
              <a:rPr lang="en-US" sz="3200" smtClean="0"/>
              <a:t>Problem: dengan copy-and-paste</a:t>
            </a:r>
            <a:r>
              <a:rPr lang="en-US" sz="3200"/>
              <a:t>, </a:t>
            </a:r>
            <a:r>
              <a:rPr lang="en-US" sz="3200" smtClean="0"/>
              <a:t>misal program kita memiliki 3 entitas; Person</a:t>
            </a:r>
            <a:r>
              <a:rPr lang="en-US" sz="3200"/>
              <a:t>, Student, and Employee </a:t>
            </a:r>
            <a:r>
              <a:rPr lang="en-US" sz="3200" smtClean="0"/>
              <a:t>maka kita harus membuat 3 class yang secara total berbeda dan tidak memiliki hubungan satu sama lain, padahal ketiga entitas tersebut memiliki banyak kesamaan.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40607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mtClean="0"/>
              <a:t>The Implementation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3096"/>
            <a:ext cx="8229600" cy="5158272"/>
          </a:xfrm>
        </p:spPr>
        <p:txBody>
          <a:bodyPr>
            <a:normAutofit fontScale="85000" lnSpcReduction="20000"/>
          </a:bodyPr>
          <a:lstStyle/>
          <a:p>
            <a:pPr marL="255588" indent="-255588"/>
            <a:r>
              <a:rPr lang="en-US" i="1" dirty="0"/>
              <a:t>Inheritance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3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copy-&amp;-paste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en-US" dirty="0" smtClean="0"/>
          </a:p>
          <a:p>
            <a:pPr marL="255588" indent="-255588"/>
            <a:endParaRPr lang="en-US" dirty="0"/>
          </a:p>
          <a:p>
            <a:pPr marL="255588" indent="-255588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smtClean="0"/>
              <a:t>inheritance,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; </a:t>
            </a:r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IS-A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/</a:t>
            </a:r>
            <a:r>
              <a:rPr lang="en-US" dirty="0" err="1" smtClean="0"/>
              <a:t>penambahan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 smtClean="0"/>
              <a:t>Student</a:t>
            </a:r>
            <a:r>
              <a:rPr lang="en-US" dirty="0" smtClean="0"/>
              <a:t>.</a:t>
            </a:r>
          </a:p>
          <a:p>
            <a:pPr marL="255588" indent="-255588"/>
            <a:endParaRPr lang="en-US" dirty="0"/>
          </a:p>
          <a:p>
            <a:pPr marL="255588" indent="-255588"/>
            <a:r>
              <a:rPr lang="en-US" dirty="0" err="1"/>
              <a:t>Terdapat</a:t>
            </a:r>
            <a:r>
              <a:rPr lang="en-US" dirty="0"/>
              <a:t> 3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 smtClean="0"/>
              <a:t>dimungkinkan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/>
              <a:t>inheritance</a:t>
            </a:r>
            <a:r>
              <a:rPr lang="en-US" dirty="0"/>
              <a:t> 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Student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fields (</a:t>
            </a:r>
            <a:r>
              <a:rPr lang="en-US" dirty="0" err="1" smtClean="0"/>
              <a:t>contoh</a:t>
            </a:r>
            <a:r>
              <a:rPr lang="en-US" dirty="0" smtClean="0"/>
              <a:t>; </a:t>
            </a:r>
            <a:r>
              <a:rPr lang="en-US" dirty="0" err="1"/>
              <a:t>gpa</a:t>
            </a:r>
            <a:r>
              <a:rPr lang="en-US" dirty="0"/>
              <a:t>).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Student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methods (</a:t>
            </a:r>
            <a:r>
              <a:rPr lang="en-US" dirty="0" err="1"/>
              <a:t>contoh</a:t>
            </a:r>
            <a:r>
              <a:rPr lang="en-US" dirty="0"/>
              <a:t>; </a:t>
            </a:r>
            <a:r>
              <a:rPr lang="en-US" dirty="0" err="1"/>
              <a:t>getGPA</a:t>
            </a:r>
            <a:r>
              <a:rPr lang="en-US" dirty="0"/>
              <a:t>).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Student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b="1" dirty="0" smtClean="0"/>
              <a:t>override</a:t>
            </a:r>
            <a:r>
              <a:rPr lang="en-US" dirty="0"/>
              <a:t> methods yang </a:t>
            </a:r>
            <a:r>
              <a:rPr lang="en-US" dirty="0" err="1"/>
              <a:t>ada</a:t>
            </a:r>
            <a:r>
              <a:rPr lang="en-US" dirty="0"/>
              <a:t> (</a:t>
            </a:r>
            <a:r>
              <a:rPr lang="en-US" dirty="0" err="1"/>
              <a:t>contoh</a:t>
            </a:r>
            <a:r>
              <a:rPr lang="en-US" dirty="0"/>
              <a:t>; </a:t>
            </a:r>
            <a:r>
              <a:rPr lang="en-US" dirty="0" err="1"/>
              <a:t>toString</a:t>
            </a:r>
            <a:r>
              <a:rPr lang="en-US" dirty="0"/>
              <a:t>).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/>
          </a:p>
          <a:p>
            <a:pPr marL="255588" indent="-255588"/>
            <a:r>
              <a:rPr lang="en-US" dirty="0"/>
              <a:t>Dan 2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dibolehkan</a:t>
            </a:r>
            <a:r>
              <a:rPr lang="en-US" dirty="0" smtClean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IS-A </a:t>
            </a:r>
            <a:r>
              <a:rPr lang="en-US" dirty="0" smtClean="0"/>
              <a:t>relationship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i="1" dirty="0"/>
              <a:t>inheritance</a:t>
            </a:r>
            <a:r>
              <a:rPr lang="en-US" dirty="0"/>
              <a:t> 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Student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/>
              <a:t>fields.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Student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methods.</a:t>
            </a:r>
          </a:p>
        </p:txBody>
      </p:sp>
    </p:spTree>
    <p:extLst>
      <p:ext uri="{BB962C8B-B14F-4D97-AF65-F5344CB8AC3E}">
        <p14:creationId xmlns:p14="http://schemas.microsoft.com/office/powerpoint/2010/main" val="343869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The </a:t>
            </a:r>
            <a:r>
              <a:rPr lang="en-US" smtClean="0"/>
              <a:t>Implementation in Class Diagram</a:t>
            </a:r>
            <a:endParaRPr lang="id-ID"/>
          </a:p>
        </p:txBody>
      </p:sp>
      <p:grpSp>
        <p:nvGrpSpPr>
          <p:cNvPr id="4" name="Group 3"/>
          <p:cNvGrpSpPr/>
          <p:nvPr/>
        </p:nvGrpSpPr>
        <p:grpSpPr>
          <a:xfrm>
            <a:off x="579767" y="1412776"/>
            <a:ext cx="1906925" cy="3615785"/>
            <a:chOff x="6248399" y="3990976"/>
            <a:chExt cx="1888072" cy="36157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Flowchart: Process 4"/>
            <p:cNvSpPr/>
            <p:nvPr/>
          </p:nvSpPr>
          <p:spPr>
            <a:xfrm>
              <a:off x="6248399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Person</a:t>
              </a:r>
              <a:endPara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399" y="4267199"/>
              <a:ext cx="1888071" cy="1315208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Data: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name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int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 age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address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phone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399" y="5591712"/>
              <a:ext cx="1888072" cy="2015049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Method: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Person()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toString()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getName()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getAge()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138786" y="1412776"/>
            <a:ext cx="2089398" cy="4014487"/>
            <a:chOff x="6248400" y="3962400"/>
            <a:chExt cx="1752600" cy="40144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Flowchart: Process 8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Student</a:t>
              </a: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0" name="Flowchart: Process 9"/>
            <p:cNvSpPr/>
            <p:nvPr/>
          </p:nvSpPr>
          <p:spPr>
            <a:xfrm>
              <a:off x="6248400" y="4267199"/>
              <a:ext cx="1752600" cy="1462584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Data: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name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int age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address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phone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6248400" y="5721471"/>
              <a:ext cx="1752600" cy="2255416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Method: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Student()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toString()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getName()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getAge()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getGPA()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79767" y="5451237"/>
            <a:ext cx="1906923" cy="1295399"/>
            <a:chOff x="6248400" y="3962400"/>
            <a:chExt cx="1752600" cy="12953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lowchart: Process 12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Student</a:t>
              </a: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267199"/>
              <a:ext cx="1752600" cy="4953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Data: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6248400" y="4724399"/>
              <a:ext cx="1752600" cy="5334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Method: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getGPA()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sp>
        <p:nvSpPr>
          <p:cNvPr id="19" name="Line Callout 1 18"/>
          <p:cNvSpPr/>
          <p:nvPr/>
        </p:nvSpPr>
        <p:spPr>
          <a:xfrm>
            <a:off x="6948264" y="2128458"/>
            <a:ext cx="1512168" cy="640817"/>
          </a:xfrm>
          <a:prstGeom prst="borderCallout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Copy-&amp;-paste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3203848" y="5750331"/>
            <a:ext cx="1512168" cy="640817"/>
          </a:xfrm>
          <a:prstGeom prst="borderCallout1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Inheritance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461220" y="5044258"/>
            <a:ext cx="144016" cy="406979"/>
            <a:chOff x="1461220" y="5044258"/>
            <a:chExt cx="144016" cy="406979"/>
          </a:xfrm>
        </p:grpSpPr>
        <p:cxnSp>
          <p:nvCxnSpPr>
            <p:cNvPr id="17" name="Elbow Connector 16"/>
            <p:cNvCxnSpPr>
              <a:stCxn id="13" idx="0"/>
              <a:endCxn id="21" idx="3"/>
            </p:cNvCxnSpPr>
            <p:nvPr/>
          </p:nvCxnSpPr>
          <p:spPr>
            <a:xfrm rot="16200000" flipV="1">
              <a:off x="1418930" y="5336937"/>
              <a:ext cx="228599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Isosceles Triangle 20"/>
            <p:cNvSpPr/>
            <p:nvPr/>
          </p:nvSpPr>
          <p:spPr>
            <a:xfrm>
              <a:off x="1461220" y="5044258"/>
              <a:ext cx="144016" cy="178380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220072" y="5733256"/>
            <a:ext cx="2808312" cy="908720"/>
            <a:chOff x="5220072" y="5877272"/>
            <a:chExt cx="2808312" cy="908720"/>
          </a:xfrm>
        </p:grpSpPr>
        <p:sp>
          <p:nvSpPr>
            <p:cNvPr id="29" name="Rectangle 28"/>
            <p:cNvSpPr/>
            <p:nvPr/>
          </p:nvSpPr>
          <p:spPr>
            <a:xfrm>
              <a:off x="5220072" y="5877272"/>
              <a:ext cx="2808312" cy="90872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 rot="5400000">
              <a:off x="5823289" y="6279067"/>
              <a:ext cx="144016" cy="406979"/>
              <a:chOff x="1461220" y="5044258"/>
              <a:chExt cx="144016" cy="406979"/>
            </a:xfrm>
          </p:grpSpPr>
          <p:cxnSp>
            <p:nvCxnSpPr>
              <p:cNvPr id="25" name="Elbow Connector 24"/>
              <p:cNvCxnSpPr>
                <a:endCxn id="26" idx="3"/>
              </p:cNvCxnSpPr>
              <p:nvPr/>
            </p:nvCxnSpPr>
            <p:spPr>
              <a:xfrm rot="16200000" flipV="1">
                <a:off x="1418930" y="5336937"/>
                <a:ext cx="228599" cy="1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Isosceles Triangle 25"/>
              <p:cNvSpPr/>
              <p:nvPr/>
            </p:nvSpPr>
            <p:spPr>
              <a:xfrm>
                <a:off x="1461220" y="5044258"/>
                <a:ext cx="144016" cy="178380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149006" y="6297891"/>
              <a:ext cx="1598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Artinya:   is-A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36096" y="5949280"/>
              <a:ext cx="14398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Keterangan: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766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The </a:t>
            </a:r>
            <a:r>
              <a:rPr lang="en-US" smtClean="0"/>
              <a:t>Implementation in Class Diagram</a:t>
            </a:r>
            <a:endParaRPr lang="id-ID"/>
          </a:p>
        </p:txBody>
      </p:sp>
      <p:grpSp>
        <p:nvGrpSpPr>
          <p:cNvPr id="4" name="Group 3"/>
          <p:cNvGrpSpPr/>
          <p:nvPr/>
        </p:nvGrpSpPr>
        <p:grpSpPr>
          <a:xfrm>
            <a:off x="179512" y="1412776"/>
            <a:ext cx="1906925" cy="3615785"/>
            <a:chOff x="6248399" y="3990976"/>
            <a:chExt cx="1888072" cy="36157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Flowchart: Process 4"/>
            <p:cNvSpPr/>
            <p:nvPr/>
          </p:nvSpPr>
          <p:spPr>
            <a:xfrm>
              <a:off x="6248399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Person</a:t>
              </a:r>
              <a:endPara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6248399" y="4267199"/>
              <a:ext cx="1888071" cy="1315208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Data: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name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int age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address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String phone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6248399" y="5591712"/>
              <a:ext cx="1888072" cy="2015049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Method: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Person()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toString()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getName()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getAge()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setAddress()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setPhoneNumber()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09538" algn="l"/>
                </a:tabLst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9512" y="5451237"/>
            <a:ext cx="1906923" cy="1295399"/>
            <a:chOff x="6248400" y="3962400"/>
            <a:chExt cx="1752600" cy="12953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lowchart: Process 12"/>
            <p:cNvSpPr/>
            <p:nvPr/>
          </p:nvSpPr>
          <p:spPr>
            <a:xfrm>
              <a:off x="6248400" y="3962400"/>
              <a:ext cx="1752600" cy="3048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Student</a:t>
              </a:r>
              <a:endPara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400" y="4267199"/>
              <a:ext cx="1752600" cy="4953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Data: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double gpa</a:t>
              </a: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6248400" y="4724399"/>
              <a:ext cx="1752600" cy="53340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Method: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	</a:t>
              </a:r>
              <a:r>
                <a:rPr kumimoji="0" lang="en-US" sz="1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getGPA()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60965" y="5044258"/>
            <a:ext cx="144016" cy="406980"/>
            <a:chOff x="1461220" y="5044258"/>
            <a:chExt cx="144016" cy="406980"/>
          </a:xfrm>
        </p:grpSpPr>
        <p:cxnSp>
          <p:nvCxnSpPr>
            <p:cNvPr id="17" name="Elbow Connector 16"/>
            <p:cNvCxnSpPr>
              <a:stCxn id="13" idx="0"/>
              <a:endCxn id="21" idx="3"/>
            </p:cNvCxnSpPr>
            <p:nvPr/>
          </p:nvCxnSpPr>
          <p:spPr>
            <a:xfrm rot="5400000" flipH="1" flipV="1">
              <a:off x="1382925" y="5300935"/>
              <a:ext cx="228599" cy="72007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Isosceles Triangle 20"/>
            <p:cNvSpPr/>
            <p:nvPr/>
          </p:nvSpPr>
          <p:spPr>
            <a:xfrm>
              <a:off x="1461220" y="5044258"/>
              <a:ext cx="144016" cy="178380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endParaRPr>
            </a:p>
          </p:txBody>
        </p:sp>
      </p:grp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2339752" y="2351112"/>
            <a:ext cx="6585302" cy="3886200"/>
          </a:xfrm>
          <a:solidFill>
            <a:schemeClr val="bg1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class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Student </a:t>
            </a:r>
            <a:r>
              <a:rPr lang="en-US" sz="1600" b="1" dirty="0">
                <a:solidFill>
                  <a:schemeClr val="tx1"/>
                </a:solidFill>
                <a:latin typeface="Arial Narrow" pitchFamily="34" charset="0"/>
              </a:rPr>
              <a:t>extends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Person  {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Student( String n,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 ag, String ad, String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p, double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g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) {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Arial Narrow" pitchFamily="34" charset="0"/>
              </a:rPr>
              <a:t>		</a:t>
            </a:r>
            <a:r>
              <a:rPr lang="it-IT" sz="1600" b="1" dirty="0" smtClean="0">
                <a:solidFill>
                  <a:schemeClr val="tx1"/>
                </a:solidFill>
                <a:latin typeface="Arial Narrow" pitchFamily="34" charset="0"/>
              </a:rPr>
              <a:t>super</a:t>
            </a:r>
            <a:r>
              <a:rPr lang="it-IT" sz="1600" b="1" dirty="0">
                <a:solidFill>
                  <a:schemeClr val="tx1"/>
                </a:solidFill>
                <a:latin typeface="Arial Narrow" pitchFamily="34" charset="0"/>
              </a:rPr>
              <a:t>( n, ag, ad, p ); </a:t>
            </a:r>
            <a:endParaRPr lang="en-US" sz="1600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  <a:latin typeface="Arial Narrow" pitchFamily="34" charset="0"/>
              </a:rPr>
              <a:t>gpa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= g;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String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toString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)  { 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getName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) + " " +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getAge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) + " "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  <a:latin typeface="Arial Narrow" pitchFamily="34" charset="0"/>
              </a:rPr>
              <a:t>getPhoneNumber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) + " " + </a:t>
            </a:r>
            <a:r>
              <a:rPr lang="en-US" sz="1600" dirty="0" err="1" smtClean="0">
                <a:solidFill>
                  <a:schemeClr val="tx1"/>
                </a:solidFill>
                <a:latin typeface="Arial Narrow" pitchFamily="34" charset="0"/>
              </a:rPr>
              <a:t>getGPA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);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}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public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double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getGPA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(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)   { 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return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gpa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; 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endParaRPr lang="en-US" sz="8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	private </a:t>
            </a:r>
            <a:r>
              <a:rPr lang="en-US" sz="1600" dirty="0">
                <a:solidFill>
                  <a:schemeClr val="tx1"/>
                </a:solidFill>
                <a:latin typeface="Arial Narrow" pitchFamily="34" charset="0"/>
              </a:rPr>
              <a:t>double </a:t>
            </a:r>
            <a:r>
              <a:rPr lang="en-US" sz="1600" dirty="0" err="1">
                <a:solidFill>
                  <a:schemeClr val="tx1"/>
                </a:solidFill>
                <a:latin typeface="Arial Narrow" pitchFamily="34" charset="0"/>
              </a:rPr>
              <a:t>gpa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;</a:t>
            </a:r>
          </a:p>
          <a:p>
            <a:pPr marL="0" indent="0">
              <a:buNone/>
              <a:tabLst>
                <a:tab pos="231775" algn="l"/>
                <a:tab pos="463550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}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1082" y="1916832"/>
            <a:ext cx="424340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Class Student dengan extends (Inheritance)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757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1714"/>
            <a:ext cx="8153400" cy="10936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Typical layout </a:t>
            </a:r>
            <a:r>
              <a:rPr lang="en-US" dirty="0" err="1" smtClean="0"/>
              <a:t>untuk</a:t>
            </a:r>
            <a:r>
              <a:rPr lang="en-US" dirty="0" smtClean="0"/>
              <a:t> inheritance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kata </a:t>
            </a:r>
            <a:r>
              <a:rPr lang="en-US" b="1" dirty="0" smtClean="0"/>
              <a:t>extends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Kata</a:t>
            </a:r>
            <a:r>
              <a:rPr lang="en-US" i="1" dirty="0" smtClean="0"/>
              <a:t> extends </a:t>
            </a:r>
            <a:r>
              <a:rPr lang="en-US" i="1" dirty="0" err="1" smtClean="0"/>
              <a:t>menyatakan</a:t>
            </a:r>
            <a:r>
              <a:rPr lang="en-US" i="1" dirty="0" smtClean="0"/>
              <a:t> </a:t>
            </a:r>
            <a:r>
              <a:rPr lang="en-US" i="1" dirty="0" err="1" smtClean="0"/>
              <a:t>bahwa</a:t>
            </a:r>
            <a:r>
              <a:rPr lang="en-US" i="1" dirty="0" smtClean="0"/>
              <a:t> </a:t>
            </a:r>
            <a:r>
              <a:rPr lang="en-US" i="1" dirty="0" err="1" smtClean="0"/>
              <a:t>suatu</a:t>
            </a:r>
            <a:r>
              <a:rPr lang="en-US" i="1" dirty="0" smtClean="0"/>
              <a:t> class </a:t>
            </a:r>
            <a:r>
              <a:rPr lang="en-US" i="1" dirty="0" err="1" smtClean="0"/>
              <a:t>dibentuk</a:t>
            </a:r>
            <a:r>
              <a:rPr lang="en-US" i="1" dirty="0" smtClean="0"/>
              <a:t> (derived) </a:t>
            </a:r>
            <a:r>
              <a:rPr lang="en-US" i="1" dirty="0" err="1" smtClean="0"/>
              <a:t>dari</a:t>
            </a:r>
            <a:r>
              <a:rPr lang="en-US" i="1" dirty="0" smtClean="0"/>
              <a:t> class lain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52800" y="2708920"/>
            <a:ext cx="5257800" cy="40324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public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class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amaClass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extends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NamaInduk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{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Any members that are not listed are inherited unchanged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except for 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constructor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public 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members area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Constructor(s) if default is not acceptable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Base 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methods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whose definitions are to change in Derived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private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members area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data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fields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(generally private)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private methods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 flipH="1">
            <a:off x="251519" y="3717032"/>
            <a:ext cx="2399163" cy="2808312"/>
          </a:xfrm>
          <a:prstGeom prst="accentCallout2">
            <a:avLst>
              <a:gd name="adj1" fmla="val 18750"/>
              <a:gd name="adj2" fmla="val -3213"/>
              <a:gd name="adj3" fmla="val 18750"/>
              <a:gd name="adj4" fmla="val -16667"/>
              <a:gd name="adj5" fmla="val -24292"/>
              <a:gd name="adj6" fmla="val -40304"/>
            </a:avLst>
          </a:prstGeom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NamaClass 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nama class baru yang akan dibuat.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Extends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keyword yg digunakan untuk inheritance.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NamaInduk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nama class yg dipakai sebagai induk dasar dari pembuatan class baru tersebut.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1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088"/>
            <a:ext cx="8229600" cy="4726224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data </a:t>
            </a:r>
            <a:r>
              <a:rPr lang="en-US" sz="2400" dirty="0" err="1"/>
              <a:t>adalah</a:t>
            </a:r>
            <a:r>
              <a:rPr lang="en-US" sz="2400" dirty="0"/>
              <a:t> private,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/>
              <a:t>tambahan</a:t>
            </a:r>
            <a:r>
              <a:rPr lang="en-US" sz="2400" dirty="0"/>
              <a:t> data field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menuliskannya</a:t>
            </a:r>
            <a:r>
              <a:rPr lang="en-US" sz="2400" dirty="0"/>
              <a:t> di </a:t>
            </a:r>
            <a:r>
              <a:rPr lang="en-US" sz="2400" u="sng" dirty="0"/>
              <a:t>area </a:t>
            </a:r>
            <a:r>
              <a:rPr lang="en-US" sz="2400" i="1" u="sng" dirty="0"/>
              <a:t>private</a:t>
            </a:r>
            <a:r>
              <a:rPr lang="en-US" sz="2400" u="sng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typical layout</a:t>
            </a:r>
            <a:r>
              <a:rPr lang="en-US" sz="2400" dirty="0" smtClean="0"/>
              <a:t>).</a:t>
            </a:r>
          </a:p>
          <a:p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3768" y="2708920"/>
            <a:ext cx="5257800" cy="40324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public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class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amaClass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extends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NamaInduk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{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Any members that are not listed are inherited unchanged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except for 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constructor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public </a:t>
            </a: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members area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Constructor(s) if default is not acceptable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Base </a:t>
            </a: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methods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whose definitions are to change in Derived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private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members area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data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fields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(generally private)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//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Additional private methods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972969" y="5229200"/>
            <a:ext cx="504056" cy="936104"/>
          </a:xfrm>
          <a:prstGeom prst="leftBrace">
            <a:avLst>
              <a:gd name="adj1" fmla="val 29184"/>
              <a:gd name="adj2" fmla="val 50000"/>
            </a:avLst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961107" y="2743200"/>
            <a:ext cx="909734" cy="2963917"/>
          </a:xfrm>
          <a:custGeom>
            <a:avLst/>
            <a:gdLst>
              <a:gd name="connsiteX0" fmla="*/ 58396 w 909734"/>
              <a:gd name="connsiteY0" fmla="*/ 0 h 2963917"/>
              <a:gd name="connsiteX1" fmla="*/ 89927 w 909734"/>
              <a:gd name="connsiteY1" fmla="*/ 1797269 h 2963917"/>
              <a:gd name="connsiteX2" fmla="*/ 909734 w 909734"/>
              <a:gd name="connsiteY2" fmla="*/ 2963917 h 2963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9734" h="2963917">
                <a:moveTo>
                  <a:pt x="58396" y="0"/>
                </a:moveTo>
                <a:cubicBezTo>
                  <a:pt x="3216" y="651641"/>
                  <a:pt x="-51963" y="1303283"/>
                  <a:pt x="89927" y="1797269"/>
                </a:cubicBezTo>
                <a:cubicBezTo>
                  <a:pt x="231817" y="2291255"/>
                  <a:pt x="570775" y="2627586"/>
                  <a:pt x="909734" y="2963917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83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b="1" dirty="0"/>
              <a:t>method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base </a:t>
            </a:r>
            <a:r>
              <a:rPr lang="en-US" dirty="0" smtClean="0"/>
              <a:t>class (class </a:t>
            </a:r>
            <a:r>
              <a:rPr lang="en-US" dirty="0" err="1" smtClean="0"/>
              <a:t>induk</a:t>
            </a:r>
            <a:r>
              <a:rPr lang="en-US" dirty="0" smtClean="0"/>
              <a:t>) </a:t>
            </a:r>
            <a:r>
              <a:rPr lang="en-US" dirty="0"/>
              <a:t>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dispesifikasikan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) </a:t>
            </a:r>
            <a:r>
              <a:rPr lang="en-US" dirty="0" err="1"/>
              <a:t>pada</a:t>
            </a:r>
            <a:r>
              <a:rPr lang="en-US" dirty="0"/>
              <a:t> derived </a:t>
            </a:r>
            <a:r>
              <a:rPr lang="en-US" dirty="0" smtClean="0"/>
              <a:t>class (class </a:t>
            </a:r>
            <a:r>
              <a:rPr lang="en-US" dirty="0" err="1" smtClean="0"/>
              <a:t>turunan</a:t>
            </a:r>
            <a:r>
              <a:rPr lang="en-US" dirty="0" smtClean="0"/>
              <a:t>)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b="1" dirty="0" err="1" smtClean="0"/>
              <a:t>diturunkan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b="1" dirty="0"/>
              <a:t>inherited</a:t>
            </a:r>
            <a:r>
              <a:rPr lang="en-US" dirty="0"/>
              <a:t>)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, </a:t>
            </a:r>
            <a:r>
              <a:rPr lang="en-US" b="1" dirty="0" err="1"/>
              <a:t>kecuali</a:t>
            </a:r>
            <a:r>
              <a:rPr lang="en-US" b="1" dirty="0"/>
              <a:t> constructor (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diturunkan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i="1" dirty="0"/>
              <a:t>method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/>
              <a:t>base </a:t>
            </a:r>
            <a:r>
              <a:rPr lang="en-US" i="1" dirty="0" smtClean="0"/>
              <a:t>class </a:t>
            </a:r>
            <a:r>
              <a:rPr lang="en-US" dirty="0" smtClean="0"/>
              <a:t>(class </a:t>
            </a:r>
            <a:r>
              <a:rPr lang="en-US" dirty="0" err="1" smtClean="0"/>
              <a:t>induk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/>
              <a:t>yang</a:t>
            </a:r>
            <a:r>
              <a:rPr lang="en-US" i="1" dirty="0"/>
              <a:t> </a:t>
            </a:r>
            <a:r>
              <a:rPr lang="en-US" dirty="0" err="1"/>
              <a:t>dispesifikasikan</a:t>
            </a:r>
            <a:r>
              <a:rPr lang="en-US" i="1" dirty="0"/>
              <a:t> </a:t>
            </a:r>
            <a:r>
              <a:rPr lang="en-US" i="1" dirty="0" err="1"/>
              <a:t>atau</a:t>
            </a:r>
            <a:r>
              <a:rPr lang="en-US" i="1" dirty="0"/>
              <a:t> </a:t>
            </a:r>
            <a:r>
              <a:rPr lang="en-US" dirty="0" err="1"/>
              <a:t>dideklarasikan</a:t>
            </a:r>
            <a:r>
              <a:rPr lang="en-US" i="1" dirty="0"/>
              <a:t> </a:t>
            </a:r>
            <a:r>
              <a:rPr lang="en-US" dirty="0" err="1"/>
              <a:t>pada</a:t>
            </a:r>
            <a:r>
              <a:rPr lang="en-US" i="1" dirty="0"/>
              <a:t> derived class </a:t>
            </a:r>
            <a:r>
              <a:rPr lang="en-US" dirty="0" smtClean="0"/>
              <a:t>(class </a:t>
            </a:r>
            <a:r>
              <a:rPr lang="en-US" dirty="0" err="1" smtClean="0"/>
              <a:t>turunan</a:t>
            </a:r>
            <a:r>
              <a:rPr lang="en-US" dirty="0" smtClean="0"/>
              <a:t>)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/>
              <a:t>public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b="1" dirty="0"/>
              <a:t>di-override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440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Inheritance</a:t>
            </a:r>
            <a:br>
              <a:rPr lang="en-US" dirty="0" smtClean="0"/>
            </a:br>
            <a:r>
              <a:rPr lang="en-US" dirty="0" smtClean="0"/>
              <a:t>Typical </a:t>
            </a:r>
            <a:r>
              <a:rPr lang="en-US" dirty="0"/>
              <a:t>Layout &amp; </a:t>
            </a:r>
            <a:r>
              <a:rPr lang="en-US" dirty="0" err="1"/>
              <a:t>Penulisan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1453480"/>
            <a:ext cx="4419600" cy="5359896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class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Person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public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Person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n,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int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ag, String ad, String p )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name = n; age = ag; address = ad; phone = p;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toString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getName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+ " " +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getAge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+ " "+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getPhoneNumber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getName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name;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int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getAge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age;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getAddress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address;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getPhoneNumber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phone;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void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setAddress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newAddress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address =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newAddress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void </a:t>
            </a:r>
            <a:r>
              <a:rPr kumimoji="0" lang="en-US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setPhoneNumber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newPhone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phone =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newPhone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private String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name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private </a:t>
            </a:r>
            <a:r>
              <a:rPr kumimoji="0" lang="en-U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int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age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private String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address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private String </a:t>
            </a:r>
            <a:r>
              <a:rPr kumimoji="0" 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phone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}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05095" y="1453480"/>
            <a:ext cx="4419600" cy="5359896"/>
          </a:xfrm>
          <a:prstGeom prst="rect">
            <a:avLst/>
          </a:prstGeom>
          <a:solidFill>
            <a:schemeClr val="bg1"/>
          </a:solidFill>
          <a:ln w="31750" cap="flat" cmpd="sng" algn="ctr">
            <a:solidFill>
              <a:schemeClr val="tx1"/>
            </a:solidFill>
            <a:prstDash val="soli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lt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class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Student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extends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Person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Student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String n,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int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ag, String ad, String p, double g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super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n, ag, ad, p 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gpa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= g;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String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toString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getName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+ " " +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getAge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+ " " +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getPhoneNumber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+ " " +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getGPA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public double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getGPA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 )   {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	return </a:t>
            </a:r>
            <a:r>
              <a:rPr kumimoji="0" lang="en-U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gpa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 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	private double 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gpa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9BBB59"/>
              </a:buClr>
              <a:buSzTx/>
              <a:buFont typeface="Georgia"/>
              <a:buNone/>
              <a:tabLst>
                <a:tab pos="117475" algn="l"/>
                <a:tab pos="344488" algn="l"/>
              </a:tabLst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2220766"/>
            <a:ext cx="424847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4008" y="2636912"/>
            <a:ext cx="4248472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9" name="Oval 8"/>
          <p:cNvSpPr/>
          <p:nvPr/>
        </p:nvSpPr>
        <p:spPr>
          <a:xfrm>
            <a:off x="2771800" y="2888940"/>
            <a:ext cx="1368152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Override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919993" y="3275937"/>
            <a:ext cx="707666" cy="244060"/>
          </a:xfrm>
          <a:custGeom>
            <a:avLst/>
            <a:gdLst>
              <a:gd name="connsiteX0" fmla="*/ 707666 w 707666"/>
              <a:gd name="connsiteY0" fmla="*/ 222637 h 244060"/>
              <a:gd name="connsiteX1" fmla="*/ 190831 w 707666"/>
              <a:gd name="connsiteY1" fmla="*/ 222637 h 244060"/>
              <a:gd name="connsiteX2" fmla="*/ 0 w 707666"/>
              <a:gd name="connsiteY2" fmla="*/ 0 h 244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7666" h="244060">
                <a:moveTo>
                  <a:pt x="707666" y="222637"/>
                </a:moveTo>
                <a:cubicBezTo>
                  <a:pt x="508220" y="241190"/>
                  <a:pt x="308775" y="259743"/>
                  <a:pt x="190831" y="222637"/>
                </a:cubicBezTo>
                <a:cubicBezTo>
                  <a:pt x="72887" y="185531"/>
                  <a:pt x="36443" y="92765"/>
                  <a:pt x="0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210463" y="2647784"/>
            <a:ext cx="564542" cy="462143"/>
          </a:xfrm>
          <a:custGeom>
            <a:avLst/>
            <a:gdLst>
              <a:gd name="connsiteX0" fmla="*/ 564542 w 564542"/>
              <a:gd name="connsiteY0" fmla="*/ 461176 h 462143"/>
              <a:gd name="connsiteX1" fmla="*/ 222636 w 564542"/>
              <a:gd name="connsiteY1" fmla="*/ 389614 h 462143"/>
              <a:gd name="connsiteX2" fmla="*/ 0 w 564542"/>
              <a:gd name="connsiteY2" fmla="*/ 0 h 46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4542" h="462143">
                <a:moveTo>
                  <a:pt x="564542" y="461176"/>
                </a:moveTo>
                <a:cubicBezTo>
                  <a:pt x="440634" y="463826"/>
                  <a:pt x="316726" y="466477"/>
                  <a:pt x="222636" y="389614"/>
                </a:cubicBezTo>
                <a:cubicBezTo>
                  <a:pt x="128546" y="312751"/>
                  <a:pt x="64273" y="156375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63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Typical Layout &amp; Penulisan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Object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derived class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method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smtClean="0"/>
              <a:t>(override)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/>
              <a:t>derived class </a:t>
            </a:r>
            <a:r>
              <a:rPr lang="en-US" dirty="0" err="1"/>
              <a:t>tersebut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algn="just"/>
            <a:r>
              <a:rPr lang="en-US" dirty="0"/>
              <a:t>Method </a:t>
            </a:r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base </a:t>
            </a:r>
            <a:r>
              <a:rPr lang="en-US" dirty="0" smtClean="0"/>
              <a:t>class (class </a:t>
            </a:r>
            <a:r>
              <a:rPr lang="en-US" dirty="0" err="1" smtClean="0"/>
              <a:t>induk</a:t>
            </a:r>
            <a:r>
              <a:rPr lang="en-US" dirty="0" smtClean="0"/>
              <a:t>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i="1" dirty="0"/>
              <a:t>override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private </a:t>
            </a:r>
            <a:r>
              <a:rPr lang="en-US" dirty="0" err="1"/>
              <a:t>pada</a:t>
            </a:r>
            <a:r>
              <a:rPr lang="en-US" dirty="0"/>
              <a:t> derived </a:t>
            </a:r>
            <a:r>
              <a:rPr lang="en-US" dirty="0" smtClean="0"/>
              <a:t>class (class </a:t>
            </a:r>
            <a:r>
              <a:rPr lang="en-US" dirty="0" err="1" smtClean="0"/>
              <a:t>turunan</a:t>
            </a:r>
            <a:r>
              <a:rPr lang="en-US" dirty="0" smtClean="0"/>
              <a:t>),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smtClean="0"/>
              <a:t>method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melanggar</a:t>
            </a:r>
            <a:r>
              <a:rPr lang="en-US" dirty="0"/>
              <a:t> </a:t>
            </a:r>
            <a:r>
              <a:rPr lang="en-US" b="1" dirty="0"/>
              <a:t>IS-A relationship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r>
              <a:rPr lang="en-US" dirty="0"/>
              <a:t>Method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derived </a:t>
            </a:r>
            <a:r>
              <a:rPr lang="en-US" dirty="0" smtClean="0"/>
              <a:t>class (class </a:t>
            </a:r>
            <a:r>
              <a:rPr lang="en-US" dirty="0" err="1" smtClean="0"/>
              <a:t>turunan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57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Inheritance:</a:t>
            </a:r>
            <a:br>
              <a:rPr lang="en-US" dirty="0" smtClean="0"/>
            </a:b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Hirarki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/>
              <a:t>Konsep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Inheritance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Turunan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warisan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pewarisan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r>
              <a:rPr lang="en-US" dirty="0" smtClean="0"/>
              <a:t>Inheritance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 smtClean="0"/>
              <a:t>fitur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 (</a:t>
            </a:r>
            <a:r>
              <a:rPr lang="en-US" b="1" i="1" dirty="0" smtClean="0"/>
              <a:t>superclass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turunannya</a:t>
            </a:r>
            <a:r>
              <a:rPr lang="en-US" dirty="0" smtClean="0"/>
              <a:t> (</a:t>
            </a:r>
            <a:r>
              <a:rPr lang="en-US" b="1" i="1" dirty="0" smtClean="0"/>
              <a:t>subclass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06298" y="4175368"/>
            <a:ext cx="909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Kakek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06298" y="4868653"/>
            <a:ext cx="909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Ayah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27881" y="5805264"/>
            <a:ext cx="909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Anak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98674" y="5805264"/>
            <a:ext cx="909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Anak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8853" y="5805264"/>
            <a:ext cx="90981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Anak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0"/>
            <a:endCxn id="4" idx="2"/>
          </p:cNvCxnSpPr>
          <p:nvPr/>
        </p:nvCxnSpPr>
        <p:spPr>
          <a:xfrm flipV="1">
            <a:off x="2861206" y="4544700"/>
            <a:ext cx="0" cy="323953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  <a:endCxn id="5" idx="2"/>
          </p:cNvCxnSpPr>
          <p:nvPr/>
        </p:nvCxnSpPr>
        <p:spPr>
          <a:xfrm rot="5400000" flipH="1" flipV="1">
            <a:off x="1988358" y="4932417"/>
            <a:ext cx="567279" cy="1178417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0"/>
          <p:cNvCxnSpPr>
            <a:stCxn id="8" idx="0"/>
            <a:endCxn id="5" idx="2"/>
          </p:cNvCxnSpPr>
          <p:nvPr/>
        </p:nvCxnSpPr>
        <p:spPr>
          <a:xfrm rot="16200000" flipV="1">
            <a:off x="3163845" y="4935347"/>
            <a:ext cx="567279" cy="1172555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0"/>
            <a:endCxn id="5" idx="2"/>
          </p:cNvCxnSpPr>
          <p:nvPr/>
        </p:nvCxnSpPr>
        <p:spPr>
          <a:xfrm flipV="1">
            <a:off x="2853582" y="5237985"/>
            <a:ext cx="7624" cy="567279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578853" y="4145583"/>
            <a:ext cx="3531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Kakek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superclass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Ayah</a:t>
            </a:r>
            <a:endParaRPr lang="en-US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66830" y="4775000"/>
            <a:ext cx="3555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Ayah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subclass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akek</a:t>
            </a:r>
            <a:endParaRPr lang="en-US" sz="1400" i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Ayah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superclass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endParaRPr lang="en-US" sz="14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59032" y="5698202"/>
            <a:ext cx="3489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subclass </a:t>
            </a:r>
            <a:r>
              <a:rPr lang="en-US" sz="1400" i="1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Ayah</a:t>
            </a:r>
          </a:p>
        </p:txBody>
      </p:sp>
    </p:spTree>
    <p:extLst>
      <p:ext uri="{BB962C8B-B14F-4D97-AF65-F5344CB8AC3E}">
        <p14:creationId xmlns:p14="http://schemas.microsoft.com/office/powerpoint/2010/main" val="2615792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  <a:br>
              <a:rPr lang="en-US" dirty="0"/>
            </a:b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endParaRPr lang="en-US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84" y="1543472"/>
            <a:ext cx="7127125" cy="513270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3" name="Line Callout 1 2"/>
          <p:cNvSpPr/>
          <p:nvPr/>
        </p:nvSpPr>
        <p:spPr>
          <a:xfrm>
            <a:off x="5283405" y="1040054"/>
            <a:ext cx="1870540" cy="330696"/>
          </a:xfrm>
          <a:prstGeom prst="borderCallout1">
            <a:avLst>
              <a:gd name="adj1" fmla="val 18750"/>
              <a:gd name="adj2" fmla="val -8333"/>
              <a:gd name="adj3" fmla="val 223739"/>
              <a:gd name="adj4" fmla="val -3720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Line Callout 1 4"/>
          <p:cNvSpPr/>
          <p:nvPr/>
        </p:nvSpPr>
        <p:spPr>
          <a:xfrm>
            <a:off x="1322964" y="2444924"/>
            <a:ext cx="1952891" cy="624036"/>
          </a:xfrm>
          <a:prstGeom prst="borderCallout1">
            <a:avLst>
              <a:gd name="adj1" fmla="val 18750"/>
              <a:gd name="adj2" fmla="val -8333"/>
              <a:gd name="adj3" fmla="val 189018"/>
              <a:gd name="adj4" fmla="val -2199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manusia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5724128" y="1730411"/>
            <a:ext cx="1876037" cy="653164"/>
          </a:xfrm>
          <a:prstGeom prst="borderCallout1">
            <a:avLst>
              <a:gd name="adj1" fmla="val 18750"/>
              <a:gd name="adj2" fmla="val -8333"/>
              <a:gd name="adj3" fmla="val 285024"/>
              <a:gd name="adj4" fmla="val -5302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barang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7205835" y="2556297"/>
            <a:ext cx="1835696" cy="894078"/>
          </a:xfrm>
          <a:prstGeom prst="borderCallout1">
            <a:avLst>
              <a:gd name="adj1" fmla="val 18750"/>
              <a:gd name="adj2" fmla="val -8333"/>
              <a:gd name="adj3" fmla="val 110535"/>
              <a:gd name="adj4" fmla="val -2749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barang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kapasitas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besar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6560967" y="4941168"/>
            <a:ext cx="1876037" cy="864096"/>
          </a:xfrm>
          <a:prstGeom prst="borderCallout1">
            <a:avLst>
              <a:gd name="adj1" fmla="val 18750"/>
              <a:gd name="adj2" fmla="val -8333"/>
              <a:gd name="adj3" fmla="val 62342"/>
              <a:gd name="adj4" fmla="val -3678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barang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Semua</a:t>
            </a:r>
            <a:r>
              <a:rPr lang="en-US" sz="1200" dirty="0" smtClean="0">
                <a:solidFill>
                  <a:schemeClr val="tx1"/>
                </a:solidFill>
              </a:rPr>
              <a:t> Medan </a:t>
            </a:r>
            <a:r>
              <a:rPr lang="en-US" sz="1200" dirty="0" err="1" smtClean="0">
                <a:solidFill>
                  <a:schemeClr val="tx1"/>
                </a:solidFill>
              </a:rPr>
              <a:t>Jalan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 flipH="1">
            <a:off x="107504" y="4941168"/>
            <a:ext cx="1876037" cy="864096"/>
          </a:xfrm>
          <a:prstGeom prst="borderCallout1">
            <a:avLst>
              <a:gd name="adj1" fmla="val 18750"/>
              <a:gd name="adj2" fmla="val -8333"/>
              <a:gd name="adj3" fmla="val 62342"/>
              <a:gd name="adj4" fmla="val -3678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Mengangkut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barang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</a:rPr>
              <a:t>Jalan</a:t>
            </a:r>
            <a:r>
              <a:rPr lang="en-US" sz="1200" dirty="0" smtClean="0">
                <a:solidFill>
                  <a:schemeClr val="tx1"/>
                </a:solidFill>
              </a:rPr>
              <a:t> Raya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89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  <a:br>
              <a:rPr lang="en-US" dirty="0"/>
            </a:b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Inheritance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i="1" dirty="0"/>
              <a:t>code reuse</a:t>
            </a:r>
            <a:r>
              <a:rPr lang="en-US" i="1" dirty="0" smtClean="0"/>
              <a:t>.</a:t>
            </a:r>
          </a:p>
          <a:p>
            <a:endParaRPr lang="en-US" i="1" dirty="0"/>
          </a:p>
          <a:p>
            <a:r>
              <a:rPr lang="en-US" i="1" dirty="0"/>
              <a:t>Inheritance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extend </a:t>
            </a:r>
            <a:r>
              <a:rPr lang="en-US" dirty="0" err="1"/>
              <a:t>functionalitas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smtClean="0"/>
              <a:t>class (</a:t>
            </a:r>
            <a:r>
              <a:rPr lang="en-US" b="1" i="1" dirty="0" smtClean="0"/>
              <a:t>superclass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class lain (</a:t>
            </a:r>
            <a:r>
              <a:rPr lang="en-US" b="1" i="1" dirty="0" smtClean="0"/>
              <a:t>subclass</a:t>
            </a:r>
            <a:r>
              <a:rPr lang="en-US" dirty="0" smtClean="0"/>
              <a:t>)</a:t>
            </a:r>
            <a:r>
              <a:rPr lang="en-US" i="1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55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</a:t>
            </a:r>
            <a:br>
              <a:rPr lang="en-US" dirty="0"/>
            </a:b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Hirarki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5842992" cy="234996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kata lain,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i="1" dirty="0"/>
              <a:t>field </a:t>
            </a:r>
            <a:r>
              <a:rPr lang="en-US" dirty="0" err="1"/>
              <a:t>dan</a:t>
            </a:r>
            <a:r>
              <a:rPr lang="en-US" i="1" dirty="0"/>
              <a:t> method (properties)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 smtClean="0"/>
              <a:t>aslinya</a:t>
            </a:r>
            <a:r>
              <a:rPr lang="en-US" dirty="0" smtClean="0"/>
              <a:t> </a:t>
            </a:r>
            <a:r>
              <a:rPr lang="en-US" i="1" dirty="0" smtClean="0"/>
              <a:t>(original),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hirarki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classes yang </a:t>
            </a:r>
            <a:r>
              <a:rPr lang="en-US" dirty="0" err="1"/>
              <a:t>ada</a:t>
            </a:r>
            <a:r>
              <a:rPr lang="en-US" i="1" dirty="0" smtClean="0"/>
              <a:t>.</a:t>
            </a:r>
            <a:endParaRPr lang="en-US" i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649331" y="1523203"/>
            <a:ext cx="1906926" cy="2160240"/>
            <a:chOff x="6248398" y="3990976"/>
            <a:chExt cx="1888073" cy="216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Flowchart: Process 8"/>
            <p:cNvSpPr/>
            <p:nvPr/>
          </p:nvSpPr>
          <p:spPr>
            <a:xfrm>
              <a:off x="6248398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User</a:t>
              </a:r>
              <a:endParaRPr lang="en-US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Flowchart: Process 9"/>
            <p:cNvSpPr/>
            <p:nvPr/>
          </p:nvSpPr>
          <p:spPr>
            <a:xfrm>
              <a:off x="6248399" y="4267199"/>
              <a:ext cx="1888071" cy="908686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userId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password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email</a:t>
              </a: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6248399" y="5175886"/>
              <a:ext cx="1888072" cy="975330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login()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	comment()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rating()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656757" y="4526963"/>
            <a:ext cx="1906926" cy="1741285"/>
            <a:chOff x="6248398" y="3990976"/>
            <a:chExt cx="1888073" cy="174128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lowchart: Process 12"/>
            <p:cNvSpPr/>
            <p:nvPr/>
          </p:nvSpPr>
          <p:spPr>
            <a:xfrm>
              <a:off x="6248398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</a:t>
              </a:r>
              <a:endParaRPr lang="en-US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248399" y="4267199"/>
              <a:ext cx="1888071" cy="908686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studentId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studentName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studyProgram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>
            <a:xfrm>
              <a:off x="6248399" y="5175886"/>
              <a:ext cx="1888072" cy="556375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uploadTugas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90152" y="4526963"/>
            <a:ext cx="1906926" cy="1998381"/>
            <a:chOff x="6248398" y="3990976"/>
            <a:chExt cx="1888073" cy="19983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Flowchart: Process 16"/>
            <p:cNvSpPr/>
            <p:nvPr/>
          </p:nvSpPr>
          <p:spPr>
            <a:xfrm>
              <a:off x="6248398" y="3990976"/>
              <a:ext cx="1888071" cy="23659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Lecture</a:t>
              </a:r>
              <a:endParaRPr lang="en-US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Flowchart: Process 17"/>
            <p:cNvSpPr/>
            <p:nvPr/>
          </p:nvSpPr>
          <p:spPr>
            <a:xfrm>
              <a:off x="6248399" y="4267199"/>
              <a:ext cx="1888071" cy="908686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Data: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lectureId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lectureName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>
                <a:tabLst>
                  <a:tab pos="109538" algn="l"/>
                </a:tabLst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studyProgram</a:t>
              </a:r>
              <a:endParaRPr lang="en-US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Flowchart: Process 18"/>
            <p:cNvSpPr/>
            <p:nvPr/>
          </p:nvSpPr>
          <p:spPr>
            <a:xfrm>
              <a:off x="6248399" y="5175886"/>
              <a:ext cx="1888072" cy="813471"/>
            </a:xfrm>
            <a:prstGeom prst="flowChart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Method: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instruksiTugas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()</a:t>
              </a:r>
            </a:p>
            <a:p>
              <a:pPr>
                <a:tabLst>
                  <a:tab pos="109538" algn="l"/>
                </a:tabLst>
              </a:pP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menilaiTugas</a:t>
              </a:r>
              <a:r>
                <a:rPr lang="en-US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()</a:t>
              </a:r>
            </a:p>
          </p:txBody>
        </p:sp>
      </p:grpSp>
      <p:cxnSp>
        <p:nvCxnSpPr>
          <p:cNvPr id="21" name="Straight Arrow Connector 20"/>
          <p:cNvCxnSpPr>
            <a:stCxn id="13" idx="0"/>
            <a:endCxn id="23" idx="3"/>
          </p:cNvCxnSpPr>
          <p:nvPr/>
        </p:nvCxnSpPr>
        <p:spPr>
          <a:xfrm flipV="1">
            <a:off x="7610219" y="3934508"/>
            <a:ext cx="0" cy="59245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>
            <a:off x="7538211" y="3697909"/>
            <a:ext cx="144016" cy="236599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Elbow Connector 26"/>
          <p:cNvCxnSpPr>
            <a:stCxn id="17" idx="0"/>
            <a:endCxn id="23" idx="3"/>
          </p:cNvCxnSpPr>
          <p:nvPr/>
        </p:nvCxnSpPr>
        <p:spPr>
          <a:xfrm rot="5400000" flipH="1" flipV="1">
            <a:off x="6130689" y="3047434"/>
            <a:ext cx="592455" cy="236660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43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mtClean="0"/>
              <a:t>The Hierarchies</a:t>
            </a:r>
            <a:endParaRPr lang="id-ID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86301"/>
            <a:ext cx="8507288" cy="1154667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/>
              <a:t>IS-A </a:t>
            </a:r>
            <a:r>
              <a:rPr lang="en-US" b="1" dirty="0" smtClean="0"/>
              <a:t>relationships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u="sng" dirty="0" smtClean="0"/>
              <a:t>transitive</a:t>
            </a:r>
            <a:r>
              <a:rPr lang="en-US" dirty="0"/>
              <a:t>. </a:t>
            </a:r>
            <a:endParaRPr lang="en-US" dirty="0" smtClean="0"/>
          </a:p>
          <a:p>
            <a:pPr marL="357188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kata lain;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u="sng" dirty="0"/>
              <a:t>X </a:t>
            </a:r>
            <a:r>
              <a:rPr lang="en-US" b="1" i="1" u="sng" dirty="0"/>
              <a:t>IS-A</a:t>
            </a:r>
            <a:r>
              <a:rPr lang="en-US" i="1" u="sng" dirty="0"/>
              <a:t> Y</a:t>
            </a:r>
            <a:r>
              <a:rPr lang="en-US" i="1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u="sng" dirty="0"/>
              <a:t>Y </a:t>
            </a:r>
            <a:r>
              <a:rPr lang="en-US" b="1" i="1" u="sng" dirty="0"/>
              <a:t>IS-A</a:t>
            </a:r>
            <a:r>
              <a:rPr lang="en-US" i="1" u="sng" dirty="0"/>
              <a:t> Z</a:t>
            </a:r>
            <a:r>
              <a:rPr lang="en-US" dirty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u="sng" dirty="0"/>
              <a:t>X </a:t>
            </a:r>
            <a:r>
              <a:rPr lang="en-US" b="1" i="1" u="sng" dirty="0"/>
              <a:t>IS-A</a:t>
            </a:r>
            <a:r>
              <a:rPr lang="en-US" i="1" u="sng" dirty="0"/>
              <a:t> </a:t>
            </a:r>
            <a:r>
              <a:rPr lang="en-US" i="1" u="sng" dirty="0" smtClean="0"/>
              <a:t>Z</a:t>
            </a:r>
          </a:p>
          <a:p>
            <a:r>
              <a:rPr lang="en-US" b="1" dirty="0" smtClean="0"/>
              <a:t>Derived class (class </a:t>
            </a:r>
            <a:r>
              <a:rPr lang="en-US" b="1" dirty="0" err="1" smtClean="0"/>
              <a:t>turunan</a:t>
            </a:r>
            <a:r>
              <a:rPr lang="en-US" b="1" dirty="0" smtClean="0"/>
              <a:t>) </a:t>
            </a:r>
            <a:r>
              <a:rPr lang="en-US" dirty="0" err="1" smtClean="0"/>
              <a:t>adalah</a:t>
            </a:r>
            <a:r>
              <a:rPr lang="en-US" b="1" dirty="0" smtClean="0"/>
              <a:t> </a:t>
            </a:r>
            <a:r>
              <a:rPr lang="en-US" b="1" i="1" dirty="0" smtClean="0"/>
              <a:t>subclass </a:t>
            </a:r>
            <a:r>
              <a:rPr lang="en-US" dirty="0" err="1" smtClean="0"/>
              <a:t>dari</a:t>
            </a:r>
            <a:r>
              <a:rPr lang="en-US" b="1" i="1" dirty="0" smtClean="0"/>
              <a:t> </a:t>
            </a:r>
            <a:r>
              <a:rPr lang="en-US" b="1" dirty="0"/>
              <a:t>base class </a:t>
            </a:r>
            <a:r>
              <a:rPr lang="en-US" b="1" dirty="0" smtClean="0"/>
              <a:t>(class </a:t>
            </a:r>
            <a:r>
              <a:rPr lang="en-US" b="1" dirty="0" err="1" smtClean="0"/>
              <a:t>induk</a:t>
            </a:r>
            <a:r>
              <a:rPr lang="en-US" b="1" dirty="0"/>
              <a:t>) 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base class </a:t>
            </a:r>
            <a:r>
              <a:rPr lang="en-US" b="1" dirty="0" smtClean="0"/>
              <a:t>(class </a:t>
            </a:r>
            <a:r>
              <a:rPr lang="en-US" b="1" dirty="0" err="1" smtClean="0"/>
              <a:t>induk</a:t>
            </a:r>
            <a:r>
              <a:rPr lang="en-US" b="1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i="1" dirty="0"/>
              <a:t>superclass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b="1" dirty="0"/>
              <a:t>derived class (class </a:t>
            </a:r>
            <a:r>
              <a:rPr lang="en-US" b="1" dirty="0" err="1"/>
              <a:t>turunan</a:t>
            </a:r>
            <a:r>
              <a:rPr lang="en-US" b="1" dirty="0"/>
              <a:t>)</a:t>
            </a:r>
            <a:r>
              <a:rPr lang="en-US" dirty="0" smtClean="0"/>
              <a:t>.</a:t>
            </a:r>
            <a:endParaRPr lang="en-US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616521"/>
            <a:ext cx="4777785" cy="298083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12" name="TextBox 11"/>
          <p:cNvSpPr txBox="1"/>
          <p:nvPr/>
        </p:nvSpPr>
        <p:spPr>
          <a:xfrm>
            <a:off x="1168777" y="3148532"/>
            <a:ext cx="2096215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mtClean="0"/>
              <a:t>Person Hierarchy</a:t>
            </a:r>
            <a:endParaRPr lang="en-US"/>
          </a:p>
        </p:txBody>
      </p:sp>
      <p:sp>
        <p:nvSpPr>
          <p:cNvPr id="3" name="Isosceles Triangle 2"/>
          <p:cNvSpPr/>
          <p:nvPr/>
        </p:nvSpPr>
        <p:spPr>
          <a:xfrm rot="2586170">
            <a:off x="3263086" y="4133872"/>
            <a:ext cx="234330" cy="23433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18569765">
            <a:off x="3673427" y="4144990"/>
            <a:ext cx="275255" cy="227101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 rot="19416806">
            <a:off x="4800994" y="5368594"/>
            <a:ext cx="285920" cy="235901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19416806">
            <a:off x="2381852" y="5363020"/>
            <a:ext cx="285920" cy="235901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 rot="2183194" flipH="1">
            <a:off x="2165827" y="5363020"/>
            <a:ext cx="285920" cy="235901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2183194" flipH="1">
            <a:off x="4567883" y="5363020"/>
            <a:ext cx="285920" cy="235901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7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0" y="1908032"/>
            <a:ext cx="2674640" cy="3928168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IS-A Relationship</a:t>
            </a:r>
            <a:r>
              <a:rPr lang="en-US" sz="1600" dirty="0" smtClean="0"/>
              <a:t>:</a:t>
            </a:r>
          </a:p>
          <a:p>
            <a:pPr marL="361950" indent="0">
              <a:buNone/>
            </a:pPr>
            <a:endParaRPr lang="en-US" sz="1600" dirty="0" smtClean="0"/>
          </a:p>
          <a:p>
            <a:pPr marL="361950" indent="0">
              <a:buNone/>
            </a:pPr>
            <a:r>
              <a:rPr lang="en-US" sz="1600" dirty="0" smtClean="0"/>
              <a:t>Sedan IS-A Car</a:t>
            </a:r>
          </a:p>
          <a:p>
            <a:pPr marL="361950" indent="0">
              <a:buNone/>
            </a:pPr>
            <a:r>
              <a:rPr lang="en-US" sz="1600" dirty="0" smtClean="0"/>
              <a:t>Car IS-A Vehicle</a:t>
            </a:r>
          </a:p>
          <a:p>
            <a:pPr marL="361950" indent="0">
              <a:buNone/>
            </a:pPr>
            <a:r>
              <a:rPr lang="en-US" sz="1600" b="1" dirty="0" err="1" smtClean="0"/>
              <a:t>Maka</a:t>
            </a:r>
            <a:r>
              <a:rPr lang="en-US" sz="1600" dirty="0" smtClean="0"/>
              <a:t>:</a:t>
            </a:r>
          </a:p>
          <a:p>
            <a:pPr marL="361950" indent="0">
              <a:buNone/>
            </a:pPr>
            <a:r>
              <a:rPr lang="en-US" sz="1600" dirty="0" smtClean="0"/>
              <a:t>Sedan IS-A Vehicle</a:t>
            </a:r>
          </a:p>
          <a:p>
            <a:pPr marL="361950" indent="0">
              <a:buNone/>
            </a:pPr>
            <a:endParaRPr lang="en-US" sz="1600" dirty="0"/>
          </a:p>
          <a:p>
            <a:pPr marL="361950" indent="0">
              <a:buNone/>
            </a:pPr>
            <a:r>
              <a:rPr lang="en-US" sz="1600" dirty="0" smtClean="0"/>
              <a:t>SUV </a:t>
            </a:r>
            <a:r>
              <a:rPr lang="en-US" sz="1600" dirty="0"/>
              <a:t>IS-A Car</a:t>
            </a:r>
          </a:p>
          <a:p>
            <a:pPr marL="361950" indent="0">
              <a:buNone/>
            </a:pPr>
            <a:r>
              <a:rPr lang="en-US" sz="1600" dirty="0"/>
              <a:t>Car IS-A Vehicle</a:t>
            </a:r>
          </a:p>
          <a:p>
            <a:pPr marL="361950" indent="0">
              <a:buNone/>
            </a:pPr>
            <a:r>
              <a:rPr lang="en-US" sz="1600" b="1" dirty="0" err="1"/>
              <a:t>Maka</a:t>
            </a:r>
            <a:r>
              <a:rPr lang="en-US" sz="1600" dirty="0"/>
              <a:t>:</a:t>
            </a:r>
          </a:p>
          <a:p>
            <a:pPr marL="361950" indent="0">
              <a:buNone/>
            </a:pPr>
            <a:r>
              <a:rPr lang="en-US" sz="1600" dirty="0" smtClean="0"/>
              <a:t>SUV </a:t>
            </a:r>
            <a:r>
              <a:rPr lang="en-US" sz="1600" dirty="0"/>
              <a:t>IS-A Vehicle</a:t>
            </a:r>
          </a:p>
          <a:p>
            <a:pPr marL="109728" indent="0">
              <a:buNone/>
            </a:pP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Inheritance</a:t>
            </a:r>
            <a:br>
              <a:rPr lang="en-US"/>
            </a:br>
            <a:r>
              <a:rPr lang="en-US" smtClean="0"/>
              <a:t>The Hierarchies</a:t>
            </a:r>
            <a:endParaRPr lang="id-ID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8032"/>
            <a:ext cx="5454540" cy="392816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13" name="TextBox 12"/>
          <p:cNvSpPr txBox="1"/>
          <p:nvPr/>
        </p:nvSpPr>
        <p:spPr>
          <a:xfrm>
            <a:off x="419100" y="1481473"/>
            <a:ext cx="2164432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Vehicle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0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2" y="1981200"/>
            <a:ext cx="8314183" cy="1362075"/>
          </a:xfrm>
        </p:spPr>
        <p:txBody>
          <a:bodyPr/>
          <a:lstStyle/>
          <a:p>
            <a:r>
              <a:rPr lang="en-US" dirty="0"/>
              <a:t>Inheritance: </a:t>
            </a:r>
            <a:br>
              <a:rPr lang="en-US" dirty="0"/>
            </a:b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Typical Layout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9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4255</TotalTime>
  <Words>1188</Words>
  <Application>Microsoft Office PowerPoint</Application>
  <PresentationFormat>On-screen Show (4:3)</PresentationFormat>
  <Paragraphs>349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Georgia</vt:lpstr>
      <vt:lpstr>Trebuchet MS</vt:lpstr>
      <vt:lpstr>Wingdings</vt:lpstr>
      <vt:lpstr>Wingdings 2</vt:lpstr>
      <vt:lpstr>Urban</vt:lpstr>
      <vt:lpstr>FONDASI PEMROGRAMAN &amp; STRUKTUR DATA #7</vt:lpstr>
      <vt:lpstr>Inheritance: Konsep dan Hirarki</vt:lpstr>
      <vt:lpstr>Inheritance Konsep</vt:lpstr>
      <vt:lpstr>Inheritance Konsep Dunia Nyata</vt:lpstr>
      <vt:lpstr>Inheritance Konsep Pemrograman</vt:lpstr>
      <vt:lpstr>Inheritance Konsep Hirarki</vt:lpstr>
      <vt:lpstr>Inheritance The Hierarchies</vt:lpstr>
      <vt:lpstr>Inheritance The Hierarchies</vt:lpstr>
      <vt:lpstr>Inheritance:  Implementasi dan Typical Layout</vt:lpstr>
      <vt:lpstr>Inheritance  The Bad design technique of Copy-&amp;-Paste</vt:lpstr>
      <vt:lpstr>Inheritance The Bad Design Technique of Copy-&amp;-Paste</vt:lpstr>
      <vt:lpstr>Inheritance The Implementation</vt:lpstr>
      <vt:lpstr>Inheritance The Implementation in Class Diagram</vt:lpstr>
      <vt:lpstr>Inheritance The Implementation in Class Diagram</vt:lpstr>
      <vt:lpstr>Inheritance Typical Layout &amp; Penulisan</vt:lpstr>
      <vt:lpstr>Inheritance Typical Layout &amp; Penulisan</vt:lpstr>
      <vt:lpstr>Inheritance Typical Layout &amp; Penulisan</vt:lpstr>
      <vt:lpstr>Inheritance Typical Layout &amp; Penulisan</vt:lpstr>
      <vt:lpstr>Inheritance Typical Layout &amp; Penulisan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459</cp:revision>
  <dcterms:created xsi:type="dcterms:W3CDTF">2011-09-16T02:11:44Z</dcterms:created>
  <dcterms:modified xsi:type="dcterms:W3CDTF">2019-09-19T08:23:44Z</dcterms:modified>
</cp:coreProperties>
</file>