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8"/>
  </p:notesMasterIdLst>
  <p:handoutMasterIdLst>
    <p:handoutMasterId r:id="rId19"/>
  </p:handoutMasterIdLst>
  <p:sldIdLst>
    <p:sldId id="316" r:id="rId2"/>
    <p:sldId id="330" r:id="rId3"/>
    <p:sldId id="318" r:id="rId4"/>
    <p:sldId id="319" r:id="rId5"/>
    <p:sldId id="314" r:id="rId6"/>
    <p:sldId id="315" r:id="rId7"/>
    <p:sldId id="331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2E1B2C-665A-4524-8DCC-0DDF0860CA50}">
          <p14:sldIdLst>
            <p14:sldId id="316"/>
          </p14:sldIdLst>
        </p14:section>
        <p14:section name="Package" id="{8CB0B02B-CFDC-48CA-AAA1-0AB64E6B8EC9}">
          <p14:sldIdLst>
            <p14:sldId id="330"/>
            <p14:sldId id="318"/>
            <p14:sldId id="319"/>
            <p14:sldId id="314"/>
            <p14:sldId id="315"/>
          </p14:sldIdLst>
        </p14:section>
        <p14:section name="Javadoc" id="{9D95DF52-CA2C-430B-AE84-DCE206531F65}">
          <p14:sldIdLst>
            <p14:sldId id="331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1" d="100"/>
          <a:sy n="61" d="100"/>
        </p:scale>
        <p:origin x="14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0EA65-E373-4264-8E33-E557121D1785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8D865-858E-4A99-B1EC-A38C0414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21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rgbClr val="C00000"/>
                </a:solidFill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9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9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code/doc/index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avase/7/docs/api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id-ID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Package</a:t>
            </a:r>
            <a:r>
              <a:rPr lang="en-US" smtClean="0"/>
              <a:t>, Javadoc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239327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Javadoc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26224"/>
          </a:xfrm>
        </p:spPr>
        <p:txBody>
          <a:bodyPr>
            <a:normAutofit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javadoc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command line:</a:t>
            </a:r>
          </a:p>
          <a:p>
            <a:pPr marL="859536" lvl="1" indent="-457200"/>
            <a:r>
              <a:rPr lang="en-US" dirty="0" err="1" smtClean="0"/>
              <a:t>Jalankan</a:t>
            </a:r>
            <a:r>
              <a:rPr lang="en-US" dirty="0" smtClean="0"/>
              <a:t> </a:t>
            </a:r>
            <a:r>
              <a:rPr lang="en-US" dirty="0" err="1"/>
              <a:t>progam</a:t>
            </a:r>
            <a:r>
              <a:rPr lang="en-US" dirty="0"/>
              <a:t> </a:t>
            </a:r>
            <a:r>
              <a:rPr lang="en-US" i="1" dirty="0" smtClean="0"/>
              <a:t>Javadoc.exe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file (.java</a:t>
            </a:r>
            <a:r>
              <a:rPr lang="en-US" dirty="0" smtClean="0"/>
              <a:t>). </a:t>
            </a:r>
          </a:p>
          <a:p>
            <a:pPr marL="893763" lvl="2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060575" lvl="2" indent="0">
              <a:buNone/>
            </a:pPr>
            <a:r>
              <a:rPr lang="en-US" dirty="0" smtClean="0"/>
              <a:t>Javadoc.exe helloworld.java</a:t>
            </a:r>
          </a:p>
          <a:p>
            <a:pPr marL="893763" lvl="3" indent="0">
              <a:buNone/>
            </a:pPr>
            <a:r>
              <a:rPr lang="en-US" sz="1800" dirty="0" err="1" smtClean="0"/>
              <a:t>Lokasi</a:t>
            </a:r>
            <a:r>
              <a:rPr lang="en-US" sz="1800" dirty="0" smtClean="0"/>
              <a:t> Javadoc </a:t>
            </a:r>
            <a:r>
              <a:rPr lang="en-US" sz="1800" dirty="0" err="1" smtClean="0"/>
              <a:t>biasanya</a:t>
            </a:r>
            <a:r>
              <a:rPr lang="en-US" sz="1800" dirty="0" smtClean="0"/>
              <a:t> </a:t>
            </a:r>
            <a:r>
              <a:rPr lang="en-US" sz="1800" dirty="0" err="1" smtClean="0"/>
              <a:t>berada</a:t>
            </a:r>
            <a:r>
              <a:rPr lang="en-US" sz="1800" dirty="0" smtClean="0"/>
              <a:t> di </a:t>
            </a:r>
            <a:r>
              <a:rPr lang="en-US" sz="1800" dirty="0" err="1" smtClean="0"/>
              <a:t>dalam</a:t>
            </a:r>
            <a:r>
              <a:rPr lang="en-US" sz="1800" dirty="0" smtClean="0"/>
              <a:t> folder bin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installasi</a:t>
            </a:r>
            <a:r>
              <a:rPr lang="en-US" sz="1800" dirty="0" smtClean="0"/>
              <a:t> java </a:t>
            </a:r>
            <a:r>
              <a:rPr lang="en-US" sz="1800" dirty="0" err="1" smtClean="0"/>
              <a:t>jdk</a:t>
            </a:r>
            <a:r>
              <a:rPr lang="en-US" sz="1800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yang </a:t>
            </a:r>
            <a:r>
              <a:rPr lang="en-US" dirty="0" err="1" smtClean="0"/>
              <a:t>disediakan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IDE (Integrated Development Environment </a:t>
            </a:r>
            <a:r>
              <a:rPr lang="en-US" dirty="0" err="1" smtClean="0"/>
              <a:t>atau</a:t>
            </a:r>
            <a:r>
              <a:rPr lang="en-US" dirty="0" smtClean="0"/>
              <a:t> editor program)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4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Javadoc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26224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i="1" dirty="0"/>
              <a:t>Output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program </a:t>
            </a:r>
            <a:r>
              <a:rPr lang="en-US" i="1" dirty="0" err="1"/>
              <a:t>javadoc</a:t>
            </a:r>
            <a:r>
              <a:rPr lang="en-US" i="1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comment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smtClean="0"/>
              <a:t>program,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/>
              <a:t>method</a:t>
            </a:r>
            <a:r>
              <a:rPr lang="en-US" dirty="0"/>
              <a:t> yang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header</a:t>
            </a:r>
            <a:r>
              <a:rPr lang="en-US" dirty="0"/>
              <a:t> </a:t>
            </a:r>
            <a:r>
              <a:rPr lang="en-US" i="1" dirty="0"/>
              <a:t>method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i="1" dirty="0"/>
              <a:t>Comment</a:t>
            </a:r>
            <a:r>
              <a:rPr lang="en-US" dirty="0"/>
              <a:t>  </a:t>
            </a:r>
            <a:r>
              <a:rPr lang="en-US" b="1" dirty="0">
                <a:solidFill>
                  <a:srgbClr val="FF0000"/>
                </a:solidFill>
              </a:rPr>
              <a:t>/**</a:t>
            </a:r>
            <a:r>
              <a:rPr lang="en-US" dirty="0"/>
              <a:t> 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spesfikasi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 smtClean="0"/>
              <a:t>class.</a:t>
            </a:r>
          </a:p>
          <a:p>
            <a:pPr marL="357188" lvl="2" indent="0">
              <a:buNone/>
            </a:pPr>
            <a:r>
              <a:rPr lang="en-US" i="1" dirty="0" err="1" smtClean="0"/>
              <a:t>contoh</a:t>
            </a:r>
            <a:r>
              <a:rPr lang="en-US" i="1" dirty="0" smtClean="0"/>
              <a:t> </a:t>
            </a:r>
            <a:r>
              <a:rPr lang="en-US" i="1" dirty="0" err="1" smtClean="0"/>
              <a:t>penulisan</a:t>
            </a:r>
            <a:r>
              <a:rPr lang="en-US" i="1" dirty="0" smtClean="0"/>
              <a:t> comment:</a:t>
            </a:r>
          </a:p>
          <a:p>
            <a:pPr marL="357188" lvl="2" indent="0">
              <a:buNone/>
            </a:pPr>
            <a:endParaRPr lang="en-US" i="1" dirty="0" smtClean="0"/>
          </a:p>
          <a:p>
            <a:pPr marL="1024128" lvl="4" indent="0">
              <a:buNone/>
            </a:pPr>
            <a:r>
              <a:rPr lang="en-US" i="1" dirty="0" smtClean="0"/>
              <a:t>/**</a:t>
            </a:r>
          </a:p>
          <a:p>
            <a:pPr marL="1024128" lvl="4" indent="0">
              <a:buNone/>
            </a:pPr>
            <a:r>
              <a:rPr lang="en-US" i="1" dirty="0" smtClean="0"/>
              <a:t>*   ….</a:t>
            </a:r>
          </a:p>
          <a:p>
            <a:pPr marL="1024128" lvl="4" indent="0">
              <a:buNone/>
            </a:pPr>
            <a:r>
              <a:rPr lang="en-US" i="1" dirty="0" smtClean="0"/>
              <a:t>*   ….</a:t>
            </a:r>
          </a:p>
          <a:p>
            <a:pPr marL="1024128" lvl="4" indent="0">
              <a:buNone/>
            </a:pPr>
            <a:r>
              <a:rPr lang="en-US" i="1" dirty="0" smtClean="0"/>
              <a:t>*</a:t>
            </a:r>
          </a:p>
          <a:p>
            <a:pPr marL="1024128" lvl="4" indent="0">
              <a:buNone/>
            </a:pPr>
            <a:r>
              <a:rPr lang="en-US" i="1" dirty="0" smtClean="0"/>
              <a:t>*/</a:t>
            </a:r>
          </a:p>
        </p:txBody>
      </p:sp>
    </p:spTree>
    <p:extLst>
      <p:ext uri="{BB962C8B-B14F-4D97-AF65-F5344CB8AC3E}">
        <p14:creationId xmlns:p14="http://schemas.microsoft.com/office/powerpoint/2010/main" val="136806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Javadoc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654216"/>
          </a:xfrm>
        </p:spPr>
        <p:txBody>
          <a:bodyPr>
            <a:normAutofit/>
          </a:bodyPr>
          <a:lstStyle/>
          <a:p>
            <a:endParaRPr lang="en-US" i="1" dirty="0"/>
          </a:p>
          <a:p>
            <a:r>
              <a:rPr lang="en-US" dirty="0"/>
              <a:t>Tags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comment;</a:t>
            </a:r>
          </a:p>
          <a:p>
            <a:pPr lvl="1"/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@author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memberitahukan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penulis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@</a:t>
            </a:r>
            <a:r>
              <a:rPr lang="en-US" b="1" dirty="0" err="1">
                <a:solidFill>
                  <a:srgbClr val="FF0000"/>
                </a:solidFill>
              </a:rPr>
              <a:t>param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memberitahukan</a:t>
            </a:r>
            <a:r>
              <a:rPr lang="en-US" dirty="0"/>
              <a:t> parameter-parameter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method.</a:t>
            </a:r>
          </a:p>
          <a:p>
            <a:pPr lvl="1"/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@return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memberitahukan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dikembalikan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method.</a:t>
            </a:r>
          </a:p>
          <a:p>
            <a:pPr lvl="1"/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@throws</a:t>
            </a:r>
            <a:r>
              <a:rPr lang="en-US" dirty="0"/>
              <a:t>, </a:t>
            </a:r>
            <a:r>
              <a:rPr lang="en-US" dirty="0" err="1"/>
              <a:t>kegunaannya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@</a:t>
            </a:r>
            <a:r>
              <a:rPr lang="en-US" dirty="0" err="1"/>
              <a:t>param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64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798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Javadoc</a:t>
            </a:r>
            <a:br>
              <a:rPr lang="en-US" smtClean="0"/>
            </a:br>
            <a:r>
              <a:rPr lang="en-US" smtClean="0"/>
              <a:t>Contoh Javadoc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7637" y="1493837"/>
            <a:ext cx="3352800" cy="4754563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/**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class 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simulasi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memori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integer 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@author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Augury El Rayeb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class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{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/**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Get the stored value.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@return the stored value.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*/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read( )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return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/**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Store a value.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@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param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the number to store.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*/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void write(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)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x;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576637" y="3581400"/>
            <a:ext cx="385763" cy="457200"/>
          </a:xfrm>
          <a:prstGeom prst="rightArrow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3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278" y="1371600"/>
            <a:ext cx="4946322" cy="54102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1018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478" y="780156"/>
            <a:ext cx="5885475" cy="39067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798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Javadoc</a:t>
            </a:r>
            <a:br>
              <a:rPr lang="en-US" smtClean="0"/>
            </a:br>
            <a:r>
              <a:rPr lang="en-US" smtClean="0"/>
              <a:t>Contoh Javadoc</a:t>
            </a:r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7637" y="1493837"/>
            <a:ext cx="3352800" cy="4754563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/**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class 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simulasi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memori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integer 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@author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Augury El Rayeb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*/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class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{</a:t>
            </a:r>
          </a:p>
          <a:p>
            <a:pPr marL="27305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/**</a:t>
            </a:r>
          </a:p>
          <a:p>
            <a:pPr marL="27305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Get the stored value.</a:t>
            </a:r>
          </a:p>
          <a:p>
            <a:pPr marL="27305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@return the stored value.</a:t>
            </a:r>
          </a:p>
          <a:p>
            <a:pPr marL="27305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*/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read( )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return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7305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/**</a:t>
            </a:r>
          </a:p>
          <a:p>
            <a:pPr marL="27305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Store a value.</a:t>
            </a:r>
          </a:p>
          <a:p>
            <a:pPr marL="27305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@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param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the number to store.</a:t>
            </a:r>
          </a:p>
          <a:p>
            <a:pPr marL="27305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*/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void write(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)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x;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val 2"/>
          <p:cNvSpPr/>
          <p:nvPr/>
        </p:nvSpPr>
        <p:spPr>
          <a:xfrm>
            <a:off x="0" y="1538039"/>
            <a:ext cx="3576637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045277" y="3652480"/>
            <a:ext cx="3119437" cy="3297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45278" y="4101778"/>
            <a:ext cx="2110898" cy="4793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urved Connector 6"/>
          <p:cNvCxnSpPr>
            <a:stCxn id="3" idx="6"/>
            <a:endCxn id="5" idx="0"/>
          </p:cNvCxnSpPr>
          <p:nvPr/>
        </p:nvCxnSpPr>
        <p:spPr>
          <a:xfrm>
            <a:off x="3576637" y="1934083"/>
            <a:ext cx="2028359" cy="1718397"/>
          </a:xfrm>
          <a:prstGeom prst="curved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stCxn id="3" idx="4"/>
            <a:endCxn id="9" idx="1"/>
          </p:cNvCxnSpPr>
          <p:nvPr/>
        </p:nvCxnSpPr>
        <p:spPr>
          <a:xfrm rot="16200000" flipH="1">
            <a:off x="1911135" y="2207310"/>
            <a:ext cx="2011326" cy="2256959"/>
          </a:xfrm>
          <a:prstGeom prst="curved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53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7768" y="372773"/>
            <a:ext cx="3895725" cy="6400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798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Javadoc</a:t>
            </a:r>
            <a:br>
              <a:rPr lang="en-US" smtClean="0"/>
            </a:br>
            <a:r>
              <a:rPr lang="en-US" smtClean="0"/>
              <a:t>Contoh Javadoc</a:t>
            </a:r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7637" y="1493837"/>
            <a:ext cx="3352800" cy="4754563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/**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class 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simulasi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memori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integer 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de-DE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@author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Augury El Rayeb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*/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class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{</a:t>
            </a:r>
          </a:p>
          <a:p>
            <a:pPr marL="27305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/**</a:t>
            </a:r>
          </a:p>
          <a:p>
            <a:pPr marL="27305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Get the stored value.</a:t>
            </a:r>
          </a:p>
          <a:p>
            <a:pPr marL="27305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@return the stored value.</a:t>
            </a:r>
          </a:p>
          <a:p>
            <a:pPr marL="27305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*/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read( )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return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7305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/**</a:t>
            </a:r>
          </a:p>
          <a:p>
            <a:pPr marL="27305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Store a value.</a:t>
            </a:r>
          </a:p>
          <a:p>
            <a:pPr marL="27305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@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param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the number to store.</a:t>
            </a:r>
          </a:p>
          <a:p>
            <a:pPr marL="27305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*/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void write(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)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x;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val 2"/>
          <p:cNvSpPr/>
          <p:nvPr/>
        </p:nvSpPr>
        <p:spPr>
          <a:xfrm>
            <a:off x="0" y="2629241"/>
            <a:ext cx="3576637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36409" y="2204864"/>
            <a:ext cx="232787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44898" y="4788205"/>
            <a:ext cx="2110898" cy="3754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urved Connector 6"/>
          <p:cNvCxnSpPr>
            <a:stCxn id="3" idx="6"/>
            <a:endCxn id="5" idx="1"/>
          </p:cNvCxnSpPr>
          <p:nvPr/>
        </p:nvCxnSpPr>
        <p:spPr>
          <a:xfrm flipV="1">
            <a:off x="3576637" y="2384884"/>
            <a:ext cx="1259772" cy="640401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47637" y="4414282"/>
            <a:ext cx="3576637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Curved Connector 14"/>
          <p:cNvCxnSpPr>
            <a:stCxn id="14" idx="6"/>
            <a:endCxn id="9" idx="1"/>
          </p:cNvCxnSpPr>
          <p:nvPr/>
        </p:nvCxnSpPr>
        <p:spPr>
          <a:xfrm>
            <a:off x="3724274" y="4810326"/>
            <a:ext cx="1220624" cy="165588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836408" y="2709155"/>
            <a:ext cx="2327879" cy="6707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Curved Connector 16"/>
          <p:cNvCxnSpPr>
            <a:stCxn id="14" idx="5"/>
            <a:endCxn id="25" idx="1"/>
          </p:cNvCxnSpPr>
          <p:nvPr/>
        </p:nvCxnSpPr>
        <p:spPr>
          <a:xfrm rot="16200000" flipH="1">
            <a:off x="3798159" y="4492700"/>
            <a:ext cx="549068" cy="1744410"/>
          </a:xfrm>
          <a:prstGeom prst="curved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3" idx="5"/>
          </p:cNvCxnSpPr>
          <p:nvPr/>
        </p:nvCxnSpPr>
        <p:spPr>
          <a:xfrm rot="5400000" flipH="1" flipV="1">
            <a:off x="3828806" y="2297729"/>
            <a:ext cx="231646" cy="1783556"/>
          </a:xfrm>
          <a:prstGeom prst="curvedConnector4">
            <a:avLst>
              <a:gd name="adj1" fmla="val -98685"/>
              <a:gd name="adj2" fmla="val 6468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944898" y="5329598"/>
            <a:ext cx="2867462" cy="6196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7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Package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53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Package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mengelompokkan</a:t>
            </a:r>
            <a:r>
              <a:rPr lang="en-US" dirty="0"/>
              <a:t> class - class.</a:t>
            </a:r>
          </a:p>
          <a:p>
            <a:r>
              <a:rPr lang="en-US" dirty="0" err="1"/>
              <a:t>Sebuah</a:t>
            </a:r>
            <a:r>
              <a:rPr lang="en-US" dirty="0"/>
              <a:t> package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sub-package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hirarki</a:t>
            </a:r>
            <a:r>
              <a:rPr lang="en-US" dirty="0"/>
              <a:t>.	</a:t>
            </a:r>
          </a:p>
          <a:p>
            <a:pPr marL="0" indent="0">
              <a:buNone/>
              <a:tabLst>
                <a:tab pos="344488" algn="l"/>
              </a:tabLst>
            </a:pPr>
            <a:r>
              <a:rPr lang="en-US" dirty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/>
              <a:t>package:</a:t>
            </a:r>
          </a:p>
          <a:p>
            <a:pPr marL="0" indent="0">
              <a:buNone/>
              <a:tabLst>
                <a:tab pos="344488" algn="l"/>
              </a:tabLst>
            </a:pPr>
            <a:endParaRPr lang="en-US" dirty="0"/>
          </a:p>
          <a:p>
            <a:pPr marL="0" indent="0" algn="ctr"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java.awt.Rectangle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/>
          </a:p>
        </p:txBody>
      </p:sp>
      <p:sp>
        <p:nvSpPr>
          <p:cNvPr id="8" name="Left Brace 7"/>
          <p:cNvSpPr/>
          <p:nvPr/>
        </p:nvSpPr>
        <p:spPr>
          <a:xfrm rot="16200000">
            <a:off x="3390900" y="4936604"/>
            <a:ext cx="304800" cy="1447800"/>
          </a:xfrm>
          <a:prstGeom prst="leftBrace">
            <a:avLst/>
          </a:prstGeom>
          <a:noFill/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Left Brace 8"/>
          <p:cNvSpPr/>
          <p:nvPr/>
        </p:nvSpPr>
        <p:spPr>
          <a:xfrm rot="5400000">
            <a:off x="5143500" y="4174604"/>
            <a:ext cx="304800" cy="1600200"/>
          </a:xfrm>
          <a:prstGeom prst="leftBrace">
            <a:avLst/>
          </a:prstGeom>
          <a:noFill/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Line Callout 1 (Accent Bar) 9"/>
          <p:cNvSpPr/>
          <p:nvPr/>
        </p:nvSpPr>
        <p:spPr>
          <a:xfrm>
            <a:off x="4114800" y="5913844"/>
            <a:ext cx="1181100" cy="304800"/>
          </a:xfrm>
          <a:prstGeom prst="accentCallout1">
            <a:avLst>
              <a:gd name="adj1" fmla="val 53815"/>
              <a:gd name="adj2" fmla="val -4993"/>
              <a:gd name="adj3" fmla="val -31655"/>
              <a:gd name="adj4" fmla="val -48782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Nama package</a:t>
            </a:r>
          </a:p>
        </p:txBody>
      </p:sp>
      <p:sp>
        <p:nvSpPr>
          <p:cNvPr id="11" name="Line Callout 1 (Accent Bar) 10"/>
          <p:cNvSpPr/>
          <p:nvPr/>
        </p:nvSpPr>
        <p:spPr>
          <a:xfrm>
            <a:off x="6096000" y="4365104"/>
            <a:ext cx="1181100" cy="304800"/>
          </a:xfrm>
          <a:prstGeom prst="accentCallout1">
            <a:avLst>
              <a:gd name="adj1" fmla="val 53815"/>
              <a:gd name="adj2" fmla="val -4993"/>
              <a:gd name="adj3" fmla="val 147565"/>
              <a:gd name="adj4" fmla="val -65875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Nama class</a:t>
            </a:r>
          </a:p>
        </p:txBody>
      </p:sp>
    </p:spTree>
    <p:extLst>
      <p:ext uri="{BB962C8B-B14F-4D97-AF65-F5344CB8AC3E}">
        <p14:creationId xmlns:p14="http://schemas.microsoft.com/office/powerpoint/2010/main" val="30988264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Importing a </a:t>
            </a:r>
            <a:r>
              <a:rPr lang="en-US" smtClean="0"/>
              <a:t>Class </a:t>
            </a:r>
            <a:r>
              <a:rPr lang="en-US"/>
              <a:t>from a </a:t>
            </a:r>
            <a:r>
              <a:rPr lang="en-US" smtClean="0"/>
              <a:t>Package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Kita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harus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melakukan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import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suatu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class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sebelum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kita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membuat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object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dari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suatu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class. 	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Perhatikan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pembuatan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object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berikut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: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4488" algn="l"/>
              </a:tabLst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344488" lvl="0" indent="0">
              <a:spcBef>
                <a:spcPct val="20000"/>
              </a:spcBef>
              <a:buClrTx/>
              <a:buNone/>
            </a:pPr>
            <a:r>
              <a:rPr lang="en-US" sz="2400" dirty="0" err="1">
                <a:solidFill>
                  <a:prstClr val="black"/>
                </a:solidFill>
                <a:latin typeface="Calibri"/>
              </a:rPr>
              <a:t>untuk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membuat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object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kotak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dengan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type class Rectangle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maka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kita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harus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import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dahulu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class Rectangle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dari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package-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nya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98823" y="3140968"/>
            <a:ext cx="5368777" cy="33855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Rectangle </a:t>
            </a:r>
            <a:r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kotak </a:t>
            </a:r>
            <a:r>
              <a: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= new Rectangle(5,5,20,20)</a:t>
            </a: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8823" y="4764360"/>
            <a:ext cx="4878259" cy="123110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java.awt.Rectangle;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class bentuk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4488" algn="l"/>
              </a:tabLst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public static void main (String[] args)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4488" algn="l"/>
                <a:tab pos="688975" algn="l"/>
              </a:tabLst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Rectangle </a:t>
            </a: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kotak </a:t>
            </a: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= new Rectangle(5,5,20,20);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4488" algn="l"/>
              </a:tabLst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Line Callout 1 (Accent Bar) 5"/>
          <p:cNvSpPr/>
          <p:nvPr/>
        </p:nvSpPr>
        <p:spPr>
          <a:xfrm>
            <a:off x="5943600" y="4535760"/>
            <a:ext cx="2438400" cy="477416"/>
          </a:xfrm>
          <a:prstGeom prst="accentCallout1">
            <a:avLst>
              <a:gd name="adj1" fmla="val 53815"/>
              <a:gd name="adj2" fmla="val -4993"/>
              <a:gd name="adj3" fmla="val 84966"/>
              <a:gd name="adj4" fmla="val -3948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Instruksi import class</a:t>
            </a: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Rectangle </a:t>
            </a: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dari package</a:t>
            </a: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java.awt</a:t>
            </a:r>
          </a:p>
        </p:txBody>
      </p:sp>
      <p:sp>
        <p:nvSpPr>
          <p:cNvPr id="7" name="Line Callout 3 (Accent Bar) 6"/>
          <p:cNvSpPr/>
          <p:nvPr/>
        </p:nvSpPr>
        <p:spPr>
          <a:xfrm>
            <a:off x="3429000" y="5754960"/>
            <a:ext cx="4953000" cy="914400"/>
          </a:xfrm>
          <a:prstGeom prst="accentCallout3">
            <a:avLst>
              <a:gd name="adj1" fmla="val 75243"/>
              <a:gd name="adj2" fmla="val -3020"/>
              <a:gd name="adj3" fmla="val 75894"/>
              <a:gd name="adj4" fmla="val -31200"/>
              <a:gd name="adj5" fmla="val -62338"/>
              <a:gd name="adj6" fmla="val -31199"/>
              <a:gd name="adj7" fmla="val -88336"/>
              <a:gd name="adj8" fmla="val -2541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 mengetahui pada package apa suatu class bisa dilihat di: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/>
              </a:rPr>
              <a:t>http://java.sun.com/javase/7/docs/api/index.html</a:t>
            </a: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Don’t Memorize—Use Online Help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Java library has thousands of classes and methods</a:t>
            </a:r>
          </a:p>
        </p:txBody>
      </p:sp>
    </p:spTree>
    <p:extLst>
      <p:ext uri="{BB962C8B-B14F-4D97-AF65-F5344CB8AC3E}">
        <p14:creationId xmlns:p14="http://schemas.microsoft.com/office/powerpoint/2010/main" val="25576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Membuat </a:t>
            </a:r>
            <a:r>
              <a:rPr lang="en-US" smtClean="0"/>
              <a:t>Package </a:t>
            </a:r>
            <a:r>
              <a:rPr lang="en-US"/>
              <a:t>dan </a:t>
            </a:r>
            <a:r>
              <a:rPr lang="en-US" smtClean="0"/>
              <a:t>Mendaftarkan Class </a:t>
            </a:r>
            <a:r>
              <a:rPr lang="en-US"/>
              <a:t>ke </a:t>
            </a:r>
            <a:r>
              <a:rPr lang="en-US" smtClean="0"/>
              <a:t>Package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Syntax: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4488" algn="l"/>
                <a:tab pos="1200150" algn="l"/>
              </a:tabLst>
            </a:pPr>
            <a:r>
              <a:rPr lang="en-US" sz="1800">
                <a:solidFill>
                  <a:prstClr val="black"/>
                </a:solidFill>
                <a:latin typeface="Calibri"/>
              </a:rPr>
              <a:t>	Contoh:	</a:t>
            </a:r>
            <a:r>
              <a:rPr lang="en-US" sz="16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package agen; 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1200150" algn="l"/>
              </a:tabLst>
            </a:pPr>
            <a:r>
              <a:rPr lang="en-US" sz="16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package calculator;</a:t>
            </a: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Untuk mendaftarkan class yg kita buat ke suatu package, tambahkan syntax di atas pada bagian paling atas program kita, contoh:</a:t>
            </a: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endParaRPr lang="en-US" sz="240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endParaRPr lang="en-US" sz="240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endParaRPr lang="en-US" sz="100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Berdasarkan contoh di atas, berarti class hai berada dalam package paket1, untuk menggunakan class hai lakukan</a:t>
            </a:r>
            <a:r>
              <a:rPr lang="en-US" sz="2400" smtClean="0">
                <a:solidFill>
                  <a:prstClr val="black"/>
                </a:solidFill>
                <a:latin typeface="Calibri"/>
              </a:rPr>
              <a:t>:</a:t>
            </a:r>
            <a:endParaRPr lang="en-US" sz="24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1988840"/>
            <a:ext cx="2776722" cy="33855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package</a:t>
            </a:r>
            <a:r>
              <a: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&lt;namaPackage&gt;</a:t>
            </a: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0782" y="3893840"/>
            <a:ext cx="2849756" cy="1169551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1666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package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paket1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1666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public class </a:t>
            </a: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hai {</a:t>
            </a:r>
          </a:p>
          <a:p>
            <a:pPr marL="1666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…</a:t>
            </a:r>
          </a:p>
          <a:p>
            <a:pPr marL="1666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….</a:t>
            </a:r>
          </a:p>
          <a:p>
            <a:pPr marL="1666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40782" y="6160063"/>
            <a:ext cx="2117887" cy="30777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paket1.hai;</a:t>
            </a:r>
          </a:p>
        </p:txBody>
      </p:sp>
    </p:spTree>
    <p:extLst>
      <p:ext uri="{BB962C8B-B14F-4D97-AF65-F5344CB8AC3E}">
        <p14:creationId xmlns:p14="http://schemas.microsoft.com/office/powerpoint/2010/main" val="268942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Mendaftarkan Class </a:t>
            </a:r>
            <a:r>
              <a:rPr lang="en-US"/>
              <a:t>ke </a:t>
            </a:r>
            <a:r>
              <a:rPr lang="en-US" smtClean="0"/>
              <a:t>Package</a:t>
            </a:r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192737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Contoh: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56154" y="1927373"/>
            <a:ext cx="6302046" cy="224676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package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agen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public class </a:t>
            </a: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myAgen 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{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private String name;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public myAgen(String name) {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84313" algn="l"/>
              </a:tabLst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this.name = name;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}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public String ambilPesan() {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84313" algn="l"/>
              </a:tabLst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return "Salam kepada Anda !. dari " + name;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}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</p:txBody>
      </p:sp>
      <p:sp>
        <p:nvSpPr>
          <p:cNvPr id="18" name="Line Callout 1 (Accent Bar) 17"/>
          <p:cNvSpPr/>
          <p:nvPr/>
        </p:nvSpPr>
        <p:spPr>
          <a:xfrm>
            <a:off x="2012660" y="2841773"/>
            <a:ext cx="914400" cy="222661"/>
          </a:xfrm>
          <a:prstGeom prst="accentCallout1">
            <a:avLst>
              <a:gd name="adj1" fmla="val 43149"/>
              <a:gd name="adj2" fmla="val 104098"/>
              <a:gd name="adj3" fmla="val -25043"/>
              <a:gd name="adj4" fmla="val 212254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constructor</a:t>
            </a: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Line Callout 1 (Accent Bar) 18"/>
          <p:cNvSpPr/>
          <p:nvPr/>
        </p:nvSpPr>
        <p:spPr>
          <a:xfrm>
            <a:off x="6172487" y="2930196"/>
            <a:ext cx="685800" cy="217944"/>
          </a:xfrm>
          <a:prstGeom prst="accentCallout1">
            <a:avLst>
              <a:gd name="adj1" fmla="val 53815"/>
              <a:gd name="adj2" fmla="val -4993"/>
              <a:gd name="adj3" fmla="val 156409"/>
              <a:gd name="adj4" fmla="val -100695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method</a:t>
            </a: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Line Callout 1 (Accent Bar) 19"/>
          <p:cNvSpPr/>
          <p:nvPr/>
        </p:nvSpPr>
        <p:spPr>
          <a:xfrm>
            <a:off x="5677187" y="1990863"/>
            <a:ext cx="1676400" cy="217944"/>
          </a:xfrm>
          <a:prstGeom prst="accentCallout1">
            <a:avLst>
              <a:gd name="adj1" fmla="val 53815"/>
              <a:gd name="adj2" fmla="val -4993"/>
              <a:gd name="adj3" fmla="val 183653"/>
              <a:gd name="adj4" fmla="val -34579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Field / Data member</a:t>
            </a: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56154" y="4289573"/>
            <a:ext cx="6005170" cy="181588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import agen.myAgen;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public class salam {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public static void main(String[] args) {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	myAgen </a:t>
            </a: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Helo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new myAgen("Rayputra");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	String s = Helo.ambilPesan();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	System.out.println(s);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}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</p:txBody>
      </p:sp>
      <p:sp>
        <p:nvSpPr>
          <p:cNvPr id="22" name="Line Callout 1 (Accent Bar) 21"/>
          <p:cNvSpPr/>
          <p:nvPr/>
        </p:nvSpPr>
        <p:spPr>
          <a:xfrm>
            <a:off x="1066800" y="5280172"/>
            <a:ext cx="1676400" cy="453083"/>
          </a:xfrm>
          <a:prstGeom prst="accentCallout1">
            <a:avLst>
              <a:gd name="adj1" fmla="val 70162"/>
              <a:gd name="adj2" fmla="val 101973"/>
              <a:gd name="adj3" fmla="val -51248"/>
              <a:gd name="adj4" fmla="val 174394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Membuat object Helo dari class myAgen</a:t>
            </a: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Line Callout 1 (Accent Bar) 22"/>
          <p:cNvSpPr/>
          <p:nvPr/>
        </p:nvSpPr>
        <p:spPr>
          <a:xfrm>
            <a:off x="6858287" y="5584972"/>
            <a:ext cx="1676400" cy="436315"/>
          </a:xfrm>
          <a:prstGeom prst="accentCallout1">
            <a:avLst>
              <a:gd name="adj1" fmla="val 41303"/>
              <a:gd name="adj2" fmla="val -2159"/>
              <a:gd name="adj3" fmla="val -54454"/>
              <a:gd name="adj4" fmla="val -25370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Menjalankan method </a:t>
            </a: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ambilPesan()</a:t>
            </a:r>
          </a:p>
        </p:txBody>
      </p:sp>
    </p:spTree>
    <p:extLst>
      <p:ext uri="{BB962C8B-B14F-4D97-AF65-F5344CB8AC3E}">
        <p14:creationId xmlns:p14="http://schemas.microsoft.com/office/powerpoint/2010/main" val="5945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Javadoc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91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Javadoc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Spesifikasi</a:t>
            </a:r>
            <a:r>
              <a:rPr lang="en-US" dirty="0" smtClean="0"/>
              <a:t> </a:t>
            </a:r>
            <a:r>
              <a:rPr lang="en-US" dirty="0"/>
              <a:t>class </a:t>
            </a:r>
            <a:r>
              <a:rPr lang="en-US" dirty="0" err="1"/>
              <a:t>mendeskripsikan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i="1" dirty="0"/>
              <a:t>object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/>
              <a:t>internal </a:t>
            </a:r>
            <a:r>
              <a:rPr lang="en-US" i="1" dirty="0"/>
              <a:t>object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spesifikasi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16629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Javadoc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dirty="0"/>
          </a:p>
          <a:p>
            <a:r>
              <a:rPr lang="en-US" dirty="0"/>
              <a:t>Program </a:t>
            </a:r>
            <a:r>
              <a:rPr lang="en-US" i="1" dirty="0" err="1"/>
              <a:t>javadoc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class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otomatis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i="1" dirty="0"/>
              <a:t>Output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 err="1"/>
              <a:t>javadoc</a:t>
            </a:r>
            <a:r>
              <a:rPr lang="en-US" i="1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sekumpulan</a:t>
            </a:r>
            <a:r>
              <a:rPr lang="en-US" dirty="0"/>
              <a:t> </a:t>
            </a:r>
            <a:r>
              <a:rPr lang="en-US" i="1" dirty="0"/>
              <a:t>file HTML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dicetak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i="1" dirty="0"/>
              <a:t>browser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95291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3950</TotalTime>
  <Words>475</Words>
  <Application>Microsoft Office PowerPoint</Application>
  <PresentationFormat>On-screen Show (4:3)</PresentationFormat>
  <Paragraphs>178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Georgia</vt:lpstr>
      <vt:lpstr>Trebuchet MS</vt:lpstr>
      <vt:lpstr>Wingdings 2</vt:lpstr>
      <vt:lpstr>Urban</vt:lpstr>
      <vt:lpstr>FONDASI PEMROGRAMAN &amp; STRUKTUR DATA #6</vt:lpstr>
      <vt:lpstr>Package</vt:lpstr>
      <vt:lpstr>Package</vt:lpstr>
      <vt:lpstr>Importing a Class from a Package</vt:lpstr>
      <vt:lpstr>Membuat Package dan Mendaftarkan Class ke Package</vt:lpstr>
      <vt:lpstr>Mendaftarkan Class ke Package</vt:lpstr>
      <vt:lpstr>Javadoc</vt:lpstr>
      <vt:lpstr>Javadoc</vt:lpstr>
      <vt:lpstr>Javadoc</vt:lpstr>
      <vt:lpstr>Javadoc</vt:lpstr>
      <vt:lpstr>Javadoc</vt:lpstr>
      <vt:lpstr>Javadoc</vt:lpstr>
      <vt:lpstr>Javadoc Contoh Javadoc</vt:lpstr>
      <vt:lpstr>Javadoc Contoh Javadoc</vt:lpstr>
      <vt:lpstr>Javadoc Contoh Javadoc</vt:lpstr>
      <vt:lpstr>See You Next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423</cp:revision>
  <dcterms:created xsi:type="dcterms:W3CDTF">2011-09-16T02:11:44Z</dcterms:created>
  <dcterms:modified xsi:type="dcterms:W3CDTF">2019-09-19T08:21:36Z</dcterms:modified>
</cp:coreProperties>
</file>