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1"/>
  </p:notesMasterIdLst>
  <p:sldIdLst>
    <p:sldId id="256" r:id="rId2"/>
    <p:sldId id="279" r:id="rId3"/>
    <p:sldId id="280" r:id="rId4"/>
    <p:sldId id="281" r:id="rId5"/>
    <p:sldId id="282" r:id="rId6"/>
    <p:sldId id="283" r:id="rId7"/>
    <p:sldId id="284" r:id="rId8"/>
    <p:sldId id="285" r:id="rId9"/>
    <p:sldId id="292" r:id="rId1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A2E1B2C-665A-4524-8DCC-0DDF0860CA50}">
          <p14:sldIdLst>
            <p14:sldId id="256"/>
          </p14:sldIdLst>
        </p14:section>
        <p14:section name="Arrays" id="{79C1BE7D-3426-4131-993B-68E162122C4F}">
          <p14:sldIdLst>
            <p14:sldId id="279"/>
            <p14:sldId id="280"/>
            <p14:sldId id="281"/>
            <p14:sldId id="282"/>
            <p14:sldId id="283"/>
            <p14:sldId id="284"/>
            <p14:sldId id="285"/>
            <p14:sldId id="29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94660"/>
  </p:normalViewPr>
  <p:slideViewPr>
    <p:cSldViewPr>
      <p:cViewPr varScale="1">
        <p:scale>
          <a:sx n="43" d="100"/>
          <a:sy n="43" d="100"/>
        </p:scale>
        <p:origin x="68" y="4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9512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sp>
        <p:nvSpPr>
          <p:cNvPr id="9" name="Title 1"/>
          <p:cNvSpPr txBox="1">
            <a:spLocks/>
          </p:cNvSpPr>
          <p:nvPr userDrawn="1"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Augury El Rayeb, S.Kom.,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smtClean="0">
                <a:solidFill>
                  <a:schemeClr val="bg1"/>
                </a:solidFill>
              </a:rPr>
              <a:t>Fondasi Pemrograman &amp; Struktur Data</a:t>
            </a:r>
            <a:r>
              <a:rPr lang="en-US" sz="1200" baseline="0" smtClean="0">
                <a:solidFill>
                  <a:schemeClr val="bg1"/>
                </a:solidFill>
              </a:rPr>
              <a:t> | IST101</a:t>
            </a:r>
            <a:endParaRPr lang="id-ID" sz="12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t>30/07/2018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d-ID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FONDASI PEMROGRAMAN &amp; STRUKTUR </a:t>
            </a:r>
            <a:r>
              <a:rPr lang="id-ID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</a:t>
            </a:r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#3 - 3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Array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Arrays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Array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mekanisme</a:t>
            </a:r>
            <a:r>
              <a:rPr lang="en-US" dirty="0"/>
              <a:t> </a:t>
            </a:r>
            <a:r>
              <a:rPr lang="en-US" dirty="0" err="1"/>
              <a:t>dasar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penyimpanan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yang </a:t>
            </a:r>
            <a:r>
              <a:rPr lang="en-US" b="1" u="sng" dirty="0" err="1"/>
              <a:t>memiliki</a:t>
            </a:r>
            <a:r>
              <a:rPr lang="en-US" b="1" u="sng" dirty="0"/>
              <a:t> type </a:t>
            </a:r>
            <a:r>
              <a:rPr lang="en-US" b="1" u="sng" dirty="0" err="1"/>
              <a:t>sejenis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Tiap</a:t>
            </a:r>
            <a:r>
              <a:rPr lang="en-US" dirty="0"/>
              <a:t> </a:t>
            </a:r>
            <a:r>
              <a:rPr lang="en-US" dirty="0" err="1"/>
              <a:t>entitas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array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diakses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operator index array, </a:t>
            </a:r>
            <a:r>
              <a:rPr lang="en-US" dirty="0" err="1"/>
              <a:t>yaitu</a:t>
            </a:r>
            <a:r>
              <a:rPr lang="en-US" dirty="0"/>
              <a:t>: </a:t>
            </a:r>
            <a:endParaRPr lang="en-US" dirty="0" smtClean="0"/>
          </a:p>
          <a:p>
            <a:pPr marL="635508" lvl="1" indent="0">
              <a:buNone/>
            </a:pPr>
            <a:r>
              <a:rPr lang="en-US" b="1" dirty="0" smtClean="0"/>
              <a:t>[</a:t>
            </a:r>
            <a:r>
              <a:rPr lang="en-US" b="1" dirty="0"/>
              <a:t>index]</a:t>
            </a:r>
          </a:p>
          <a:p>
            <a:pPr marL="342900" indent="0">
              <a:buNone/>
            </a:pPr>
            <a:r>
              <a:rPr lang="en-US" sz="2600" dirty="0" err="1"/>
              <a:t>Nomer</a:t>
            </a:r>
            <a:r>
              <a:rPr lang="en-US" sz="2600" dirty="0"/>
              <a:t> index  </a:t>
            </a:r>
            <a:r>
              <a:rPr lang="en-US" sz="2600" dirty="0" err="1"/>
              <a:t>dimulai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nol.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Arrays Declaration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664917" y="2075765"/>
            <a:ext cx="3355406" cy="646331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[] array1;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array1 = new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[100];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82413" y="3816824"/>
            <a:ext cx="4320413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[] array1 = new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[100];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036862" y="3109415"/>
            <a:ext cx="611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prstClr val="black"/>
                </a:solidFill>
                <a:latin typeface="Calibri"/>
              </a:rPr>
              <a:t>atau</a:t>
            </a:r>
            <a:endParaRPr lang="en-US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44555" y="5258516"/>
            <a:ext cx="4596130" cy="369332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[] array1 = { 3, 4, 10, 6 };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33041" y="2791206"/>
            <a:ext cx="611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prstClr val="black"/>
                </a:solidFill>
                <a:latin typeface="Calibri"/>
              </a:rPr>
              <a:t>atau</a:t>
            </a:r>
            <a:endParaRPr lang="en-US" b="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Line Callout 2 (Accent Bar) 23"/>
          <p:cNvSpPr/>
          <p:nvPr/>
        </p:nvSpPr>
        <p:spPr>
          <a:xfrm>
            <a:off x="5715000" y="1727281"/>
            <a:ext cx="2421974" cy="658253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22216"/>
              <a:gd name="adj5" fmla="val 103170"/>
              <a:gd name="adj6" fmla="val -5528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Jumlah entitas yg dapat ditampung Array</a:t>
            </a:r>
          </a:p>
        </p:txBody>
      </p:sp>
      <p:sp>
        <p:nvSpPr>
          <p:cNvPr id="25" name="Line Callout 2 (Accent Bar) 24"/>
          <p:cNvSpPr/>
          <p:nvPr/>
        </p:nvSpPr>
        <p:spPr>
          <a:xfrm>
            <a:off x="5943600" y="4343401"/>
            <a:ext cx="2421974" cy="81634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22216"/>
              <a:gd name="adj5" fmla="val 123232"/>
              <a:gd name="adj6" fmla="val -64864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 atau sekumpulan entitas yang mengisi array</a:t>
            </a:r>
          </a:p>
        </p:txBody>
      </p:sp>
    </p:spTree>
    <p:extLst>
      <p:ext uri="{BB962C8B-B14F-4D97-AF65-F5344CB8AC3E}">
        <p14:creationId xmlns:p14="http://schemas.microsoft.com/office/powerpoint/2010/main" val="144512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/>
      <p:bldP spid="22" grpId="0" animBg="1"/>
      <p:bldP spid="23" grpId="0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Assignment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201" y="4085272"/>
            <a:ext cx="8435280" cy="1477328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char [] array1 = new char[4];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for(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=0;i&lt;=3;i++) {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5750" algn="l"/>
              </a:tabLst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array1[</a:t>
            </a:r>
            <a:r>
              <a:rPr kumimoji="0" lang="en-US" sz="1800" b="1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]= 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(char) ('A' + 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);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5750" algn="l"/>
              </a:tabLst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0" i="0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System.</a:t>
            </a: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out.println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("</a:t>
            </a: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isi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" + </a:t>
            </a: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 + ": " + array1[</a:t>
            </a:r>
            <a:r>
              <a:rPr kumimoji="0" lang="en-US" sz="1800" b="0" i="1" u="none" strike="noStrike" kern="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</a:t>
            </a:r>
            <a:r>
              <a:rPr kumimoji="0" lang="en-US" sz="1800" b="0" i="1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]);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955822" y="1905000"/>
            <a:ext cx="3134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array[</a:t>
            </a:r>
            <a:r>
              <a:rPr lang="en-US" sz="2400" b="1" dirty="0" err="1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]= value</a:t>
            </a:r>
            <a:r>
              <a:rPr lang="en-US" sz="24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24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Line Callout 2 (Accent Bar) 11"/>
          <p:cNvSpPr/>
          <p:nvPr/>
        </p:nvSpPr>
        <p:spPr>
          <a:xfrm flipH="1">
            <a:off x="710339" y="2514600"/>
            <a:ext cx="2541717" cy="6096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3577"/>
              <a:gd name="adj6" fmla="val -3646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Index tempat penyimpanan nilai</a:t>
            </a:r>
          </a:p>
        </p:txBody>
      </p:sp>
      <p:sp>
        <p:nvSpPr>
          <p:cNvPr id="13" name="Line Callout 2 (Accent Bar) 12"/>
          <p:cNvSpPr/>
          <p:nvPr/>
        </p:nvSpPr>
        <p:spPr>
          <a:xfrm>
            <a:off x="6172200" y="2514600"/>
            <a:ext cx="2541717" cy="533400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-43577"/>
              <a:gd name="adj6" fmla="val -36465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Nilai yang akan disimpan</a:t>
            </a:r>
          </a:p>
        </p:txBody>
      </p:sp>
    </p:spTree>
    <p:extLst>
      <p:ext uri="{BB962C8B-B14F-4D97-AF65-F5344CB8AC3E}">
        <p14:creationId xmlns:p14="http://schemas.microsoft.com/office/powerpoint/2010/main" val="235929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</a:t>
            </a:r>
            <a:br>
              <a:rPr lang="en-US"/>
            </a:br>
            <a:r>
              <a:rPr lang="en-US"/>
              <a:t>Dynamic Array Expansion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214339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Dalam membuat array kita harus menetapkan ukuran array sehingga kompiler dapat mengalokasikan besaran memory yang akan dialokasikan bagi array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8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array1 = new int [10];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Teknik </a:t>
            </a:r>
            <a:r>
              <a:rPr kumimoji="0" lang="en-US" sz="2600" b="1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dynamic array expansion</a:t>
            </a:r>
            <a:r>
              <a:rPr kumimoji="0" lang="en-US" sz="2600" b="0" i="1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sz="26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memungkinkan untuk menentukan ukuran array lebih fleksibel dan memungkinkan pengaturan besarnya ukuran  array saat run time.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 = new int[10];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int [] original = arr;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arr = new int [12];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nn-NO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for( int i = 0; i &lt; 10; i++ )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>
                <a:tab pos="2292350" algn="l"/>
              </a:tabLst>
              <a:defRPr/>
            </a:pPr>
            <a:r>
              <a:rPr kumimoji="0" lang="nn-NO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arr[i] = original[i];</a:t>
            </a:r>
            <a:endParaRPr kumimoji="0" lang="nn-NO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nn-NO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	</a:t>
            </a:r>
            <a:r>
              <a:rPr kumimoji="0" lang="en-US" sz="1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original = null;</a:t>
            </a:r>
          </a:p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Line Callout 2 (Accent Bar) 13"/>
          <p:cNvSpPr/>
          <p:nvPr/>
        </p:nvSpPr>
        <p:spPr>
          <a:xfrm>
            <a:off x="6660232" y="2852936"/>
            <a:ext cx="1905000" cy="54506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94973"/>
              <a:gd name="adj6" fmla="val -4666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Ukuran array</a:t>
            </a:r>
          </a:p>
        </p:txBody>
      </p:sp>
      <p:sp>
        <p:nvSpPr>
          <p:cNvPr id="15" name="Line Callout 2 (Accent Bar) 14"/>
          <p:cNvSpPr/>
          <p:nvPr/>
        </p:nvSpPr>
        <p:spPr>
          <a:xfrm>
            <a:off x="7236296" y="4581128"/>
            <a:ext cx="1738536" cy="54506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66139"/>
              <a:gd name="adj6" fmla="val -105239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Ukuran awal arr</a:t>
            </a:r>
          </a:p>
        </p:txBody>
      </p:sp>
      <p:sp>
        <p:nvSpPr>
          <p:cNvPr id="16" name="Line Callout 2 (Accent Bar) 15"/>
          <p:cNvSpPr/>
          <p:nvPr/>
        </p:nvSpPr>
        <p:spPr>
          <a:xfrm>
            <a:off x="7236296" y="5260926"/>
            <a:ext cx="1738536" cy="545068"/>
          </a:xfrm>
          <a:prstGeom prst="accent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45169"/>
              <a:gd name="adj6" fmla="val -149617"/>
            </a:avLst>
          </a:prstGeom>
          <a:solidFill>
            <a:srgbClr val="4F81BD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Ukuran baru arr</a:t>
            </a:r>
          </a:p>
        </p:txBody>
      </p:sp>
    </p:spTree>
    <p:extLst>
      <p:ext uri="{BB962C8B-B14F-4D97-AF65-F5344CB8AC3E}">
        <p14:creationId xmlns:p14="http://schemas.microsoft.com/office/powerpoint/2010/main" val="4278268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5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5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65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</a:t>
            </a:r>
            <a:br>
              <a:rPr lang="en-US"/>
            </a:br>
            <a:r>
              <a:rPr lang="en-US"/>
              <a:t>Dynamic Array Expansion</a:t>
            </a:r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800" b="0" i="0" u="none" strike="noStrike" kern="120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200" y="1412776"/>
            <a:ext cx="4182555" cy="2031325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arr = new int[10];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… 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int [] original = arr;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arr = new int [12];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for( int i = 0; i &lt; 10; i++ )</a:t>
            </a:r>
          </a:p>
          <a:p>
            <a:pPr marL="0" marR="0" lvl="1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42900" algn="l"/>
                <a:tab pos="2292350" algn="l"/>
              </a:tabLst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	arr[i] = original[i];</a:t>
            </a:r>
            <a:endParaRPr kumimoji="0" lang="nn-NO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urier New" pitchFamily="49" charset="0"/>
              <a:ea typeface="+mn-ea"/>
              <a:cs typeface="Courier New" pitchFamily="49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urier New" pitchFamily="49" charset="0"/>
                <a:ea typeface="+mn-ea"/>
                <a:cs typeface="Courier New" pitchFamily="49" charset="0"/>
              </a:rPr>
              <a:t>original = null;</a:t>
            </a:r>
          </a:p>
        </p:txBody>
      </p:sp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8837" y="3573016"/>
            <a:ext cx="4094163" cy="3217863"/>
          </a:xfrm>
          <a:prstGeom prst="rect">
            <a:avLst/>
          </a:prstGeom>
          <a:solidFill>
            <a:sysClr val="window" lastClr="FFFFFF"/>
          </a:solidFill>
          <a:ln w="25400" cap="flat" cmpd="sng" algn="ctr">
            <a:solidFill>
              <a:sysClr val="windowText" lastClr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6" name="TextBox 25"/>
          <p:cNvSpPr txBox="1"/>
          <p:nvPr/>
        </p:nvSpPr>
        <p:spPr>
          <a:xfrm>
            <a:off x="5239072" y="1862822"/>
            <a:ext cx="3581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AutoNum type="alphaLcParenBoth"/>
            </a:pPr>
            <a:r>
              <a:rPr lang="en-US" smtClean="0">
                <a:solidFill>
                  <a:prstClr val="black"/>
                </a:solidFill>
                <a:latin typeface="Calibri"/>
              </a:rPr>
              <a:t>Mula2, arr merepresentasikan 10 integer; </a:t>
            </a:r>
          </a:p>
          <a:p>
            <a:pPr marL="342900" indent="-342900">
              <a:buFontTx/>
              <a:buAutoNum type="alphaLcParenBoth"/>
            </a:pPr>
            <a:r>
              <a:rPr lang="en-US">
                <a:solidFill>
                  <a:prstClr val="black"/>
                </a:solidFill>
                <a:latin typeface="Calibri"/>
              </a:rPr>
              <a:t>O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riginal merepresentasikan 10 integer yang sama dengan arr; </a:t>
            </a:r>
          </a:p>
          <a:p>
            <a:pPr marL="342900" indent="-342900">
              <a:buFontTx/>
              <a:buAutoNum type="alphaLcParenBoth"/>
            </a:pPr>
            <a:r>
              <a:rPr lang="en-US" smtClean="0">
                <a:solidFill>
                  <a:prstClr val="black"/>
                </a:solidFill>
                <a:latin typeface="Calibri"/>
              </a:rPr>
              <a:t>arr merepresentasikan 12 integer, yang sepuluh isi pertamanya di-copy dari original</a:t>
            </a:r>
            <a:r>
              <a:rPr lang="en-US">
                <a:solidFill>
                  <a:prstClr val="black"/>
                </a:solidFill>
                <a:latin typeface="Calibri"/>
              </a:rPr>
              <a:t>; </a:t>
            </a:r>
            <a:r>
              <a:rPr lang="en-US" smtClean="0">
                <a:solidFill>
                  <a:prstClr val="black"/>
                </a:solidFill>
                <a:latin typeface="Calibri"/>
              </a:rPr>
              <a:t>dan</a:t>
            </a:r>
          </a:p>
          <a:p>
            <a:pPr marL="342900" indent="-342900">
              <a:buFontTx/>
              <a:buAutoNum type="alphaLcParenBoth"/>
            </a:pPr>
            <a:r>
              <a:rPr lang="en-US" smtClean="0">
                <a:solidFill>
                  <a:prstClr val="black"/>
                </a:solidFill>
                <a:latin typeface="Calibri"/>
              </a:rPr>
              <a:t>Kemudian original dikosongkan lagi.</a:t>
            </a: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228600" y="1600200"/>
            <a:ext cx="904164" cy="2105882"/>
          </a:xfrm>
          <a:custGeom>
            <a:avLst/>
            <a:gdLst>
              <a:gd name="connsiteX0" fmla="*/ 417498 w 745044"/>
              <a:gd name="connsiteY0" fmla="*/ 0 h 1856096"/>
              <a:gd name="connsiteX1" fmla="*/ 8065 w 745044"/>
              <a:gd name="connsiteY1" fmla="*/ 736979 h 1856096"/>
              <a:gd name="connsiteX2" fmla="*/ 745044 w 745044"/>
              <a:gd name="connsiteY2" fmla="*/ 1856096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5044" h="1856096">
                <a:moveTo>
                  <a:pt x="417498" y="0"/>
                </a:moveTo>
                <a:cubicBezTo>
                  <a:pt x="185486" y="213815"/>
                  <a:pt x="-46526" y="427630"/>
                  <a:pt x="8065" y="736979"/>
                </a:cubicBezTo>
                <a:cubicBezTo>
                  <a:pt x="62656" y="1046328"/>
                  <a:pt x="403850" y="1451212"/>
                  <a:pt x="745044" y="1856096"/>
                </a:cubicBezTo>
              </a:path>
            </a:pathLst>
          </a:cu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228600" y="2171128"/>
            <a:ext cx="904164" cy="2240087"/>
          </a:xfrm>
          <a:custGeom>
            <a:avLst/>
            <a:gdLst>
              <a:gd name="connsiteX0" fmla="*/ 417498 w 745044"/>
              <a:gd name="connsiteY0" fmla="*/ 0 h 1856096"/>
              <a:gd name="connsiteX1" fmla="*/ 8065 w 745044"/>
              <a:gd name="connsiteY1" fmla="*/ 736979 h 1856096"/>
              <a:gd name="connsiteX2" fmla="*/ 745044 w 745044"/>
              <a:gd name="connsiteY2" fmla="*/ 1856096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5044" h="1856096">
                <a:moveTo>
                  <a:pt x="417498" y="0"/>
                </a:moveTo>
                <a:cubicBezTo>
                  <a:pt x="185486" y="213815"/>
                  <a:pt x="-46526" y="427630"/>
                  <a:pt x="8065" y="736979"/>
                </a:cubicBezTo>
                <a:cubicBezTo>
                  <a:pt x="62656" y="1046328"/>
                  <a:pt x="403850" y="1451212"/>
                  <a:pt x="745044" y="1856096"/>
                </a:cubicBezTo>
              </a:path>
            </a:pathLst>
          </a:custGeom>
          <a:noFill/>
          <a:ln w="25400" cap="flat" cmpd="sng" algn="ctr">
            <a:solidFill>
              <a:srgbClr val="9BBB59">
                <a:lumMod val="75000"/>
              </a:srgbClr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152400" y="2672264"/>
            <a:ext cx="897444" cy="2653352"/>
          </a:xfrm>
          <a:custGeom>
            <a:avLst/>
            <a:gdLst>
              <a:gd name="connsiteX0" fmla="*/ 417498 w 745044"/>
              <a:gd name="connsiteY0" fmla="*/ 0 h 1856096"/>
              <a:gd name="connsiteX1" fmla="*/ 8065 w 745044"/>
              <a:gd name="connsiteY1" fmla="*/ 736979 h 1856096"/>
              <a:gd name="connsiteX2" fmla="*/ 745044 w 745044"/>
              <a:gd name="connsiteY2" fmla="*/ 1856096 h 1856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45044" h="1856096">
                <a:moveTo>
                  <a:pt x="417498" y="0"/>
                </a:moveTo>
                <a:cubicBezTo>
                  <a:pt x="185486" y="213815"/>
                  <a:pt x="-46526" y="427630"/>
                  <a:pt x="8065" y="736979"/>
                </a:cubicBezTo>
                <a:cubicBezTo>
                  <a:pt x="62656" y="1046328"/>
                  <a:pt x="403850" y="1451212"/>
                  <a:pt x="745044" y="1856096"/>
                </a:cubicBezTo>
              </a:path>
            </a:pathLst>
          </a:custGeom>
          <a:noFill/>
          <a:ln w="25400" cap="flat" cmpd="sng" algn="ctr">
            <a:solidFill>
              <a:srgbClr val="FF0000"/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" name="Left Bracket 29"/>
          <p:cNvSpPr/>
          <p:nvPr/>
        </p:nvSpPr>
        <p:spPr>
          <a:xfrm>
            <a:off x="680682" y="2430016"/>
            <a:ext cx="157518" cy="533400"/>
          </a:xfrm>
          <a:prstGeom prst="leftBracket">
            <a:avLst/>
          </a:prstGeom>
          <a:noFill/>
          <a:ln w="25400" cap="flat" cmpd="sng" algn="ctr">
            <a:solidFill>
              <a:srgbClr val="FF0000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3276600" y="3213625"/>
            <a:ext cx="1927099" cy="3254991"/>
          </a:xfrm>
          <a:custGeom>
            <a:avLst/>
            <a:gdLst>
              <a:gd name="connsiteX0" fmla="*/ 0 w 1927099"/>
              <a:gd name="connsiteY0" fmla="*/ 0 h 2797791"/>
              <a:gd name="connsiteX1" fmla="*/ 1555845 w 1927099"/>
              <a:gd name="connsiteY1" fmla="*/ 327546 h 2797791"/>
              <a:gd name="connsiteX2" fmla="*/ 1924335 w 1927099"/>
              <a:gd name="connsiteY2" fmla="*/ 1815152 h 2797791"/>
              <a:gd name="connsiteX3" fmla="*/ 1446663 w 1927099"/>
              <a:gd name="connsiteY3" fmla="*/ 2797791 h 279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27099" h="2797791">
                <a:moveTo>
                  <a:pt x="0" y="0"/>
                </a:moveTo>
                <a:cubicBezTo>
                  <a:pt x="617561" y="12510"/>
                  <a:pt x="1235123" y="25021"/>
                  <a:pt x="1555845" y="327546"/>
                </a:cubicBezTo>
                <a:cubicBezTo>
                  <a:pt x="1876567" y="630071"/>
                  <a:pt x="1942532" y="1403445"/>
                  <a:pt x="1924335" y="1815152"/>
                </a:cubicBezTo>
                <a:cubicBezTo>
                  <a:pt x="1906138" y="2226859"/>
                  <a:pt x="1676400" y="2512325"/>
                  <a:pt x="1446663" y="2797791"/>
                </a:cubicBezTo>
              </a:path>
            </a:pathLst>
          </a:custGeom>
          <a:noFill/>
          <a:ln w="25400" cap="flat" cmpd="sng" algn="ctr">
            <a:solidFill>
              <a:srgbClr val="F79646"/>
            </a:solidFill>
            <a:prstDash val="solid"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995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 -0.0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Enhanced </a:t>
            </a:r>
            <a:r>
              <a:rPr lang="en-US" b="1"/>
              <a:t>for </a:t>
            </a:r>
            <a:r>
              <a:rPr lang="en-US"/>
              <a:t>Loop</a:t>
            </a:r>
            <a:r>
              <a:rPr lang="en-US" b="1"/>
              <a:t> </a:t>
            </a:r>
            <a:r>
              <a:rPr lang="en-US"/>
              <a:t>&amp; method </a:t>
            </a:r>
            <a:r>
              <a:rPr lang="en-US" b="1"/>
              <a:t>length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endParaRPr lang="en-US" smtClean="0"/>
          </a:p>
          <a:p>
            <a:endParaRPr lang="en-US" sz="2400" smtClean="0"/>
          </a:p>
          <a:p>
            <a:r>
              <a:rPr lang="en-US" sz="2400" smtClean="0"/>
              <a:t>Code di atas akan mencetak isi suatu array dengan nama arrVariable, setiap satu loop isi arrVariable akan diisi ke value kemudian value dicetak.</a:t>
            </a:r>
          </a:p>
          <a:p>
            <a:endParaRPr lang="en-US" sz="2400"/>
          </a:p>
          <a:p>
            <a:endParaRPr lang="en-US" sz="2400" smtClean="0"/>
          </a:p>
          <a:p>
            <a:endParaRPr lang="en-US" sz="2400"/>
          </a:p>
          <a:p>
            <a:r>
              <a:rPr lang="en-US" sz="2400" smtClean="0"/>
              <a:t>Berdasarkan kode di atas, variable panjang akan berisi nilai panjang dari array nama, yaitu: 4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8132" y="2263258"/>
            <a:ext cx="4733988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for(String value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: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arrVariable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(value);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9279" y="4582869"/>
            <a:ext cx="7491153" cy="64633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String []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nama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{"Budi", "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Beni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", "Betty",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“Randy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"}; 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panjang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nama.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length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65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Arrays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Enhanced </a:t>
            </a:r>
            <a:r>
              <a:rPr lang="en-US" b="1"/>
              <a:t>for </a:t>
            </a:r>
            <a:r>
              <a:rPr lang="en-US"/>
              <a:t>Loop</a:t>
            </a:r>
            <a:r>
              <a:rPr lang="en-US" b="1"/>
              <a:t> </a:t>
            </a:r>
            <a:r>
              <a:rPr lang="en-US"/>
              <a:t>&amp; method </a:t>
            </a:r>
            <a:r>
              <a:rPr lang="en-US" b="1"/>
              <a:t>length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endParaRPr lang="en-US" sz="1800" b="1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allAboutArray {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main(String[] args) {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String [] nama = {"Budi", "Beni", "Betty", “Randy"};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 String cetak : nama )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System.</a:t>
            </a:r>
            <a:r>
              <a:rPr lang="en-US" sz="1800" i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out.println(cetak);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endParaRPr lang="en-US" sz="18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System.</a:t>
            </a:r>
            <a:r>
              <a:rPr lang="en-US" sz="1800" i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out.println("-----------");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endParaRPr lang="en-US" sz="18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for(int i=0;i&lt;nama.length;i++)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	System.</a:t>
            </a:r>
            <a:r>
              <a:rPr lang="en-US" sz="1800" i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out.println(nama[i]);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lvl="0" indent="0">
              <a:spcBef>
                <a:spcPct val="20000"/>
              </a:spcBef>
              <a:buClrTx/>
              <a:buNone/>
              <a:tabLst>
                <a:tab pos="341313" algn="l"/>
                <a:tab pos="682625" algn="l"/>
                <a:tab pos="1023938" algn="l"/>
              </a:tabLst>
            </a:pPr>
            <a:r>
              <a:rPr lang="en-US" sz="1800" b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109728" indent="0">
              <a:buNone/>
            </a:pPr>
            <a:endParaRPr lang="en-US" sz="240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8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See You Next Session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mtClean="0"/>
              <a:t>Thanks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14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3843</TotalTime>
  <Words>300</Words>
  <Application>Microsoft Office PowerPoint</Application>
  <PresentationFormat>On-screen Show (4:3)</PresentationFormat>
  <Paragraphs>79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Courier New</vt:lpstr>
      <vt:lpstr>Georgia</vt:lpstr>
      <vt:lpstr>Trebuchet MS</vt:lpstr>
      <vt:lpstr>Wingdings 2</vt:lpstr>
      <vt:lpstr>Urban</vt:lpstr>
      <vt:lpstr>FONDASI PEMROGRAMAN &amp; STRUKTUR DATA #3 - 3</vt:lpstr>
      <vt:lpstr>Arrays</vt:lpstr>
      <vt:lpstr>Arrays Declaration</vt:lpstr>
      <vt:lpstr>Arrays Assignment</vt:lpstr>
      <vt:lpstr>Arrays Dynamic Array Expansion</vt:lpstr>
      <vt:lpstr>Arrays Dynamic Array Expansion</vt:lpstr>
      <vt:lpstr>Arrays  Enhanced for Loop &amp; method length</vt:lpstr>
      <vt:lpstr>Arrays  Enhanced for Loop &amp; method length</vt:lpstr>
      <vt:lpstr>See You Next Session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Augury El Rayeb</cp:lastModifiedBy>
  <cp:revision>386</cp:revision>
  <dcterms:created xsi:type="dcterms:W3CDTF">2011-09-16T02:11:44Z</dcterms:created>
  <dcterms:modified xsi:type="dcterms:W3CDTF">2018-07-30T07:33:55Z</dcterms:modified>
</cp:coreProperties>
</file>