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7"/>
  </p:notesMasterIdLst>
  <p:sldIdLst>
    <p:sldId id="256" r:id="rId2"/>
    <p:sldId id="274" r:id="rId3"/>
    <p:sldId id="293" r:id="rId4"/>
    <p:sldId id="297" r:id="rId5"/>
    <p:sldId id="295" r:id="rId6"/>
    <p:sldId id="275" r:id="rId7"/>
    <p:sldId id="296" r:id="rId8"/>
    <p:sldId id="298" r:id="rId9"/>
    <p:sldId id="276" r:id="rId10"/>
    <p:sldId id="277" r:id="rId11"/>
    <p:sldId id="301" r:id="rId12"/>
    <p:sldId id="302" r:id="rId13"/>
    <p:sldId id="305" r:id="rId14"/>
    <p:sldId id="306" r:id="rId15"/>
    <p:sldId id="292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A2E1B2C-665A-4524-8DCC-0DDF0860CA50}">
          <p14:sldIdLst>
            <p14:sldId id="256"/>
          </p14:sldIdLst>
        </p14:section>
        <p14:section name="String" id="{EB4D914F-1BFD-46D4-B88F-06FFB058092C}">
          <p14:sldIdLst>
            <p14:sldId id="274"/>
            <p14:sldId id="293"/>
            <p14:sldId id="297"/>
            <p14:sldId id="295"/>
            <p14:sldId id="275"/>
            <p14:sldId id="296"/>
            <p14:sldId id="298"/>
            <p14:sldId id="276"/>
            <p14:sldId id="277"/>
            <p14:sldId id="301"/>
            <p14:sldId id="302"/>
            <p14:sldId id="305"/>
            <p14:sldId id="306"/>
            <p14:sldId id="29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44" d="100"/>
          <a:sy n="44" d="100"/>
        </p:scale>
        <p:origin x="52" y="4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26/07/2018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26/07/2018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26/07/2018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26/07/2018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26/07/2018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26/07/2018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26/07/2018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26/07/2018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26/07/2018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26/07/2018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26/07/2018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26/07/2018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26/07/2018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FONDASI PEMROGRAMAN &amp; STRUKTUR </a:t>
            </a:r>
            <a:r>
              <a:rPr lang="id-ID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#3 - 2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Strings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Beberapa</a:t>
            </a:r>
            <a:r>
              <a:rPr lang="en-US" dirty="0" smtClean="0"/>
              <a:t> Strings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ct val="20000"/>
              </a:spcBef>
              <a:buClrTx/>
            </a:pP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 </a:t>
            </a:r>
            <a:r>
              <a:rPr lang="en-US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Length()</a:t>
            </a:r>
          </a:p>
          <a:p>
            <a:pPr marL="357188" indent="0">
              <a:spcBef>
                <a:spcPct val="20000"/>
              </a:spcBef>
              <a:buClrTx/>
              <a:buNone/>
            </a:pP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 </a:t>
            </a:r>
            <a:r>
              <a:rPr lang="en-US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mengetahui</a:t>
            </a: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panjang</a:t>
            </a: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suatu</a:t>
            </a: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string.</a:t>
            </a:r>
          </a:p>
          <a:p>
            <a:pPr marL="342900" indent="-342900">
              <a:spcBef>
                <a:spcPct val="20000"/>
              </a:spcBef>
              <a:buClrTx/>
            </a:pPr>
            <a:endParaRPr lang="en-US" sz="2000" dirty="0" smtClean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ct val="20000"/>
              </a:spcBef>
              <a:buClrTx/>
            </a:pPr>
            <a:r>
              <a:rPr lang="en-US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Contoh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1250950" lvl="0" indent="0">
              <a:spcBef>
                <a:spcPct val="20000"/>
              </a:spcBef>
              <a:buClrTx/>
              <a:buNone/>
            </a:pPr>
            <a:r>
              <a:rPr lang="en-US" sz="20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greeting = "hello";</a:t>
            </a:r>
          </a:p>
          <a:p>
            <a:pPr marL="1250950" lvl="0" indent="0">
              <a:spcBef>
                <a:spcPct val="20000"/>
              </a:spcBef>
              <a:buClrTx/>
              <a:buNone/>
            </a:pPr>
            <a:r>
              <a:rPr lang="en-US" sz="20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panjang</a:t>
            </a:r>
            <a:r>
              <a:rPr lang="en-US" sz="20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250950" lvl="0" indent="0">
              <a:spcBef>
                <a:spcPct val="20000"/>
              </a:spcBef>
              <a:buClrTx/>
              <a:buNone/>
            </a:pPr>
            <a:r>
              <a:rPr lang="en-US" sz="20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panjang</a:t>
            </a:r>
            <a:r>
              <a:rPr 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greeting</a:t>
            </a:r>
            <a:r>
              <a:rPr lang="en-US" sz="20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.length</a:t>
            </a:r>
            <a:r>
              <a:rPr lang="en-US" sz="20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20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1250950" lvl="0" indent="0">
              <a:spcBef>
                <a:spcPct val="20000"/>
              </a:spcBef>
              <a:buClrTx/>
              <a:buNone/>
            </a:pPr>
            <a:endParaRPr lang="en-US" sz="20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357188" lvl="0" indent="0">
              <a:spcBef>
                <a:spcPct val="20000"/>
              </a:spcBef>
              <a:buClrTx/>
              <a:buNone/>
            </a:pPr>
            <a:r>
              <a:rPr lang="en-US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Hasilnya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1250950" lvl="0" indent="0">
              <a:spcBef>
                <a:spcPct val="20000"/>
              </a:spcBef>
              <a:buClrTx/>
              <a:buNone/>
            </a:pPr>
            <a:r>
              <a:rPr lang="en-US" sz="20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Nilai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variable </a:t>
            </a:r>
            <a:r>
              <a:rPr lang="en-US" sz="20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panjang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</a:t>
            </a:r>
          </a:p>
        </p:txBody>
      </p:sp>
    </p:spTree>
    <p:extLst>
      <p:ext uri="{BB962C8B-B14F-4D97-AF65-F5344CB8AC3E}">
        <p14:creationId xmlns:p14="http://schemas.microsoft.com/office/powerpoint/2010/main" val="199274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Beberapa</a:t>
            </a:r>
            <a:r>
              <a:rPr lang="en-US" dirty="0" smtClean="0"/>
              <a:t> Strings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798232"/>
          </a:xfrm>
        </p:spPr>
        <p:txBody>
          <a:bodyPr>
            <a:normAutofit lnSpcReduction="10000"/>
          </a:bodyPr>
          <a:lstStyle/>
          <a:p>
            <a:pPr marL="342900" indent="-342900">
              <a:spcBef>
                <a:spcPct val="20000"/>
              </a:spcBef>
              <a:buClrTx/>
            </a:pP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 </a:t>
            </a:r>
            <a:r>
              <a:rPr lang="en-US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charAt</a:t>
            </a:r>
            <a:r>
              <a:rPr lang="en-US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i="1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357188" indent="0">
              <a:spcBef>
                <a:spcPct val="20000"/>
              </a:spcBef>
              <a:buClrTx/>
              <a:buNone/>
            </a:pP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 </a:t>
            </a:r>
            <a:r>
              <a:rPr lang="en-US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mengetahui</a:t>
            </a: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character </a:t>
            </a:r>
            <a:r>
              <a:rPr lang="en-US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apa</a:t>
            </a: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terdapat</a:t>
            </a: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indeks</a:t>
            </a: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posisi</a:t>
            </a: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</a:t>
            </a: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n </a:t>
            </a: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 </a:t>
            </a:r>
            <a:r>
              <a:rPr lang="en-US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suatu</a:t>
            </a: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string.</a:t>
            </a:r>
          </a:p>
          <a:p>
            <a:pPr marL="357188" indent="0">
              <a:spcBef>
                <a:spcPct val="20000"/>
              </a:spcBef>
              <a:buClrTx/>
              <a:buNone/>
            </a:pP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n: </a:t>
            </a:r>
            <a:r>
              <a:rPr lang="en-US" sz="20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indeks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posisi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yang </a:t>
            </a:r>
            <a:r>
              <a:rPr lang="en-US" sz="20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dimulai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0.</a:t>
            </a:r>
          </a:p>
          <a:p>
            <a:pPr marL="342900" indent="-342900">
              <a:spcBef>
                <a:spcPct val="20000"/>
              </a:spcBef>
              <a:buClrTx/>
            </a:pPr>
            <a:endParaRPr lang="en-US" sz="2000" dirty="0" smtClean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ct val="20000"/>
              </a:spcBef>
              <a:buClrTx/>
            </a:pPr>
            <a:r>
              <a:rPr lang="en-US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Contoh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1250950" lvl="0" indent="0">
              <a:spcBef>
                <a:spcPct val="20000"/>
              </a:spcBef>
              <a:buClrTx/>
              <a:buNone/>
            </a:pPr>
            <a:r>
              <a:rPr lang="en-US" sz="20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greeting = "hello";</a:t>
            </a:r>
          </a:p>
          <a:p>
            <a:pPr marL="1250950" lvl="0" indent="0">
              <a:spcBef>
                <a:spcPct val="20000"/>
              </a:spcBef>
              <a:buClrTx/>
              <a:buNone/>
            </a:pPr>
            <a:r>
              <a:rPr 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20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ch</a:t>
            </a:r>
            <a:r>
              <a:rPr lang="en-US" sz="20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250950" lvl="0" indent="0">
              <a:spcBef>
                <a:spcPct val="20000"/>
              </a:spcBef>
              <a:buClrTx/>
              <a:buNone/>
            </a:pPr>
            <a:r>
              <a:rPr lang="en-US" sz="20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ch</a:t>
            </a:r>
            <a:r>
              <a:rPr lang="en-US" sz="20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greeting</a:t>
            </a:r>
            <a:r>
              <a:rPr lang="en-US" sz="20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.charAt</a:t>
            </a:r>
            <a:r>
              <a:rPr 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(1</a:t>
            </a:r>
            <a:r>
              <a:rPr lang="en-US" sz="20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250950" lvl="0" indent="0">
              <a:spcBef>
                <a:spcPct val="20000"/>
              </a:spcBef>
              <a:buClrTx/>
              <a:buNone/>
            </a:pPr>
            <a:endParaRPr lang="en-US" sz="20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357188" lvl="0" indent="0">
              <a:spcBef>
                <a:spcPct val="20000"/>
              </a:spcBef>
              <a:buClrTx/>
              <a:buNone/>
            </a:pPr>
            <a:r>
              <a:rPr lang="en-US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Hasilnya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1250950" lvl="0" indent="0">
              <a:spcBef>
                <a:spcPct val="20000"/>
              </a:spcBef>
              <a:buClrTx/>
              <a:buNone/>
            </a:pPr>
            <a:r>
              <a:rPr lang="en-US" sz="20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Nilai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variable </a:t>
            </a:r>
            <a:r>
              <a:rPr lang="en-US" sz="20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e</a:t>
            </a:r>
          </a:p>
        </p:txBody>
      </p:sp>
    </p:spTree>
    <p:extLst>
      <p:ext uri="{BB962C8B-B14F-4D97-AF65-F5344CB8AC3E}">
        <p14:creationId xmlns:p14="http://schemas.microsoft.com/office/powerpoint/2010/main" val="260772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Beberapa</a:t>
            </a:r>
            <a:r>
              <a:rPr lang="en-US" dirty="0" smtClean="0"/>
              <a:t> Strings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798232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spcBef>
                <a:spcPct val="20000"/>
              </a:spcBef>
              <a:buClrTx/>
            </a:pP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 </a:t>
            </a:r>
            <a:r>
              <a:rPr lang="en-US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substring(</a:t>
            </a:r>
            <a:r>
              <a:rPr lang="en-US" i="1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m,n</a:t>
            </a:r>
            <a:r>
              <a:rPr lang="en-US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357188" indent="0">
              <a:spcBef>
                <a:spcPct val="20000"/>
              </a:spcBef>
              <a:buClrTx/>
              <a:buNone/>
            </a:pP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 </a:t>
            </a:r>
            <a:r>
              <a:rPr lang="en-US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mengetahui</a:t>
            </a: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character </a:t>
            </a:r>
            <a:r>
              <a:rPr lang="en-US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apa</a:t>
            </a: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terdapat</a:t>
            </a: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indeks</a:t>
            </a: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posisi</a:t>
            </a: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</a:t>
            </a: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n </a:t>
            </a: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 </a:t>
            </a:r>
            <a:r>
              <a:rPr lang="en-US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suatu</a:t>
            </a: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string.</a:t>
            </a:r>
          </a:p>
          <a:p>
            <a:pPr marL="357188" indent="0">
              <a:spcBef>
                <a:spcPct val="20000"/>
              </a:spcBef>
              <a:buClrTx/>
              <a:buNone/>
            </a:pP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m: </a:t>
            </a:r>
            <a:r>
              <a:rPr lang="en-US" sz="20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indeks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posisi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mulai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57188" indent="0">
              <a:spcBef>
                <a:spcPct val="20000"/>
              </a:spcBef>
              <a:buClrTx/>
              <a:buNone/>
            </a:pP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N: </a:t>
            </a:r>
            <a:r>
              <a:rPr lang="en-US" sz="20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indeks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posisi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sampai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sebelum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>
              <a:spcBef>
                <a:spcPct val="20000"/>
              </a:spcBef>
              <a:buClrTx/>
            </a:pPr>
            <a:endParaRPr lang="en-US" sz="2000" dirty="0" smtClean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ct val="20000"/>
              </a:spcBef>
              <a:buClrTx/>
            </a:pPr>
            <a:r>
              <a:rPr lang="en-US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Contoh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1250950" lvl="0" indent="0">
              <a:spcBef>
                <a:spcPct val="20000"/>
              </a:spcBef>
              <a:buClrTx/>
              <a:buNone/>
            </a:pPr>
            <a:r>
              <a:rPr lang="en-US" sz="20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greeting = "hello";</a:t>
            </a:r>
          </a:p>
          <a:p>
            <a:pPr marL="1250950" lvl="0" indent="0">
              <a:spcBef>
                <a:spcPct val="20000"/>
              </a:spcBef>
              <a:buClrTx/>
              <a:buNone/>
            </a:pPr>
            <a:r>
              <a:rPr lang="en-US" sz="20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0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potong</a:t>
            </a:r>
            <a:r>
              <a:rPr lang="en-US" sz="20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250950" lvl="0" indent="0">
              <a:spcBef>
                <a:spcPct val="20000"/>
              </a:spcBef>
              <a:buClrTx/>
              <a:buNone/>
            </a:pPr>
            <a:r>
              <a:rPr lang="en-US" sz="20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potong</a:t>
            </a:r>
            <a:r>
              <a:rPr lang="en-US" sz="20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greeting</a:t>
            </a:r>
            <a:r>
              <a:rPr lang="en-US" sz="20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.substring</a:t>
            </a:r>
            <a:r>
              <a:rPr lang="en-US" sz="20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(1,4);</a:t>
            </a:r>
          </a:p>
          <a:p>
            <a:pPr marL="1250950" lvl="0" indent="0">
              <a:spcBef>
                <a:spcPct val="20000"/>
              </a:spcBef>
              <a:buClrTx/>
              <a:buNone/>
            </a:pPr>
            <a:endParaRPr lang="en-US" sz="20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357188" lvl="0" indent="0">
              <a:spcBef>
                <a:spcPct val="20000"/>
              </a:spcBef>
              <a:buClrTx/>
              <a:buNone/>
            </a:pPr>
            <a:r>
              <a:rPr lang="en-US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Hasilnya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1250950" lvl="0" indent="0">
              <a:spcBef>
                <a:spcPct val="20000"/>
              </a:spcBef>
              <a:buClrTx/>
              <a:buNone/>
            </a:pPr>
            <a:r>
              <a:rPr lang="en-US" sz="20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Nilai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variable </a:t>
            </a:r>
            <a:r>
              <a:rPr lang="en-US" sz="20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ell</a:t>
            </a:r>
          </a:p>
        </p:txBody>
      </p:sp>
    </p:spTree>
    <p:extLst>
      <p:ext uri="{BB962C8B-B14F-4D97-AF65-F5344CB8AC3E}">
        <p14:creationId xmlns:p14="http://schemas.microsoft.com/office/powerpoint/2010/main" val="140341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String Converting/Casting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798232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spcBef>
                <a:spcPct val="20000"/>
              </a:spcBef>
              <a:buClrTx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melakukan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konversi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angka</a:t>
            </a: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menjadi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string.</a:t>
            </a:r>
          </a:p>
          <a:p>
            <a:pPr marL="357188" indent="0">
              <a:spcBef>
                <a:spcPct val="20000"/>
              </a:spcBef>
              <a:buClrTx/>
              <a:buNone/>
            </a:pP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Syntax:</a:t>
            </a:r>
            <a:endParaRPr lang="en-US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7188" indent="0">
              <a:spcBef>
                <a:spcPct val="20000"/>
              </a:spcBef>
              <a:buClrTx/>
              <a:buNone/>
            </a:pPr>
            <a:endParaRPr lang="en-US" sz="19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344613" indent="0">
              <a:spcBef>
                <a:spcPct val="20000"/>
              </a:spcBef>
              <a:buClrTx/>
              <a:buNone/>
            </a:pPr>
            <a:r>
              <a:rPr lang="en-US" sz="2100" b="1" i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sourceType.toString</a:t>
            </a:r>
            <a:r>
              <a:rPr lang="en-US" sz="2100" b="1" i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100" b="1" i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number_val</a:t>
            </a:r>
            <a:r>
              <a:rPr lang="en-US" sz="2100" b="1" i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format</a:t>
            </a:r>
            <a:r>
              <a:rPr lang="en-US" sz="2100" b="1" i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357188" indent="0">
              <a:spcBef>
                <a:spcPct val="20000"/>
              </a:spcBef>
              <a:buClrTx/>
              <a:buNone/>
            </a:pPr>
            <a:endParaRPr lang="en-US" sz="1500" dirty="0" smtClean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7188" indent="0">
              <a:spcBef>
                <a:spcPct val="20000"/>
              </a:spcBef>
              <a:buClrTx/>
              <a:buNone/>
            </a:pPr>
            <a:r>
              <a:rPr lang="en-US" sz="17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Ket</a:t>
            </a:r>
            <a:r>
              <a:rPr lang="en-US" sz="17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  </a:t>
            </a:r>
            <a:r>
              <a:rPr lang="en-US" sz="17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sourceType</a:t>
            </a:r>
            <a:r>
              <a:rPr lang="en-US" sz="17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7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tipe</a:t>
            </a:r>
            <a:r>
              <a:rPr lang="en-US" sz="17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angka</a:t>
            </a:r>
            <a:r>
              <a:rPr lang="en-US" sz="17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asal</a:t>
            </a:r>
            <a:r>
              <a:rPr lang="en-US" sz="17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17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seperti</a:t>
            </a:r>
            <a:r>
              <a:rPr lang="en-US" sz="17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Integer, Double, </a:t>
            </a:r>
            <a:r>
              <a:rPr lang="en-US" sz="17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dsb</a:t>
            </a:r>
            <a:r>
              <a:rPr lang="en-US" sz="17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marL="809625" indent="0">
              <a:spcBef>
                <a:spcPct val="20000"/>
              </a:spcBef>
              <a:buClrTx/>
              <a:buNone/>
            </a:pPr>
            <a:r>
              <a:rPr lang="en-US" sz="17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Number_val</a:t>
            </a:r>
            <a:r>
              <a:rPr lang="en-US" sz="17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7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nilai</a:t>
            </a:r>
            <a:r>
              <a:rPr lang="en-US" sz="17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17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sz="17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dikonversi</a:t>
            </a:r>
            <a:r>
              <a:rPr lang="en-US" sz="17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menjadi</a:t>
            </a:r>
            <a:r>
              <a:rPr lang="en-US" sz="17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string.</a:t>
            </a:r>
          </a:p>
          <a:p>
            <a:pPr marL="342900" indent="-342900">
              <a:spcBef>
                <a:spcPct val="20000"/>
              </a:spcBef>
              <a:buClrTx/>
            </a:pPr>
            <a:endParaRPr lang="en-US" sz="2000" dirty="0" smtClean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ct val="20000"/>
              </a:spcBef>
              <a:buClrTx/>
            </a:pPr>
            <a:r>
              <a:rPr lang="en-US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Contoh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1250950" lvl="0" indent="0">
              <a:spcBef>
                <a:spcPct val="20000"/>
              </a:spcBef>
              <a:buClrTx/>
              <a:buNone/>
            </a:pPr>
            <a:r>
              <a:rPr lang="en-US" sz="20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0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angka</a:t>
            </a:r>
            <a:r>
              <a:rPr lang="en-US" sz="20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250950" lvl="0" indent="0">
              <a:spcBef>
                <a:spcPct val="20000"/>
              </a:spcBef>
              <a:buClrTx/>
              <a:buNone/>
            </a:pPr>
            <a:r>
              <a:rPr lang="en-US" sz="20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0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ngka</a:t>
            </a:r>
            <a:r>
              <a:rPr lang="en-US" sz="20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Integer.toString</a:t>
            </a:r>
            <a:r>
              <a:rPr lang="en-US" sz="20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(55</a:t>
            </a:r>
            <a:r>
              <a:rPr 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10));</a:t>
            </a:r>
            <a:endParaRPr lang="en-US" sz="20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1250950" lvl="0" indent="0">
              <a:spcBef>
                <a:spcPct val="20000"/>
              </a:spcBef>
              <a:buClrTx/>
              <a:buNone/>
            </a:pPr>
            <a:endParaRPr lang="en-US" sz="20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357188" lvl="0" indent="0">
              <a:spcBef>
                <a:spcPct val="20000"/>
              </a:spcBef>
              <a:buClrTx/>
              <a:buNone/>
            </a:pPr>
            <a:r>
              <a:rPr lang="en-US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Hasilnya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1250950" lvl="0" indent="0">
              <a:spcBef>
                <a:spcPct val="20000"/>
              </a:spcBef>
              <a:buClrTx/>
              <a:buNone/>
            </a:pPr>
            <a:r>
              <a:rPr lang="en-US" sz="20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Nilai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variable </a:t>
            </a:r>
            <a:r>
              <a:rPr lang="en-US" sz="20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Angka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“55”</a:t>
            </a:r>
          </a:p>
        </p:txBody>
      </p:sp>
    </p:spTree>
    <p:extLst>
      <p:ext uri="{BB962C8B-B14F-4D97-AF65-F5344CB8AC3E}">
        <p14:creationId xmlns:p14="http://schemas.microsoft.com/office/powerpoint/2010/main" val="375707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String </a:t>
            </a:r>
            <a:r>
              <a:rPr lang="en-US" dirty="0" smtClean="0"/>
              <a:t>Converting/Casting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798232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spcBef>
                <a:spcPct val="20000"/>
              </a:spcBef>
              <a:buClrTx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melakukan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konversi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string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menjadi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angka</a:t>
            </a: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7188" indent="0">
              <a:spcBef>
                <a:spcPct val="20000"/>
              </a:spcBef>
              <a:buClrTx/>
              <a:buNone/>
            </a:pP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Syntax:</a:t>
            </a:r>
            <a:endParaRPr lang="en-US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7188" indent="0">
              <a:spcBef>
                <a:spcPct val="20000"/>
              </a:spcBef>
              <a:buClrTx/>
              <a:buNone/>
            </a:pPr>
            <a:endParaRPr lang="en-US" sz="19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344613" indent="0">
              <a:spcBef>
                <a:spcPct val="20000"/>
              </a:spcBef>
              <a:buClrTx/>
              <a:buNone/>
            </a:pPr>
            <a:r>
              <a:rPr lang="en-US" sz="2100" b="1" i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destType.parseDestType</a:t>
            </a:r>
            <a:r>
              <a:rPr lang="en-US" sz="2100" b="1" i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(string);</a:t>
            </a:r>
            <a:endParaRPr lang="en-US" sz="2100" b="1" i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357188" indent="0">
              <a:spcBef>
                <a:spcPct val="20000"/>
              </a:spcBef>
              <a:buClrTx/>
              <a:buNone/>
            </a:pPr>
            <a:endParaRPr lang="en-US" sz="1500" dirty="0" smtClean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7188" indent="0">
              <a:spcBef>
                <a:spcPct val="20000"/>
              </a:spcBef>
              <a:buClrTx/>
              <a:buNone/>
            </a:pPr>
            <a:r>
              <a:rPr lang="en-US" sz="17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Ket</a:t>
            </a:r>
            <a:r>
              <a:rPr lang="en-US" sz="17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  </a:t>
            </a:r>
            <a:r>
              <a:rPr lang="en-US" sz="17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destType</a:t>
            </a:r>
            <a:r>
              <a:rPr lang="en-US" sz="17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7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tipe</a:t>
            </a:r>
            <a:r>
              <a:rPr lang="en-US" sz="17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7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angka</a:t>
            </a:r>
            <a:r>
              <a:rPr lang="en-US" sz="17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7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yang </a:t>
            </a:r>
            <a:r>
              <a:rPr lang="en-US" sz="17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dituju</a:t>
            </a:r>
            <a:r>
              <a:rPr lang="en-US" sz="17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7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17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seperti</a:t>
            </a:r>
            <a:r>
              <a:rPr lang="en-US" sz="17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integer, double, </a:t>
            </a:r>
            <a:r>
              <a:rPr lang="en-US" sz="17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dsb</a:t>
            </a:r>
            <a:r>
              <a:rPr lang="en-US" sz="17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marL="342900" indent="-342900">
              <a:spcBef>
                <a:spcPct val="20000"/>
              </a:spcBef>
              <a:buClrTx/>
            </a:pPr>
            <a:endParaRPr lang="en-US" sz="1200" dirty="0" smtClean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ct val="20000"/>
              </a:spcBef>
              <a:buClrTx/>
            </a:pPr>
            <a:r>
              <a:rPr lang="en-US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Contoh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1250950" lvl="1" indent="0">
              <a:spcBef>
                <a:spcPct val="20000"/>
              </a:spcBef>
              <a:buClrTx/>
              <a:buNone/>
            </a:pPr>
            <a:r>
              <a:rPr lang="en-US" sz="16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x = </a:t>
            </a:r>
            <a:r>
              <a:rPr lang="en-US" sz="16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n-US" sz="16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 "75" );</a:t>
            </a:r>
          </a:p>
          <a:p>
            <a:pPr marL="1250950" lvl="1" indent="0">
              <a:spcBef>
                <a:spcPct val="20000"/>
              </a:spcBef>
              <a:buClrTx/>
              <a:buNone/>
            </a:pPr>
            <a:r>
              <a:rPr lang="en-US" sz="16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double y = </a:t>
            </a:r>
            <a:r>
              <a:rPr lang="en-US" sz="16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Double.parseDouble</a:t>
            </a:r>
            <a:r>
              <a:rPr lang="en-US" sz="16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 "3.14" );</a:t>
            </a:r>
            <a:endParaRPr lang="en-US" sz="20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1250950" lvl="0" indent="0">
              <a:spcBef>
                <a:spcPct val="20000"/>
              </a:spcBef>
              <a:buClrTx/>
              <a:buNone/>
            </a:pPr>
            <a:endParaRPr lang="en-US" sz="20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357188" lvl="0" indent="0">
              <a:spcBef>
                <a:spcPct val="20000"/>
              </a:spcBef>
              <a:buClrTx/>
              <a:buNone/>
            </a:pPr>
            <a:r>
              <a:rPr lang="en-US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Hasilnya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1250950" lvl="0" indent="0">
              <a:spcBef>
                <a:spcPct val="20000"/>
              </a:spcBef>
              <a:buClrTx/>
              <a:buNone/>
            </a:pPr>
            <a:r>
              <a:rPr lang="en-US" sz="20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Nilai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variable x </a:t>
            </a:r>
            <a:r>
              <a:rPr lang="en-US" sz="2000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75</a:t>
            </a:r>
          </a:p>
          <a:p>
            <a:pPr marL="1250950" indent="0">
              <a:spcBef>
                <a:spcPct val="20000"/>
              </a:spcBef>
              <a:buClrTx/>
              <a:buNone/>
            </a:pPr>
            <a:r>
              <a:rPr lang="en-US" sz="20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Nilai</a:t>
            </a:r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variable 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n-US" sz="20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3.14</a:t>
            </a:r>
            <a:endParaRPr lang="en-US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52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You Next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Topic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mtClean="0"/>
              <a:t>Thanks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9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Strings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/>
              <a:t>String </a:t>
            </a:r>
            <a:r>
              <a:rPr lang="en-US" dirty="0" err="1" smtClean="0"/>
              <a:t>berperilaku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i="1" dirty="0" smtClean="0"/>
              <a:t>object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String </a:t>
            </a:r>
            <a:r>
              <a:rPr lang="en-US" dirty="0" err="1"/>
              <a:t>dalam</a:t>
            </a:r>
            <a:r>
              <a:rPr lang="en-US" dirty="0"/>
              <a:t> java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ditangani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i="1" dirty="0"/>
              <a:t>reference type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109728" indent="0">
              <a:buNone/>
            </a:pPr>
            <a:r>
              <a:rPr lang="en-US" dirty="0" err="1" smtClean="0"/>
              <a:t>Artinya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string </a:t>
            </a:r>
            <a:r>
              <a:rPr lang="en-US" dirty="0" err="1" smtClean="0"/>
              <a:t>berlaku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halnya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object, </a:t>
            </a:r>
            <a:r>
              <a:rPr lang="en-US" dirty="0" err="1" smtClean="0"/>
              <a:t>yaitu</a:t>
            </a:r>
            <a:r>
              <a:rPr lang="en-US" dirty="0" smtClean="0"/>
              <a:t>:</a:t>
            </a:r>
          </a:p>
          <a:p>
            <a:pPr lvl="1"/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 conversion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Dot (.) operator </a:t>
            </a:r>
            <a:r>
              <a:rPr lang="en-US" dirty="0" err="1" smtClean="0">
                <a:solidFill>
                  <a:schemeClr val="tx1"/>
                </a:solidFill>
              </a:rPr>
              <a:t>untuk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memanggil</a:t>
            </a:r>
            <a:r>
              <a:rPr lang="en-US" dirty="0" smtClean="0">
                <a:solidFill>
                  <a:schemeClr val="tx1"/>
                </a:solidFill>
              </a:rPr>
              <a:t> method </a:t>
            </a:r>
            <a:r>
              <a:rPr lang="en-US" dirty="0" err="1" smtClean="0">
                <a:solidFill>
                  <a:schemeClr val="tx1"/>
                </a:solidFill>
              </a:rPr>
              <a:t>atau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Akses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internal field (variable internal</a:t>
            </a:r>
            <a:r>
              <a:rPr lang="en-US" dirty="0" smtClean="0">
                <a:solidFill>
                  <a:schemeClr val="tx1"/>
                </a:solidFill>
              </a:rPr>
              <a:t>).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88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Strings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String </a:t>
            </a:r>
            <a:r>
              <a:rPr lang="en-US" dirty="0"/>
              <a:t>immutable, </a:t>
            </a:r>
          </a:p>
          <a:p>
            <a:pPr marL="402336" lvl="1" indent="0">
              <a:buNone/>
            </a:pPr>
            <a:r>
              <a:rPr lang="en-US" sz="2400" dirty="0" err="1">
                <a:latin typeface="Calibri" panose="020F0502020204030204" pitchFamily="34" charset="0"/>
              </a:rPr>
              <a:t>Artinya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begitu</a:t>
            </a:r>
            <a:r>
              <a:rPr lang="en-US" sz="2400" dirty="0">
                <a:latin typeface="Calibri" panose="020F0502020204030204" pitchFamily="34" charset="0"/>
              </a:rPr>
              <a:t> object string </a:t>
            </a:r>
            <a:r>
              <a:rPr lang="en-US" sz="2400" dirty="0" err="1">
                <a:latin typeface="Calibri" panose="020F0502020204030204" pitchFamily="34" charset="0"/>
              </a:rPr>
              <a:t>dibuat</a:t>
            </a:r>
            <a:r>
              <a:rPr lang="en-US" sz="2400" dirty="0">
                <a:latin typeface="Calibri" panose="020F0502020204030204" pitchFamily="34" charset="0"/>
              </a:rPr>
              <a:t>, </a:t>
            </a:r>
            <a:r>
              <a:rPr lang="en-US" sz="2400" dirty="0" err="1">
                <a:latin typeface="Calibri" panose="020F0502020204030204" pitchFamily="34" charset="0"/>
              </a:rPr>
              <a:t>isinya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tidak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bisa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berubah</a:t>
            </a:r>
            <a:r>
              <a:rPr lang="en-US" sz="2400" dirty="0">
                <a:latin typeface="Calibri" panose="020F0502020204030204" pitchFamily="34" charset="0"/>
              </a:rPr>
              <a:t>.</a:t>
            </a:r>
          </a:p>
          <a:p>
            <a:pPr marL="402336" lvl="1" indent="0">
              <a:buNone/>
            </a:pPr>
            <a:r>
              <a:rPr lang="en-US" sz="2400" dirty="0" err="1">
                <a:latin typeface="Calibri" panose="020F0502020204030204" pitchFamily="34" charset="0"/>
              </a:rPr>
              <a:t>Contoh</a:t>
            </a:r>
            <a:r>
              <a:rPr lang="en-US" sz="2400" dirty="0">
                <a:latin typeface="Calibri" panose="020F0502020204030204" pitchFamily="34" charset="0"/>
              </a:rPr>
              <a:t>:</a:t>
            </a:r>
          </a:p>
          <a:p>
            <a:pPr marL="704088" lvl="2" indent="0">
              <a:buNone/>
            </a:pPr>
            <a:r>
              <a:rPr lang="en-US" dirty="0">
                <a:latin typeface="Calibri" panose="020F0502020204030204" pitchFamily="34" charset="0"/>
              </a:rPr>
              <a:t>String empty = “</a:t>
            </a:r>
            <a:r>
              <a:rPr lang="en-US" dirty="0" err="1">
                <a:latin typeface="Calibri" panose="020F0502020204030204" pitchFamily="34" charset="0"/>
              </a:rPr>
              <a:t>kosong</a:t>
            </a:r>
            <a:r>
              <a:rPr lang="en-US" dirty="0">
                <a:latin typeface="Calibri" panose="020F0502020204030204" pitchFamily="34" charset="0"/>
              </a:rPr>
              <a:t>";</a:t>
            </a:r>
          </a:p>
          <a:p>
            <a:pPr marL="704088" lvl="2" indent="0">
              <a:buNone/>
            </a:pPr>
            <a:r>
              <a:rPr lang="en-US" dirty="0">
                <a:latin typeface="Calibri" panose="020F0502020204030204" pitchFamily="34" charset="0"/>
              </a:rPr>
              <a:t>String message = "Hello";</a:t>
            </a:r>
          </a:p>
          <a:p>
            <a:pPr marL="704088" lvl="2" indent="0">
              <a:buNone/>
            </a:pPr>
            <a:r>
              <a:rPr lang="en-US" dirty="0">
                <a:latin typeface="Calibri" panose="020F0502020204030204" pitchFamily="34" charset="0"/>
              </a:rPr>
              <a:t>String repeat = message;</a:t>
            </a:r>
          </a:p>
          <a:p>
            <a:endParaRPr lang="en-US" dirty="0"/>
          </a:p>
          <a:p>
            <a:pPr marL="402336" lvl="1" indent="0">
              <a:buNone/>
            </a:pPr>
            <a:r>
              <a:rPr lang="en-US" sz="2400" dirty="0" err="1">
                <a:latin typeface="Calibri" panose="020F0502020204030204" pitchFamily="34" charset="0"/>
              </a:rPr>
              <a:t>Berdasarkan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kode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diatas</a:t>
            </a:r>
            <a:r>
              <a:rPr lang="en-US" sz="2400" dirty="0">
                <a:latin typeface="Calibri" panose="020F0502020204030204" pitchFamily="34" charset="0"/>
              </a:rPr>
              <a:t>:</a:t>
            </a:r>
          </a:p>
          <a:p>
            <a:pPr marL="390525" lvl="2" indent="0">
              <a:buNone/>
            </a:pPr>
            <a:r>
              <a:rPr lang="en-US" dirty="0" err="1">
                <a:latin typeface="Calibri" panose="020F0502020204030204" pitchFamily="34" charset="0"/>
              </a:rPr>
              <a:t>Terdapat</a:t>
            </a:r>
            <a:r>
              <a:rPr lang="en-US" dirty="0">
                <a:latin typeface="Calibri" panose="020F0502020204030204" pitchFamily="34" charset="0"/>
              </a:rPr>
              <a:t> 2 string, </a:t>
            </a:r>
            <a:r>
              <a:rPr lang="en-US" dirty="0" err="1">
                <a:latin typeface="Calibri" panose="020F0502020204030204" pitchFamily="34" charset="0"/>
              </a:rPr>
              <a:t>yaitu</a:t>
            </a:r>
            <a:r>
              <a:rPr lang="en-US" dirty="0">
                <a:latin typeface="Calibri" panose="020F0502020204030204" pitchFamily="34" charset="0"/>
              </a:rPr>
              <a:t>; </a:t>
            </a:r>
            <a:endParaRPr lang="en-US" dirty="0" smtClean="0">
              <a:latin typeface="Calibri" panose="020F0502020204030204" pitchFamily="34" charset="0"/>
            </a:endParaRPr>
          </a:p>
          <a:p>
            <a:pPr marL="685800" lvl="2" indent="-295275">
              <a:buFont typeface="+mj-lt"/>
              <a:buAutoNum type="arabicPeriod"/>
            </a:pPr>
            <a:r>
              <a:rPr lang="en-US" dirty="0" smtClean="0">
                <a:latin typeface="Calibri" panose="020F0502020204030204" pitchFamily="34" charset="0"/>
              </a:rPr>
              <a:t>object </a:t>
            </a:r>
            <a:r>
              <a:rPr lang="en-US" dirty="0">
                <a:latin typeface="Calibri" panose="020F0502020204030204" pitchFamily="34" charset="0"/>
              </a:rPr>
              <a:t>string </a:t>
            </a:r>
            <a:r>
              <a:rPr lang="en-US" b="1" dirty="0" err="1">
                <a:latin typeface="Calibri" panose="020F0502020204030204" pitchFamily="34" charset="0"/>
              </a:rPr>
              <a:t>kosong</a:t>
            </a:r>
            <a:r>
              <a:rPr lang="en-US" dirty="0">
                <a:latin typeface="Calibri" panose="020F0502020204030204" pitchFamily="34" charset="0"/>
              </a:rPr>
              <a:t> yang </a:t>
            </a:r>
            <a:r>
              <a:rPr lang="en-US" dirty="0" err="1" smtClean="0">
                <a:latin typeface="Calibri" panose="020F0502020204030204" pitchFamily="34" charset="0"/>
              </a:rPr>
              <a:t>direferensikan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</a:p>
          <a:p>
            <a:pPr marL="685800" lvl="2" indent="0">
              <a:buNone/>
            </a:pPr>
            <a:r>
              <a:rPr lang="en-US" dirty="0" err="1" smtClean="0">
                <a:latin typeface="Calibri" panose="020F0502020204030204" pitchFamily="34" charset="0"/>
              </a:rPr>
              <a:t>oleh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b="1" i="1" dirty="0">
                <a:latin typeface="Calibri" panose="020F0502020204030204" pitchFamily="34" charset="0"/>
              </a:rPr>
              <a:t>empty</a:t>
            </a:r>
            <a:r>
              <a:rPr lang="en-US" dirty="0">
                <a:latin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</a:rPr>
              <a:t>dan</a:t>
            </a:r>
            <a:r>
              <a:rPr lang="en-US" dirty="0">
                <a:latin typeface="Calibri" panose="020F0502020204030204" pitchFamily="34" charset="0"/>
              </a:rPr>
              <a:t> </a:t>
            </a:r>
            <a:endParaRPr lang="en-US" dirty="0" smtClean="0">
              <a:latin typeface="Calibri" panose="020F0502020204030204" pitchFamily="34" charset="0"/>
            </a:endParaRPr>
          </a:p>
          <a:p>
            <a:pPr marL="685800" lvl="2" indent="-295275">
              <a:buFont typeface="+mj-lt"/>
              <a:buAutoNum type="arabicPeriod" startAt="2"/>
            </a:pPr>
            <a:r>
              <a:rPr lang="en-US" dirty="0" smtClean="0">
                <a:latin typeface="Calibri" panose="020F0502020204030204" pitchFamily="34" charset="0"/>
              </a:rPr>
              <a:t>object </a:t>
            </a:r>
            <a:r>
              <a:rPr lang="en-US" dirty="0">
                <a:latin typeface="Calibri" panose="020F0502020204030204" pitchFamily="34" charset="0"/>
              </a:rPr>
              <a:t>string </a:t>
            </a:r>
            <a:r>
              <a:rPr lang="en-US" b="1" i="1" dirty="0">
                <a:latin typeface="Calibri" panose="020F0502020204030204" pitchFamily="34" charset="0"/>
              </a:rPr>
              <a:t>Hello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</a:rPr>
              <a:t>yang </a:t>
            </a:r>
            <a:r>
              <a:rPr lang="en-US" dirty="0" err="1">
                <a:latin typeface="Calibri" panose="020F0502020204030204" pitchFamily="34" charset="0"/>
              </a:rPr>
              <a:t>direferensikan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oleh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b="1" i="1" dirty="0">
                <a:latin typeface="Calibri" panose="020F0502020204030204" pitchFamily="34" charset="0"/>
              </a:rPr>
              <a:t>message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dan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b="1" i="1" dirty="0" smtClean="0">
                <a:latin typeface="Calibri" panose="020F0502020204030204" pitchFamily="34" charset="0"/>
              </a:rPr>
              <a:t>repeat</a:t>
            </a:r>
            <a:endParaRPr lang="en-US" b="1" i="1" dirty="0">
              <a:latin typeface="Calibri" panose="020F0502020204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648021"/>
              </p:ext>
            </p:extLst>
          </p:nvPr>
        </p:nvGraphicFramePr>
        <p:xfrm>
          <a:off x="6172200" y="3409970"/>
          <a:ext cx="2077084" cy="22148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5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1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6411">
                <a:tc>
                  <a:txBody>
                    <a:bodyPr/>
                    <a:lstStyle/>
                    <a:p>
                      <a:pPr algn="r"/>
                      <a:endParaRPr lang="en-US" sz="1500">
                        <a:latin typeface="Calibri" panose="020F0502020204030204" pitchFamily="34" charset="0"/>
                      </a:endParaRPr>
                    </a:p>
                  </a:txBody>
                  <a:tcPr marL="78019" marR="78019" marT="39010" marB="3901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500">
                        <a:latin typeface="Calibri" panose="020F0502020204030204" pitchFamily="34" charset="0"/>
                      </a:endParaRPr>
                    </a:p>
                  </a:txBody>
                  <a:tcPr marL="78019" marR="78019" marT="39010" marB="390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411">
                <a:tc>
                  <a:txBody>
                    <a:bodyPr/>
                    <a:lstStyle/>
                    <a:p>
                      <a:pPr algn="r"/>
                      <a:r>
                        <a:rPr lang="en-US" sz="1500" smtClean="0">
                          <a:latin typeface="Calibri" panose="020F0502020204030204" pitchFamily="34" charset="0"/>
                        </a:rPr>
                        <a:t>1000</a:t>
                      </a:r>
                      <a:endParaRPr lang="en-US" sz="1500">
                        <a:latin typeface="Calibri" panose="020F0502020204030204" pitchFamily="34" charset="0"/>
                      </a:endParaRPr>
                    </a:p>
                  </a:txBody>
                  <a:tcPr marL="78019" marR="78019" marT="39010" marB="3901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smtClean="0">
                          <a:latin typeface="Calibri" panose="020F0502020204030204" pitchFamily="34" charset="0"/>
                        </a:rPr>
                        <a:t>Kosong</a:t>
                      </a:r>
                      <a:endParaRPr lang="en-US" sz="1500">
                        <a:latin typeface="Calibri" panose="020F0502020204030204" pitchFamily="34" charset="0"/>
                      </a:endParaRPr>
                    </a:p>
                  </a:txBody>
                  <a:tcPr marL="78019" marR="78019" marT="39010" marB="390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411">
                <a:tc>
                  <a:txBody>
                    <a:bodyPr/>
                    <a:lstStyle/>
                    <a:p>
                      <a:pPr algn="r"/>
                      <a:r>
                        <a:rPr lang="en-US" sz="1500" smtClean="0">
                          <a:latin typeface="Calibri" panose="020F0502020204030204" pitchFamily="34" charset="0"/>
                        </a:rPr>
                        <a:t>1024</a:t>
                      </a:r>
                      <a:endParaRPr lang="en-US" sz="1500">
                        <a:latin typeface="Calibri" panose="020F0502020204030204" pitchFamily="34" charset="0"/>
                      </a:endParaRPr>
                    </a:p>
                  </a:txBody>
                  <a:tcPr marL="78019" marR="78019" marT="39010" marB="3901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smtClean="0">
                          <a:latin typeface="Calibri" panose="020F0502020204030204" pitchFamily="34" charset="0"/>
                        </a:rPr>
                        <a:t>Hello</a:t>
                      </a:r>
                      <a:endParaRPr lang="en-US" sz="1500">
                        <a:latin typeface="Calibri" panose="020F0502020204030204" pitchFamily="34" charset="0"/>
                      </a:endParaRPr>
                    </a:p>
                  </a:txBody>
                  <a:tcPr marL="78019" marR="78019" marT="39010" marB="390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411">
                <a:tc>
                  <a:txBody>
                    <a:bodyPr/>
                    <a:lstStyle/>
                    <a:p>
                      <a:pPr algn="r"/>
                      <a:r>
                        <a:rPr lang="en-US" sz="1500" smtClean="0">
                          <a:latin typeface="Calibri" panose="020F0502020204030204" pitchFamily="34" charset="0"/>
                        </a:rPr>
                        <a:t>3200</a:t>
                      </a:r>
                      <a:endParaRPr lang="en-US" sz="1500">
                        <a:latin typeface="Calibri" panose="020F0502020204030204" pitchFamily="34" charset="0"/>
                      </a:endParaRPr>
                    </a:p>
                  </a:txBody>
                  <a:tcPr marL="78019" marR="78019" marT="39010" marB="3901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smtClean="0">
                          <a:latin typeface="Calibri" panose="020F0502020204030204" pitchFamily="34" charset="0"/>
                        </a:rPr>
                        <a:t>Empty = 1000</a:t>
                      </a:r>
                      <a:endParaRPr lang="en-US" sz="1500">
                        <a:latin typeface="Calibri" panose="020F0502020204030204" pitchFamily="34" charset="0"/>
                      </a:endParaRPr>
                    </a:p>
                  </a:txBody>
                  <a:tcPr marL="78019" marR="78019" marT="39010" marB="390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6411">
                <a:tc>
                  <a:txBody>
                    <a:bodyPr/>
                    <a:lstStyle/>
                    <a:p>
                      <a:pPr algn="r"/>
                      <a:r>
                        <a:rPr lang="en-US" sz="1500" smtClean="0">
                          <a:latin typeface="Calibri" panose="020F0502020204030204" pitchFamily="34" charset="0"/>
                        </a:rPr>
                        <a:t>3600</a:t>
                      </a:r>
                      <a:endParaRPr lang="en-US" sz="1500">
                        <a:latin typeface="Calibri" panose="020F0502020204030204" pitchFamily="34" charset="0"/>
                      </a:endParaRPr>
                    </a:p>
                  </a:txBody>
                  <a:tcPr marL="78019" marR="78019" marT="39010" marB="3901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smtClean="0">
                          <a:latin typeface="Calibri" panose="020F0502020204030204" pitchFamily="34" charset="0"/>
                        </a:rPr>
                        <a:t>message = 1024</a:t>
                      </a:r>
                      <a:endParaRPr lang="en-US" sz="1500">
                        <a:latin typeface="Calibri" panose="020F0502020204030204" pitchFamily="34" charset="0"/>
                      </a:endParaRPr>
                    </a:p>
                  </a:txBody>
                  <a:tcPr marL="78019" marR="78019" marT="39010" marB="390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6411">
                <a:tc>
                  <a:txBody>
                    <a:bodyPr/>
                    <a:lstStyle/>
                    <a:p>
                      <a:pPr algn="r"/>
                      <a:r>
                        <a:rPr lang="en-US" sz="1500" smtClean="0">
                          <a:latin typeface="Calibri" panose="020F0502020204030204" pitchFamily="34" charset="0"/>
                        </a:rPr>
                        <a:t>5124</a:t>
                      </a:r>
                      <a:endParaRPr lang="en-US" sz="1500">
                        <a:latin typeface="Calibri" panose="020F0502020204030204" pitchFamily="34" charset="0"/>
                      </a:endParaRPr>
                    </a:p>
                  </a:txBody>
                  <a:tcPr marL="78019" marR="78019" marT="39010" marB="3901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smtClean="0">
                          <a:latin typeface="Calibri" panose="020F0502020204030204" pitchFamily="34" charset="0"/>
                        </a:rPr>
                        <a:t>repeat = 1024</a:t>
                      </a:r>
                      <a:endParaRPr lang="en-US" sz="1500">
                        <a:latin typeface="Calibri" panose="020F0502020204030204" pitchFamily="34" charset="0"/>
                      </a:endParaRPr>
                    </a:p>
                  </a:txBody>
                  <a:tcPr marL="78019" marR="78019" marT="39010" marB="390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6411">
                <a:tc>
                  <a:txBody>
                    <a:bodyPr/>
                    <a:lstStyle/>
                    <a:p>
                      <a:pPr algn="r"/>
                      <a:endParaRPr lang="en-US" sz="1500">
                        <a:latin typeface="Calibri" panose="020F0502020204030204" pitchFamily="34" charset="0"/>
                      </a:endParaRPr>
                    </a:p>
                  </a:txBody>
                  <a:tcPr marL="78019" marR="78019" marT="39010" marB="3901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500">
                        <a:latin typeface="Calibri" panose="020F0502020204030204" pitchFamily="34" charset="0"/>
                      </a:endParaRPr>
                    </a:p>
                  </a:txBody>
                  <a:tcPr marL="78019" marR="78019" marT="39010" marB="390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Freeform 4"/>
          <p:cNvSpPr/>
          <p:nvPr/>
        </p:nvSpPr>
        <p:spPr>
          <a:xfrm>
            <a:off x="8252696" y="4163273"/>
            <a:ext cx="529988" cy="680240"/>
          </a:xfrm>
          <a:custGeom>
            <a:avLst/>
            <a:gdLst>
              <a:gd name="connsiteX0" fmla="*/ 0 w 559566"/>
              <a:gd name="connsiteY0" fmla="*/ 873457 h 873457"/>
              <a:gd name="connsiteX1" fmla="*/ 559558 w 559566"/>
              <a:gd name="connsiteY1" fmla="*/ 423081 h 873457"/>
              <a:gd name="connsiteX2" fmla="*/ 13648 w 559566"/>
              <a:gd name="connsiteY2" fmla="*/ 0 h 873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9566" h="873457">
                <a:moveTo>
                  <a:pt x="0" y="873457"/>
                </a:moveTo>
                <a:cubicBezTo>
                  <a:pt x="278641" y="721057"/>
                  <a:pt x="557283" y="568657"/>
                  <a:pt x="559558" y="423081"/>
                </a:cubicBezTo>
                <a:cubicBezTo>
                  <a:pt x="561833" y="277505"/>
                  <a:pt x="79612" y="40943"/>
                  <a:pt x="13648" y="0"/>
                </a:cubicBezTo>
              </a:path>
            </a:pathLst>
          </a:custGeom>
          <a:noFill/>
          <a:ln w="9525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8252696" y="3828315"/>
            <a:ext cx="264994" cy="713600"/>
          </a:xfrm>
          <a:custGeom>
            <a:avLst/>
            <a:gdLst>
              <a:gd name="connsiteX0" fmla="*/ 0 w 559566"/>
              <a:gd name="connsiteY0" fmla="*/ 873457 h 873457"/>
              <a:gd name="connsiteX1" fmla="*/ 559558 w 559566"/>
              <a:gd name="connsiteY1" fmla="*/ 423081 h 873457"/>
              <a:gd name="connsiteX2" fmla="*/ 13648 w 559566"/>
              <a:gd name="connsiteY2" fmla="*/ 0 h 873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9566" h="873457">
                <a:moveTo>
                  <a:pt x="0" y="873457"/>
                </a:moveTo>
                <a:cubicBezTo>
                  <a:pt x="278641" y="721057"/>
                  <a:pt x="557283" y="568657"/>
                  <a:pt x="559558" y="423081"/>
                </a:cubicBezTo>
                <a:cubicBezTo>
                  <a:pt x="561833" y="277505"/>
                  <a:pt x="79612" y="40943"/>
                  <a:pt x="13648" y="0"/>
                </a:cubicBezTo>
              </a:path>
            </a:pathLst>
          </a:custGeom>
          <a:noFill/>
          <a:ln w="9525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8252696" y="4267200"/>
            <a:ext cx="758588" cy="889328"/>
          </a:xfrm>
          <a:custGeom>
            <a:avLst/>
            <a:gdLst>
              <a:gd name="connsiteX0" fmla="*/ 0 w 559566"/>
              <a:gd name="connsiteY0" fmla="*/ 873457 h 873457"/>
              <a:gd name="connsiteX1" fmla="*/ 559558 w 559566"/>
              <a:gd name="connsiteY1" fmla="*/ 423081 h 873457"/>
              <a:gd name="connsiteX2" fmla="*/ 13648 w 559566"/>
              <a:gd name="connsiteY2" fmla="*/ 0 h 873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9566" h="873457">
                <a:moveTo>
                  <a:pt x="0" y="873457"/>
                </a:moveTo>
                <a:cubicBezTo>
                  <a:pt x="278641" y="721057"/>
                  <a:pt x="557283" y="568657"/>
                  <a:pt x="559558" y="423081"/>
                </a:cubicBezTo>
                <a:cubicBezTo>
                  <a:pt x="561833" y="277505"/>
                  <a:pt x="79612" y="40943"/>
                  <a:pt x="13648" y="0"/>
                </a:cubicBezTo>
              </a:path>
            </a:pathLst>
          </a:custGeom>
          <a:noFill/>
          <a:ln w="9525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669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Deklarasi</a:t>
            </a:r>
            <a:r>
              <a:rPr lang="en-US" dirty="0" smtClean="0"/>
              <a:t> Variable Type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Syntax:</a:t>
            </a:r>
          </a:p>
          <a:p>
            <a:endParaRPr lang="en-US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728" indent="0">
              <a:buNone/>
            </a:pPr>
            <a:r>
              <a:rPr lang="en-US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String &lt;</a:t>
            </a:r>
            <a:r>
              <a:rPr lang="en-US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namaVariable</a:t>
            </a:r>
            <a:r>
              <a:rPr lang="en-US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&gt;;</a:t>
            </a:r>
          </a:p>
          <a:p>
            <a:endParaRPr lang="en-US" dirty="0" smtClean="0"/>
          </a:p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pPr marL="1881188" lvl="1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String </a:t>
            </a:r>
            <a:r>
              <a:rPr lang="en-US" dirty="0" err="1" smtClean="0">
                <a:solidFill>
                  <a:schemeClr val="tx2"/>
                </a:solidFill>
              </a:rPr>
              <a:t>jenis</a:t>
            </a:r>
            <a:r>
              <a:rPr lang="en-US" dirty="0" smtClean="0">
                <a:solidFill>
                  <a:schemeClr val="tx2"/>
                </a:solidFill>
              </a:rPr>
              <a:t>;</a:t>
            </a:r>
          </a:p>
          <a:p>
            <a:pPr marL="1881188" lvl="1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String x;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4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Strings Concatenation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Penggabungan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string.</a:t>
            </a:r>
          </a:p>
          <a:p>
            <a:r>
              <a:rPr lang="en-US" dirty="0" smtClean="0"/>
              <a:t>Operator yang </a:t>
            </a:r>
            <a:r>
              <a:rPr lang="en-US" dirty="0" err="1" smtClean="0"/>
              <a:t>digunankan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</a:p>
          <a:p>
            <a:endParaRPr lang="en-US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Syntax:</a:t>
            </a:r>
          </a:p>
          <a:p>
            <a:endParaRPr lang="en-US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71563" lvl="1" indent="0">
              <a:buNone/>
            </a:pPr>
            <a:r>
              <a:rPr lang="en-US" dirty="0" smtClean="0"/>
              <a:t>&lt;string1&gt;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r>
              <a:rPr lang="en-US" dirty="0" smtClean="0"/>
              <a:t> &lt;string2&gt;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39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Strings </a:t>
            </a:r>
            <a:r>
              <a:rPr lang="en-US" dirty="0" smtClean="0"/>
              <a:t>Concatenation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spcBef>
                <a:spcPct val="20000"/>
              </a:spcBef>
              <a:buClrTx/>
              <a:buNone/>
            </a:pPr>
            <a:r>
              <a:rPr lang="en-US" sz="2400" u="sng" dirty="0" err="1" smtClean="0">
                <a:solidFill>
                  <a:prstClr val="black"/>
                </a:solidFill>
                <a:latin typeface="+mj-lt"/>
                <a:cs typeface="Courier New" pitchFamily="49" charset="0"/>
              </a:rPr>
              <a:t>Contoh</a:t>
            </a:r>
            <a:r>
              <a:rPr lang="en-US" sz="2400" dirty="0" smtClean="0">
                <a:solidFill>
                  <a:prstClr val="black"/>
                </a:solidFill>
                <a:latin typeface="+mj-lt"/>
                <a:cs typeface="Courier New" pitchFamily="49" charset="0"/>
              </a:rPr>
              <a:t>:</a:t>
            </a:r>
          </a:p>
          <a:p>
            <a:pPr marL="0" lvl="0" indent="0">
              <a:spcBef>
                <a:spcPct val="20000"/>
              </a:spcBef>
              <a:buClrTx/>
              <a:buNone/>
            </a:pPr>
            <a:endParaRPr lang="en-US" sz="24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357188" lvl="0" indent="0">
              <a:spcBef>
                <a:spcPct val="20000"/>
              </a:spcBef>
              <a:buClrTx/>
              <a:buNone/>
            </a:pPr>
            <a:r>
              <a:rPr lang="en-US" sz="2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this" + " that" // </a:t>
            </a:r>
            <a:r>
              <a:rPr lang="en-US" sz="24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Hasilnya</a:t>
            </a:r>
            <a:r>
              <a:rPr lang="en-US" sz="2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"this that"</a:t>
            </a:r>
          </a:p>
          <a:p>
            <a:pPr marL="357188" lvl="0" indent="0">
              <a:spcBef>
                <a:spcPct val="20000"/>
              </a:spcBef>
              <a:buClrTx/>
              <a:buNone/>
            </a:pPr>
            <a:endParaRPr lang="en-US" sz="24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357188" indent="0">
              <a:spcBef>
                <a:spcPct val="20000"/>
              </a:spcBef>
              <a:buClrTx/>
              <a:buNone/>
            </a:pPr>
            <a:r>
              <a:rPr lang="en-US" sz="2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"a" + "b" + "c"  // </a:t>
            </a:r>
            <a:r>
              <a:rPr lang="en-US" sz="2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Hasilnya</a:t>
            </a:r>
            <a:r>
              <a:rPr lang="en-US" sz="2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"</a:t>
            </a:r>
            <a:r>
              <a:rPr lang="en-US" sz="24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abc</a:t>
            </a:r>
            <a:r>
              <a:rPr lang="en-US" sz="2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357188" indent="0">
              <a:spcBef>
                <a:spcPct val="20000"/>
              </a:spcBef>
              <a:buClrTx/>
              <a:buNone/>
            </a:pPr>
            <a:endParaRPr lang="en-US" sz="24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357188" lvl="0" indent="0">
              <a:spcBef>
                <a:spcPct val="20000"/>
              </a:spcBef>
              <a:buClrTx/>
              <a:buNone/>
            </a:pPr>
            <a:r>
              <a:rPr lang="en-US" sz="2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Nomor</a:t>
            </a:r>
            <a:r>
              <a:rPr lang="en-US" sz="2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: " </a:t>
            </a:r>
            <a:r>
              <a:rPr lang="en-US" sz="2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2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"155" //</a:t>
            </a:r>
            <a:r>
              <a:rPr lang="en-US" sz="24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Hasilnya</a:t>
            </a:r>
            <a:r>
              <a:rPr lang="en-US" sz="2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"</a:t>
            </a:r>
            <a:r>
              <a:rPr lang="en-US" sz="24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Nomor</a:t>
            </a:r>
            <a:r>
              <a:rPr lang="en-US" sz="2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: 155"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386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Strings </a:t>
            </a:r>
            <a:r>
              <a:rPr lang="en-US" dirty="0" smtClean="0"/>
              <a:t>Concatenation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654216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ct val="20000"/>
              </a:spcBef>
              <a:buClrTx/>
              <a:buNone/>
            </a:pPr>
            <a:r>
              <a:rPr lang="en-US" sz="2400" u="sng" dirty="0" err="1">
                <a:solidFill>
                  <a:prstClr val="black"/>
                </a:solidFill>
                <a:latin typeface="+mj-lt"/>
                <a:cs typeface="Courier New" pitchFamily="49" charset="0"/>
              </a:rPr>
              <a:t>Contoh</a:t>
            </a:r>
            <a:r>
              <a:rPr lang="en-US" sz="2400" u="sng" dirty="0">
                <a:solidFill>
                  <a:prstClr val="black"/>
                </a:solidFill>
                <a:latin typeface="+mj-lt"/>
                <a:cs typeface="Courier New" pitchFamily="49" charset="0"/>
              </a:rPr>
              <a:t>:</a:t>
            </a:r>
          </a:p>
          <a:p>
            <a:pPr marL="0" lvl="0" indent="0">
              <a:spcBef>
                <a:spcPct val="20000"/>
              </a:spcBef>
              <a:buClrTx/>
              <a:buNone/>
            </a:pPr>
            <a:endParaRPr lang="en-US" sz="24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spcBef>
                <a:spcPct val="20000"/>
              </a:spcBef>
              <a:buClrTx/>
              <a:buNone/>
            </a:pPr>
            <a:r>
              <a:rPr lang="en-US" sz="2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abc</a:t>
            </a:r>
            <a:r>
              <a:rPr lang="en-US" sz="2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" + 5        // </a:t>
            </a:r>
            <a:r>
              <a:rPr lang="en-US" sz="2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Hasilnya</a:t>
            </a:r>
            <a:r>
              <a:rPr lang="en-US" sz="2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abc5"</a:t>
            </a:r>
          </a:p>
          <a:p>
            <a:pPr marL="0" lvl="0" indent="0">
              <a:spcBef>
                <a:spcPct val="20000"/>
              </a:spcBef>
              <a:buClrTx/>
              <a:buNone/>
            </a:pPr>
            <a:endParaRPr lang="en-US" sz="24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spcBef>
                <a:spcPct val="20000"/>
              </a:spcBef>
              <a:buClrTx/>
              <a:buNone/>
            </a:pPr>
            <a:r>
              <a:rPr lang="en-US" sz="2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5 </a:t>
            </a:r>
            <a:r>
              <a:rPr lang="en-US" sz="2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+ "</a:t>
            </a:r>
            <a:r>
              <a:rPr lang="en-US" sz="2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abc</a:t>
            </a:r>
            <a:r>
              <a:rPr lang="en-US" sz="2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"        // </a:t>
            </a:r>
            <a:r>
              <a:rPr lang="en-US" sz="2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Hasilnya</a:t>
            </a:r>
            <a:r>
              <a:rPr lang="en-US" sz="2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5abc"</a:t>
            </a:r>
          </a:p>
          <a:p>
            <a:pPr marL="0" lvl="0" indent="0">
              <a:spcBef>
                <a:spcPct val="20000"/>
              </a:spcBef>
              <a:buClrTx/>
              <a:buNone/>
            </a:pPr>
            <a:endParaRPr lang="en-US" sz="24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spcBef>
                <a:spcPct val="20000"/>
              </a:spcBef>
              <a:buClrTx/>
              <a:buNone/>
            </a:pPr>
            <a:r>
              <a:rPr lang="en-US" sz="2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a" + 1 + 2      // </a:t>
            </a:r>
            <a:r>
              <a:rPr lang="en-US" sz="2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Hasilnya</a:t>
            </a:r>
            <a:r>
              <a:rPr lang="en-US" sz="2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a12"</a:t>
            </a:r>
          </a:p>
          <a:p>
            <a:pPr marL="0" lvl="0" indent="0">
              <a:spcBef>
                <a:spcPct val="20000"/>
              </a:spcBef>
              <a:buClrTx/>
              <a:buNone/>
            </a:pPr>
            <a:endParaRPr lang="en-US" sz="24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spcBef>
                <a:spcPct val="20000"/>
              </a:spcBef>
              <a:buClrTx/>
              <a:buNone/>
            </a:pPr>
            <a:r>
              <a:rPr lang="en-US" sz="2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2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+ 2 + "a"      // </a:t>
            </a:r>
            <a:r>
              <a:rPr lang="en-US" sz="2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Hasilnya</a:t>
            </a:r>
            <a:r>
              <a:rPr lang="en-US" sz="2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3a"</a:t>
            </a:r>
          </a:p>
          <a:p>
            <a:pPr marL="0" lvl="0" indent="0">
              <a:spcBef>
                <a:spcPct val="20000"/>
              </a:spcBef>
              <a:buClrTx/>
              <a:buNone/>
            </a:pPr>
            <a:endParaRPr lang="en-US" sz="24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spcBef>
                <a:spcPct val="20000"/>
              </a:spcBef>
              <a:buClrTx/>
              <a:buNone/>
            </a:pPr>
            <a:r>
              <a:rPr lang="en-US" sz="2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2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+ ( 2 + "a" )  // </a:t>
            </a:r>
            <a:r>
              <a:rPr lang="en-US" sz="2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Hasilnya</a:t>
            </a:r>
            <a:r>
              <a:rPr lang="en-US" sz="2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12a"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975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Strings </a:t>
            </a:r>
            <a:r>
              <a:rPr lang="en-US" dirty="0" smtClean="0"/>
              <a:t>Concatenation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spcBef>
                <a:spcPct val="20000"/>
              </a:spcBef>
              <a:buClrTx/>
              <a:buNone/>
            </a:pPr>
            <a:r>
              <a:rPr lang="en-US" sz="2400" u="sng" dirty="0" err="1" smtClean="0">
                <a:solidFill>
                  <a:prstClr val="black"/>
                </a:solidFill>
                <a:latin typeface="+mj-lt"/>
                <a:cs typeface="Courier New" pitchFamily="49" charset="0"/>
              </a:rPr>
              <a:t>Contoh</a:t>
            </a:r>
            <a:r>
              <a:rPr lang="en-US" sz="2400" dirty="0" smtClean="0">
                <a:solidFill>
                  <a:prstClr val="black"/>
                </a:solidFill>
                <a:latin typeface="+mj-lt"/>
                <a:cs typeface="Courier New" pitchFamily="49" charset="0"/>
              </a:rPr>
              <a:t>:</a:t>
            </a:r>
          </a:p>
          <a:p>
            <a:pPr marL="0" lvl="0" indent="0">
              <a:spcBef>
                <a:spcPct val="20000"/>
              </a:spcBef>
              <a:buClrTx/>
              <a:buNone/>
            </a:pPr>
            <a:endParaRPr lang="en-US" sz="24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357188" lvl="0" indent="0">
              <a:spcBef>
                <a:spcPct val="20000"/>
              </a:spcBef>
              <a:buClrTx/>
              <a:buNone/>
            </a:pPr>
            <a:r>
              <a:rPr lang="en-US" sz="2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4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sz="2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57188" lvl="0" indent="0">
              <a:spcBef>
                <a:spcPct val="20000"/>
              </a:spcBef>
              <a:buClrTx/>
              <a:buNone/>
            </a:pPr>
            <a:r>
              <a:rPr lang="en-US" sz="2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4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sz="2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57188" lvl="0" indent="0">
              <a:spcBef>
                <a:spcPct val="20000"/>
              </a:spcBef>
              <a:buClrTx/>
              <a:buNone/>
            </a:pPr>
            <a:r>
              <a:rPr lang="en-US" sz="2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String Name;</a:t>
            </a:r>
          </a:p>
          <a:p>
            <a:pPr marL="357188" lvl="0" indent="0">
              <a:spcBef>
                <a:spcPct val="20000"/>
              </a:spcBef>
              <a:buClrTx/>
              <a:buNone/>
            </a:pPr>
            <a:r>
              <a:rPr lang="en-US" sz="24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sz="2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Rayputra</a:t>
            </a:r>
            <a:r>
              <a:rPr lang="en-US" sz="2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"</a:t>
            </a:r>
            <a:endParaRPr lang="en-US" sz="24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357188" lvl="0" indent="0">
              <a:spcBef>
                <a:spcPct val="20000"/>
              </a:spcBef>
              <a:buClrTx/>
              <a:buNone/>
            </a:pPr>
            <a:r>
              <a:rPr lang="en-US" sz="24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sz="2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"El Ramadhan“</a:t>
            </a:r>
          </a:p>
          <a:p>
            <a:pPr marL="357188" lvl="0" indent="0">
              <a:spcBef>
                <a:spcPct val="20000"/>
              </a:spcBef>
              <a:buClrTx/>
              <a:buNone/>
            </a:pPr>
            <a:r>
              <a:rPr lang="en-US" sz="2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24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sz="2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24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sz="2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57188" lvl="0" indent="0">
              <a:spcBef>
                <a:spcPct val="20000"/>
              </a:spcBef>
              <a:buClrTx/>
              <a:buNone/>
            </a:pPr>
            <a:endParaRPr lang="en-US" sz="24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357188" indent="0">
              <a:spcBef>
                <a:spcPct val="20000"/>
              </a:spcBef>
              <a:buClrTx/>
              <a:buNone/>
            </a:pPr>
            <a:r>
              <a:rPr lang="en-US" sz="2400" b="1" u="sng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Hasilnya</a:t>
            </a:r>
            <a:r>
              <a:rPr lang="en-US" sz="2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357188" indent="0">
              <a:spcBef>
                <a:spcPct val="20000"/>
              </a:spcBef>
              <a:buClrTx/>
              <a:buNone/>
            </a:pPr>
            <a:r>
              <a:rPr lang="en-US" sz="2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Name = "</a:t>
            </a:r>
            <a:r>
              <a:rPr lang="en-US" sz="24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Rayputra</a:t>
            </a:r>
            <a:r>
              <a:rPr lang="en-US" sz="2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El Ramadhan "</a:t>
            </a:r>
          </a:p>
        </p:txBody>
      </p:sp>
    </p:spTree>
    <p:extLst>
      <p:ext uri="{BB962C8B-B14F-4D97-AF65-F5344CB8AC3E}">
        <p14:creationId xmlns:p14="http://schemas.microsoft.com/office/powerpoint/2010/main" val="2694458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Strings Comparing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en-US" sz="3200" dirty="0" err="1" smtClean="0">
                <a:solidFill>
                  <a:prstClr val="black"/>
                </a:solidFill>
                <a:latin typeface="Calibri"/>
              </a:rPr>
              <a:t>Untuk</a:t>
            </a:r>
            <a:r>
              <a:rPr lang="en-US" sz="32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Calibri"/>
              </a:rPr>
              <a:t>membandingkan</a:t>
            </a:r>
            <a:r>
              <a:rPr lang="en-US" sz="32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Calibri"/>
              </a:rPr>
              <a:t>kesamaan</a:t>
            </a:r>
            <a:r>
              <a:rPr lang="en-US" sz="3200" dirty="0" smtClean="0">
                <a:solidFill>
                  <a:prstClr val="black"/>
                </a:solidFill>
                <a:latin typeface="Calibri"/>
              </a:rPr>
              <a:t> (</a:t>
            </a:r>
            <a:r>
              <a:rPr lang="en-US" sz="3200" i="1" dirty="0" smtClean="0">
                <a:solidFill>
                  <a:prstClr val="black"/>
                </a:solidFill>
                <a:latin typeface="Calibri"/>
              </a:rPr>
              <a:t>equality</a:t>
            </a:r>
            <a:r>
              <a:rPr lang="en-US" sz="3200" b="1" i="1" dirty="0" smtClean="0">
                <a:solidFill>
                  <a:prstClr val="black"/>
                </a:solidFill>
                <a:latin typeface="Calibri"/>
              </a:rPr>
              <a:t>)</a:t>
            </a:r>
            <a:r>
              <a:rPr lang="en-US" sz="32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Calibri"/>
              </a:rPr>
              <a:t>dua</a:t>
            </a:r>
            <a:r>
              <a:rPr lang="en-US" sz="32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object </a:t>
            </a:r>
            <a:r>
              <a:rPr lang="en-US" sz="3200" dirty="0" smtClean="0">
                <a:solidFill>
                  <a:prstClr val="black"/>
                </a:solidFill>
                <a:latin typeface="Calibri"/>
              </a:rPr>
              <a:t>String, </a:t>
            </a:r>
            <a:r>
              <a:rPr lang="en-US" sz="3200" dirty="0" err="1">
                <a:solidFill>
                  <a:prstClr val="black"/>
                </a:solidFill>
                <a:latin typeface="Calibri"/>
              </a:rPr>
              <a:t>digunakan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equals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 method. </a:t>
            </a:r>
            <a:endParaRPr lang="en-US" sz="3200" dirty="0" smtClean="0">
              <a:solidFill>
                <a:prstClr val="black"/>
              </a:solidFill>
              <a:latin typeface="Calibri"/>
            </a:endParaRPr>
          </a:p>
          <a:p>
            <a:pPr marL="342900" lvl="0" indent="-342900">
              <a:spcBef>
                <a:spcPct val="20000"/>
              </a:spcBef>
              <a:buClrTx/>
              <a:buFont typeface="Arial" pitchFamily="34" charset="0"/>
              <a:buChar char="•"/>
            </a:pPr>
            <a:endParaRPr lang="en-US" sz="3200" dirty="0">
              <a:solidFill>
                <a:prstClr val="black"/>
              </a:solidFill>
              <a:latin typeface="Calibri"/>
            </a:endParaRPr>
          </a:p>
          <a:p>
            <a:pPr marL="571500" lvl="0" indent="0">
              <a:spcBef>
                <a:spcPct val="20000"/>
              </a:spcBef>
              <a:buClrTx/>
              <a:buNone/>
            </a:pPr>
            <a:r>
              <a:rPr lang="en-US" sz="20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String lhs = "this";</a:t>
            </a:r>
          </a:p>
          <a:p>
            <a:pPr marL="571500" lvl="0" indent="0">
              <a:spcBef>
                <a:spcPct val="20000"/>
              </a:spcBef>
              <a:buClrTx/>
              <a:buNone/>
            </a:pPr>
            <a:r>
              <a:rPr lang="en-US" sz="20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0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rhs</a:t>
            </a:r>
            <a:r>
              <a:rPr lang="en-US" sz="20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"that";</a:t>
            </a:r>
          </a:p>
          <a:p>
            <a:pPr marL="571500" lvl="0" indent="0">
              <a:spcBef>
                <a:spcPct val="20000"/>
              </a:spcBef>
              <a:buClrTx/>
              <a:buNone/>
            </a:pPr>
            <a:r>
              <a:rPr 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Boolean </a:t>
            </a:r>
            <a:r>
              <a:rPr lang="en-US" sz="20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sama</a:t>
            </a:r>
            <a:r>
              <a:rPr 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lhs.</a:t>
            </a:r>
            <a:r>
              <a:rPr lang="en-US" sz="20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rhs</a:t>
            </a:r>
            <a:r>
              <a:rPr 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 // </a:t>
            </a:r>
            <a:r>
              <a:rPr lang="en-US" sz="20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Hasilnya</a:t>
            </a:r>
            <a:r>
              <a:rPr lang="en-US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false</a:t>
            </a:r>
            <a:endParaRPr lang="en-US" sz="20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spcBef>
                <a:spcPct val="20000"/>
              </a:spcBef>
              <a:buClrTx/>
              <a:buNone/>
            </a:pPr>
            <a:endParaRPr lang="en-US" sz="2800" b="1" dirty="0" smtClean="0">
              <a:solidFill>
                <a:prstClr val="black"/>
              </a:solidFill>
              <a:latin typeface="Calibri"/>
            </a:endParaRPr>
          </a:p>
          <a:p>
            <a:pPr marL="400050" lvl="1" indent="0">
              <a:spcBef>
                <a:spcPct val="20000"/>
              </a:spcBef>
              <a:buClrTx/>
              <a:buNone/>
            </a:pPr>
            <a:r>
              <a:rPr lang="en-US" sz="2800" dirty="0" smtClean="0">
                <a:solidFill>
                  <a:prstClr val="black"/>
                </a:solidFill>
                <a:latin typeface="Calibri"/>
              </a:rPr>
              <a:t>Akan </a:t>
            </a:r>
            <a:r>
              <a:rPr lang="en-US" sz="2800" dirty="0" err="1">
                <a:solidFill>
                  <a:prstClr val="black"/>
                </a:solidFill>
                <a:latin typeface="Calibri"/>
              </a:rPr>
              <a:t>bernilai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 true </a:t>
            </a:r>
            <a:r>
              <a:rPr lang="en-US" sz="2800" dirty="0" err="1">
                <a:solidFill>
                  <a:prstClr val="black"/>
                </a:solidFill>
                <a:latin typeface="Calibri"/>
              </a:rPr>
              <a:t>jika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800" i="1" dirty="0">
                <a:solidFill>
                  <a:prstClr val="black"/>
                </a:solidFill>
                <a:latin typeface="Calibri"/>
              </a:rPr>
              <a:t>lhs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 and </a:t>
            </a:r>
            <a:r>
              <a:rPr lang="en-US" sz="2800" i="1" dirty="0" err="1">
                <a:solidFill>
                  <a:prstClr val="black"/>
                </a:solidFill>
                <a:latin typeface="Calibri"/>
              </a:rPr>
              <a:t>rhs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800" b="1" dirty="0">
                <a:solidFill>
                  <a:prstClr val="black"/>
                </a:solidFill>
                <a:latin typeface="Calibri"/>
              </a:rPr>
              <a:t>me-refer </a:t>
            </a:r>
            <a:r>
              <a:rPr lang="en-US" sz="2800" b="1" dirty="0" err="1">
                <a:solidFill>
                  <a:prstClr val="black"/>
                </a:solidFill>
                <a:latin typeface="Calibri"/>
              </a:rPr>
              <a:t>pada</a:t>
            </a:r>
            <a:r>
              <a:rPr lang="en-US" sz="2800" b="1" dirty="0">
                <a:solidFill>
                  <a:prstClr val="black"/>
                </a:solidFill>
                <a:latin typeface="Calibri"/>
              </a:rPr>
              <a:t> String yang </a:t>
            </a:r>
            <a:r>
              <a:rPr lang="en-US" sz="2800" b="1" dirty="0" err="1">
                <a:solidFill>
                  <a:prstClr val="black"/>
                </a:solidFill>
                <a:latin typeface="Calibri"/>
              </a:rPr>
              <a:t>menyimpan</a:t>
            </a:r>
            <a:r>
              <a:rPr lang="en-US" sz="28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Calibri"/>
              </a:rPr>
              <a:t>nilai</a:t>
            </a:r>
            <a:r>
              <a:rPr lang="en-US" sz="2800" b="1" dirty="0">
                <a:solidFill>
                  <a:prstClr val="black"/>
                </a:solidFill>
                <a:latin typeface="Calibri"/>
              </a:rPr>
              <a:t> yang </a:t>
            </a:r>
            <a:r>
              <a:rPr lang="en-US" sz="2800" b="1" dirty="0" err="1">
                <a:solidFill>
                  <a:prstClr val="black"/>
                </a:solidFill>
                <a:latin typeface="Calibri"/>
              </a:rPr>
              <a:t>identik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46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5490</TotalTime>
  <Words>633</Words>
  <Application>Microsoft Office PowerPoint</Application>
  <PresentationFormat>On-screen Show (4:3)</PresentationFormat>
  <Paragraphs>156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Courier New</vt:lpstr>
      <vt:lpstr>Georgia</vt:lpstr>
      <vt:lpstr>Trebuchet MS</vt:lpstr>
      <vt:lpstr>Wingdings 2</vt:lpstr>
      <vt:lpstr>Urban</vt:lpstr>
      <vt:lpstr>FONDASI PEMROGRAMAN &amp; STRUKTUR DATA #3 - 2</vt:lpstr>
      <vt:lpstr>Strings</vt:lpstr>
      <vt:lpstr>Strings</vt:lpstr>
      <vt:lpstr>Deklarasi Variable Type String</vt:lpstr>
      <vt:lpstr>Strings Concatenation</vt:lpstr>
      <vt:lpstr>Strings Concatenation</vt:lpstr>
      <vt:lpstr>Strings Concatenation</vt:lpstr>
      <vt:lpstr>Strings Concatenation</vt:lpstr>
      <vt:lpstr>Strings Comparing</vt:lpstr>
      <vt:lpstr>Beberapa Strings Methods</vt:lpstr>
      <vt:lpstr>Beberapa Strings Methods</vt:lpstr>
      <vt:lpstr>Beberapa Strings Methods</vt:lpstr>
      <vt:lpstr>String Converting/Casting</vt:lpstr>
      <vt:lpstr>String Converting/Casting</vt:lpstr>
      <vt:lpstr>See You Next Topic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Augury El Rayeb</cp:lastModifiedBy>
  <cp:revision>409</cp:revision>
  <dcterms:created xsi:type="dcterms:W3CDTF">2011-09-16T02:11:44Z</dcterms:created>
  <dcterms:modified xsi:type="dcterms:W3CDTF">2018-07-27T03:52:46Z</dcterms:modified>
</cp:coreProperties>
</file>