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64" r:id="rId3"/>
    <p:sldId id="269" r:id="rId4"/>
    <p:sldId id="270" r:id="rId5"/>
    <p:sldId id="271" r:id="rId6"/>
    <p:sldId id="272" r:id="rId7"/>
    <p:sldId id="273" r:id="rId8"/>
    <p:sldId id="275" r:id="rId9"/>
    <p:sldId id="274" r:id="rId10"/>
    <p:sldId id="276" r:id="rId11"/>
    <p:sldId id="260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44" d="100"/>
          <a:sy n="44" d="100"/>
        </p:scale>
        <p:origin x="40" y="4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18/07/2018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#2 -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Flowchart</a:t>
            </a:r>
            <a:r>
              <a:rPr lang="en-US" dirty="0" smtClean="0"/>
              <a:t> </a:t>
            </a:r>
            <a:r>
              <a:rPr lang="id-ID" dirty="0" smtClean="0"/>
              <a:t>&amp;</a:t>
            </a:r>
            <a:r>
              <a:rPr lang="en-US" dirty="0" smtClean="0"/>
              <a:t> </a:t>
            </a:r>
            <a:r>
              <a:rPr lang="id-ID" dirty="0"/>
              <a:t>Repetition Statement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346233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- while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589028"/>
            <a:ext cx="34756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repetition </a:t>
            </a:r>
            <a:r>
              <a:rPr kumimoji="0" lang="en-US" sz="2000" b="0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do..</a:t>
            </a:r>
            <a:r>
              <a:rPr kumimoji="0" lang="en-US" sz="2000" b="0" i="1" u="sng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while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0843" y="5253007"/>
            <a:ext cx="2807613" cy="1569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x=1;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do{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ulang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x++;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tabLst>
                <a:tab pos="180975" algn="l"/>
              </a:tabLst>
              <a:defRPr/>
            </a:pPr>
            <a:r>
              <a:rPr lang="en-US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 while(x&lt;=3)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utput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3056" y="4747731"/>
            <a:ext cx="3368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55976" y="2278517"/>
            <a:ext cx="0" cy="417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97834" y="2477814"/>
            <a:ext cx="466665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x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selagi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memiliki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lebih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kecil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lakukan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perulangan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terhadap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instruksi-instruksi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berikut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output “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ulang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”;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prstClr val="black"/>
                </a:solidFill>
                <a:latin typeface="Georgia"/>
              </a:rPr>
              <a:t>x++;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lvl="1">
              <a:defRPr/>
            </a:pPr>
            <a:endParaRPr lang="en-US" sz="2000" baseline="0" dirty="0">
              <a:solidFill>
                <a:prstClr val="black"/>
              </a:solidFill>
              <a:latin typeface="Georgia"/>
            </a:endParaRPr>
          </a:p>
          <a:p>
            <a:pPr lvl="1">
              <a:defRPr/>
            </a:pPr>
            <a:r>
              <a:rPr kumimoji="0" lang="en-US" sz="1400" b="0" i="0" u="sng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lvl="1">
              <a:defRPr/>
            </a:pPr>
            <a:endParaRPr lang="en-US" sz="14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211" y="2134501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921065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9260" y="2194991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>
            <a:stCxn id="2" idx="2"/>
            <a:endCxn id="21" idx="0"/>
          </p:cNvCxnSpPr>
          <p:nvPr/>
        </p:nvCxnSpPr>
        <p:spPr>
          <a:xfrm>
            <a:off x="1244012" y="2743611"/>
            <a:ext cx="2571" cy="165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owchart: Data 20"/>
          <p:cNvSpPr/>
          <p:nvPr/>
        </p:nvSpPr>
        <p:spPr>
          <a:xfrm>
            <a:off x="528946" y="2908657"/>
            <a:ext cx="1435273" cy="43204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output</a:t>
            </a:r>
          </a:p>
          <a:p>
            <a:pPr algn="ctr"/>
            <a:r>
              <a:rPr lang="en-US" sz="1400" dirty="0" smtClean="0"/>
              <a:t>“</a:t>
            </a:r>
            <a:r>
              <a:rPr lang="en-US" sz="1400" dirty="0" err="1" smtClean="0"/>
              <a:t>ulang</a:t>
            </a:r>
            <a:r>
              <a:rPr lang="en-US" sz="1400" dirty="0" smtClean="0"/>
              <a:t>”</a:t>
            </a:r>
            <a:endParaRPr lang="en-US" sz="1400" dirty="0"/>
          </a:p>
        </p:txBody>
      </p:sp>
      <p:sp>
        <p:nvSpPr>
          <p:cNvPr id="23" name="Flowchart: Decision 22"/>
          <p:cNvSpPr/>
          <p:nvPr/>
        </p:nvSpPr>
        <p:spPr>
          <a:xfrm>
            <a:off x="603609" y="4066867"/>
            <a:ext cx="1286658" cy="50786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&lt;=3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Elbow Connector 23"/>
          <p:cNvCxnSpPr>
            <a:stCxn id="23" idx="1"/>
            <a:endCxn id="21" idx="2"/>
          </p:cNvCxnSpPr>
          <p:nvPr/>
        </p:nvCxnSpPr>
        <p:spPr>
          <a:xfrm rot="10800000" flipH="1">
            <a:off x="603609" y="3124682"/>
            <a:ext cx="68864" cy="1196117"/>
          </a:xfrm>
          <a:prstGeom prst="bentConnector3">
            <a:avLst>
              <a:gd name="adj1" fmla="val -44038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33" idx="0"/>
          </p:cNvCxnSpPr>
          <p:nvPr/>
        </p:nvCxnSpPr>
        <p:spPr>
          <a:xfrm flipH="1">
            <a:off x="1235073" y="3340705"/>
            <a:ext cx="11510" cy="257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3" idx="2"/>
            <a:endCxn id="23" idx="0"/>
          </p:cNvCxnSpPr>
          <p:nvPr/>
        </p:nvCxnSpPr>
        <p:spPr>
          <a:xfrm>
            <a:off x="1235073" y="3842291"/>
            <a:ext cx="11865" cy="224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Flowchart: Process 32"/>
          <p:cNvSpPr/>
          <p:nvPr/>
        </p:nvSpPr>
        <p:spPr>
          <a:xfrm>
            <a:off x="899441" y="3597945"/>
            <a:ext cx="671264" cy="2443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x++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Flowchart: Data 52"/>
          <p:cNvSpPr/>
          <p:nvPr/>
        </p:nvSpPr>
        <p:spPr>
          <a:xfrm>
            <a:off x="2288919" y="3427284"/>
            <a:ext cx="2008915" cy="54007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lowchart: Process 1"/>
          <p:cNvSpPr/>
          <p:nvPr/>
        </p:nvSpPr>
        <p:spPr>
          <a:xfrm>
            <a:off x="843056" y="2431670"/>
            <a:ext cx="801912" cy="3119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x=4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3135" y="4293875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Elbow Connector 56"/>
          <p:cNvCxnSpPr>
            <a:stCxn id="23" idx="3"/>
            <a:endCxn id="53" idx="1"/>
          </p:cNvCxnSpPr>
          <p:nvPr/>
        </p:nvCxnSpPr>
        <p:spPr>
          <a:xfrm flipV="1">
            <a:off x="1890267" y="3427284"/>
            <a:ext cx="1403110" cy="893514"/>
          </a:xfrm>
          <a:prstGeom prst="bentConnector4">
            <a:avLst>
              <a:gd name="adj1" fmla="val 14206"/>
              <a:gd name="adj2" fmla="val 12558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3" idx="4"/>
          </p:cNvCxnSpPr>
          <p:nvPr/>
        </p:nvCxnSpPr>
        <p:spPr>
          <a:xfrm flipH="1">
            <a:off x="3289284" y="3967357"/>
            <a:ext cx="4093" cy="222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774319" y="4340926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7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6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7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2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9" grpId="0"/>
      <p:bldP spid="30" grpId="0"/>
      <p:bldP spid="31" grpId="0"/>
      <p:bldP spid="32" grpId="0"/>
      <p:bldP spid="21" grpId="0" animBg="1"/>
      <p:bldP spid="21" grpId="3" animBg="1"/>
      <p:bldP spid="23" grpId="0" animBg="1"/>
      <p:bldP spid="23" grpId="3" animBg="1"/>
      <p:bldP spid="33" grpId="0" animBg="1"/>
      <p:bldP spid="33" grpId="1" animBg="1"/>
      <p:bldP spid="53" grpId="0" animBg="1"/>
      <p:bldP spid="53" grpId="1" animBg="1"/>
      <p:bldP spid="2" grpId="0" animBg="1"/>
      <p:bldP spid="2" grpId="1" animBg="1"/>
      <p:bldP spid="55" grpId="0"/>
      <p:bldP spid="74" grpId="0"/>
      <p:bldP spid="7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842873" y="5512558"/>
            <a:ext cx="29418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&lt;=3;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37467" y="5512558"/>
            <a:ext cx="4426621" cy="120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&lt;=3;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 {</a:t>
            </a:r>
          </a:p>
          <a:p>
            <a:pPr marL="714375" indent="-706438">
              <a:tabLst>
                <a:tab pos="457200" algn="l"/>
                <a:tab pos="1371600" algn="l"/>
              </a:tabLst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instruksi-instruksi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yang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akan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diulang-ulang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7" y="4509120"/>
            <a:ext cx="3383280" cy="575501"/>
          </a:xfrm>
        </p:spPr>
        <p:txBody>
          <a:bodyPr>
            <a:normAutofit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program: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35696" y="1844824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Preparation 8"/>
          <p:cNvSpPr/>
          <p:nvPr/>
        </p:nvSpPr>
        <p:spPr>
          <a:xfrm>
            <a:off x="755575" y="2132856"/>
            <a:ext cx="2160240" cy="43204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 </a:t>
            </a:r>
            <a:r>
              <a:rPr lang="en-US" sz="1400" dirty="0" err="1" smtClean="0"/>
              <a:t>i</a:t>
            </a:r>
            <a:r>
              <a:rPr lang="en-US" sz="1400" dirty="0" smtClean="0"/>
              <a:t> = 1  to 3</a:t>
            </a:r>
            <a:endParaRPr lang="en-US" sz="1400" dirty="0"/>
          </a:p>
        </p:txBody>
      </p:sp>
      <p:sp>
        <p:nvSpPr>
          <p:cNvPr id="49" name="Flowchart: Process 48"/>
          <p:cNvSpPr/>
          <p:nvPr/>
        </p:nvSpPr>
        <p:spPr>
          <a:xfrm>
            <a:off x="1400353" y="2887365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……..</a:t>
            </a:r>
            <a:endParaRPr lang="en-US" sz="1400" i="1" dirty="0"/>
          </a:p>
        </p:txBody>
      </p:sp>
      <p:sp>
        <p:nvSpPr>
          <p:cNvPr id="10" name="Flowchart: Connector 9"/>
          <p:cNvSpPr/>
          <p:nvPr/>
        </p:nvSpPr>
        <p:spPr>
          <a:xfrm>
            <a:off x="1547663" y="3520238"/>
            <a:ext cx="576064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cxnSp>
        <p:nvCxnSpPr>
          <p:cNvPr id="12" name="Elbow Connector 11"/>
          <p:cNvCxnSpPr>
            <a:stCxn id="10" idx="6"/>
            <a:endCxn id="9" idx="3"/>
          </p:cNvCxnSpPr>
          <p:nvPr/>
        </p:nvCxnSpPr>
        <p:spPr>
          <a:xfrm flipV="1">
            <a:off x="2123727" y="2348880"/>
            <a:ext cx="792088" cy="1423386"/>
          </a:xfrm>
          <a:prstGeom prst="bentConnector3">
            <a:avLst>
              <a:gd name="adj1" fmla="val 1288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49" idx="0"/>
          </p:cNvCxnSpPr>
          <p:nvPr/>
        </p:nvCxnSpPr>
        <p:spPr>
          <a:xfrm>
            <a:off x="1835695" y="2564904"/>
            <a:ext cx="1" cy="32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9" idx="2"/>
            <a:endCxn id="10" idx="0"/>
          </p:cNvCxnSpPr>
          <p:nvPr/>
        </p:nvCxnSpPr>
        <p:spPr>
          <a:xfrm flipH="1">
            <a:off x="1835695" y="3197777"/>
            <a:ext cx="1" cy="32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4"/>
          </p:cNvCxnSpPr>
          <p:nvPr/>
        </p:nvCxnSpPr>
        <p:spPr>
          <a:xfrm>
            <a:off x="1835695" y="4024294"/>
            <a:ext cx="0" cy="339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9"/>
          <p:cNvSpPr txBox="1">
            <a:spLocks/>
          </p:cNvSpPr>
          <p:nvPr/>
        </p:nvSpPr>
        <p:spPr>
          <a:xfrm>
            <a:off x="3815914" y="1648175"/>
            <a:ext cx="4824536" cy="2714930"/>
          </a:xfrm>
          <a:prstGeom prst="rect">
            <a:avLst/>
          </a:prstGeom>
        </p:spPr>
        <p:txBody>
          <a:bodyPr vert="horz">
            <a:no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lvl="0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Simbol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menandakan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bahwa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alur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melakukan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pengulangan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sekumpulan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.</a:t>
            </a:r>
          </a:p>
          <a:p>
            <a:pPr marL="630238" lvl="1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yang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diulang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adalah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yang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berada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diantara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symbol;</a:t>
            </a:r>
          </a:p>
          <a:p>
            <a:pPr marL="895414" lvl="2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for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symbol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Georgia"/>
                <a:ea typeface="+mn-ea"/>
                <a:cs typeface="+mn-cs"/>
              </a:rPr>
              <a:t> </a:t>
            </a:r>
          </a:p>
          <a:p>
            <a:pPr marL="895414" lvl="2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x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dan</a:t>
            </a:r>
            <a:r>
              <a:rPr lang="en-US" sz="1600" dirty="0">
                <a:solidFill>
                  <a:prstClr val="black"/>
                </a:solidFill>
              </a:rPr>
              <a:t> symbol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</a:p>
          <a:p>
            <a:pPr marL="895414" lvl="2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z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dan</a:t>
            </a:r>
            <a:r>
              <a:rPr lang="en-US" sz="1600" dirty="0">
                <a:solidFill>
                  <a:prstClr val="black"/>
                </a:solidFill>
              </a:rPr>
              <a:t> symbol </a:t>
            </a: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US" sz="1600" dirty="0" smtClean="0"/>
              <a:t>, </a:t>
            </a:r>
          </a:p>
          <a:p>
            <a:pPr marL="895414" lvl="2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sebagainya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secara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berpasangan</a:t>
            </a:r>
            <a:r>
              <a:rPr lang="en-US" sz="1600" dirty="0" smtClean="0"/>
              <a:t>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458682" y="5108842"/>
            <a:ext cx="7981200" cy="4369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Kode</a:t>
            </a:r>
            <a:r>
              <a:rPr lang="en-US" sz="1800" dirty="0" smtClean="0"/>
              <a:t> </a:t>
            </a:r>
            <a:r>
              <a:rPr lang="en-US" sz="1800" dirty="0" err="1" smtClean="0"/>
              <a:t>instruksi</a:t>
            </a:r>
            <a:r>
              <a:rPr lang="en-US" sz="1800" dirty="0" smtClean="0"/>
              <a:t> for( … ) loop </a:t>
            </a:r>
            <a:r>
              <a:rPr lang="en-US" sz="1800" dirty="0" err="1" smtClean="0"/>
              <a:t>atau</a:t>
            </a:r>
            <a:r>
              <a:rPr lang="en-US" sz="1800" dirty="0" smtClean="0"/>
              <a:t> repeating .</a:t>
            </a:r>
            <a:endParaRPr lang="en-US" sz="1800" dirty="0"/>
          </a:p>
        </p:txBody>
      </p:sp>
      <p:sp>
        <p:nvSpPr>
          <p:cNvPr id="33" name="Line Callout 2 (Accent Bar) 32"/>
          <p:cNvSpPr/>
          <p:nvPr/>
        </p:nvSpPr>
        <p:spPr>
          <a:xfrm flipH="1">
            <a:off x="6228182" y="4509120"/>
            <a:ext cx="1017147" cy="280372"/>
          </a:xfrm>
          <a:prstGeom prst="accentCallout2">
            <a:avLst>
              <a:gd name="adj1" fmla="val 18750"/>
              <a:gd name="adj2" fmla="val -8333"/>
              <a:gd name="adj3" fmla="val 16135"/>
              <a:gd name="adj4" fmla="val -32875"/>
              <a:gd name="adj5" fmla="val 384751"/>
              <a:gd name="adj6" fmla="val -9366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2"/>
                </a:solidFill>
              </a:rPr>
              <a:t>increment</a:t>
            </a:r>
            <a:endParaRPr lang="en-US" sz="1400" i="1" dirty="0">
              <a:solidFill>
                <a:schemeClr val="tx2"/>
              </a:solidFill>
            </a:endParaRPr>
          </a:p>
        </p:txBody>
      </p:sp>
      <p:sp>
        <p:nvSpPr>
          <p:cNvPr id="35" name="Content Placeholder 10"/>
          <p:cNvSpPr txBox="1">
            <a:spLocks/>
          </p:cNvSpPr>
          <p:nvPr/>
        </p:nvSpPr>
        <p:spPr>
          <a:xfrm>
            <a:off x="152400" y="490249"/>
            <a:ext cx="5102352" cy="12476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400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</a:p>
          <a:p>
            <a:r>
              <a:rPr lang="en-US" smtClean="0"/>
              <a:t>Repetition - for</a:t>
            </a:r>
            <a:endParaRPr lang="en-US" dirty="0"/>
          </a:p>
        </p:txBody>
      </p:sp>
      <p:sp>
        <p:nvSpPr>
          <p:cNvPr id="32" name="Line Callout 2 (Accent Bar) 31"/>
          <p:cNvSpPr/>
          <p:nvPr/>
        </p:nvSpPr>
        <p:spPr>
          <a:xfrm flipH="1">
            <a:off x="5724127" y="5084621"/>
            <a:ext cx="1152127" cy="288595"/>
          </a:xfrm>
          <a:prstGeom prst="accentCallout2">
            <a:avLst>
              <a:gd name="adj1" fmla="val 18750"/>
              <a:gd name="adj2" fmla="val -8333"/>
              <a:gd name="adj3" fmla="val 20838"/>
              <a:gd name="adj4" fmla="val -22629"/>
              <a:gd name="adj5" fmla="val 174020"/>
              <a:gd name="adj6" fmla="val -47049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2"/>
                </a:solidFill>
              </a:rPr>
              <a:t>Batas </a:t>
            </a:r>
            <a:r>
              <a:rPr lang="en-US" sz="1400" i="1" dirty="0" err="1" smtClean="0">
                <a:solidFill>
                  <a:schemeClr val="tx2"/>
                </a:solidFill>
              </a:rPr>
              <a:t>akhir</a:t>
            </a:r>
            <a:endParaRPr lang="en-US" sz="1400" i="1" dirty="0">
              <a:solidFill>
                <a:schemeClr val="tx2"/>
              </a:solidFill>
            </a:endParaRPr>
          </a:p>
        </p:txBody>
      </p:sp>
      <p:sp>
        <p:nvSpPr>
          <p:cNvPr id="31" name="Line Callout 2 (Accent Bar) 30"/>
          <p:cNvSpPr/>
          <p:nvPr/>
        </p:nvSpPr>
        <p:spPr>
          <a:xfrm>
            <a:off x="7602301" y="6124647"/>
            <a:ext cx="1173943" cy="371616"/>
          </a:xfrm>
          <a:prstGeom prst="accentCallout2">
            <a:avLst>
              <a:gd name="adj1" fmla="val 18750"/>
              <a:gd name="adj2" fmla="val -8333"/>
              <a:gd name="adj3" fmla="val 14049"/>
              <a:gd name="adj4" fmla="val -44514"/>
              <a:gd name="adj5" fmla="val -87528"/>
              <a:gd name="adj6" fmla="val -6769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err="1" smtClean="0">
                <a:solidFill>
                  <a:schemeClr val="tx2"/>
                </a:solidFill>
              </a:rPr>
              <a:t>Mulai</a:t>
            </a:r>
            <a:r>
              <a:rPr lang="en-US" sz="1400" i="1" dirty="0" smtClean="0">
                <a:solidFill>
                  <a:schemeClr val="tx2"/>
                </a:solidFill>
              </a:rPr>
              <a:t> </a:t>
            </a:r>
            <a:r>
              <a:rPr lang="en-US" sz="1400" i="1" dirty="0" err="1" smtClean="0">
                <a:solidFill>
                  <a:schemeClr val="tx2"/>
                </a:solidFill>
              </a:rPr>
              <a:t>dari</a:t>
            </a:r>
            <a:endParaRPr lang="en-US" sz="1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89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build="p" animBg="1"/>
      <p:bldP spid="2" grpId="0"/>
      <p:bldP spid="9" grpId="0" animBg="1"/>
      <p:bldP spid="9" grpId="1" animBg="1"/>
      <p:bldP spid="9" grpId="2" animBg="1"/>
      <p:bldP spid="49" grpId="0" animBg="1"/>
      <p:bldP spid="49" grpId="1" animBg="1"/>
      <p:bldP spid="49" grpId="2" animBg="1"/>
      <p:bldP spid="10" grpId="0" animBg="1"/>
      <p:bldP spid="10" grpId="1" animBg="1"/>
      <p:bldP spid="10" grpId="2" animBg="1"/>
      <p:bldP spid="29" grpId="0" build="p"/>
      <p:bldP spid="30" grpId="0" uiExpand="1"/>
      <p:bldP spid="33" grpId="0" animBg="1"/>
      <p:bldP spid="32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346233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- for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589028"/>
            <a:ext cx="27671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repetition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for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6199" y="5253007"/>
            <a:ext cx="3092258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for(x=1; x&lt;=3; x++)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“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ulang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utput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“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selesai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”;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3056" y="4797152"/>
            <a:ext cx="3368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11960" y="2278517"/>
            <a:ext cx="0" cy="417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97834" y="2477814"/>
            <a:ext cx="466665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x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dimulai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dari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1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sampai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lakukan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perulangan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terhadap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instruksi-instruksi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berikut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output “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ulang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”;</a:t>
            </a:r>
          </a:p>
          <a:p>
            <a:pPr lvl="1">
              <a:defRPr/>
            </a:pPr>
            <a:endParaRPr lang="en-US" sz="2000" baseline="0" dirty="0">
              <a:solidFill>
                <a:prstClr val="black"/>
              </a:solidFill>
              <a:latin typeface="Georgia"/>
            </a:endParaRPr>
          </a:p>
          <a:p>
            <a:pPr lvl="1">
              <a:defRPr/>
            </a:pPr>
            <a:r>
              <a:rPr kumimoji="0" lang="en-US" sz="1400" b="0" i="0" u="sng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lvl="1">
              <a:defRPr/>
            </a:pPr>
            <a:endParaRPr lang="en-US" sz="14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211" y="2134501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921065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9260" y="2194991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>
            <a:endCxn id="21" idx="0"/>
          </p:cNvCxnSpPr>
          <p:nvPr/>
        </p:nvCxnSpPr>
        <p:spPr>
          <a:xfrm>
            <a:off x="2488657" y="1988840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Preparation 20"/>
          <p:cNvSpPr/>
          <p:nvPr/>
        </p:nvSpPr>
        <p:spPr>
          <a:xfrm>
            <a:off x="1408537" y="2132856"/>
            <a:ext cx="2160240" cy="43204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 x = 1  to 3</a:t>
            </a:r>
            <a:endParaRPr lang="en-US" sz="1400" dirty="0"/>
          </a:p>
        </p:txBody>
      </p:sp>
      <p:sp>
        <p:nvSpPr>
          <p:cNvPr id="23" name="Flowchart: Connector 22"/>
          <p:cNvSpPr/>
          <p:nvPr/>
        </p:nvSpPr>
        <p:spPr>
          <a:xfrm>
            <a:off x="2200625" y="3395639"/>
            <a:ext cx="576064" cy="504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24" name="Elbow Connector 23"/>
          <p:cNvCxnSpPr>
            <a:stCxn id="23" idx="6"/>
            <a:endCxn id="21" idx="3"/>
          </p:cNvCxnSpPr>
          <p:nvPr/>
        </p:nvCxnSpPr>
        <p:spPr>
          <a:xfrm flipV="1">
            <a:off x="2776689" y="2348880"/>
            <a:ext cx="792088" cy="1298787"/>
          </a:xfrm>
          <a:prstGeom prst="bentConnector3">
            <a:avLst>
              <a:gd name="adj1" fmla="val 1288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2"/>
            <a:endCxn id="33" idx="1"/>
          </p:cNvCxnSpPr>
          <p:nvPr/>
        </p:nvCxnSpPr>
        <p:spPr>
          <a:xfrm flipH="1">
            <a:off x="2485016" y="2564904"/>
            <a:ext cx="364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3" idx="4"/>
            <a:endCxn id="23" idx="0"/>
          </p:cNvCxnSpPr>
          <p:nvPr/>
        </p:nvCxnSpPr>
        <p:spPr>
          <a:xfrm>
            <a:off x="2485016" y="3198259"/>
            <a:ext cx="3641" cy="197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4"/>
            <a:endCxn id="53" idx="1"/>
          </p:cNvCxnSpPr>
          <p:nvPr/>
        </p:nvCxnSpPr>
        <p:spPr>
          <a:xfrm>
            <a:off x="2488657" y="3899695"/>
            <a:ext cx="667" cy="197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owchart: Data 32"/>
          <p:cNvSpPr/>
          <p:nvPr/>
        </p:nvSpPr>
        <p:spPr>
          <a:xfrm>
            <a:off x="1683665" y="2780928"/>
            <a:ext cx="160270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400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Flowchart: Data 52"/>
          <p:cNvSpPr/>
          <p:nvPr/>
        </p:nvSpPr>
        <p:spPr>
          <a:xfrm>
            <a:off x="1446290" y="4097075"/>
            <a:ext cx="2086068" cy="41204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400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3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7" presetClass="emph" presetSubtype="0" fill="remove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500"/>
                            </p:stCondLst>
                            <p:childTnLst>
                              <p:par>
                                <p:cTn id="176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8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9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9" grpId="0"/>
      <p:bldP spid="30" grpId="0"/>
      <p:bldP spid="31" grpId="0"/>
      <p:bldP spid="32" grpId="0"/>
      <p:bldP spid="21" grpId="0" animBg="1"/>
      <p:bldP spid="21" grpId="1" animBg="1"/>
      <p:bldP spid="21" grpId="2" animBg="1"/>
      <p:bldP spid="21" grpId="3" animBg="1"/>
      <p:bldP spid="23" grpId="0" animBg="1"/>
      <p:bldP spid="23" grpId="1" animBg="1"/>
      <p:bldP spid="23" grpId="2" animBg="1"/>
      <p:bldP spid="23" grpId="3" animBg="1"/>
      <p:bldP spid="33" grpId="1" animBg="1"/>
      <p:bldP spid="33" grpId="2" animBg="1"/>
      <p:bldP spid="33" grpId="3" animBg="1"/>
      <p:bldP spid="33" grpId="4" animBg="1"/>
      <p:bldP spid="53" grpId="0" animBg="1"/>
      <p:bldP spid="5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346233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- for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589028"/>
            <a:ext cx="27671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repetition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for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6199" y="5253007"/>
            <a:ext cx="3092258" cy="14773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for(a=1; a&lt;=3; a++)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b=2*a;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b;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utput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“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selesai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”;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3056" y="4869160"/>
            <a:ext cx="3368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11960" y="2278517"/>
            <a:ext cx="0" cy="417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97834" y="2477814"/>
            <a:ext cx="466665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dimulai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dari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1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sampai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lakukan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perulangan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terhadap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instruksi-instruksi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berikut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b=2*a;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output b;</a:t>
            </a:r>
          </a:p>
          <a:p>
            <a:pPr lvl="1">
              <a:defRPr/>
            </a:pPr>
            <a:endParaRPr lang="en-US" sz="2000" baseline="0" dirty="0">
              <a:solidFill>
                <a:prstClr val="black"/>
              </a:solidFill>
              <a:latin typeface="Georgia"/>
            </a:endParaRPr>
          </a:p>
          <a:p>
            <a:pPr lvl="1">
              <a:defRPr/>
            </a:pPr>
            <a:r>
              <a:rPr kumimoji="0" lang="en-US" sz="1400" b="0" i="0" u="sng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lvl="1">
              <a:defRPr/>
            </a:pPr>
            <a:endParaRPr lang="en-US" sz="14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893763" lvl="1">
              <a:defRPr/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893763" lvl="1">
              <a:defRPr/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211" y="2134501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921065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9260" y="2194991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>
            <a:endCxn id="21" idx="0"/>
          </p:cNvCxnSpPr>
          <p:nvPr/>
        </p:nvCxnSpPr>
        <p:spPr>
          <a:xfrm>
            <a:off x="2488657" y="1988840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owchart: Preparation 20"/>
          <p:cNvSpPr/>
          <p:nvPr/>
        </p:nvSpPr>
        <p:spPr>
          <a:xfrm>
            <a:off x="1408537" y="2132856"/>
            <a:ext cx="2160240" cy="43204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 a = 1  to 3</a:t>
            </a:r>
            <a:endParaRPr lang="en-US" sz="1400" dirty="0"/>
          </a:p>
        </p:txBody>
      </p:sp>
      <p:sp>
        <p:nvSpPr>
          <p:cNvPr id="23" name="Flowchart: Connector 22"/>
          <p:cNvSpPr/>
          <p:nvPr/>
        </p:nvSpPr>
        <p:spPr>
          <a:xfrm>
            <a:off x="2267744" y="3775316"/>
            <a:ext cx="427159" cy="3737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24" name="Elbow Connector 23"/>
          <p:cNvCxnSpPr>
            <a:stCxn id="23" idx="6"/>
            <a:endCxn id="21" idx="3"/>
          </p:cNvCxnSpPr>
          <p:nvPr/>
        </p:nvCxnSpPr>
        <p:spPr>
          <a:xfrm flipV="1">
            <a:off x="2694903" y="2348880"/>
            <a:ext cx="873874" cy="1613318"/>
          </a:xfrm>
          <a:prstGeom prst="bentConnector3">
            <a:avLst>
              <a:gd name="adj1" fmla="val 1261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2"/>
            <a:endCxn id="2" idx="0"/>
          </p:cNvCxnSpPr>
          <p:nvPr/>
        </p:nvCxnSpPr>
        <p:spPr>
          <a:xfrm>
            <a:off x="2488657" y="2564904"/>
            <a:ext cx="0" cy="178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3" idx="4"/>
            <a:endCxn id="23" idx="0"/>
          </p:cNvCxnSpPr>
          <p:nvPr/>
        </p:nvCxnSpPr>
        <p:spPr>
          <a:xfrm flipH="1">
            <a:off x="2481324" y="3630307"/>
            <a:ext cx="3692" cy="145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4"/>
            <a:endCxn id="53" idx="1"/>
          </p:cNvCxnSpPr>
          <p:nvPr/>
        </p:nvCxnSpPr>
        <p:spPr>
          <a:xfrm>
            <a:off x="2481324" y="4149080"/>
            <a:ext cx="8000" cy="164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Flowchart: Data 32"/>
          <p:cNvSpPr/>
          <p:nvPr/>
        </p:nvSpPr>
        <p:spPr>
          <a:xfrm>
            <a:off x="1683665" y="3212976"/>
            <a:ext cx="160270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Flowchart: Data 52"/>
          <p:cNvSpPr/>
          <p:nvPr/>
        </p:nvSpPr>
        <p:spPr>
          <a:xfrm>
            <a:off x="1446290" y="4313099"/>
            <a:ext cx="2086068" cy="41204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400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lowchart: Process 1"/>
          <p:cNvSpPr/>
          <p:nvPr/>
        </p:nvSpPr>
        <p:spPr>
          <a:xfrm>
            <a:off x="1912819" y="2743871"/>
            <a:ext cx="1151676" cy="26393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 = 2 * a</a:t>
            </a:r>
            <a:endParaRPr lang="en-US" sz="1400" dirty="0"/>
          </a:p>
        </p:txBody>
      </p:sp>
      <p:cxnSp>
        <p:nvCxnSpPr>
          <p:cNvPr id="19" name="Straight Arrow Connector 18"/>
          <p:cNvCxnSpPr>
            <a:stCxn id="2" idx="2"/>
            <a:endCxn id="33" idx="1"/>
          </p:cNvCxnSpPr>
          <p:nvPr/>
        </p:nvCxnSpPr>
        <p:spPr>
          <a:xfrm flipH="1">
            <a:off x="2485016" y="3007802"/>
            <a:ext cx="3641" cy="205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39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9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0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500"/>
                            </p:stCondLst>
                            <p:childTnLst>
                              <p:par>
                                <p:cTn id="1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500"/>
                            </p:stCondLst>
                            <p:childTnLst>
                              <p:par>
                                <p:cTn id="212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4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5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9" grpId="0"/>
      <p:bldP spid="30" grpId="0"/>
      <p:bldP spid="31" grpId="0"/>
      <p:bldP spid="32" grpId="0"/>
      <p:bldP spid="21" grpId="0" animBg="1"/>
      <p:bldP spid="21" grpId="1" animBg="1"/>
      <p:bldP spid="21" grpId="2" animBg="1"/>
      <p:bldP spid="21" grpId="3" animBg="1"/>
      <p:bldP spid="23" grpId="0" animBg="1"/>
      <p:bldP spid="23" grpId="1" animBg="1"/>
      <p:bldP spid="23" grpId="2" animBg="1"/>
      <p:bldP spid="23" grpId="3" animBg="1"/>
      <p:bldP spid="33" grpId="0" animBg="1"/>
      <p:bldP spid="33" grpId="1" animBg="1"/>
      <p:bldP spid="33" grpId="2" animBg="1"/>
      <p:bldP spid="33" grpId="3" animBg="1"/>
      <p:bldP spid="53" grpId="0" animBg="1"/>
      <p:bldP spid="53" grpId="1" animBg="1"/>
      <p:bldP spid="2" grpId="0" animBg="1"/>
      <p:bldP spid="2" grpId="1" animBg="1"/>
      <p:bldP spid="2" grpId="2" animBg="1"/>
      <p:bldP spid="2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37467" y="5512558"/>
            <a:ext cx="4426621" cy="120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while(&lt;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kondisi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&gt;)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714375" indent="-706438">
              <a:tabLst>
                <a:tab pos="457200" algn="l"/>
                <a:tab pos="1371600" algn="l"/>
              </a:tabLst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instruksi-instruksi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yang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akan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diulang-ulang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7" y="4509120"/>
            <a:ext cx="3383280" cy="575501"/>
          </a:xfrm>
        </p:spPr>
        <p:txBody>
          <a:bodyPr>
            <a:normAutofit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program:</a:t>
            </a:r>
          </a:p>
        </p:txBody>
      </p:sp>
      <p:cxnSp>
        <p:nvCxnSpPr>
          <p:cNvPr id="7" name="Straight Arrow Connector 6"/>
          <p:cNvCxnSpPr>
            <a:endCxn id="9" idx="0"/>
          </p:cNvCxnSpPr>
          <p:nvPr/>
        </p:nvCxnSpPr>
        <p:spPr>
          <a:xfrm>
            <a:off x="2035811" y="1993527"/>
            <a:ext cx="1" cy="270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Decision 8"/>
          <p:cNvSpPr/>
          <p:nvPr/>
        </p:nvSpPr>
        <p:spPr>
          <a:xfrm>
            <a:off x="991696" y="2264348"/>
            <a:ext cx="2088231" cy="5165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sp>
        <p:nvSpPr>
          <p:cNvPr id="49" name="Flowchart: Process 48"/>
          <p:cNvSpPr/>
          <p:nvPr/>
        </p:nvSpPr>
        <p:spPr>
          <a:xfrm>
            <a:off x="1599289" y="3103389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……..</a:t>
            </a:r>
            <a:endParaRPr lang="en-US" sz="1400" i="1" dirty="0"/>
          </a:p>
        </p:txBody>
      </p:sp>
      <p:cxnSp>
        <p:nvCxnSpPr>
          <p:cNvPr id="12" name="Elbow Connector 11"/>
          <p:cNvCxnSpPr>
            <a:stCxn id="49" idx="2"/>
            <a:endCxn id="9" idx="1"/>
          </p:cNvCxnSpPr>
          <p:nvPr/>
        </p:nvCxnSpPr>
        <p:spPr>
          <a:xfrm rot="5400000" flipH="1">
            <a:off x="1067582" y="2446752"/>
            <a:ext cx="891163" cy="1042936"/>
          </a:xfrm>
          <a:prstGeom prst="bentConnector4">
            <a:avLst>
              <a:gd name="adj1" fmla="val -25652"/>
              <a:gd name="adj2" fmla="val 12191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49" idx="0"/>
          </p:cNvCxnSpPr>
          <p:nvPr/>
        </p:nvCxnSpPr>
        <p:spPr>
          <a:xfrm flipH="1">
            <a:off x="2034632" y="2780928"/>
            <a:ext cx="1180" cy="322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 Placeholder 9"/>
          <p:cNvSpPr txBox="1">
            <a:spLocks/>
          </p:cNvSpPr>
          <p:nvPr/>
        </p:nvSpPr>
        <p:spPr>
          <a:xfrm>
            <a:off x="4261121" y="2267659"/>
            <a:ext cx="4824536" cy="2094993"/>
          </a:xfrm>
          <a:prstGeom prst="rect">
            <a:avLst/>
          </a:prstGeom>
        </p:spPr>
        <p:txBody>
          <a:bodyPr vert="horz">
            <a:no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lvl="0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Simbol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menandakan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bahwa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alur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melakukan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pengulangan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sekumpulan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yang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berada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di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dalam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blok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pengulangan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sampai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kondisi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tidak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terpenuhi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(false)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.</a:t>
            </a:r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458682" y="5108842"/>
            <a:ext cx="7981200" cy="4369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Kode</a:t>
            </a:r>
            <a:r>
              <a:rPr lang="en-US" sz="1800" dirty="0" smtClean="0"/>
              <a:t> </a:t>
            </a:r>
            <a:r>
              <a:rPr lang="en-US" sz="1800" dirty="0" err="1" smtClean="0"/>
              <a:t>instruksi</a:t>
            </a:r>
            <a:r>
              <a:rPr lang="en-US" sz="1800" dirty="0" smtClean="0"/>
              <a:t> while loop </a:t>
            </a:r>
            <a:r>
              <a:rPr lang="en-US" sz="1800" dirty="0" err="1" smtClean="0"/>
              <a:t>atau</a:t>
            </a:r>
            <a:r>
              <a:rPr lang="en-US" sz="1800" dirty="0" smtClean="0"/>
              <a:t> repeating .</a:t>
            </a:r>
            <a:endParaRPr lang="en-US" sz="1800" dirty="0"/>
          </a:p>
        </p:txBody>
      </p:sp>
      <p:sp>
        <p:nvSpPr>
          <p:cNvPr id="35" name="Content Placeholder 10"/>
          <p:cNvSpPr txBox="1">
            <a:spLocks/>
          </p:cNvSpPr>
          <p:nvPr/>
        </p:nvSpPr>
        <p:spPr>
          <a:xfrm>
            <a:off x="152400" y="490249"/>
            <a:ext cx="5102352" cy="12476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40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- while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flipH="1">
            <a:off x="2002199" y="2747643"/>
            <a:ext cx="454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true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cxnSp>
        <p:nvCxnSpPr>
          <p:cNvPr id="40" name="Elbow Connector 39"/>
          <p:cNvCxnSpPr>
            <a:stCxn id="9" idx="3"/>
          </p:cNvCxnSpPr>
          <p:nvPr/>
        </p:nvCxnSpPr>
        <p:spPr>
          <a:xfrm>
            <a:off x="3079927" y="2522638"/>
            <a:ext cx="319562" cy="155443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flipH="1">
            <a:off x="3078747" y="2245824"/>
            <a:ext cx="557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false</a:t>
            </a:r>
            <a:endParaRPr lang="en-US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" grpId="0"/>
      <p:bldP spid="9" grpId="0" animBg="1"/>
      <p:bldP spid="9" grpId="1" animBg="1"/>
      <p:bldP spid="9" grpId="2" animBg="1"/>
      <p:bldP spid="49" grpId="0" animBg="1"/>
      <p:bldP spid="49" grpId="1" animBg="1"/>
      <p:bldP spid="29" grpId="0" build="p"/>
      <p:bldP spid="30" grpId="0" uiExpand="1"/>
      <p:bldP spid="36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37467" y="5512558"/>
            <a:ext cx="4426621" cy="120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14375" indent="-706438">
              <a:tabLst>
                <a:tab pos="457200" algn="l"/>
                <a:tab pos="1371600" algn="l"/>
              </a:tabLst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instruksi-instruksi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yang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akan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diulang-ulang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  <a:tab pos="1371600" algn="l"/>
              </a:tabLst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while(&lt;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kondisi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&gt;) 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7" y="4509120"/>
            <a:ext cx="3383280" cy="575501"/>
          </a:xfrm>
        </p:spPr>
        <p:txBody>
          <a:bodyPr>
            <a:normAutofit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program:</a:t>
            </a:r>
          </a:p>
        </p:txBody>
      </p:sp>
      <p:cxnSp>
        <p:nvCxnSpPr>
          <p:cNvPr id="7" name="Straight Arrow Connector 6"/>
          <p:cNvCxnSpPr>
            <a:endCxn id="49" idx="0"/>
          </p:cNvCxnSpPr>
          <p:nvPr/>
        </p:nvCxnSpPr>
        <p:spPr>
          <a:xfrm>
            <a:off x="2154296" y="2007880"/>
            <a:ext cx="13794" cy="263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Decision 8"/>
          <p:cNvSpPr/>
          <p:nvPr/>
        </p:nvSpPr>
        <p:spPr>
          <a:xfrm>
            <a:off x="1115616" y="2847140"/>
            <a:ext cx="2088231" cy="5165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sp>
        <p:nvSpPr>
          <p:cNvPr id="49" name="Flowchart: Process 48"/>
          <p:cNvSpPr/>
          <p:nvPr/>
        </p:nvSpPr>
        <p:spPr>
          <a:xfrm>
            <a:off x="1732747" y="2271076"/>
            <a:ext cx="870685" cy="31041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……..</a:t>
            </a:r>
            <a:endParaRPr lang="en-US" sz="1400" i="1" dirty="0"/>
          </a:p>
        </p:txBody>
      </p:sp>
      <p:cxnSp>
        <p:nvCxnSpPr>
          <p:cNvPr id="12" name="Elbow Connector 11"/>
          <p:cNvCxnSpPr>
            <a:stCxn id="9" idx="1"/>
            <a:endCxn id="49" idx="1"/>
          </p:cNvCxnSpPr>
          <p:nvPr/>
        </p:nvCxnSpPr>
        <p:spPr>
          <a:xfrm rot="10800000" flipH="1">
            <a:off x="1115615" y="2426282"/>
            <a:ext cx="617131" cy="679148"/>
          </a:xfrm>
          <a:prstGeom prst="bentConnector3">
            <a:avLst>
              <a:gd name="adj1" fmla="val -3704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9" idx="2"/>
            <a:endCxn id="9" idx="0"/>
          </p:cNvCxnSpPr>
          <p:nvPr/>
        </p:nvCxnSpPr>
        <p:spPr>
          <a:xfrm flipH="1">
            <a:off x="2159732" y="2581488"/>
            <a:ext cx="8358" cy="265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 Placeholder 9"/>
          <p:cNvSpPr txBox="1">
            <a:spLocks/>
          </p:cNvSpPr>
          <p:nvPr/>
        </p:nvSpPr>
        <p:spPr>
          <a:xfrm>
            <a:off x="4261121" y="2267659"/>
            <a:ext cx="4824536" cy="2094993"/>
          </a:xfrm>
          <a:prstGeom prst="rect">
            <a:avLst/>
          </a:prstGeom>
        </p:spPr>
        <p:txBody>
          <a:bodyPr vert="horz">
            <a:no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lvl="0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Simbol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menandakan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bahwa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alur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melakukan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pengulangan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sekumpulan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yang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berada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di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dalam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blok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pengulangan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sampai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kondisi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tidak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terpenuhi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(false)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.</a:t>
            </a:r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458682" y="5108842"/>
            <a:ext cx="7981200" cy="4369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Kode</a:t>
            </a:r>
            <a:r>
              <a:rPr lang="en-US" sz="1800" dirty="0" smtClean="0"/>
              <a:t> </a:t>
            </a:r>
            <a:r>
              <a:rPr lang="en-US" sz="1800" dirty="0" err="1" smtClean="0"/>
              <a:t>instruksi</a:t>
            </a:r>
            <a:r>
              <a:rPr lang="en-US" sz="1800" dirty="0" smtClean="0"/>
              <a:t> while loop </a:t>
            </a:r>
            <a:r>
              <a:rPr lang="en-US" sz="1800" dirty="0" err="1" smtClean="0"/>
              <a:t>atau</a:t>
            </a:r>
            <a:r>
              <a:rPr lang="en-US" sz="1800" dirty="0" smtClean="0"/>
              <a:t> repeating .</a:t>
            </a:r>
            <a:endParaRPr lang="en-US" sz="1800" dirty="0"/>
          </a:p>
        </p:txBody>
      </p:sp>
      <p:sp>
        <p:nvSpPr>
          <p:cNvPr id="35" name="Content Placeholder 10"/>
          <p:cNvSpPr txBox="1">
            <a:spLocks/>
          </p:cNvSpPr>
          <p:nvPr/>
        </p:nvSpPr>
        <p:spPr>
          <a:xfrm>
            <a:off x="152400" y="490249"/>
            <a:ext cx="5102352" cy="12476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40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– do .. while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flipH="1">
            <a:off x="806504" y="3063305"/>
            <a:ext cx="454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true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flipH="1">
            <a:off x="2123727" y="3339485"/>
            <a:ext cx="557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Narrow" panose="020B0606020202030204" pitchFamily="34" charset="0"/>
              </a:rPr>
              <a:t>false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cxnSp>
        <p:nvCxnSpPr>
          <p:cNvPr id="20" name="Straight Arrow Connector 19"/>
          <p:cNvCxnSpPr>
            <a:stCxn id="9" idx="2"/>
          </p:cNvCxnSpPr>
          <p:nvPr/>
        </p:nvCxnSpPr>
        <p:spPr>
          <a:xfrm>
            <a:off x="2159732" y="3363720"/>
            <a:ext cx="8357" cy="425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03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" grpId="0"/>
      <p:bldP spid="9" grpId="0" animBg="1"/>
      <p:bldP spid="9" grpId="1" animBg="1"/>
      <p:bldP spid="9" grpId="2" animBg="1"/>
      <p:bldP spid="49" grpId="0" animBg="1"/>
      <p:bldP spid="49" grpId="1" animBg="1"/>
      <p:bldP spid="49" grpId="2" animBg="1"/>
      <p:bldP spid="29" grpId="0" build="p"/>
      <p:bldP spid="30" grpId="0" uiExpand="1"/>
      <p:bldP spid="36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346233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- while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589028"/>
            <a:ext cx="30524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repetition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while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0843" y="5253007"/>
            <a:ext cx="2807613" cy="1569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=1;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while(x&lt;=3)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ulang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x++;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utput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3056" y="4797152"/>
            <a:ext cx="3368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11960" y="2278517"/>
            <a:ext cx="0" cy="417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97834" y="2477814"/>
            <a:ext cx="46666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x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selagi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memiliki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lebih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kecil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lakukan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perulangan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terhadap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instruksi-instruksi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berikut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output “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ulang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”;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prstClr val="black"/>
                </a:solidFill>
                <a:latin typeface="Georgia"/>
              </a:rPr>
              <a:t>x++;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lvl="1">
              <a:defRPr/>
            </a:pPr>
            <a:endParaRPr lang="en-US" sz="2000" baseline="0" dirty="0">
              <a:solidFill>
                <a:prstClr val="black"/>
              </a:solidFill>
              <a:latin typeface="Georgia"/>
            </a:endParaRPr>
          </a:p>
          <a:p>
            <a:pPr lvl="1">
              <a:defRPr/>
            </a:pPr>
            <a:r>
              <a:rPr kumimoji="0" lang="en-US" sz="1400" b="0" i="0" u="sng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lvl="1">
              <a:defRPr/>
            </a:pPr>
            <a:endParaRPr lang="en-US" sz="14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211" y="2134501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921065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9260" y="2194991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>
            <a:stCxn id="2" idx="2"/>
            <a:endCxn id="21" idx="0"/>
          </p:cNvCxnSpPr>
          <p:nvPr/>
        </p:nvCxnSpPr>
        <p:spPr>
          <a:xfrm>
            <a:off x="1501800" y="2744762"/>
            <a:ext cx="2571" cy="165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owchart: Decision 20"/>
          <p:cNvSpPr/>
          <p:nvPr/>
        </p:nvSpPr>
        <p:spPr>
          <a:xfrm>
            <a:off x="786734" y="2909808"/>
            <a:ext cx="1435273" cy="43204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&lt;= 3</a:t>
            </a:r>
            <a:endParaRPr lang="en-US" sz="1400" dirty="0"/>
          </a:p>
        </p:txBody>
      </p:sp>
      <p:sp>
        <p:nvSpPr>
          <p:cNvPr id="23" name="Flowchart: Process 22"/>
          <p:cNvSpPr/>
          <p:nvPr/>
        </p:nvSpPr>
        <p:spPr>
          <a:xfrm>
            <a:off x="1192003" y="4345028"/>
            <a:ext cx="643149" cy="3282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x++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Elbow Connector 23"/>
          <p:cNvCxnSpPr>
            <a:stCxn id="23" idx="1"/>
            <a:endCxn id="21" idx="1"/>
          </p:cNvCxnSpPr>
          <p:nvPr/>
        </p:nvCxnSpPr>
        <p:spPr>
          <a:xfrm rot="10800000">
            <a:off x="786735" y="3125832"/>
            <a:ext cx="405269" cy="1383302"/>
          </a:xfrm>
          <a:prstGeom prst="bentConnector3">
            <a:avLst>
              <a:gd name="adj1" fmla="val 15640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2"/>
            <a:endCxn id="33" idx="1"/>
          </p:cNvCxnSpPr>
          <p:nvPr/>
        </p:nvCxnSpPr>
        <p:spPr>
          <a:xfrm flipH="1">
            <a:off x="1503085" y="3341856"/>
            <a:ext cx="1286" cy="242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3" idx="4"/>
            <a:endCxn id="23" idx="0"/>
          </p:cNvCxnSpPr>
          <p:nvPr/>
        </p:nvCxnSpPr>
        <p:spPr>
          <a:xfrm>
            <a:off x="1503085" y="4124207"/>
            <a:ext cx="10493" cy="220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Flowchart: Data 32"/>
          <p:cNvSpPr/>
          <p:nvPr/>
        </p:nvSpPr>
        <p:spPr>
          <a:xfrm>
            <a:off x="795326" y="3584029"/>
            <a:ext cx="1415517" cy="54017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Flowchart: Data 52"/>
          <p:cNvSpPr/>
          <p:nvPr/>
        </p:nvSpPr>
        <p:spPr>
          <a:xfrm>
            <a:off x="2152620" y="3848828"/>
            <a:ext cx="2008915" cy="54007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lowchart: Process 1"/>
          <p:cNvSpPr/>
          <p:nvPr/>
        </p:nvSpPr>
        <p:spPr>
          <a:xfrm>
            <a:off x="1100844" y="2432821"/>
            <a:ext cx="801912" cy="3119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x=1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13577" y="3285717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Elbow Connector 56"/>
          <p:cNvCxnSpPr>
            <a:stCxn id="21" idx="3"/>
            <a:endCxn id="53" idx="1"/>
          </p:cNvCxnSpPr>
          <p:nvPr/>
        </p:nvCxnSpPr>
        <p:spPr>
          <a:xfrm>
            <a:off x="2222007" y="3125832"/>
            <a:ext cx="935071" cy="7229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3" idx="4"/>
          </p:cNvCxnSpPr>
          <p:nvPr/>
        </p:nvCxnSpPr>
        <p:spPr>
          <a:xfrm>
            <a:off x="3157078" y="4388901"/>
            <a:ext cx="0" cy="28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362328" y="2827285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4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0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7" presetClass="emph" presetSubtype="0" fill="remove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8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9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000"/>
                            </p:stCondLst>
                            <p:childTnLst>
                              <p:par>
                                <p:cTn id="2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9" grpId="0"/>
      <p:bldP spid="30" grpId="0"/>
      <p:bldP spid="31" grpId="0"/>
      <p:bldP spid="32" grpId="0"/>
      <p:bldP spid="21" grpId="0" animBg="1"/>
      <p:bldP spid="21" grpId="1" animBg="1"/>
      <p:bldP spid="21" grpId="2" animBg="1"/>
      <p:bldP spid="21" grpId="3" animBg="1"/>
      <p:bldP spid="21" grpId="4" animBg="1"/>
      <p:bldP spid="23" grpId="0" animBg="1"/>
      <p:bldP spid="23" grpId="1" animBg="1"/>
      <p:bldP spid="23" grpId="2" animBg="1"/>
      <p:bldP spid="23" grpId="3" animBg="1"/>
      <p:bldP spid="33" grpId="0" animBg="1"/>
      <p:bldP spid="33" grpId="1" animBg="1"/>
      <p:bldP spid="33" grpId="2" animBg="1"/>
      <p:bldP spid="33" grpId="3" animBg="1"/>
      <p:bldP spid="53" grpId="0" animBg="1"/>
      <p:bldP spid="53" grpId="1" animBg="1"/>
      <p:bldP spid="2" grpId="0" animBg="1"/>
      <p:bldP spid="55" grpId="0"/>
      <p:bldP spid="74" grpId="0"/>
      <p:bldP spid="7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346233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- while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589028"/>
            <a:ext cx="30524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repetition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while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0843" y="5253007"/>
            <a:ext cx="2807613" cy="1569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=4;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while(x&lt;=3)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ulang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x++;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utput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3056" y="4797152"/>
            <a:ext cx="3368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11960" y="2278517"/>
            <a:ext cx="0" cy="417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97834" y="2477814"/>
            <a:ext cx="466665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x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selagi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memiliki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lebih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kecil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lakukan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perulangan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terhadap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instruksi-instruksi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berikut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output “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ulang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”;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prstClr val="black"/>
                </a:solidFill>
                <a:latin typeface="Georgia"/>
              </a:rPr>
              <a:t>x++;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lvl="1">
              <a:defRPr/>
            </a:pPr>
            <a:endParaRPr lang="en-US" sz="2000" baseline="0" dirty="0">
              <a:solidFill>
                <a:prstClr val="black"/>
              </a:solidFill>
              <a:latin typeface="Georgia"/>
            </a:endParaRPr>
          </a:p>
          <a:p>
            <a:pPr lvl="1">
              <a:defRPr/>
            </a:pPr>
            <a:r>
              <a:rPr kumimoji="0" lang="en-US" sz="1400" b="0" i="0" u="sng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lvl="1">
              <a:defRPr/>
            </a:pPr>
            <a:endParaRPr lang="en-US" sz="14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211" y="2134501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921065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9260" y="2194991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>
            <a:stCxn id="2" idx="2"/>
            <a:endCxn id="21" idx="0"/>
          </p:cNvCxnSpPr>
          <p:nvPr/>
        </p:nvCxnSpPr>
        <p:spPr>
          <a:xfrm>
            <a:off x="1501800" y="2744762"/>
            <a:ext cx="2571" cy="165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owchart: Decision 20"/>
          <p:cNvSpPr/>
          <p:nvPr/>
        </p:nvSpPr>
        <p:spPr>
          <a:xfrm>
            <a:off x="786734" y="2909808"/>
            <a:ext cx="1435273" cy="43204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x &lt;= 3</a:t>
            </a:r>
            <a:endParaRPr lang="en-US" sz="1400" dirty="0"/>
          </a:p>
        </p:txBody>
      </p:sp>
      <p:sp>
        <p:nvSpPr>
          <p:cNvPr id="23" name="Flowchart: Process 22"/>
          <p:cNvSpPr/>
          <p:nvPr/>
        </p:nvSpPr>
        <p:spPr>
          <a:xfrm>
            <a:off x="1192003" y="4345028"/>
            <a:ext cx="643149" cy="3282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x++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Elbow Connector 23"/>
          <p:cNvCxnSpPr>
            <a:stCxn id="23" idx="1"/>
            <a:endCxn id="21" idx="1"/>
          </p:cNvCxnSpPr>
          <p:nvPr/>
        </p:nvCxnSpPr>
        <p:spPr>
          <a:xfrm rot="10800000">
            <a:off x="786735" y="3125832"/>
            <a:ext cx="405269" cy="1383302"/>
          </a:xfrm>
          <a:prstGeom prst="bentConnector3">
            <a:avLst>
              <a:gd name="adj1" fmla="val 15640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2"/>
            <a:endCxn id="33" idx="1"/>
          </p:cNvCxnSpPr>
          <p:nvPr/>
        </p:nvCxnSpPr>
        <p:spPr>
          <a:xfrm flipH="1">
            <a:off x="1503085" y="3341856"/>
            <a:ext cx="1286" cy="242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3" idx="4"/>
            <a:endCxn id="23" idx="0"/>
          </p:cNvCxnSpPr>
          <p:nvPr/>
        </p:nvCxnSpPr>
        <p:spPr>
          <a:xfrm>
            <a:off x="1503085" y="4124207"/>
            <a:ext cx="10493" cy="220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Flowchart: Data 32"/>
          <p:cNvSpPr/>
          <p:nvPr/>
        </p:nvSpPr>
        <p:spPr>
          <a:xfrm>
            <a:off x="795326" y="3584029"/>
            <a:ext cx="1415517" cy="54017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Flowchart: Data 52"/>
          <p:cNvSpPr/>
          <p:nvPr/>
        </p:nvSpPr>
        <p:spPr>
          <a:xfrm>
            <a:off x="2152620" y="3848828"/>
            <a:ext cx="2008915" cy="54007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lowchart: Process 1"/>
          <p:cNvSpPr/>
          <p:nvPr/>
        </p:nvSpPr>
        <p:spPr>
          <a:xfrm>
            <a:off x="1100844" y="2432821"/>
            <a:ext cx="801912" cy="3119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x=4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13577" y="3285717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Elbow Connector 56"/>
          <p:cNvCxnSpPr>
            <a:stCxn id="21" idx="3"/>
            <a:endCxn id="53" idx="1"/>
          </p:cNvCxnSpPr>
          <p:nvPr/>
        </p:nvCxnSpPr>
        <p:spPr>
          <a:xfrm>
            <a:off x="2222007" y="3125832"/>
            <a:ext cx="935071" cy="7229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3" idx="4"/>
          </p:cNvCxnSpPr>
          <p:nvPr/>
        </p:nvCxnSpPr>
        <p:spPr>
          <a:xfrm>
            <a:off x="3157078" y="4388901"/>
            <a:ext cx="0" cy="28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362328" y="2827285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55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7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9" grpId="0"/>
      <p:bldP spid="30" grpId="0"/>
      <p:bldP spid="31" grpId="0"/>
      <p:bldP spid="32" grpId="0"/>
      <p:bldP spid="21" grpId="0" animBg="1"/>
      <p:bldP spid="21" grpId="3" animBg="1"/>
      <p:bldP spid="23" grpId="3" animBg="1"/>
      <p:bldP spid="33" grpId="0" animBg="1"/>
      <p:bldP spid="53" grpId="0" animBg="1"/>
      <p:bldP spid="53" grpId="1" animBg="1"/>
      <p:bldP spid="2" grpId="0" animBg="1"/>
      <p:bldP spid="2" grpId="1" animBg="1"/>
      <p:bldP spid="55" grpId="0"/>
      <p:bldP spid="74" grpId="0"/>
      <p:bldP spid="7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346233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Repetition - while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589028"/>
            <a:ext cx="34756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repetition </a:t>
            </a:r>
            <a:r>
              <a:rPr kumimoji="0" lang="en-US" sz="2000" b="0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do..</a:t>
            </a:r>
            <a:r>
              <a:rPr kumimoji="0" lang="en-US" sz="2000" b="0" i="1" u="sng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while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0843" y="5253007"/>
            <a:ext cx="2807613" cy="1569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x=1;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do{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ulang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x++;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tabLst>
                <a:tab pos="180975" algn="l"/>
              </a:tabLst>
              <a:defRPr/>
            </a:pPr>
            <a:r>
              <a:rPr lang="en-US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 while(x&lt;=3)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kumimoji="0" lang="en-US" sz="16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utput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kumimoji="0" lang="en-US" sz="16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3056" y="4747731"/>
            <a:ext cx="3368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55976" y="2278517"/>
            <a:ext cx="0" cy="417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97834" y="2477814"/>
            <a:ext cx="46666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x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selagi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memiliki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lebih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kecil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atau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lakukan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perulangan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terhadap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instruksi-instruksi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berikut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output “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ulang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”;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prstClr val="black"/>
                </a:solidFill>
                <a:latin typeface="Georgia"/>
              </a:rPr>
              <a:t>x++;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lvl="1">
              <a:defRPr/>
            </a:pPr>
            <a:endParaRPr lang="en-US" sz="2000" baseline="0" dirty="0">
              <a:solidFill>
                <a:prstClr val="black"/>
              </a:solidFill>
              <a:latin typeface="Georgia"/>
            </a:endParaRPr>
          </a:p>
          <a:p>
            <a:pPr lvl="1">
              <a:defRPr/>
            </a:pPr>
            <a:r>
              <a:rPr kumimoji="0" lang="en-US" sz="1400" b="0" i="0" u="sng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Hasilnya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</a:p>
          <a:p>
            <a:pPr lvl="1">
              <a:defRPr/>
            </a:pPr>
            <a:endParaRPr lang="en-US" sz="14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ulang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93763" lvl="1"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211" y="2134501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921065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9260" y="2194991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20" name="Straight Arrow Connector 19"/>
          <p:cNvCxnSpPr>
            <a:stCxn id="2" idx="2"/>
            <a:endCxn id="21" idx="0"/>
          </p:cNvCxnSpPr>
          <p:nvPr/>
        </p:nvCxnSpPr>
        <p:spPr>
          <a:xfrm>
            <a:off x="1244012" y="2743611"/>
            <a:ext cx="2571" cy="165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owchart: Data 20"/>
          <p:cNvSpPr/>
          <p:nvPr/>
        </p:nvSpPr>
        <p:spPr>
          <a:xfrm>
            <a:off x="528946" y="2908657"/>
            <a:ext cx="1435273" cy="43204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output</a:t>
            </a:r>
          </a:p>
          <a:p>
            <a:pPr algn="ctr"/>
            <a:r>
              <a:rPr lang="en-US" sz="1400" dirty="0" smtClean="0"/>
              <a:t>“</a:t>
            </a:r>
            <a:r>
              <a:rPr lang="en-US" sz="1400" dirty="0" err="1" smtClean="0"/>
              <a:t>ulang</a:t>
            </a:r>
            <a:r>
              <a:rPr lang="en-US" sz="1400" dirty="0" smtClean="0"/>
              <a:t>”</a:t>
            </a:r>
            <a:endParaRPr lang="en-US" sz="1400" dirty="0"/>
          </a:p>
        </p:txBody>
      </p:sp>
      <p:sp>
        <p:nvSpPr>
          <p:cNvPr id="23" name="Flowchart: Decision 22"/>
          <p:cNvSpPr/>
          <p:nvPr/>
        </p:nvSpPr>
        <p:spPr>
          <a:xfrm>
            <a:off x="603609" y="4066867"/>
            <a:ext cx="1286658" cy="50786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&lt;=3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Elbow Connector 23"/>
          <p:cNvCxnSpPr>
            <a:stCxn id="23" idx="1"/>
            <a:endCxn id="21" idx="2"/>
          </p:cNvCxnSpPr>
          <p:nvPr/>
        </p:nvCxnSpPr>
        <p:spPr>
          <a:xfrm rot="10800000" flipH="1">
            <a:off x="603609" y="3124682"/>
            <a:ext cx="68864" cy="1196117"/>
          </a:xfrm>
          <a:prstGeom prst="bentConnector3">
            <a:avLst>
              <a:gd name="adj1" fmla="val -44038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33" idx="0"/>
          </p:cNvCxnSpPr>
          <p:nvPr/>
        </p:nvCxnSpPr>
        <p:spPr>
          <a:xfrm flipH="1">
            <a:off x="1235073" y="3340705"/>
            <a:ext cx="11510" cy="257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3" idx="2"/>
            <a:endCxn id="23" idx="0"/>
          </p:cNvCxnSpPr>
          <p:nvPr/>
        </p:nvCxnSpPr>
        <p:spPr>
          <a:xfrm>
            <a:off x="1235073" y="3842291"/>
            <a:ext cx="11865" cy="224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Flowchart: Process 32"/>
          <p:cNvSpPr/>
          <p:nvPr/>
        </p:nvSpPr>
        <p:spPr>
          <a:xfrm>
            <a:off x="899441" y="3597945"/>
            <a:ext cx="671264" cy="2443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x++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Flowchart: Data 52"/>
          <p:cNvSpPr/>
          <p:nvPr/>
        </p:nvSpPr>
        <p:spPr>
          <a:xfrm>
            <a:off x="2288919" y="3427284"/>
            <a:ext cx="2008915" cy="54007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selesai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lowchart: Process 1"/>
          <p:cNvSpPr/>
          <p:nvPr/>
        </p:nvSpPr>
        <p:spPr>
          <a:xfrm>
            <a:off x="843056" y="2431670"/>
            <a:ext cx="801912" cy="3119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x=1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3135" y="4293875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Elbow Connector 56"/>
          <p:cNvCxnSpPr>
            <a:stCxn id="23" idx="3"/>
            <a:endCxn id="53" idx="1"/>
          </p:cNvCxnSpPr>
          <p:nvPr/>
        </p:nvCxnSpPr>
        <p:spPr>
          <a:xfrm flipV="1">
            <a:off x="1890267" y="3427284"/>
            <a:ext cx="1403110" cy="893514"/>
          </a:xfrm>
          <a:prstGeom prst="bentConnector4">
            <a:avLst>
              <a:gd name="adj1" fmla="val 14206"/>
              <a:gd name="adj2" fmla="val 12558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3" idx="4"/>
          </p:cNvCxnSpPr>
          <p:nvPr/>
        </p:nvCxnSpPr>
        <p:spPr>
          <a:xfrm flipH="1">
            <a:off x="3289284" y="3967357"/>
            <a:ext cx="4093" cy="222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774319" y="4340926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5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4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5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500"/>
                            </p:stCondLst>
                            <p:childTnLst>
                              <p:par>
                                <p:cTn id="2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000"/>
                            </p:stCondLst>
                            <p:childTnLst>
                              <p:par>
                                <p:cTn id="2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9" grpId="0"/>
      <p:bldP spid="30" grpId="0"/>
      <p:bldP spid="31" grpId="0"/>
      <p:bldP spid="32" grpId="0"/>
      <p:bldP spid="21" grpId="0" animBg="1"/>
      <p:bldP spid="21" grpId="1" animBg="1"/>
      <p:bldP spid="21" grpId="2" animBg="1"/>
      <p:bldP spid="21" grpId="3" animBg="1"/>
      <p:bldP spid="23" grpId="0" animBg="1"/>
      <p:bldP spid="23" grpId="1" animBg="1"/>
      <p:bldP spid="23" grpId="2" animBg="1"/>
      <p:bldP spid="23" grpId="3" animBg="1"/>
      <p:bldP spid="33" grpId="0" animBg="1"/>
      <p:bldP spid="33" grpId="1" animBg="1"/>
      <p:bldP spid="33" grpId="2" animBg="1"/>
      <p:bldP spid="33" grpId="3" animBg="1"/>
      <p:bldP spid="53" grpId="0" animBg="1"/>
      <p:bldP spid="53" grpId="1" animBg="1"/>
      <p:bldP spid="2" grpId="0" animBg="1"/>
      <p:bldP spid="2" grpId="1" animBg="1"/>
      <p:bldP spid="55" grpId="0"/>
      <p:bldP spid="74" grpId="0"/>
      <p:bldP spid="74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4033</TotalTime>
  <Words>609</Words>
  <Application>Microsoft Office PowerPoint</Application>
  <PresentationFormat>On-screen Show (4:3)</PresentationFormat>
  <Paragraphs>220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FONDASI PEMROGRAMAN &amp; STRUKTUR DATA #2 - 4</vt:lpstr>
      <vt:lpstr>Dalam bahasa program:</vt:lpstr>
      <vt:lpstr>PowerPoint Presentation</vt:lpstr>
      <vt:lpstr>PowerPoint Presentation</vt:lpstr>
      <vt:lpstr>Dalam bahasa program:</vt:lpstr>
      <vt:lpstr>Dalam bahasa program:</vt:lpstr>
      <vt:lpstr>PowerPoint Presentation</vt:lpstr>
      <vt:lpstr>PowerPoint Presentation</vt:lpstr>
      <vt:lpstr>PowerPoint Presentation</vt:lpstr>
      <vt:lpstr>PowerPoint Presentation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409</cp:revision>
  <dcterms:created xsi:type="dcterms:W3CDTF">2011-09-16T02:11:44Z</dcterms:created>
  <dcterms:modified xsi:type="dcterms:W3CDTF">2018-07-18T10:13:45Z</dcterms:modified>
</cp:coreProperties>
</file>