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67" r:id="rId3"/>
    <p:sldId id="268" r:id="rId4"/>
    <p:sldId id="269" r:id="rId5"/>
    <p:sldId id="270" r:id="rId6"/>
    <p:sldId id="271" r:id="rId7"/>
    <p:sldId id="275" r:id="rId8"/>
    <p:sldId id="260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1" autoAdjust="0"/>
    <p:restoredTop sz="93979" autoAdjust="0"/>
  </p:normalViewPr>
  <p:slideViewPr>
    <p:cSldViewPr>
      <p:cViewPr varScale="1">
        <p:scale>
          <a:sx n="61" d="100"/>
          <a:sy n="61" d="100"/>
        </p:scale>
        <p:origin x="140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#2 - </a:t>
            </a: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Flowchart</a:t>
            </a:r>
            <a:r>
              <a:rPr lang="en-US" dirty="0" smtClean="0"/>
              <a:t> </a:t>
            </a:r>
            <a:r>
              <a:rPr lang="id-ID" dirty="0" smtClean="0"/>
              <a:t>&amp;</a:t>
            </a:r>
            <a:r>
              <a:rPr lang="en-US" dirty="0" smtClean="0"/>
              <a:t> </a:t>
            </a:r>
            <a:r>
              <a:rPr lang="id-ID" dirty="0" smtClean="0"/>
              <a:t>Selection </a:t>
            </a:r>
            <a:r>
              <a:rPr lang="id-ID" dirty="0"/>
              <a:t>Statement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933056"/>
            <a:ext cx="3383280" cy="423002"/>
          </a:xfrm>
        </p:spPr>
        <p:txBody>
          <a:bodyPr>
            <a:normAutofit/>
          </a:bodyPr>
          <a:lstStyle/>
          <a:p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program: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55576" y="4360570"/>
            <a:ext cx="7981200" cy="436916"/>
          </a:xfrm>
        </p:spPr>
        <p:txBody>
          <a:bodyPr>
            <a:normAutofit/>
          </a:bodyPr>
          <a:lstStyle/>
          <a:p>
            <a:pPr marL="352044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Kode</a:t>
            </a:r>
            <a:r>
              <a:rPr lang="en-US" sz="1800" dirty="0"/>
              <a:t> </a:t>
            </a:r>
            <a:r>
              <a:rPr lang="en-US" sz="1800" dirty="0" err="1"/>
              <a:t>instruksi</a:t>
            </a:r>
            <a:r>
              <a:rPr lang="en-US" sz="1800" dirty="0"/>
              <a:t> </a:t>
            </a:r>
            <a:r>
              <a:rPr lang="en-US" sz="1800" dirty="0" smtClean="0"/>
              <a:t>selection </a:t>
            </a:r>
            <a:r>
              <a:rPr lang="en-US" sz="1800" dirty="0" err="1" smtClean="0"/>
              <a:t>atau</a:t>
            </a:r>
            <a:r>
              <a:rPr lang="en-US" sz="1800" dirty="0" smtClean="0"/>
              <a:t> decision.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332656"/>
            <a:ext cx="5102352" cy="1356569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 smtClean="0">
                <a:solidFill>
                  <a:schemeClr val="accent2"/>
                </a:solidFill>
              </a:rPr>
              <a:t>Statement 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Selection - IF</a:t>
            </a:r>
            <a:endParaRPr lang="en-US" dirty="0"/>
          </a:p>
        </p:txBody>
      </p:sp>
      <p:sp>
        <p:nvSpPr>
          <p:cNvPr id="13" name="Text Placeholder 9"/>
          <p:cNvSpPr txBox="1">
            <a:spLocks/>
          </p:cNvSpPr>
          <p:nvPr/>
        </p:nvSpPr>
        <p:spPr>
          <a:xfrm>
            <a:off x="4319464" y="1689225"/>
            <a:ext cx="4824536" cy="2388750"/>
          </a:xfrm>
          <a:prstGeom prst="rect">
            <a:avLst/>
          </a:prstGeom>
        </p:spPr>
        <p:txBody>
          <a:bodyPr vert="horz">
            <a:no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4894" lvl="0" indent="-28575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black"/>
                </a:solidFill>
              </a:rPr>
              <a:t>Simbol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ini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menandakan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bahwa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alur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selanjutnya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tergantung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dari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kondisi</a:t>
            </a:r>
            <a:r>
              <a:rPr lang="en-US" sz="2000" dirty="0" smtClean="0">
                <a:solidFill>
                  <a:prstClr val="black"/>
                </a:solidFill>
              </a:rPr>
              <a:t>, </a:t>
            </a:r>
            <a:r>
              <a:rPr lang="en-US" sz="2000" dirty="0" err="1" smtClean="0">
                <a:solidFill>
                  <a:prstClr val="black"/>
                </a:solidFill>
              </a:rPr>
              <a:t>jika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nilai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kondisi</a:t>
            </a:r>
            <a:r>
              <a:rPr lang="en-US" sz="2000" dirty="0" smtClean="0">
                <a:solidFill>
                  <a:prstClr val="black"/>
                </a:solidFill>
              </a:rPr>
              <a:t>; </a:t>
            </a:r>
          </a:p>
          <a:p>
            <a:pPr marL="536575" lvl="1" indent="-19050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</a:t>
            </a:r>
            <a:r>
              <a:rPr lang="en-US" sz="1800" dirty="0" smtClean="0">
                <a:solidFill>
                  <a:prstClr val="black"/>
                </a:solidFill>
              </a:rPr>
              <a:t> (</a:t>
            </a:r>
            <a:r>
              <a:rPr lang="en-US" sz="1800" dirty="0" err="1" smtClean="0">
                <a:solidFill>
                  <a:prstClr val="black"/>
                </a:solidFill>
              </a:rPr>
              <a:t>terpenuhi</a:t>
            </a:r>
            <a:r>
              <a:rPr lang="en-US" sz="1800" dirty="0" smtClean="0">
                <a:solidFill>
                  <a:prstClr val="black"/>
                </a:solidFill>
              </a:rPr>
              <a:t>), </a:t>
            </a:r>
            <a:r>
              <a:rPr lang="en-US" sz="1800" dirty="0" err="1" smtClean="0">
                <a:solidFill>
                  <a:prstClr val="black"/>
                </a:solidFill>
              </a:rPr>
              <a:t>maka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err="1" smtClean="0">
                <a:solidFill>
                  <a:prstClr val="black"/>
                </a:solidFill>
              </a:rPr>
              <a:t>alur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err="1" smtClean="0">
                <a:solidFill>
                  <a:prstClr val="black"/>
                </a:solidFill>
              </a:rPr>
              <a:t>akan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err="1" smtClean="0">
                <a:solidFill>
                  <a:prstClr val="black"/>
                </a:solidFill>
              </a:rPr>
              <a:t>melalui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err="1" smtClean="0">
                <a:solidFill>
                  <a:prstClr val="black"/>
                </a:solidFill>
              </a:rPr>
              <a:t>jalur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err="1" smtClean="0">
                <a:solidFill>
                  <a:prstClr val="black"/>
                </a:solidFill>
              </a:rPr>
              <a:t>dengan</a:t>
            </a:r>
            <a:r>
              <a:rPr lang="en-US" sz="1800" dirty="0" smtClean="0">
                <a:solidFill>
                  <a:prstClr val="black"/>
                </a:solidFill>
              </a:rPr>
              <a:t> label </a:t>
            </a:r>
            <a:r>
              <a:rPr 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</a:p>
          <a:p>
            <a:pPr marL="536575" lvl="1" indent="-190500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</a:t>
            </a:r>
            <a:r>
              <a:rPr lang="en-US" sz="1800" dirty="0" smtClean="0">
                <a:solidFill>
                  <a:prstClr val="black"/>
                </a:solidFill>
              </a:rPr>
              <a:t> (</a:t>
            </a:r>
            <a:r>
              <a:rPr lang="en-US" sz="1800" dirty="0" err="1" smtClean="0">
                <a:solidFill>
                  <a:prstClr val="black"/>
                </a:solidFill>
              </a:rPr>
              <a:t>tidak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 err="1" smtClean="0">
                <a:solidFill>
                  <a:prstClr val="black"/>
                </a:solidFill>
              </a:rPr>
              <a:t>terpenuhi</a:t>
            </a:r>
            <a:r>
              <a:rPr lang="en-US" sz="1800" dirty="0">
                <a:solidFill>
                  <a:prstClr val="black"/>
                </a:solidFill>
              </a:rPr>
              <a:t>), </a:t>
            </a:r>
            <a:r>
              <a:rPr lang="en-US" sz="1800" dirty="0" err="1">
                <a:solidFill>
                  <a:prstClr val="black"/>
                </a:solidFill>
              </a:rPr>
              <a:t>maka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alur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akan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melalui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jalur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dengan</a:t>
            </a:r>
            <a:r>
              <a:rPr lang="en-US" sz="1800" dirty="0">
                <a:solidFill>
                  <a:prstClr val="black"/>
                </a:solidFill>
              </a:rPr>
              <a:t> label </a:t>
            </a:r>
            <a:r>
              <a:rPr 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294894" lvl="0" indent="-285750">
              <a:buClr>
                <a:srgbClr val="9BBB59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8" name="Flowchart: Decision 7"/>
          <p:cNvSpPr/>
          <p:nvPr/>
        </p:nvSpPr>
        <p:spPr>
          <a:xfrm>
            <a:off x="1268794" y="1974746"/>
            <a:ext cx="2356843" cy="90114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&lt;Kondisi&gt;</a:t>
            </a:r>
            <a:endParaRPr lang="en-US" sz="14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Elbow Connector 10"/>
          <p:cNvCxnSpPr>
            <a:stCxn id="8" idx="3"/>
          </p:cNvCxnSpPr>
          <p:nvPr/>
        </p:nvCxnSpPr>
        <p:spPr>
          <a:xfrm>
            <a:off x="3625637" y="2425319"/>
            <a:ext cx="370299" cy="8313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2447215" y="1556792"/>
            <a:ext cx="1" cy="417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8" idx="1"/>
          </p:cNvCxnSpPr>
          <p:nvPr/>
        </p:nvCxnSpPr>
        <p:spPr>
          <a:xfrm rot="10800000" flipV="1">
            <a:off x="827584" y="2425319"/>
            <a:ext cx="441210" cy="7593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74815" y="2053731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yes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6351" y="2053731"/>
            <a:ext cx="417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no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67744" y="4731710"/>
            <a:ext cx="4308396" cy="20621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if(&lt;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kondisi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&gt;)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/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instruksi-instruksi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jika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kondisi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true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 marL="457200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instruksi-instruksi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jika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kondisi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40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/>
      <p:bldP spid="13" grpId="0" build="p"/>
      <p:bldP spid="8" grpId="0" animBg="1"/>
      <p:bldP spid="17" grpId="0"/>
      <p:bldP spid="18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Selection - IF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1733044"/>
            <a:ext cx="34644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selection </a:t>
            </a:r>
            <a:r>
              <a:rPr kumimoji="0" lang="en-US" sz="2000" b="0" i="1" u="sng" strike="noStrike" kern="120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tanpa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else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6199" y="4861395"/>
            <a:ext cx="29482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if(n&gt;55)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lang="en-US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“Lulus”;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83568" y="4467318"/>
            <a:ext cx="3224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052472" y="2422533"/>
            <a:ext cx="0" cy="3670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79079" y="3322727"/>
            <a:ext cx="36724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Jika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nilai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isi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variable n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lebih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besar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dari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55,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maka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akan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ditampilkan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tulisan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</a:rPr>
              <a:t>Lulus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black"/>
                </a:solidFill>
              </a:rPr>
              <a:t>Jika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nilai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isi</a:t>
            </a:r>
            <a:r>
              <a:rPr lang="en-US" sz="2000" dirty="0">
                <a:solidFill>
                  <a:prstClr val="black"/>
                </a:solidFill>
              </a:rPr>
              <a:t> variable n </a:t>
            </a:r>
            <a:r>
              <a:rPr lang="en-US" sz="2000" dirty="0" err="1" smtClean="0">
                <a:solidFill>
                  <a:prstClr val="black"/>
                </a:solidFill>
              </a:rPr>
              <a:t>tidak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lebih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besar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dari</a:t>
            </a:r>
            <a:r>
              <a:rPr lang="en-US" sz="2000" dirty="0">
                <a:solidFill>
                  <a:prstClr val="black"/>
                </a:solidFill>
              </a:rPr>
              <a:t> 55, </a:t>
            </a:r>
            <a:r>
              <a:rPr lang="en-US" sz="2000" dirty="0" err="1">
                <a:solidFill>
                  <a:prstClr val="black"/>
                </a:solidFill>
              </a:rPr>
              <a:t>maka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tidak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akan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ditampilkan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tulisan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Lulus.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211" y="2422533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6199" y="4529453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0504" y="3039904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Flowchart: Decision 11"/>
          <p:cNvSpPr/>
          <p:nvPr/>
        </p:nvSpPr>
        <p:spPr>
          <a:xfrm>
            <a:off x="1030182" y="2838956"/>
            <a:ext cx="1466239" cy="56062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&gt; 55</a:t>
            </a:r>
            <a:endParaRPr lang="en-US" sz="1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Elbow Connector 13"/>
          <p:cNvCxnSpPr>
            <a:stCxn id="12" idx="3"/>
            <a:endCxn id="34" idx="1"/>
          </p:cNvCxnSpPr>
          <p:nvPr/>
        </p:nvCxnSpPr>
        <p:spPr>
          <a:xfrm>
            <a:off x="2496421" y="3119267"/>
            <a:ext cx="296756" cy="3463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2" idx="0"/>
          </p:cNvCxnSpPr>
          <p:nvPr/>
        </p:nvCxnSpPr>
        <p:spPr>
          <a:xfrm>
            <a:off x="1756782" y="2660607"/>
            <a:ext cx="6520" cy="178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00730" y="3481173"/>
            <a:ext cx="417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no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34" name="Flowchart: Data 33"/>
          <p:cNvSpPr/>
          <p:nvPr/>
        </p:nvSpPr>
        <p:spPr>
          <a:xfrm>
            <a:off x="1991826" y="3465655"/>
            <a:ext cx="160270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“Lulus“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6" name="Straight Arrow Connector 35"/>
          <p:cNvCxnSpPr>
            <a:stCxn id="12" idx="2"/>
          </p:cNvCxnSpPr>
          <p:nvPr/>
        </p:nvCxnSpPr>
        <p:spPr>
          <a:xfrm>
            <a:off x="1763302" y="3399577"/>
            <a:ext cx="0" cy="631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34" idx="4"/>
          </p:cNvCxnSpPr>
          <p:nvPr/>
        </p:nvCxnSpPr>
        <p:spPr>
          <a:xfrm rot="5400000">
            <a:off x="2196148" y="3450139"/>
            <a:ext cx="164182" cy="10298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535305" y="2768631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yes</a:t>
            </a:r>
            <a:endParaRPr lang="en-US" sz="1600" dirty="0">
              <a:solidFill>
                <a:schemeClr val="tx2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767651" y="4031526"/>
            <a:ext cx="0" cy="261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50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30" grpId="0"/>
      <p:bldP spid="31" grpId="0"/>
      <p:bldP spid="32" grpId="0"/>
      <p:bldP spid="12" grpId="0" animBg="1"/>
      <p:bldP spid="16" grpId="0"/>
      <p:bldP spid="34" grpId="0" animBg="1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490249"/>
            <a:ext cx="5102352" cy="1385464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Statement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Selection - IF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567" y="1733044"/>
            <a:ext cx="36439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Contoh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selection </a:t>
            </a:r>
            <a:r>
              <a:rPr kumimoji="0" lang="en-US" sz="2000" b="0" i="1" u="sng" strike="noStrike" kern="120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dengan</a:t>
            </a:r>
            <a:r>
              <a:rPr kumimoji="0" lang="en-US" sz="2000" b="0" i="1" u="sng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 else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4267" y="4837230"/>
            <a:ext cx="32282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if(n&gt;55)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“Lulus”;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0975" algn="l"/>
              </a:tabLst>
              <a:defRPr/>
            </a:pPr>
            <a:r>
              <a:rPr lang="en-US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output “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engulang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5113" algn="l"/>
              </a:tabLst>
              <a:defRPr/>
            </a:pPr>
            <a:r>
              <a:rPr 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43608" y="4467318"/>
            <a:ext cx="3224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12512" y="2576421"/>
            <a:ext cx="0" cy="3948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39119" y="3135759"/>
            <a:ext cx="36724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Jika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nilai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isi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variable n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lebih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besar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dari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55,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maka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akan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ditampilkan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tulisan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</a:rPr>
              <a:t>Lulus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black"/>
                </a:solidFill>
              </a:rPr>
              <a:t>Jika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nilai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isi</a:t>
            </a:r>
            <a:r>
              <a:rPr lang="en-US" sz="2000" dirty="0">
                <a:solidFill>
                  <a:prstClr val="black"/>
                </a:solidFill>
              </a:rPr>
              <a:t> variable n </a:t>
            </a:r>
            <a:r>
              <a:rPr lang="en-US" sz="2000" dirty="0" err="1" smtClean="0">
                <a:solidFill>
                  <a:prstClr val="black"/>
                </a:solidFill>
              </a:rPr>
              <a:t>tidak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lebih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besar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dari</a:t>
            </a:r>
            <a:r>
              <a:rPr lang="en-US" sz="2000" dirty="0">
                <a:solidFill>
                  <a:prstClr val="black"/>
                </a:solidFill>
              </a:rPr>
              <a:t> 55, </a:t>
            </a:r>
            <a:r>
              <a:rPr lang="en-US" sz="2000" dirty="0" err="1">
                <a:solidFill>
                  <a:prstClr val="black"/>
                </a:solidFill>
              </a:rPr>
              <a:t>maka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</a:rPr>
              <a:t>akan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ditampilkan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tulisan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Mengulang</a:t>
            </a:r>
            <a:r>
              <a:rPr lang="en-US" sz="2000" dirty="0" smtClean="0">
                <a:solidFill>
                  <a:prstClr val="black"/>
                </a:solidFill>
              </a:rPr>
              <a:t>.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40251" y="2422533"/>
            <a:ext cx="1023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Chart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76239" y="4529453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Kode</a:t>
            </a: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Pseudo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00544" y="2852936"/>
            <a:ext cx="204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Artinya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: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2" name="Flowchart: Decision 11"/>
          <p:cNvSpPr/>
          <p:nvPr/>
        </p:nvSpPr>
        <p:spPr>
          <a:xfrm>
            <a:off x="1763688" y="2838956"/>
            <a:ext cx="1466239" cy="56062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&gt; 55</a:t>
            </a:r>
            <a:endParaRPr lang="en-US" sz="1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Elbow Connector 13"/>
          <p:cNvCxnSpPr>
            <a:stCxn id="12" idx="3"/>
            <a:endCxn id="34" idx="1"/>
          </p:cNvCxnSpPr>
          <p:nvPr/>
        </p:nvCxnSpPr>
        <p:spPr>
          <a:xfrm>
            <a:off x="3229927" y="3119267"/>
            <a:ext cx="296756" cy="3463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2" idx="0"/>
          </p:cNvCxnSpPr>
          <p:nvPr/>
        </p:nvCxnSpPr>
        <p:spPr>
          <a:xfrm>
            <a:off x="2490288" y="2660607"/>
            <a:ext cx="6520" cy="178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10946" y="2811906"/>
            <a:ext cx="417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no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34" name="Flowchart: Data 33"/>
          <p:cNvSpPr/>
          <p:nvPr/>
        </p:nvSpPr>
        <p:spPr>
          <a:xfrm>
            <a:off x="2725332" y="3465655"/>
            <a:ext cx="160270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“Lulus“</a:t>
            </a:r>
            <a:endParaRPr lang="en-US" sz="1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8" name="Elbow Connector 37"/>
          <p:cNvCxnSpPr>
            <a:stCxn id="34" idx="4"/>
          </p:cNvCxnSpPr>
          <p:nvPr/>
        </p:nvCxnSpPr>
        <p:spPr>
          <a:xfrm rot="5400000">
            <a:off x="2929654" y="3450139"/>
            <a:ext cx="164182" cy="10298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68811" y="2768631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yes</a:t>
            </a:r>
            <a:endParaRPr lang="en-US" sz="1600" dirty="0">
              <a:solidFill>
                <a:schemeClr val="tx2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501157" y="4031526"/>
            <a:ext cx="0" cy="261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owchart: Data 21"/>
          <p:cNvSpPr/>
          <p:nvPr/>
        </p:nvSpPr>
        <p:spPr>
          <a:xfrm>
            <a:off x="251520" y="3465657"/>
            <a:ext cx="2092577" cy="41732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 </a:t>
            </a:r>
            <a:endParaRPr lang="en-US" sz="12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2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200" b="1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Mengulang</a:t>
            </a:r>
            <a:r>
              <a:rPr lang="en-US" sz="12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endParaRPr lang="en-US" sz="12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Elbow Connector 4"/>
          <p:cNvCxnSpPr>
            <a:stCxn id="12" idx="1"/>
            <a:endCxn id="22" idx="1"/>
          </p:cNvCxnSpPr>
          <p:nvPr/>
        </p:nvCxnSpPr>
        <p:spPr>
          <a:xfrm rot="10800000" flipV="1">
            <a:off x="1297810" y="3119267"/>
            <a:ext cx="465879" cy="34639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22" idx="4"/>
          </p:cNvCxnSpPr>
          <p:nvPr/>
        </p:nvCxnSpPr>
        <p:spPr>
          <a:xfrm rot="16200000" flipH="1">
            <a:off x="1811957" y="3368836"/>
            <a:ext cx="164183" cy="1192479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10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/>
      <p:bldP spid="30" grpId="0"/>
      <p:bldP spid="31" grpId="0"/>
      <p:bldP spid="32" grpId="0"/>
      <p:bldP spid="12" grpId="0" animBg="1"/>
      <p:bldP spid="16" grpId="0"/>
      <p:bldP spid="34" grpId="0" animBg="1"/>
      <p:bldP spid="41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8999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Flowchart </a:t>
            </a:r>
            <a:r>
              <a:rPr lang="en-US" dirty="0" err="1" smtClean="0"/>
              <a:t>Lengkap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Statement IF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380442" y="1327448"/>
            <a:ext cx="3484841" cy="5447939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 smtClean="0"/>
              <a:t>Outputnya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usia</a:t>
            </a:r>
            <a:r>
              <a:rPr lang="en-US" dirty="0" smtClean="0"/>
              <a:t>=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usia</a:t>
            </a:r>
            <a:r>
              <a:rPr lang="en-US" dirty="0" smtClean="0"/>
              <a:t>=20 </a:t>
            </a:r>
            <a:r>
              <a:rPr lang="en-US" sz="1600" dirty="0" smtClean="0">
                <a:latin typeface="Arial Narrow" panose="020B0606020202030204" pitchFamily="34" charset="0"/>
              </a:rPr>
              <a:t>(</a:t>
            </a:r>
            <a:r>
              <a:rPr lang="en-US" sz="1600" dirty="0" err="1" smtClean="0">
                <a:latin typeface="Arial Narrow" panose="020B0606020202030204" pitchFamily="34" charset="0"/>
              </a:rPr>
              <a:t>misal</a:t>
            </a:r>
            <a:r>
              <a:rPr lang="en-US" sz="1600" dirty="0" smtClean="0">
                <a:latin typeface="Arial Narrow" panose="020B0606020202030204" pitchFamily="34" charset="0"/>
              </a:rPr>
              <a:t>: user </a:t>
            </a:r>
            <a:r>
              <a:rPr lang="en-US" sz="1600" dirty="0" err="1" smtClean="0">
                <a:latin typeface="Arial Narrow" panose="020B0606020202030204" pitchFamily="34" charset="0"/>
              </a:rPr>
              <a:t>ketik</a:t>
            </a:r>
            <a:r>
              <a:rPr lang="en-US" sz="1600" dirty="0" smtClean="0">
                <a:latin typeface="Arial Narrow" panose="020B0606020202030204" pitchFamily="34" charset="0"/>
              </a:rPr>
              <a:t> 20)</a:t>
            </a:r>
            <a:endParaRPr lang="en-US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True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sts</a:t>
            </a:r>
            <a:r>
              <a:rPr lang="en-US" dirty="0" smtClean="0"/>
              <a:t> = “</a:t>
            </a:r>
            <a:r>
              <a:rPr lang="en-US" dirty="0" err="1" smtClean="0"/>
              <a:t>Dewasa</a:t>
            </a:r>
            <a:r>
              <a:rPr lang="en-US" dirty="0" smtClean="0"/>
              <a:t>” </a:t>
            </a:r>
            <a:r>
              <a:rPr lang="en-US" sz="1600" dirty="0">
                <a:latin typeface="Arial Narrow" panose="020B0606020202030204" pitchFamily="34" charset="0"/>
              </a:rPr>
              <a:t>(</a:t>
            </a:r>
            <a:r>
              <a:rPr lang="en-US" sz="1600" dirty="0" err="1">
                <a:latin typeface="Arial Narrow" panose="020B0606020202030204" pitchFamily="34" charset="0"/>
              </a:rPr>
              <a:t>misal</a:t>
            </a:r>
            <a:r>
              <a:rPr lang="en-US" sz="1600" dirty="0">
                <a:latin typeface="Arial Narrow" panose="020B0606020202030204" pitchFamily="34" charset="0"/>
              </a:rPr>
              <a:t>: user </a:t>
            </a:r>
            <a:r>
              <a:rPr lang="en-US" sz="1600" dirty="0" err="1">
                <a:latin typeface="Arial Narrow" panose="020B0606020202030204" pitchFamily="34" charset="0"/>
              </a:rPr>
              <a:t>ketik</a:t>
            </a:r>
            <a:r>
              <a:rPr lang="en-US" sz="1600" dirty="0">
                <a:latin typeface="Arial Narrow" panose="020B0606020202030204" pitchFamily="34" charset="0"/>
              </a:rPr>
              <a:t> 4)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Dewasa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Flowchart: Terminator 7"/>
          <p:cNvSpPr/>
          <p:nvPr/>
        </p:nvSpPr>
        <p:spPr>
          <a:xfrm>
            <a:off x="1746636" y="1772905"/>
            <a:ext cx="1368152" cy="34876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Start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1746636" y="6106705"/>
            <a:ext cx="1368152" cy="34876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Stop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0" name="Flowchart: Data 9"/>
          <p:cNvSpPr/>
          <p:nvPr/>
        </p:nvSpPr>
        <p:spPr>
          <a:xfrm>
            <a:off x="1523472" y="3140968"/>
            <a:ext cx="181448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Input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 err="1" smtClean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usia</a:t>
            </a: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1" name="Flowchart: Data 10"/>
          <p:cNvSpPr/>
          <p:nvPr/>
        </p:nvSpPr>
        <p:spPr>
          <a:xfrm>
            <a:off x="1523471" y="2422652"/>
            <a:ext cx="181448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Output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“</a:t>
            </a:r>
            <a:r>
              <a:rPr kumimoji="0" lang="en-US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usia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=“</a:t>
            </a: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9" name="Flowchart: Data 18"/>
          <p:cNvSpPr/>
          <p:nvPr/>
        </p:nvSpPr>
        <p:spPr>
          <a:xfrm>
            <a:off x="1523472" y="5386625"/>
            <a:ext cx="1814481" cy="41733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Output </a:t>
            </a: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 err="1" smtClean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sts</a:t>
            </a: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cxnSp>
        <p:nvCxnSpPr>
          <p:cNvPr id="22" name="Straight Arrow Connector 21"/>
          <p:cNvCxnSpPr>
            <a:stCxn id="8" idx="2"/>
            <a:endCxn id="11" idx="1"/>
          </p:cNvCxnSpPr>
          <p:nvPr/>
        </p:nvCxnSpPr>
        <p:spPr>
          <a:xfrm>
            <a:off x="2430712" y="2121667"/>
            <a:ext cx="0" cy="300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4"/>
            <a:endCxn id="10" idx="1"/>
          </p:cNvCxnSpPr>
          <p:nvPr/>
        </p:nvCxnSpPr>
        <p:spPr>
          <a:xfrm>
            <a:off x="2430712" y="2839983"/>
            <a:ext cx="1" cy="300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4"/>
            <a:endCxn id="21" idx="0"/>
          </p:cNvCxnSpPr>
          <p:nvPr/>
        </p:nvCxnSpPr>
        <p:spPr>
          <a:xfrm flipH="1">
            <a:off x="2427803" y="3558299"/>
            <a:ext cx="2910" cy="304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9" idx="4"/>
            <a:endCxn id="9" idx="0"/>
          </p:cNvCxnSpPr>
          <p:nvPr/>
        </p:nvCxnSpPr>
        <p:spPr>
          <a:xfrm flipH="1">
            <a:off x="2430712" y="5803956"/>
            <a:ext cx="1" cy="302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Flowchart: Decision 20"/>
          <p:cNvSpPr/>
          <p:nvPr/>
        </p:nvSpPr>
        <p:spPr>
          <a:xfrm>
            <a:off x="1694683" y="3862451"/>
            <a:ext cx="1466239" cy="56062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usia</a:t>
            </a:r>
            <a:r>
              <a:rPr lang="en-US" sz="1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 18</a:t>
            </a:r>
            <a:endParaRPr lang="en-US" sz="1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Flowchart: Process 26"/>
          <p:cNvSpPr/>
          <p:nvPr/>
        </p:nvSpPr>
        <p:spPr>
          <a:xfrm>
            <a:off x="436377" y="4522529"/>
            <a:ext cx="1817225" cy="2820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sts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=“</a:t>
            </a:r>
            <a:r>
              <a:rPr kumimoji="0" lang="en-US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Anak-anak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</p:txBody>
      </p:sp>
      <p:sp>
        <p:nvSpPr>
          <p:cNvPr id="29" name="Flowchart: Process 28"/>
          <p:cNvSpPr/>
          <p:nvPr/>
        </p:nvSpPr>
        <p:spPr>
          <a:xfrm>
            <a:off x="2901674" y="4522529"/>
            <a:ext cx="1510713" cy="28749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sts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=“</a:t>
            </a:r>
            <a:r>
              <a:rPr kumimoji="0" lang="en-US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Dewasa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</p:txBody>
      </p:sp>
      <p:cxnSp>
        <p:nvCxnSpPr>
          <p:cNvPr id="4" name="Elbow Connector 3"/>
          <p:cNvCxnSpPr>
            <a:stCxn id="21" idx="1"/>
            <a:endCxn id="27" idx="0"/>
          </p:cNvCxnSpPr>
          <p:nvPr/>
        </p:nvCxnSpPr>
        <p:spPr>
          <a:xfrm rot="10800000" flipV="1">
            <a:off x="1344991" y="4142761"/>
            <a:ext cx="349693" cy="3797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21" idx="3"/>
            <a:endCxn id="29" idx="0"/>
          </p:cNvCxnSpPr>
          <p:nvPr/>
        </p:nvCxnSpPr>
        <p:spPr>
          <a:xfrm>
            <a:off x="3160922" y="4142762"/>
            <a:ext cx="496109" cy="3797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29" idx="2"/>
            <a:endCxn id="19" idx="0"/>
          </p:cNvCxnSpPr>
          <p:nvPr/>
        </p:nvCxnSpPr>
        <p:spPr>
          <a:xfrm rot="5400000">
            <a:off x="2846297" y="4575891"/>
            <a:ext cx="576598" cy="10448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7" idx="2"/>
            <a:endCxn id="19" idx="1"/>
          </p:cNvCxnSpPr>
          <p:nvPr/>
        </p:nvCxnSpPr>
        <p:spPr>
          <a:xfrm rot="16200000" flipH="1">
            <a:off x="1596844" y="4552756"/>
            <a:ext cx="582014" cy="108572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83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9" grpId="0" animBg="1"/>
      <p:bldP spid="19" grpId="1" animBg="1"/>
      <p:bldP spid="21" grpId="0" animBg="1"/>
      <p:bldP spid="21" grpId="1" animBg="1"/>
      <p:bldP spid="27" grpId="0" animBg="1"/>
      <p:bldP spid="29" grpId="0" animBg="1"/>
      <p:bldP spid="2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4490" y="2676727"/>
            <a:ext cx="3383280" cy="423002"/>
          </a:xfrm>
        </p:spPr>
        <p:txBody>
          <a:bodyPr>
            <a:normAutofit/>
          </a:bodyPr>
          <a:lstStyle/>
          <a:p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program: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24490" y="3104241"/>
            <a:ext cx="4239276" cy="436916"/>
          </a:xfrm>
        </p:spPr>
        <p:txBody>
          <a:bodyPr>
            <a:normAutofit/>
          </a:bodyPr>
          <a:lstStyle/>
          <a:p>
            <a:pPr marL="179388" indent="-171450">
              <a:buFont typeface="Arial" panose="020B0604020202020204" pitchFamily="34" charset="0"/>
              <a:buChar char="•"/>
            </a:pPr>
            <a:r>
              <a:rPr lang="en-US" sz="1800" dirty="0" err="1"/>
              <a:t>Kode</a:t>
            </a:r>
            <a:r>
              <a:rPr lang="en-US" sz="1800" dirty="0"/>
              <a:t> </a:t>
            </a:r>
            <a:r>
              <a:rPr lang="en-US" sz="1800" dirty="0" err="1"/>
              <a:t>instruksi</a:t>
            </a:r>
            <a:r>
              <a:rPr lang="en-US" sz="1800" dirty="0"/>
              <a:t> </a:t>
            </a:r>
            <a:r>
              <a:rPr lang="en-US" sz="1800" dirty="0" smtClean="0"/>
              <a:t>selection </a:t>
            </a:r>
            <a:r>
              <a:rPr lang="en-US" sz="1800" dirty="0" err="1" smtClean="0"/>
              <a:t>atau</a:t>
            </a:r>
            <a:r>
              <a:rPr lang="en-US" sz="1800" dirty="0" smtClean="0"/>
              <a:t> decision.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332656"/>
            <a:ext cx="5102352" cy="1356569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 smtClean="0">
                <a:solidFill>
                  <a:schemeClr val="accent2"/>
                </a:solidFill>
              </a:rPr>
              <a:t>Statement 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Selection - Case</a:t>
            </a:r>
            <a:endParaRPr lang="en-US" dirty="0"/>
          </a:p>
        </p:txBody>
      </p:sp>
      <p:sp>
        <p:nvSpPr>
          <p:cNvPr id="13" name="Text Placeholder 9"/>
          <p:cNvSpPr txBox="1">
            <a:spLocks/>
          </p:cNvSpPr>
          <p:nvPr/>
        </p:nvSpPr>
        <p:spPr>
          <a:xfrm>
            <a:off x="152400" y="3789040"/>
            <a:ext cx="4707632" cy="2903805"/>
          </a:xfrm>
          <a:prstGeom prst="rect">
            <a:avLst/>
          </a:prstGeom>
        </p:spPr>
        <p:txBody>
          <a:bodyPr vert="horz">
            <a:no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Simbol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menandakan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bahwa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alur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selanjutnya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tergantung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dari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pada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&lt;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var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&gt;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jika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nilai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&lt;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var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  <a:ea typeface="+mn-ea"/>
                <a:cs typeface="+mn-cs"/>
              </a:rPr>
              <a:t>&gt;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; </a:t>
            </a:r>
          </a:p>
          <a:p>
            <a:pPr marL="452438" marR="0" lvl="1" indent="-1793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</a:rPr>
              <a:t>‘A’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,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maka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alur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akan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melalui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jalur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dengan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label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</a:rPr>
              <a:t>A</a:t>
            </a:r>
          </a:p>
          <a:p>
            <a:pPr marL="452438" lvl="1" indent="-179388"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/>
              </a:rPr>
              <a:t>‘B’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prstClr val="black"/>
                </a:solidFill>
              </a:rPr>
              <a:t>maka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alur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akan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melalui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jalur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dengan</a:t>
            </a:r>
            <a:r>
              <a:rPr lang="en-US" sz="1600" dirty="0">
                <a:solidFill>
                  <a:prstClr val="black"/>
                </a:solidFill>
              </a:rPr>
              <a:t> label </a:t>
            </a:r>
            <a:r>
              <a:rPr lang="en-US" sz="1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6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2438" lvl="1" indent="-179388">
              <a:spcBef>
                <a:spcPts val="0"/>
              </a:spcBef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‘C’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prstClr val="black"/>
                </a:solidFill>
              </a:rPr>
              <a:t>maka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alur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akan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melalui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jalur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dengan</a:t>
            </a:r>
            <a:r>
              <a:rPr lang="en-US" sz="1600" dirty="0">
                <a:solidFill>
                  <a:prstClr val="black"/>
                </a:solidFill>
              </a:rPr>
              <a:t> label </a:t>
            </a:r>
            <a:r>
              <a:rPr lang="en-US" sz="1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6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2438" lvl="1" indent="-179388">
              <a:spcBef>
                <a:spcPts val="0"/>
              </a:spcBef>
              <a:buClr>
                <a:srgbClr val="9BBB59"/>
              </a:buClr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Selain</a:t>
            </a:r>
            <a:r>
              <a:rPr lang="en-US" sz="1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‘A’, ‘B’, ‘C’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</a:rPr>
              <a:t>, </a:t>
            </a:r>
            <a:r>
              <a:rPr lang="en-US" sz="1600" dirty="0" err="1">
                <a:solidFill>
                  <a:prstClr val="black"/>
                </a:solidFill>
              </a:rPr>
              <a:t>maka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alur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akan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melalui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jalur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dengan</a:t>
            </a:r>
            <a:r>
              <a:rPr lang="en-US" sz="1600" dirty="0">
                <a:solidFill>
                  <a:prstClr val="black"/>
                </a:solidFill>
              </a:rPr>
              <a:t> label </a:t>
            </a:r>
            <a:r>
              <a:rPr lang="en-US" sz="1600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default</a:t>
            </a:r>
            <a:endParaRPr lang="en-US" sz="16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6575" marR="0" lvl="1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94894" marR="0" lvl="0" indent="-2857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31529" y="3661031"/>
            <a:ext cx="3578341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switch(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0">
              <a:tabLst>
                <a:tab pos="452438" algn="l"/>
              </a:tabLst>
            </a:pP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‘A’: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pPr lvl="0">
              <a:tabLst>
                <a:tab pos="452438" algn="l"/>
                <a:tab pos="1703388" algn="l"/>
              </a:tabLst>
            </a:pP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>
              <a:tabLst>
                <a:tab pos="452438" algn="l"/>
              </a:tabLst>
            </a:pP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‘B’: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pPr lvl="0">
              <a:tabLst>
                <a:tab pos="452438" algn="l"/>
                <a:tab pos="1703388" algn="l"/>
              </a:tabLst>
            </a:pP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>
              <a:tabLst>
                <a:tab pos="452438" algn="l"/>
              </a:tabLst>
            </a:pP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‘C’: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pPr lvl="0">
              <a:tabLst>
                <a:tab pos="452438" algn="l"/>
                <a:tab pos="1703388" algn="l"/>
              </a:tabLst>
            </a:pP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break;</a:t>
            </a:r>
          </a:p>
          <a:p>
            <a:pPr lvl="0">
              <a:tabLst>
                <a:tab pos="452438" algn="l"/>
              </a:tabLst>
            </a:pP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default :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D;</a:t>
            </a:r>
          </a:p>
          <a:p>
            <a:pPr lvl="0"/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Flowchart: Decision 14"/>
          <p:cNvSpPr/>
          <p:nvPr/>
        </p:nvSpPr>
        <p:spPr>
          <a:xfrm>
            <a:off x="1357822" y="1992736"/>
            <a:ext cx="1696404" cy="6486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&lt;Var&gt;</a:t>
            </a:r>
            <a:endParaRPr lang="en-US" sz="14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Flowchart: Process 19"/>
          <p:cNvSpPr/>
          <p:nvPr/>
        </p:nvSpPr>
        <p:spPr>
          <a:xfrm>
            <a:off x="3472935" y="2854278"/>
            <a:ext cx="579647" cy="39371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cxnSp>
        <p:nvCxnSpPr>
          <p:cNvPr id="21" name="Straight Arrow Connector 20"/>
          <p:cNvCxnSpPr>
            <a:endCxn id="15" idx="0"/>
          </p:cNvCxnSpPr>
          <p:nvPr/>
        </p:nvCxnSpPr>
        <p:spPr>
          <a:xfrm>
            <a:off x="2203085" y="1785457"/>
            <a:ext cx="2939" cy="20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03085" y="3430342"/>
            <a:ext cx="0" cy="230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20" idx="2"/>
          </p:cNvCxnSpPr>
          <p:nvPr/>
        </p:nvCxnSpPr>
        <p:spPr>
          <a:xfrm rot="5400000">
            <a:off x="2872802" y="2600105"/>
            <a:ext cx="242074" cy="153784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19494" y="201725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default</a:t>
            </a:r>
            <a:endParaRPr lang="en-US" sz="1400"/>
          </a:p>
        </p:txBody>
      </p:sp>
      <p:cxnSp>
        <p:nvCxnSpPr>
          <p:cNvPr id="25" name="Elbow Connector 24"/>
          <p:cNvCxnSpPr>
            <a:stCxn id="15" idx="3"/>
            <a:endCxn id="20" idx="0"/>
          </p:cNvCxnSpPr>
          <p:nvPr/>
        </p:nvCxnSpPr>
        <p:spPr>
          <a:xfrm>
            <a:off x="3054226" y="2317049"/>
            <a:ext cx="708533" cy="5372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811" y="2071423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A</a:t>
            </a:r>
            <a:endParaRPr lang="en-US" sz="1400"/>
          </a:p>
        </p:txBody>
      </p:sp>
      <p:sp>
        <p:nvSpPr>
          <p:cNvPr id="27" name="Flowchart: Process 26"/>
          <p:cNvSpPr/>
          <p:nvPr/>
        </p:nvSpPr>
        <p:spPr>
          <a:xfrm>
            <a:off x="304584" y="2854278"/>
            <a:ext cx="516386" cy="39371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cxnSp>
        <p:nvCxnSpPr>
          <p:cNvPr id="28" name="Elbow Connector 27"/>
          <p:cNvCxnSpPr>
            <a:stCxn id="15" idx="1"/>
            <a:endCxn id="27" idx="0"/>
          </p:cNvCxnSpPr>
          <p:nvPr/>
        </p:nvCxnSpPr>
        <p:spPr>
          <a:xfrm rot="10800000" flipV="1">
            <a:off x="562778" y="2317048"/>
            <a:ext cx="795045" cy="5372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7" idx="2"/>
          </p:cNvCxnSpPr>
          <p:nvPr/>
        </p:nvCxnSpPr>
        <p:spPr>
          <a:xfrm rot="16200000" flipH="1">
            <a:off x="1263848" y="2546916"/>
            <a:ext cx="228397" cy="16305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Process 29"/>
          <p:cNvSpPr/>
          <p:nvPr/>
        </p:nvSpPr>
        <p:spPr>
          <a:xfrm>
            <a:off x="1372238" y="2841628"/>
            <a:ext cx="516386" cy="39371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sp>
        <p:nvSpPr>
          <p:cNvPr id="31" name="Flowchart: Process 30"/>
          <p:cNvSpPr/>
          <p:nvPr/>
        </p:nvSpPr>
        <p:spPr>
          <a:xfrm>
            <a:off x="2503408" y="2854278"/>
            <a:ext cx="516386" cy="39371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i="1"/>
          </a:p>
        </p:txBody>
      </p:sp>
      <p:cxnSp>
        <p:nvCxnSpPr>
          <p:cNvPr id="32" name="Elbow Connector 31"/>
          <p:cNvCxnSpPr>
            <a:endCxn id="30" idx="0"/>
          </p:cNvCxnSpPr>
          <p:nvPr/>
        </p:nvCxnSpPr>
        <p:spPr>
          <a:xfrm rot="5400000">
            <a:off x="1490098" y="2503381"/>
            <a:ext cx="478581" cy="19791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367843" y="2455877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B</a:t>
            </a:r>
            <a:endParaRPr lang="en-US" sz="1400"/>
          </a:p>
        </p:txBody>
      </p:sp>
      <p:cxnSp>
        <p:nvCxnSpPr>
          <p:cNvPr id="34" name="Elbow Connector 33"/>
          <p:cNvCxnSpPr>
            <a:endCxn id="31" idx="0"/>
          </p:cNvCxnSpPr>
          <p:nvPr/>
        </p:nvCxnSpPr>
        <p:spPr>
          <a:xfrm rot="16200000" flipH="1">
            <a:off x="2435797" y="2528473"/>
            <a:ext cx="464907" cy="18670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723436" y="2455876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C</a:t>
            </a:r>
            <a:endParaRPr lang="en-US" sz="1400"/>
          </a:p>
        </p:txBody>
      </p:sp>
      <p:cxnSp>
        <p:nvCxnSpPr>
          <p:cNvPr id="36" name="Elbow Connector 35"/>
          <p:cNvCxnSpPr>
            <a:stCxn id="30" idx="2"/>
          </p:cNvCxnSpPr>
          <p:nvPr/>
        </p:nvCxnSpPr>
        <p:spPr>
          <a:xfrm rot="16200000" flipH="1">
            <a:off x="1790837" y="3074931"/>
            <a:ext cx="242072" cy="5628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31" idx="2"/>
          </p:cNvCxnSpPr>
          <p:nvPr/>
        </p:nvCxnSpPr>
        <p:spPr>
          <a:xfrm rot="5400000">
            <a:off x="2372224" y="3100683"/>
            <a:ext cx="242072" cy="5366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83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/>
      <p:bldP spid="13" grpId="0" build="p"/>
      <p:bldP spid="19" grpId="0" animBg="1"/>
      <p:bldP spid="15" grpId="0" animBg="1"/>
      <p:bldP spid="20" grpId="0" animBg="1"/>
      <p:bldP spid="24" grpId="0"/>
      <p:bldP spid="26" grpId="0"/>
      <p:bldP spid="27" grpId="0" animBg="1"/>
      <p:bldP spid="30" grpId="0" animBg="1"/>
      <p:bldP spid="31" grpId="0" animBg="1"/>
      <p:bldP spid="33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332656"/>
            <a:ext cx="5102352" cy="1356569"/>
          </a:xfrm>
        </p:spPr>
        <p:txBody>
          <a:bodyPr/>
          <a:lstStyle/>
          <a:p>
            <a:pPr marL="109728" indent="0">
              <a:buNone/>
            </a:pPr>
            <a:r>
              <a:rPr lang="en-US" sz="4000" dirty="0" smtClean="0">
                <a:solidFill>
                  <a:schemeClr val="accent2"/>
                </a:solidFill>
              </a:rPr>
              <a:t>Statement 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Selection - Case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88794" y="1589763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9" name="Flowchart: Data 38"/>
          <p:cNvSpPr/>
          <p:nvPr/>
        </p:nvSpPr>
        <p:spPr>
          <a:xfrm>
            <a:off x="2095530" y="2310826"/>
            <a:ext cx="1438203" cy="28822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smtClean="0"/>
              <a:t>Input  a</a:t>
            </a:r>
          </a:p>
        </p:txBody>
      </p:sp>
      <p:cxnSp>
        <p:nvCxnSpPr>
          <p:cNvPr id="40" name="Straight Arrow Connector 39"/>
          <p:cNvCxnSpPr>
            <a:stCxn id="66" idx="2"/>
            <a:endCxn id="39" idx="1"/>
          </p:cNvCxnSpPr>
          <p:nvPr/>
        </p:nvCxnSpPr>
        <p:spPr>
          <a:xfrm>
            <a:off x="2812553" y="2121578"/>
            <a:ext cx="2079" cy="189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Flowchart: Process 41"/>
          <p:cNvSpPr/>
          <p:nvPr/>
        </p:nvSpPr>
        <p:spPr>
          <a:xfrm>
            <a:off x="3868529" y="3788041"/>
            <a:ext cx="1012701" cy="33798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Pot=10</a:t>
            </a:r>
            <a:r>
              <a:rPr lang="en-US" sz="1400" i="1" dirty="0"/>
              <a:t>%</a:t>
            </a:r>
          </a:p>
        </p:txBody>
      </p:sp>
      <p:cxnSp>
        <p:nvCxnSpPr>
          <p:cNvPr id="43" name="Straight Arrow Connector 42"/>
          <p:cNvCxnSpPr>
            <a:stCxn id="39" idx="4"/>
            <a:endCxn id="41" idx="0"/>
          </p:cNvCxnSpPr>
          <p:nvPr/>
        </p:nvCxnSpPr>
        <p:spPr>
          <a:xfrm flipH="1">
            <a:off x="2814518" y="2599049"/>
            <a:ext cx="114" cy="230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63" idx="0"/>
          </p:cNvCxnSpPr>
          <p:nvPr/>
        </p:nvCxnSpPr>
        <p:spPr>
          <a:xfrm>
            <a:off x="2801809" y="4437496"/>
            <a:ext cx="10744" cy="305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42" idx="2"/>
          </p:cNvCxnSpPr>
          <p:nvPr/>
        </p:nvCxnSpPr>
        <p:spPr>
          <a:xfrm rot="5400000">
            <a:off x="3455248" y="3504194"/>
            <a:ext cx="297798" cy="15414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27988" y="2854344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default</a:t>
            </a:r>
            <a:endParaRPr lang="en-US" sz="1400"/>
          </a:p>
        </p:txBody>
      </p:sp>
      <p:cxnSp>
        <p:nvCxnSpPr>
          <p:cNvPr id="47" name="Elbow Connector 46"/>
          <p:cNvCxnSpPr>
            <a:stCxn id="41" idx="3"/>
          </p:cNvCxnSpPr>
          <p:nvPr/>
        </p:nvCxnSpPr>
        <p:spPr>
          <a:xfrm>
            <a:off x="3662720" y="3154141"/>
            <a:ext cx="853009" cy="6339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089305" y="2908515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A</a:t>
            </a:r>
            <a:endParaRPr lang="en-US" sz="1400"/>
          </a:p>
        </p:txBody>
      </p:sp>
      <p:sp>
        <p:nvSpPr>
          <p:cNvPr id="49" name="Flowchart: Process 48"/>
          <p:cNvSpPr/>
          <p:nvPr/>
        </p:nvSpPr>
        <p:spPr>
          <a:xfrm>
            <a:off x="154890" y="3801716"/>
            <a:ext cx="934415" cy="3243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Pot=40%</a:t>
            </a:r>
            <a:endParaRPr lang="en-US" sz="1400" i="1" dirty="0">
              <a:solidFill>
                <a:schemeClr val="lt1"/>
              </a:solidFill>
            </a:endParaRPr>
          </a:p>
        </p:txBody>
      </p:sp>
      <p:cxnSp>
        <p:nvCxnSpPr>
          <p:cNvPr id="50" name="Elbow Connector 49"/>
          <p:cNvCxnSpPr>
            <a:stCxn id="41" idx="1"/>
            <a:endCxn id="49" idx="0"/>
          </p:cNvCxnSpPr>
          <p:nvPr/>
        </p:nvCxnSpPr>
        <p:spPr>
          <a:xfrm rot="10800000" flipV="1">
            <a:off x="622098" y="3154140"/>
            <a:ext cx="1344218" cy="6475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9" idx="2"/>
          </p:cNvCxnSpPr>
          <p:nvPr/>
        </p:nvCxnSpPr>
        <p:spPr>
          <a:xfrm rot="16200000" flipH="1">
            <a:off x="1563056" y="3185069"/>
            <a:ext cx="297794" cy="217971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Flowchart: Process 51"/>
          <p:cNvSpPr/>
          <p:nvPr/>
        </p:nvSpPr>
        <p:spPr>
          <a:xfrm>
            <a:off x="1442351" y="3815390"/>
            <a:ext cx="924536" cy="3243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Pot=30%</a:t>
            </a:r>
            <a:endParaRPr lang="en-US" sz="1400" i="1" dirty="0"/>
          </a:p>
        </p:txBody>
      </p:sp>
      <p:sp>
        <p:nvSpPr>
          <p:cNvPr id="53" name="Flowchart: Process 52"/>
          <p:cNvSpPr/>
          <p:nvPr/>
        </p:nvSpPr>
        <p:spPr>
          <a:xfrm>
            <a:off x="2780974" y="3788041"/>
            <a:ext cx="977273" cy="31052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Pot=20</a:t>
            </a:r>
            <a:r>
              <a:rPr lang="en-US" sz="1400" i="1" dirty="0"/>
              <a:t>%</a:t>
            </a:r>
          </a:p>
        </p:txBody>
      </p:sp>
      <p:cxnSp>
        <p:nvCxnSpPr>
          <p:cNvPr id="54" name="Elbow Connector 53"/>
          <p:cNvCxnSpPr>
            <a:endCxn id="52" idx="0"/>
          </p:cNvCxnSpPr>
          <p:nvPr/>
        </p:nvCxnSpPr>
        <p:spPr>
          <a:xfrm rot="10800000" flipV="1">
            <a:off x="1904619" y="3323132"/>
            <a:ext cx="720324" cy="49225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364238" y="3217722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</a:t>
            </a:r>
            <a:endParaRPr lang="en-US" sz="1400" dirty="0"/>
          </a:p>
        </p:txBody>
      </p:sp>
      <p:cxnSp>
        <p:nvCxnSpPr>
          <p:cNvPr id="56" name="Elbow Connector 55"/>
          <p:cNvCxnSpPr>
            <a:endCxn id="53" idx="0"/>
          </p:cNvCxnSpPr>
          <p:nvPr/>
        </p:nvCxnSpPr>
        <p:spPr>
          <a:xfrm rot="16200000" flipH="1">
            <a:off x="2877561" y="3395991"/>
            <a:ext cx="464908" cy="319191"/>
          </a:xfrm>
          <a:prstGeom prst="bentConnector3">
            <a:avLst>
              <a:gd name="adj1" fmla="val 252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331930" y="3292968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C</a:t>
            </a:r>
            <a:endParaRPr lang="en-US" sz="1400"/>
          </a:p>
        </p:txBody>
      </p:sp>
      <p:cxnSp>
        <p:nvCxnSpPr>
          <p:cNvPr id="58" name="Elbow Connector 57"/>
          <p:cNvCxnSpPr>
            <a:stCxn id="52" idx="2"/>
          </p:cNvCxnSpPr>
          <p:nvPr/>
        </p:nvCxnSpPr>
        <p:spPr>
          <a:xfrm rot="16200000" flipH="1">
            <a:off x="2200736" y="3843584"/>
            <a:ext cx="284120" cy="87635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53" idx="2"/>
          </p:cNvCxnSpPr>
          <p:nvPr/>
        </p:nvCxnSpPr>
        <p:spPr>
          <a:xfrm rot="5400000">
            <a:off x="2888882" y="4043094"/>
            <a:ext cx="325261" cy="43619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Flowchart: Process 62"/>
          <p:cNvSpPr/>
          <p:nvPr/>
        </p:nvSpPr>
        <p:spPr>
          <a:xfrm>
            <a:off x="2056469" y="4742850"/>
            <a:ext cx="1512168" cy="328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Harga</a:t>
            </a:r>
            <a:r>
              <a:rPr lang="en-US" sz="1400" dirty="0" smtClean="0"/>
              <a:t>=500000</a:t>
            </a:r>
            <a:endParaRPr lang="en-US" sz="1400" dirty="0"/>
          </a:p>
        </p:txBody>
      </p:sp>
      <p:sp>
        <p:nvSpPr>
          <p:cNvPr id="66" name="Flowchart: Terminator 65"/>
          <p:cNvSpPr/>
          <p:nvPr/>
        </p:nvSpPr>
        <p:spPr>
          <a:xfrm>
            <a:off x="2128477" y="1772816"/>
            <a:ext cx="1368152" cy="34876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Start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9" name="Flowchart: Terminator 68"/>
          <p:cNvSpPr/>
          <p:nvPr/>
        </p:nvSpPr>
        <p:spPr>
          <a:xfrm>
            <a:off x="2138987" y="6449484"/>
            <a:ext cx="1368152" cy="34876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Stop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1" name="Flowchart: Process 70"/>
          <p:cNvSpPr/>
          <p:nvPr/>
        </p:nvSpPr>
        <p:spPr>
          <a:xfrm>
            <a:off x="1577551" y="5343922"/>
            <a:ext cx="2470004" cy="3598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Sale = </a:t>
            </a:r>
            <a:r>
              <a:rPr lang="en-US" sz="1400" dirty="0" err="1" smtClean="0"/>
              <a:t>harga</a:t>
            </a:r>
            <a:r>
              <a:rPr lang="en-US" sz="1400" dirty="0" smtClean="0"/>
              <a:t> – (</a:t>
            </a:r>
            <a:r>
              <a:rPr lang="en-US" sz="1400" dirty="0" err="1" smtClean="0"/>
              <a:t>harga</a:t>
            </a:r>
            <a:r>
              <a:rPr lang="en-US" sz="1400" dirty="0" smtClean="0"/>
              <a:t> * pot)</a:t>
            </a:r>
            <a:endParaRPr lang="en-US" sz="1400" dirty="0"/>
          </a:p>
        </p:txBody>
      </p:sp>
      <p:sp>
        <p:nvSpPr>
          <p:cNvPr id="74" name="Flowchart: Data 73"/>
          <p:cNvSpPr/>
          <p:nvPr/>
        </p:nvSpPr>
        <p:spPr>
          <a:xfrm>
            <a:off x="1875684" y="5900519"/>
            <a:ext cx="1873738" cy="33679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err="1" smtClean="0"/>
              <a:t>Ouput</a:t>
            </a:r>
            <a:r>
              <a:rPr lang="en-US" sz="1400" i="1" dirty="0" smtClean="0"/>
              <a:t> sale</a:t>
            </a:r>
          </a:p>
        </p:txBody>
      </p:sp>
      <p:cxnSp>
        <p:nvCxnSpPr>
          <p:cNvPr id="76" name="Straight Arrow Connector 75"/>
          <p:cNvCxnSpPr>
            <a:stCxn id="63" idx="2"/>
            <a:endCxn id="71" idx="0"/>
          </p:cNvCxnSpPr>
          <p:nvPr/>
        </p:nvCxnSpPr>
        <p:spPr>
          <a:xfrm>
            <a:off x="2812553" y="5071396"/>
            <a:ext cx="0" cy="272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1" idx="2"/>
            <a:endCxn id="74" idx="1"/>
          </p:cNvCxnSpPr>
          <p:nvPr/>
        </p:nvCxnSpPr>
        <p:spPr>
          <a:xfrm>
            <a:off x="2812553" y="5703770"/>
            <a:ext cx="0" cy="196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4" idx="4"/>
            <a:endCxn id="69" idx="0"/>
          </p:cNvCxnSpPr>
          <p:nvPr/>
        </p:nvCxnSpPr>
        <p:spPr>
          <a:xfrm>
            <a:off x="2812553" y="6237312"/>
            <a:ext cx="10510" cy="212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Flowchart: Decision 40"/>
          <p:cNvSpPr/>
          <p:nvPr/>
        </p:nvSpPr>
        <p:spPr>
          <a:xfrm>
            <a:off x="1966316" y="2829828"/>
            <a:ext cx="1696404" cy="6486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1400" b="1" i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Content Placeholder 6"/>
          <p:cNvSpPr txBox="1">
            <a:spLocks/>
          </p:cNvSpPr>
          <p:nvPr/>
        </p:nvSpPr>
        <p:spPr>
          <a:xfrm>
            <a:off x="5380442" y="1327448"/>
            <a:ext cx="3484841" cy="544793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9144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9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en-US" b="1" u="sng" dirty="0" err="1" smtClean="0"/>
              <a:t>Outputnya</a:t>
            </a:r>
            <a:r>
              <a:rPr lang="en-US" dirty="0" smtClean="0"/>
              <a:t>:</a:t>
            </a:r>
          </a:p>
          <a:p>
            <a:pPr marL="0"/>
            <a:endParaRPr lang="en-US" dirty="0" smtClean="0"/>
          </a:p>
          <a:p>
            <a:pPr marL="0"/>
            <a:endParaRPr lang="en-US" dirty="0" smtClean="0"/>
          </a:p>
          <a:p>
            <a:pPr marL="0"/>
            <a:endParaRPr lang="en-US" dirty="0" smtClean="0"/>
          </a:p>
          <a:p>
            <a:pPr marL="0"/>
            <a:r>
              <a:rPr lang="en-US" dirty="0" smtClean="0"/>
              <a:t>a=‘B’ </a:t>
            </a:r>
            <a:r>
              <a:rPr lang="en-US" sz="1600" dirty="0" smtClean="0">
                <a:latin typeface="Arial Narrow" panose="020B0606020202030204" pitchFamily="34" charset="0"/>
              </a:rPr>
              <a:t>(</a:t>
            </a:r>
            <a:r>
              <a:rPr lang="en-US" sz="1600" dirty="0" err="1" smtClean="0">
                <a:latin typeface="Arial Narrow" panose="020B0606020202030204" pitchFamily="34" charset="0"/>
              </a:rPr>
              <a:t>misal</a:t>
            </a:r>
            <a:r>
              <a:rPr lang="en-US" sz="1600" dirty="0" smtClean="0">
                <a:latin typeface="Arial Narrow" panose="020B0606020202030204" pitchFamily="34" charset="0"/>
              </a:rPr>
              <a:t>: user </a:t>
            </a:r>
            <a:r>
              <a:rPr lang="en-US" sz="1600" dirty="0" err="1" smtClean="0">
                <a:latin typeface="Arial Narrow" panose="020B0606020202030204" pitchFamily="34" charset="0"/>
              </a:rPr>
              <a:t>ketik</a:t>
            </a:r>
            <a:r>
              <a:rPr lang="en-US" sz="1600" dirty="0" smtClean="0">
                <a:latin typeface="Arial Narrow" panose="020B0606020202030204" pitchFamily="34" charset="0"/>
              </a:rPr>
              <a:t> B)</a:t>
            </a:r>
            <a:endParaRPr lang="en-US" dirty="0" smtClean="0">
              <a:latin typeface="Arial Narrow" panose="020B0606020202030204" pitchFamily="34" charset="0"/>
            </a:endParaRPr>
          </a:p>
          <a:p>
            <a:pPr marL="0"/>
            <a:endParaRPr lang="en-US" dirty="0" smtClean="0"/>
          </a:p>
          <a:p>
            <a:pPr marL="0"/>
            <a:endParaRPr lang="en-US" dirty="0" smtClean="0"/>
          </a:p>
          <a:p>
            <a:pPr marL="0"/>
            <a:endParaRPr lang="en-US" dirty="0" smtClean="0"/>
          </a:p>
          <a:p>
            <a:pPr marL="0"/>
            <a:endParaRPr lang="en-US" dirty="0" smtClean="0"/>
          </a:p>
          <a:p>
            <a:pPr marL="0"/>
            <a:endParaRPr lang="en-US" dirty="0"/>
          </a:p>
          <a:p>
            <a:pPr marL="0"/>
            <a:r>
              <a:rPr lang="en-US" dirty="0" smtClean="0"/>
              <a:t>Pot = 30%</a:t>
            </a:r>
          </a:p>
          <a:p>
            <a:pPr marL="0"/>
            <a:endParaRPr lang="en-US" dirty="0" smtClean="0"/>
          </a:p>
          <a:p>
            <a:pPr marL="0"/>
            <a:endParaRPr lang="en-US" dirty="0" smtClean="0"/>
          </a:p>
          <a:p>
            <a:pPr marL="0"/>
            <a:r>
              <a:rPr lang="en-US" dirty="0" err="1" smtClean="0"/>
              <a:t>Harga</a:t>
            </a:r>
            <a:r>
              <a:rPr lang="en-US" dirty="0" smtClean="0"/>
              <a:t>=500000</a:t>
            </a:r>
          </a:p>
          <a:p>
            <a:pPr marL="0"/>
            <a:endParaRPr lang="en-US" dirty="0"/>
          </a:p>
          <a:p>
            <a:pPr marL="0"/>
            <a:endParaRPr lang="en-US" dirty="0" smtClean="0"/>
          </a:p>
          <a:p>
            <a:pPr marL="0"/>
            <a:r>
              <a:rPr lang="en-US" dirty="0" smtClean="0"/>
              <a:t>Sale=500000-150000=350000</a:t>
            </a:r>
          </a:p>
          <a:p>
            <a:pPr marL="0"/>
            <a:endParaRPr lang="en-US" dirty="0" smtClean="0"/>
          </a:p>
          <a:p>
            <a:pPr marL="0"/>
            <a:r>
              <a:rPr lang="en-US" dirty="0" smtClean="0"/>
              <a:t>350000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9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8" dur="5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2" dur="5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0" dur="500" fill="hold"/>
                                        <p:tgtEl>
                                          <p:spTgt spid="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3" dur="5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"/>
                            </p:stCondLst>
                            <p:childTnLst>
                              <p:par>
                                <p:cTn id="15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0" dur="5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7" dur="500" fill="hold"/>
                                        <p:tgtEl>
                                          <p:spTgt spid="7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000"/>
                            </p:stCondLst>
                            <p:childTnLst>
                              <p:par>
                                <p:cTn id="1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8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500"/>
                            </p:stCondLst>
                            <p:childTnLst>
                              <p:par>
                                <p:cTn id="17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4" dur="500" fill="hold"/>
                                        <p:tgtEl>
                                          <p:spTgt spid="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000"/>
                            </p:stCondLst>
                            <p:childTnLst>
                              <p:par>
                                <p:cTn id="1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8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500"/>
                            </p:stCondLst>
                            <p:childTnLst>
                              <p:par>
                                <p:cTn id="18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1" dur="500" fill="hold"/>
                                        <p:tgtEl>
                                          <p:spTgt spid="69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  <p:bldP spid="39" grpId="1" animBg="1"/>
      <p:bldP spid="42" grpId="0" animBg="1"/>
      <p:bldP spid="46" grpId="0"/>
      <p:bldP spid="48" grpId="0"/>
      <p:bldP spid="49" grpId="0" animBg="1"/>
      <p:bldP spid="52" grpId="0" animBg="1"/>
      <p:bldP spid="52" grpId="1" animBg="1"/>
      <p:bldP spid="53" grpId="0" animBg="1"/>
      <p:bldP spid="55" grpId="0"/>
      <p:bldP spid="57" grpId="0"/>
      <p:bldP spid="63" grpId="0" animBg="1"/>
      <p:bldP spid="63" grpId="1" animBg="1"/>
      <p:bldP spid="66" grpId="0" animBg="1"/>
      <p:bldP spid="66" grpId="1" animBg="1"/>
      <p:bldP spid="69" grpId="0" animBg="1"/>
      <p:bldP spid="69" grpId="1" animBg="1"/>
      <p:bldP spid="71" grpId="0" animBg="1"/>
      <p:bldP spid="71" grpId="1" animBg="1"/>
      <p:bldP spid="74" grpId="0" animBg="1"/>
      <p:bldP spid="74" grpId="1" animBg="1"/>
      <p:bldP spid="41" grpId="0" animBg="1"/>
      <p:bldP spid="4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3956</TotalTime>
  <Words>423</Words>
  <Application>Microsoft Office PowerPoint</Application>
  <PresentationFormat>On-screen Show (4:3)</PresentationFormat>
  <Paragraphs>142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Courier New</vt:lpstr>
      <vt:lpstr>Georgia</vt:lpstr>
      <vt:lpstr>Trebuchet MS</vt:lpstr>
      <vt:lpstr>Wingdings 2</vt:lpstr>
      <vt:lpstr>Urban</vt:lpstr>
      <vt:lpstr>FONDASI PEMROGRAMAN &amp; STRUKTUR DATA #2 - 3</vt:lpstr>
      <vt:lpstr>Dalam bahasa program:</vt:lpstr>
      <vt:lpstr>PowerPoint Presentation</vt:lpstr>
      <vt:lpstr>PowerPoint Presentation</vt:lpstr>
      <vt:lpstr>Contoh Flowchart Lengkap dengan Statement IF</vt:lpstr>
      <vt:lpstr>Dalam bahasa program:</vt:lpstr>
      <vt:lpstr>PowerPoint Presentation</vt:lpstr>
      <vt:lpstr>See You Next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399</cp:revision>
  <dcterms:created xsi:type="dcterms:W3CDTF">2011-09-16T02:11:44Z</dcterms:created>
  <dcterms:modified xsi:type="dcterms:W3CDTF">2018-05-26T02:23:42Z</dcterms:modified>
</cp:coreProperties>
</file>