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8" r:id="rId3"/>
    <p:sldId id="268" r:id="rId4"/>
    <p:sldId id="267" r:id="rId5"/>
    <p:sldId id="269" r:id="rId6"/>
    <p:sldId id="270" r:id="rId7"/>
    <p:sldId id="271" r:id="rId8"/>
    <p:sldId id="259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60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4660"/>
  </p:normalViewPr>
  <p:slideViewPr>
    <p:cSldViewPr>
      <p:cViewPr varScale="1">
        <p:scale>
          <a:sx n="61" d="100"/>
          <a:sy n="61" d="100"/>
        </p:scale>
        <p:origin x="13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13/07/2018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#2 - 2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Flow Chart &amp; Sequence Statements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1050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Process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45" y="4615165"/>
            <a:ext cx="3366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gabung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=“ABC” + “DE”;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251592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Operasi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String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teks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ABC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digabung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teks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disimpan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di variable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gabung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388771" y="3204984"/>
            <a:ext cx="2103109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err="1" smtClean="0"/>
              <a:t>gabung</a:t>
            </a:r>
            <a:r>
              <a:rPr lang="en-US" sz="1400" i="1" dirty="0" smtClean="0"/>
              <a:t> = “ABC” + “DE”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508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1050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Process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3937" y="4615165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besar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x &gt;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251592"/>
            <a:ext cx="4263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Operasi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Komparasi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variable x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dibandingkan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Georgia"/>
              </a:rPr>
              <a:t>nilai</a:t>
            </a:r>
            <a:r>
              <a:rPr lang="en-US" sz="2400" dirty="0" smtClean="0">
                <a:solidFill>
                  <a:prstClr val="black"/>
                </a:solidFill>
                <a:latin typeface="Georgia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Georgia"/>
              </a:rPr>
              <a:t>isi</a:t>
            </a:r>
            <a:r>
              <a:rPr lang="en-US" sz="2400" dirty="0" smtClean="0">
                <a:solidFill>
                  <a:prstClr val="black"/>
                </a:solidFill>
                <a:latin typeface="Georgia"/>
              </a:rPr>
              <a:t> variable y,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adalah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true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false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yang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akan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disimpan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di variable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besar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388771" y="3204984"/>
            <a:ext cx="2103109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err="1" smtClean="0"/>
              <a:t>besar</a:t>
            </a:r>
            <a:r>
              <a:rPr lang="en-US" sz="1600" b="1" i="1" dirty="0" smtClean="0"/>
              <a:t> </a:t>
            </a:r>
            <a:r>
              <a:rPr lang="en-US" sz="1600" b="1" i="1" dirty="0"/>
              <a:t>= x &gt; y</a:t>
            </a:r>
          </a:p>
        </p:txBody>
      </p:sp>
    </p:spTree>
    <p:extLst>
      <p:ext uri="{BB962C8B-B14F-4D97-AF65-F5344CB8AC3E}">
        <p14:creationId xmlns:p14="http://schemas.microsoft.com/office/powerpoint/2010/main" val="53826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1050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Process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4507" y="4591000"/>
            <a:ext cx="84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A=5;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57180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Operasi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Inisialisasi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variable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diinisialisasi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diisi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388771" y="3204984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 = 5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87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Flowchart </a:t>
            </a:r>
            <a:r>
              <a:rPr lang="en-US" dirty="0" err="1" smtClean="0"/>
              <a:t>dengan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704843" y="1327448"/>
            <a:ext cx="3667357" cy="5254627"/>
          </a:xfrm>
        </p:spPr>
        <p:txBody>
          <a:bodyPr/>
          <a:lstStyle/>
          <a:p>
            <a:pPr marL="179388" indent="-179388"/>
            <a:r>
              <a:rPr lang="en-US" dirty="0" err="1" smtClean="0"/>
              <a:t>Alur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endParaRPr lang="en-US" dirty="0" smtClean="0"/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x =</a:t>
            </a:r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 smtClean="0"/>
              <a:t>Membaca</a:t>
            </a:r>
            <a:r>
              <a:rPr lang="en-US" dirty="0" smtClean="0"/>
              <a:t> user input </a:t>
            </a:r>
            <a:r>
              <a:rPr lang="en-US" dirty="0" err="1" smtClean="0"/>
              <a:t>untuk</a:t>
            </a:r>
            <a:r>
              <a:rPr lang="en-US" dirty="0" smtClean="0"/>
              <a:t> x</a:t>
            </a:r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y=</a:t>
            </a:r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/>
              <a:t>Membaca</a:t>
            </a:r>
            <a:r>
              <a:rPr lang="en-US" dirty="0"/>
              <a:t> user input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y</a:t>
            </a:r>
            <a:endParaRPr lang="en-US" dirty="0"/>
          </a:p>
          <a:p>
            <a:pPr marL="179388" indent="-179388"/>
            <a:endParaRPr lang="en-US" dirty="0" smtClean="0"/>
          </a:p>
          <a:p>
            <a:pPr marL="179388" indent="-179388"/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en-US" dirty="0" smtClean="0"/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z</a:t>
            </a:r>
          </a:p>
          <a:p>
            <a:pPr marL="179388" indent="-179388"/>
            <a:endParaRPr lang="en-US" dirty="0"/>
          </a:p>
          <a:p>
            <a:pPr marL="179388" indent="-179388"/>
            <a:r>
              <a:rPr lang="en-US" dirty="0" err="1" smtClean="0"/>
              <a:t>Alur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658142" y="1327448"/>
            <a:ext cx="2390544" cy="5447939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Outputnya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x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x = 4 </a:t>
            </a:r>
            <a:r>
              <a:rPr lang="en-US" sz="1600" dirty="0" smtClean="0">
                <a:latin typeface="Arial Narrow" panose="020B0606020202030204" pitchFamily="34" charset="0"/>
              </a:rPr>
              <a:t>(</a:t>
            </a:r>
            <a:r>
              <a:rPr lang="en-US" sz="1600" dirty="0" err="1" smtClean="0">
                <a:latin typeface="Arial Narrow" panose="020B0606020202030204" pitchFamily="34" charset="0"/>
              </a:rPr>
              <a:t>misal</a:t>
            </a:r>
            <a:r>
              <a:rPr lang="en-US" sz="1600" dirty="0" smtClean="0">
                <a:latin typeface="Arial Narrow" panose="020B0606020202030204" pitchFamily="34" charset="0"/>
              </a:rPr>
              <a:t>: user </a:t>
            </a:r>
            <a:r>
              <a:rPr lang="en-US" sz="1600" dirty="0" err="1" smtClean="0">
                <a:latin typeface="Arial Narrow" panose="020B0606020202030204" pitchFamily="34" charset="0"/>
              </a:rPr>
              <a:t>ketik</a:t>
            </a:r>
            <a:r>
              <a:rPr lang="en-US" sz="1600" dirty="0" smtClean="0">
                <a:latin typeface="Arial Narrow" panose="020B0606020202030204" pitchFamily="34" charset="0"/>
              </a:rPr>
              <a:t> 4)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 = 5 </a:t>
            </a:r>
            <a:r>
              <a:rPr lang="en-US" sz="1600" dirty="0">
                <a:latin typeface="Arial Narrow" panose="020B0606020202030204" pitchFamily="34" charset="0"/>
              </a:rPr>
              <a:t>(</a:t>
            </a:r>
            <a:r>
              <a:rPr lang="en-US" sz="1600" dirty="0" err="1">
                <a:latin typeface="Arial Narrow" panose="020B0606020202030204" pitchFamily="34" charset="0"/>
              </a:rPr>
              <a:t>misal</a:t>
            </a:r>
            <a:r>
              <a:rPr lang="en-US" sz="1600" dirty="0">
                <a:latin typeface="Arial Narrow" panose="020B0606020202030204" pitchFamily="34" charset="0"/>
              </a:rPr>
              <a:t>: user </a:t>
            </a:r>
            <a:r>
              <a:rPr lang="en-US" sz="1600" dirty="0" err="1">
                <a:latin typeface="Arial Narrow" panose="020B0606020202030204" pitchFamily="34" charset="0"/>
              </a:rPr>
              <a:t>ketik</a:t>
            </a:r>
            <a:r>
              <a:rPr lang="en-US" sz="1600" dirty="0">
                <a:latin typeface="Arial Narrow" panose="020B0606020202030204" pitchFamily="34" charset="0"/>
              </a:rPr>
              <a:t> 4)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z = 4 + 5 =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8" name="Flowchart: Terminator 7"/>
          <p:cNvSpPr/>
          <p:nvPr/>
        </p:nvSpPr>
        <p:spPr>
          <a:xfrm>
            <a:off x="827584" y="1327448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827584" y="6233313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Flowchart: Data 9"/>
          <p:cNvSpPr/>
          <p:nvPr/>
        </p:nvSpPr>
        <p:spPr>
          <a:xfrm>
            <a:off x="604420" y="2695511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</a:p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" name="Flowchart: Data 10"/>
          <p:cNvSpPr/>
          <p:nvPr/>
        </p:nvSpPr>
        <p:spPr>
          <a:xfrm>
            <a:off x="604419" y="1977195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</a:p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“x = “</a:t>
            </a:r>
          </a:p>
        </p:txBody>
      </p:sp>
      <p:sp>
        <p:nvSpPr>
          <p:cNvPr id="15" name="Flowchart: Data 14"/>
          <p:cNvSpPr/>
          <p:nvPr/>
        </p:nvSpPr>
        <p:spPr>
          <a:xfrm>
            <a:off x="604420" y="4128108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74545" y="4902341"/>
            <a:ext cx="1668412" cy="24103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z = x + y</a:t>
            </a:r>
          </a:p>
        </p:txBody>
      </p:sp>
      <p:sp>
        <p:nvSpPr>
          <p:cNvPr id="19" name="Flowchart: Data 18"/>
          <p:cNvSpPr/>
          <p:nvPr/>
        </p:nvSpPr>
        <p:spPr>
          <a:xfrm>
            <a:off x="604420" y="5514997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Flowchart: Data 19"/>
          <p:cNvSpPr/>
          <p:nvPr/>
        </p:nvSpPr>
        <p:spPr>
          <a:xfrm>
            <a:off x="604419" y="3436976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</a:p>
          <a:p>
            <a:pPr algn="ctr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“y = “</a:t>
            </a:r>
          </a:p>
        </p:txBody>
      </p:sp>
      <p:cxnSp>
        <p:nvCxnSpPr>
          <p:cNvPr id="22" name="Straight Arrow Connector 21"/>
          <p:cNvCxnSpPr>
            <a:stCxn id="8" idx="2"/>
            <a:endCxn id="11" idx="1"/>
          </p:cNvCxnSpPr>
          <p:nvPr/>
        </p:nvCxnSpPr>
        <p:spPr>
          <a:xfrm>
            <a:off x="1511660" y="1676210"/>
            <a:ext cx="0" cy="30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4"/>
            <a:endCxn id="10" idx="1"/>
          </p:cNvCxnSpPr>
          <p:nvPr/>
        </p:nvCxnSpPr>
        <p:spPr>
          <a:xfrm>
            <a:off x="1511660" y="2394526"/>
            <a:ext cx="1" cy="30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4"/>
            <a:endCxn id="20" idx="1"/>
          </p:cNvCxnSpPr>
          <p:nvPr/>
        </p:nvCxnSpPr>
        <p:spPr>
          <a:xfrm flipH="1">
            <a:off x="1511660" y="3112842"/>
            <a:ext cx="1" cy="32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4"/>
            <a:endCxn id="15" idx="1"/>
          </p:cNvCxnSpPr>
          <p:nvPr/>
        </p:nvCxnSpPr>
        <p:spPr>
          <a:xfrm>
            <a:off x="1511660" y="3854307"/>
            <a:ext cx="1" cy="273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5" idx="4"/>
            <a:endCxn id="18" idx="0"/>
          </p:cNvCxnSpPr>
          <p:nvPr/>
        </p:nvCxnSpPr>
        <p:spPr>
          <a:xfrm flipH="1">
            <a:off x="1508751" y="4545439"/>
            <a:ext cx="2910" cy="356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2"/>
            <a:endCxn id="19" idx="1"/>
          </p:cNvCxnSpPr>
          <p:nvPr/>
        </p:nvCxnSpPr>
        <p:spPr>
          <a:xfrm>
            <a:off x="1508751" y="5143375"/>
            <a:ext cx="2910" cy="371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4"/>
            <a:endCxn id="9" idx="0"/>
          </p:cNvCxnSpPr>
          <p:nvPr/>
        </p:nvCxnSpPr>
        <p:spPr>
          <a:xfrm flipH="1">
            <a:off x="1511660" y="5932328"/>
            <a:ext cx="1" cy="30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50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Flashback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–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/>
              <a:t>Pengembangan</a:t>
            </a:r>
            <a:r>
              <a:rPr lang="en-US" dirty="0"/>
              <a:t>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Definisikan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Rancang</a:t>
            </a:r>
            <a:r>
              <a:rPr lang="en-US" dirty="0"/>
              <a:t> outline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algoritma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outline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pemecahan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Test </a:t>
            </a:r>
            <a:r>
              <a:rPr lang="en-US" dirty="0" err="1"/>
              <a:t>algoritma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Coding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Execute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pemeliharaan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7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Outline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2204864"/>
            <a:ext cx="4618856" cy="44644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A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</a:t>
            </a:r>
          </a:p>
          <a:p>
            <a:pPr marL="109728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X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variable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Deklarasi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variable Z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A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Baca </a:t>
            </a:r>
            <a:r>
              <a:rPr lang="en-US" sz="20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nilai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</a:t>
            </a:r>
          </a:p>
          <a:p>
            <a:pPr marL="109728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B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Baca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C = A +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latin typeface="Arial" charset="0"/>
              </a:rPr>
              <a:t>Tampilkan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C</a:t>
            </a:r>
          </a:p>
          <a:p>
            <a:pPr marL="109728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Tampilkan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tampilan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untuk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input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X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latin typeface="Arial" charset="0"/>
              </a:rPr>
              <a:t>Baca </a:t>
            </a:r>
            <a:r>
              <a:rPr lang="en-US" sz="2000" dirty="0" err="1">
                <a:latin typeface="Arial" charset="0"/>
              </a:rPr>
              <a:t>nilai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X</a:t>
            </a:r>
            <a:endParaRPr lang="en-US" sz="2000" dirty="0">
              <a:latin typeface="Arial" charset="0"/>
            </a:endParaRP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smtClean="0">
                <a:latin typeface="Arial" charset="0"/>
              </a:rPr>
              <a:t>Z </a:t>
            </a:r>
            <a:r>
              <a:rPr lang="en-US" sz="2000" dirty="0">
                <a:latin typeface="Arial" charset="0"/>
              </a:rPr>
              <a:t>= X *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latin typeface="Arial" charset="0"/>
              </a:rPr>
              <a:t>Tampilkan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nilai</a:t>
            </a:r>
            <a:r>
              <a:rPr lang="en-US" sz="2000" dirty="0" smtClean="0">
                <a:latin typeface="Arial" charset="0"/>
              </a:rPr>
              <a:t> Z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/>
          </p:nvPr>
        </p:nvGraphicFramePr>
        <p:xfrm>
          <a:off x="457200" y="2492896"/>
          <a:ext cx="3466728" cy="2244801"/>
        </p:xfrm>
        <a:graphic>
          <a:graphicData uri="http://schemas.openxmlformats.org/drawingml/2006/table">
            <a:tbl>
              <a:tblPr/>
              <a:tblGrid>
                <a:gridCol w="73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Input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Process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Output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95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A, B</a:t>
                      </a:r>
                      <a:endParaRPr lang="en-US" sz="16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Baca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A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Baca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B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C = A + B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Tampilkan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C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Z = X * C</a:t>
                      </a:r>
                    </a:p>
                    <a:p>
                      <a:pPr lvl="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</a:pP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Tampilkan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en-US" sz="1600" dirty="0" err="1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nilai</a:t>
                      </a: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Z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C,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5536" y="2013538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Definisi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Masalah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1718846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Outline </a:t>
            </a:r>
            <a:r>
              <a:rPr kumimoji="0" lang="en-US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Pemecahan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Masalah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Bent-Up Arrow 11"/>
          <p:cNvSpPr/>
          <p:nvPr/>
        </p:nvSpPr>
        <p:spPr>
          <a:xfrm rot="5400000">
            <a:off x="2503095" y="4528447"/>
            <a:ext cx="1101557" cy="174010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82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3" y="2276872"/>
            <a:ext cx="3917063" cy="4384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Deklarasi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variable A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Deklarasi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variable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Deklarasi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variable X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Deklarasi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variable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Deklarasi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variable Z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Tampilkan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input A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Baca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nilai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A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Tampilkan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input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Baca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nilai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C = A + B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Tampilkan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nilai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Tampilkan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input X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Baca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nilai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X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Z = X * C</a:t>
            </a:r>
          </a:p>
          <a:p>
            <a:pPr marL="109728" lvl="0" indent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Tampilkan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nilai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8913" y="1797514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Outline </a:t>
            </a:r>
            <a:r>
              <a:rPr kumimoji="0" lang="en-US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Pemecahan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Masalah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600863" y="1175334"/>
            <a:ext cx="4307047" cy="5486026"/>
            <a:chOff x="4600863" y="1175334"/>
            <a:chExt cx="4307047" cy="5486026"/>
          </a:xfrm>
        </p:grpSpPr>
        <p:sp>
          <p:nvSpPr>
            <p:cNvPr id="8" name="Flowchart: Terminator 7"/>
            <p:cNvSpPr/>
            <p:nvPr/>
          </p:nvSpPr>
          <p:spPr>
            <a:xfrm>
              <a:off x="5027489" y="1175334"/>
              <a:ext cx="984671" cy="251007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Start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>
            <a:xfrm>
              <a:off x="5011800" y="1593085"/>
              <a:ext cx="1000360" cy="2305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A = 0</a:t>
              </a: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5011800" y="2017870"/>
              <a:ext cx="1000360" cy="2305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B = 0</a:t>
              </a: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5011800" y="2928112"/>
              <a:ext cx="1000360" cy="2305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dirty="0">
                  <a:solidFill>
                    <a:prstClr val="white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= 0</a:t>
              </a: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5011800" y="3371035"/>
              <a:ext cx="1000360" cy="2305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dirty="0">
                  <a:solidFill>
                    <a:prstClr val="white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Z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= 0</a:t>
              </a:r>
            </a:p>
          </p:txBody>
        </p:sp>
        <p:sp>
          <p:nvSpPr>
            <p:cNvPr id="16" name="Flowchart: Data 15"/>
            <p:cNvSpPr/>
            <p:nvPr/>
          </p:nvSpPr>
          <p:spPr>
            <a:xfrm>
              <a:off x="4602012" y="4443669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Input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endPara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Flowchart: Data 16"/>
            <p:cNvSpPr/>
            <p:nvPr/>
          </p:nvSpPr>
          <p:spPr>
            <a:xfrm>
              <a:off x="4600863" y="3813958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Output 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“A </a:t>
              </a:r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“</a:t>
              </a:r>
            </a:p>
          </p:txBody>
        </p:sp>
        <p:sp>
          <p:nvSpPr>
            <p:cNvPr id="18" name="Flowchart: Data 17"/>
            <p:cNvSpPr/>
            <p:nvPr/>
          </p:nvSpPr>
          <p:spPr>
            <a:xfrm>
              <a:off x="4602012" y="5703091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Input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  <a:endPara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Flowchart: Data 18"/>
            <p:cNvSpPr/>
            <p:nvPr/>
          </p:nvSpPr>
          <p:spPr>
            <a:xfrm>
              <a:off x="4600863" y="5073380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Output 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“B </a:t>
              </a:r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“</a:t>
              </a:r>
            </a:p>
          </p:txBody>
        </p:sp>
        <p:cxnSp>
          <p:nvCxnSpPr>
            <p:cNvPr id="6" name="Straight Arrow Connector 5"/>
            <p:cNvCxnSpPr>
              <a:stCxn id="8" idx="2"/>
              <a:endCxn id="9" idx="0"/>
            </p:cNvCxnSpPr>
            <p:nvPr/>
          </p:nvCxnSpPr>
          <p:spPr>
            <a:xfrm flipH="1">
              <a:off x="5511980" y="1426341"/>
              <a:ext cx="7845" cy="166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2"/>
              <a:endCxn id="13" idx="0"/>
            </p:cNvCxnSpPr>
            <p:nvPr/>
          </p:nvCxnSpPr>
          <p:spPr>
            <a:xfrm>
              <a:off x="5511980" y="1823628"/>
              <a:ext cx="0" cy="194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3" idx="2"/>
              <a:endCxn id="37" idx="0"/>
            </p:cNvCxnSpPr>
            <p:nvPr/>
          </p:nvCxnSpPr>
          <p:spPr>
            <a:xfrm flipH="1">
              <a:off x="5504228" y="2248413"/>
              <a:ext cx="7752" cy="195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4" idx="2"/>
              <a:endCxn id="15" idx="0"/>
            </p:cNvCxnSpPr>
            <p:nvPr/>
          </p:nvCxnSpPr>
          <p:spPr>
            <a:xfrm>
              <a:off x="5511980" y="3158655"/>
              <a:ext cx="0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5" idx="2"/>
              <a:endCxn id="17" idx="1"/>
            </p:cNvCxnSpPr>
            <p:nvPr/>
          </p:nvCxnSpPr>
          <p:spPr>
            <a:xfrm flipH="1">
              <a:off x="5508104" y="3601578"/>
              <a:ext cx="3876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4"/>
              <a:endCxn id="16" idx="1"/>
            </p:cNvCxnSpPr>
            <p:nvPr/>
          </p:nvCxnSpPr>
          <p:spPr>
            <a:xfrm>
              <a:off x="5508104" y="4231289"/>
              <a:ext cx="1149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6" idx="4"/>
              <a:endCxn id="19" idx="1"/>
            </p:cNvCxnSpPr>
            <p:nvPr/>
          </p:nvCxnSpPr>
          <p:spPr>
            <a:xfrm flipH="1">
              <a:off x="5508104" y="4861000"/>
              <a:ext cx="1149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9" idx="4"/>
              <a:endCxn id="18" idx="1"/>
            </p:cNvCxnSpPr>
            <p:nvPr/>
          </p:nvCxnSpPr>
          <p:spPr>
            <a:xfrm>
              <a:off x="5508104" y="5490711"/>
              <a:ext cx="1149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Flowchart: Process 37"/>
            <p:cNvSpPr/>
            <p:nvPr/>
          </p:nvSpPr>
          <p:spPr>
            <a:xfrm>
              <a:off x="7308304" y="2485189"/>
              <a:ext cx="1395701" cy="25980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dirty="0">
                  <a:solidFill>
                    <a:prstClr val="white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A + B</a:t>
              </a:r>
              <a:endPara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Flowchart: Terminator 39"/>
            <p:cNvSpPr/>
            <p:nvPr/>
          </p:nvSpPr>
          <p:spPr>
            <a:xfrm>
              <a:off x="7507184" y="6284328"/>
              <a:ext cx="984671" cy="377032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Stop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Flowchart: Data 42"/>
            <p:cNvSpPr/>
            <p:nvPr/>
          </p:nvSpPr>
          <p:spPr>
            <a:xfrm>
              <a:off x="7092280" y="5574087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Output 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Z</a:t>
              </a:r>
              <a:endPara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4" name="Flowchart: Process 43"/>
            <p:cNvSpPr/>
            <p:nvPr/>
          </p:nvSpPr>
          <p:spPr>
            <a:xfrm>
              <a:off x="7207432" y="4967190"/>
              <a:ext cx="1584176" cy="30800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noProof="0" dirty="0">
                  <a:solidFill>
                    <a:prstClr val="white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Z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X * C</a:t>
              </a:r>
              <a:endPara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5" name="Flowchart: Data 44"/>
            <p:cNvSpPr/>
            <p:nvPr/>
          </p:nvSpPr>
          <p:spPr>
            <a:xfrm>
              <a:off x="7092280" y="4260450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Input </a:t>
              </a:r>
            </a:p>
            <a:p>
              <a:pPr algn="ctr"/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47" name="Elbow Connector 46"/>
            <p:cNvCxnSpPr>
              <a:stCxn id="18" idx="4"/>
              <a:endCxn id="38" idx="0"/>
            </p:cNvCxnSpPr>
            <p:nvPr/>
          </p:nvCxnSpPr>
          <p:spPr>
            <a:xfrm rot="5400000" flipH="1" flipV="1">
              <a:off x="4940087" y="3054355"/>
              <a:ext cx="3635233" cy="2496902"/>
            </a:xfrm>
            <a:prstGeom prst="bentConnector5">
              <a:avLst>
                <a:gd name="adj1" fmla="val -6288"/>
                <a:gd name="adj2" fmla="val 54193"/>
                <a:gd name="adj3" fmla="val 106288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8" idx="2"/>
              <a:endCxn id="77" idx="1"/>
            </p:cNvCxnSpPr>
            <p:nvPr/>
          </p:nvCxnSpPr>
          <p:spPr>
            <a:xfrm flipH="1">
              <a:off x="7999521" y="2744995"/>
              <a:ext cx="6634" cy="2018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5" idx="4"/>
              <a:endCxn id="44" idx="0"/>
            </p:cNvCxnSpPr>
            <p:nvPr/>
          </p:nvCxnSpPr>
          <p:spPr>
            <a:xfrm flipH="1">
              <a:off x="7999520" y="4677781"/>
              <a:ext cx="1" cy="289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44" idx="2"/>
              <a:endCxn id="43" idx="1"/>
            </p:cNvCxnSpPr>
            <p:nvPr/>
          </p:nvCxnSpPr>
          <p:spPr>
            <a:xfrm>
              <a:off x="7999520" y="5275198"/>
              <a:ext cx="1" cy="2988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3" idx="4"/>
              <a:endCxn id="40" idx="0"/>
            </p:cNvCxnSpPr>
            <p:nvPr/>
          </p:nvCxnSpPr>
          <p:spPr>
            <a:xfrm flipH="1">
              <a:off x="7999520" y="5991418"/>
              <a:ext cx="1" cy="292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Flowchart: Process 36"/>
            <p:cNvSpPr/>
            <p:nvPr/>
          </p:nvSpPr>
          <p:spPr>
            <a:xfrm>
              <a:off x="5004048" y="2444274"/>
              <a:ext cx="1000360" cy="23054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dirty="0" smtClean="0">
                  <a:solidFill>
                    <a:prstClr val="white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0" lang="en-US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= 0</a:t>
              </a:r>
            </a:p>
          </p:txBody>
        </p:sp>
        <p:cxnSp>
          <p:nvCxnSpPr>
            <p:cNvPr id="67" name="Straight Arrow Connector 66"/>
            <p:cNvCxnSpPr>
              <a:stCxn id="37" idx="2"/>
              <a:endCxn id="14" idx="0"/>
            </p:cNvCxnSpPr>
            <p:nvPr/>
          </p:nvCxnSpPr>
          <p:spPr>
            <a:xfrm>
              <a:off x="5504228" y="2674817"/>
              <a:ext cx="7752" cy="253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Flowchart: Data 75"/>
            <p:cNvSpPr/>
            <p:nvPr/>
          </p:nvSpPr>
          <p:spPr>
            <a:xfrm>
              <a:off x="7093429" y="3576524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Output  </a:t>
              </a:r>
            </a:p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“X = </a:t>
              </a:r>
              <a:r>
                <a:rPr lang="en-US" sz="1400" b="1" i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“</a:t>
              </a:r>
              <a:endPara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7" name="Flowchart: Data 76"/>
            <p:cNvSpPr/>
            <p:nvPr/>
          </p:nvSpPr>
          <p:spPr>
            <a:xfrm>
              <a:off x="7092280" y="2946813"/>
              <a:ext cx="1814481" cy="417331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Output  </a:t>
              </a:r>
            </a:p>
            <a:p>
              <a:pPr algn="ctr"/>
              <a:r>
                <a:rPr lang="en-US" sz="1400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cxnSp>
          <p:nvCxnSpPr>
            <p:cNvPr id="79" name="Straight Arrow Connector 78"/>
            <p:cNvCxnSpPr>
              <a:stCxn id="77" idx="4"/>
              <a:endCxn id="76" idx="1"/>
            </p:cNvCxnSpPr>
            <p:nvPr/>
          </p:nvCxnSpPr>
          <p:spPr>
            <a:xfrm>
              <a:off x="7999521" y="3364144"/>
              <a:ext cx="1149" cy="2123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76" idx="4"/>
              <a:endCxn id="45" idx="1"/>
            </p:cNvCxnSpPr>
            <p:nvPr/>
          </p:nvCxnSpPr>
          <p:spPr>
            <a:xfrm flipH="1">
              <a:off x="7999521" y="3993855"/>
              <a:ext cx="1149" cy="266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284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564250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Terminator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Start </a:t>
            </a:r>
            <a:r>
              <a:rPr lang="en-US" dirty="0" err="1" smtClean="0"/>
              <a:t>atau</a:t>
            </a:r>
            <a:r>
              <a:rPr lang="en-US" dirty="0" smtClean="0"/>
              <a:t> Stop</a:t>
            </a:r>
            <a:endParaRPr lang="en-US" dirty="0"/>
          </a:p>
        </p:txBody>
      </p:sp>
      <p:sp>
        <p:nvSpPr>
          <p:cNvPr id="3" name="Flowchart: Terminator 2"/>
          <p:cNvSpPr/>
          <p:nvPr/>
        </p:nvSpPr>
        <p:spPr>
          <a:xfrm>
            <a:off x="728276" y="2657325"/>
            <a:ext cx="3528392" cy="8994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8" name="Flowchart: Terminator 17"/>
          <p:cNvSpPr/>
          <p:nvPr/>
        </p:nvSpPr>
        <p:spPr>
          <a:xfrm>
            <a:off x="728276" y="4293096"/>
            <a:ext cx="3528392" cy="8994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Stop</a:t>
            </a:r>
            <a:endParaRPr lang="en-US" b="1" dirty="0"/>
          </a:p>
        </p:txBody>
      </p:sp>
      <p:sp>
        <p:nvSpPr>
          <p:cNvPr id="20" name="Text Placeholder 9"/>
          <p:cNvSpPr txBox="1">
            <a:spLocks/>
          </p:cNvSpPr>
          <p:nvPr/>
        </p:nvSpPr>
        <p:spPr>
          <a:xfrm>
            <a:off x="4572000" y="2657325"/>
            <a:ext cx="4392488" cy="82659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flow </a:t>
            </a:r>
            <a:r>
              <a:rPr lang="en-US" sz="2400" dirty="0" err="1" smtClean="0"/>
              <a:t>dimulai</a:t>
            </a:r>
            <a:endParaRPr lang="en-US" sz="2400" dirty="0"/>
          </a:p>
        </p:txBody>
      </p:sp>
      <p:sp>
        <p:nvSpPr>
          <p:cNvPr id="27" name="Text Placeholder 9"/>
          <p:cNvSpPr txBox="1">
            <a:spLocks/>
          </p:cNvSpPr>
          <p:nvPr/>
        </p:nvSpPr>
        <p:spPr>
          <a:xfrm>
            <a:off x="4572000" y="4293096"/>
            <a:ext cx="4392488" cy="82659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flow </a:t>
            </a:r>
            <a:r>
              <a:rPr lang="en-US" sz="2400" dirty="0" err="1" smtClean="0"/>
              <a:t>berhenti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20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20" grpId="0" build="p"/>
      <p:bldP spid="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00" y="5120528"/>
            <a:ext cx="3383280" cy="423002"/>
          </a:xfrm>
        </p:spPr>
        <p:txBody>
          <a:bodyPr>
            <a:normAutofit/>
          </a:bodyPr>
          <a:lstStyle/>
          <a:p>
            <a:r>
              <a:rPr lang="en-US" sz="2000" u="sng" dirty="0" err="1" smtClean="0"/>
              <a:t>Dalam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bahasa</a:t>
            </a:r>
            <a:r>
              <a:rPr lang="en-US" sz="2000" u="sng" dirty="0" smtClean="0"/>
              <a:t> program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2"/>
          </p:nvPr>
        </p:nvSpPr>
        <p:spPr>
          <a:xfrm>
            <a:off x="328860" y="5589240"/>
            <a:ext cx="8203580" cy="826591"/>
          </a:xfrm>
        </p:spPr>
        <p:txBody>
          <a:bodyPr>
            <a:normAutofit fontScale="92500"/>
          </a:bodyPr>
          <a:lstStyle/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instruksi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user.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Kode</a:t>
            </a:r>
            <a:r>
              <a:rPr lang="en-US" sz="2000" dirty="0"/>
              <a:t> </a:t>
            </a:r>
            <a:r>
              <a:rPr lang="en-US" sz="2000" dirty="0" err="1" smtClean="0"/>
              <a:t>instruksi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menampilkan</a:t>
            </a:r>
            <a:r>
              <a:rPr lang="en-US" sz="2000" dirty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teks</a:t>
            </a:r>
            <a:r>
              <a:rPr lang="en-US" sz="2000" dirty="0" smtClean="0"/>
              <a:t>,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variable. </a:t>
            </a:r>
            <a:endParaRPr lang="en-US" sz="20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564250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atau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14" name="Flowchart: Data 13"/>
          <p:cNvSpPr/>
          <p:nvPr/>
        </p:nvSpPr>
        <p:spPr>
          <a:xfrm>
            <a:off x="1940152" y="2126485"/>
            <a:ext cx="4745797" cy="76303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1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</a:t>
            </a:r>
            <a:r>
              <a:rPr lang="en-US" sz="1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Variabel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nilai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Line Callout 2 (Accent Bar) 14"/>
          <p:cNvSpPr/>
          <p:nvPr/>
        </p:nvSpPr>
        <p:spPr>
          <a:xfrm>
            <a:off x="5940151" y="1319397"/>
            <a:ext cx="912839" cy="674460"/>
          </a:xfrm>
          <a:prstGeom prst="accentCallout2">
            <a:avLst>
              <a:gd name="adj1" fmla="val 18750"/>
              <a:gd name="adj2" fmla="val -8333"/>
              <a:gd name="adj3" fmla="val 20308"/>
              <a:gd name="adj4" fmla="val -64211"/>
              <a:gd name="adj5" fmla="val 140891"/>
              <a:gd name="adj6" fmla="val -15633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 err="1" smtClean="0">
                <a:solidFill>
                  <a:schemeClr val="tx2"/>
                </a:solidFill>
              </a:rPr>
              <a:t>Input/Output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16" name="Line Callout 2 (Accent Bar) 15"/>
          <p:cNvSpPr/>
          <p:nvPr/>
        </p:nvSpPr>
        <p:spPr>
          <a:xfrm flipH="1">
            <a:off x="539552" y="3296689"/>
            <a:ext cx="1979012" cy="879885"/>
          </a:xfrm>
          <a:prstGeom prst="accentCallout2">
            <a:avLst>
              <a:gd name="adj1" fmla="val 18750"/>
              <a:gd name="adj2" fmla="val -8333"/>
              <a:gd name="adj3" fmla="val 15303"/>
              <a:gd name="adj4" fmla="val -43222"/>
              <a:gd name="adj5" fmla="val -58055"/>
              <a:gd name="adj6" fmla="val -6086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 smtClean="0">
                <a:solidFill>
                  <a:schemeClr val="tx2"/>
                </a:solidFill>
              </a:rPr>
              <a:t>Variable </a:t>
            </a:r>
            <a:r>
              <a:rPr lang="en-US" sz="1600" i="1" dirty="0" err="1" smtClean="0">
                <a:solidFill>
                  <a:schemeClr val="tx2"/>
                </a:solidFill>
              </a:rPr>
              <a:t>atau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 err="1" smtClean="0">
                <a:solidFill>
                  <a:schemeClr val="tx2"/>
                </a:solidFill>
              </a:rPr>
              <a:t>nilai</a:t>
            </a:r>
            <a:r>
              <a:rPr lang="en-US" sz="1600" i="1" dirty="0" smtClean="0">
                <a:solidFill>
                  <a:schemeClr val="tx2"/>
                </a:solidFill>
              </a:rPr>
              <a:t> yang </a:t>
            </a:r>
            <a:r>
              <a:rPr lang="en-US" sz="1600" i="1" dirty="0" err="1" smtClean="0">
                <a:solidFill>
                  <a:schemeClr val="tx2"/>
                </a:solidFill>
              </a:rPr>
              <a:t>akan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 err="1" smtClean="0">
                <a:solidFill>
                  <a:schemeClr val="tx2"/>
                </a:solidFill>
              </a:rPr>
              <a:t>dibaca</a:t>
            </a:r>
            <a:r>
              <a:rPr lang="en-US" sz="1600" i="1" dirty="0" smtClean="0">
                <a:solidFill>
                  <a:schemeClr val="tx2"/>
                </a:solidFill>
              </a:rPr>
              <a:t>/ </a:t>
            </a:r>
            <a:r>
              <a:rPr lang="en-US" sz="1600" i="1" dirty="0" err="1" smtClean="0">
                <a:solidFill>
                  <a:schemeClr val="tx2"/>
                </a:solidFill>
              </a:rPr>
              <a:t>ditamplkan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 Placeholder 9"/>
          <p:cNvSpPr txBox="1">
            <a:spLocks/>
          </p:cNvSpPr>
          <p:nvPr/>
        </p:nvSpPr>
        <p:spPr>
          <a:xfrm>
            <a:off x="3984302" y="3320444"/>
            <a:ext cx="4824536" cy="1347277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alur</a:t>
            </a:r>
            <a:r>
              <a:rPr lang="en-US" sz="2400" dirty="0" smtClean="0"/>
              <a:t>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user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alur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57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uiExpand="1"/>
      <p:bldP spid="14" grpId="0" animBg="1"/>
      <p:bldP spid="15" grpId="0" animBg="1"/>
      <p:bldP spid="16" grpId="0" animBg="1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atau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1869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</a:t>
            </a:r>
            <a:r>
              <a:rPr lang="en-US" sz="2000" i="1" dirty="0" smtClean="0"/>
              <a:t>:</a:t>
            </a:r>
            <a:endParaRPr lang="en-US" sz="2000" i="1" dirty="0"/>
          </a:p>
        </p:txBody>
      </p:sp>
      <p:sp>
        <p:nvSpPr>
          <p:cNvPr id="26" name="Flowchart: Data 25"/>
          <p:cNvSpPr/>
          <p:nvPr/>
        </p:nvSpPr>
        <p:spPr>
          <a:xfrm>
            <a:off x="1532192" y="3252410"/>
            <a:ext cx="1814481" cy="57606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Input</a:t>
            </a:r>
            <a:r>
              <a:rPr lang="en-US" sz="1600" i="1" dirty="0" smtClean="0"/>
              <a:t> </a:t>
            </a:r>
          </a:p>
          <a:p>
            <a:pPr algn="ctr"/>
            <a:r>
              <a:rPr lang="en-US" sz="1600" i="1" dirty="0" smtClean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0224" y="4615165"/>
            <a:ext cx="1239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x;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624859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Meminta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user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variable x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Chart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Kode</a:t>
            </a:r>
            <a:r>
              <a:rPr lang="en-US" sz="1400" u="sng" dirty="0" smtClean="0"/>
              <a:t> Pseudo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Artinya</a:t>
            </a:r>
            <a:r>
              <a:rPr lang="en-US" sz="1400" dirty="0" smtClean="0"/>
              <a:t>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429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9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atau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17" name="Flowchart: Data 16"/>
          <p:cNvSpPr/>
          <p:nvPr/>
        </p:nvSpPr>
        <p:spPr>
          <a:xfrm>
            <a:off x="1388771" y="3287954"/>
            <a:ext cx="1814481" cy="60137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Output </a:t>
            </a:r>
          </a:p>
          <a:p>
            <a:pPr algn="ctr"/>
            <a:r>
              <a:rPr lang="en-US" sz="1400" i="1" dirty="0"/>
              <a:t>x</a:t>
            </a:r>
            <a:endParaRPr lang="en-US" sz="1400" i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</a:t>
            </a:r>
            <a:r>
              <a:rPr lang="en-US" sz="2000" i="1" dirty="0" smtClean="0"/>
              <a:t>: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820224" y="4615165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x;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805589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tersimpan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variable x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Chart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Kode</a:t>
            </a:r>
            <a:r>
              <a:rPr lang="en-US" sz="1400" u="sng" dirty="0" smtClean="0"/>
              <a:t> Pseudo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Artinya</a:t>
            </a:r>
            <a:r>
              <a:rPr lang="en-US" sz="1400" dirty="0" smtClean="0"/>
              <a:t>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0877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atau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23" name="Flowchart: Data 22"/>
          <p:cNvSpPr/>
          <p:nvPr/>
        </p:nvSpPr>
        <p:spPr>
          <a:xfrm>
            <a:off x="1621671" y="3271566"/>
            <a:ext cx="1814481" cy="60137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Output  “A= “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</a:t>
            </a:r>
            <a:r>
              <a:rPr lang="en-US" sz="2000" i="1" dirty="0" smtClean="0"/>
              <a:t>: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517037" y="4615165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“A=“;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75061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 smtClean="0"/>
              <a:t>tulisan</a:t>
            </a:r>
            <a:r>
              <a:rPr lang="en-US" sz="2400" dirty="0" smtClean="0"/>
              <a:t> (</a:t>
            </a:r>
            <a:r>
              <a:rPr lang="en-US" sz="2400" dirty="0" err="1" smtClean="0"/>
              <a:t>teks</a:t>
            </a:r>
            <a:r>
              <a:rPr lang="en-US" sz="2400" dirty="0" smtClean="0"/>
              <a:t>),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:   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A=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Chart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Kode</a:t>
            </a:r>
            <a:r>
              <a:rPr lang="en-US" sz="1400" u="sng" dirty="0" smtClean="0"/>
              <a:t> Pseudo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Artinya</a:t>
            </a:r>
            <a:r>
              <a:rPr lang="en-US" sz="1400" dirty="0" smtClean="0"/>
              <a:t>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069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atau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23" name="Flowchart: Data 22"/>
          <p:cNvSpPr/>
          <p:nvPr/>
        </p:nvSpPr>
        <p:spPr>
          <a:xfrm>
            <a:off x="1621671" y="3271566"/>
            <a:ext cx="1814481" cy="60137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Output  </a:t>
            </a:r>
          </a:p>
          <a:p>
            <a:pPr algn="ctr"/>
            <a:r>
              <a:rPr lang="en-US" sz="1400" i="1" dirty="0" smtClean="0"/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</a:t>
            </a:r>
            <a:r>
              <a:rPr lang="en-US" sz="2000" i="1" dirty="0" smtClean="0"/>
              <a:t>: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517037" y="4615165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5;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75061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:   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Chart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Kode</a:t>
            </a:r>
            <a:r>
              <a:rPr lang="en-US" sz="1400" u="sng" dirty="0" smtClean="0"/>
              <a:t> Pseudo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err="1" smtClean="0"/>
              <a:t>Artinya</a:t>
            </a:r>
            <a:r>
              <a:rPr lang="en-US" sz="1400" dirty="0" smtClean="0"/>
              <a:t>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688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97152"/>
            <a:ext cx="3383280" cy="423002"/>
          </a:xfrm>
        </p:spPr>
        <p:txBody>
          <a:bodyPr>
            <a:normAutofit/>
          </a:bodyPr>
          <a:lstStyle/>
          <a:p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5576" y="5224666"/>
            <a:ext cx="7981200" cy="1327238"/>
          </a:xfrm>
        </p:spPr>
        <p:txBody>
          <a:bodyPr>
            <a:normAutofit/>
          </a:bodyPr>
          <a:lstStyle/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 smtClean="0"/>
              <a:t>operasi</a:t>
            </a:r>
            <a:r>
              <a:rPr lang="en-US" sz="1800" dirty="0" smtClean="0"/>
              <a:t> </a:t>
            </a:r>
            <a:r>
              <a:rPr lang="en-US" sz="1800" dirty="0" err="1" smtClean="0"/>
              <a:t>Matematika</a:t>
            </a:r>
            <a:r>
              <a:rPr lang="en-US" sz="1800" dirty="0" smtClean="0"/>
              <a:t>.</a:t>
            </a:r>
            <a:endParaRPr lang="en-US" sz="1800" dirty="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smtClean="0"/>
              <a:t>String.</a:t>
            </a:r>
            <a:endParaRPr lang="en-US" sz="1800" dirty="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 smtClean="0"/>
              <a:t>instruksi</a:t>
            </a:r>
            <a:r>
              <a:rPr lang="en-US" sz="1800" dirty="0" smtClean="0"/>
              <a:t> </a:t>
            </a:r>
            <a:r>
              <a:rPr lang="en-US" sz="1800" dirty="0" err="1" smtClean="0"/>
              <a:t>operasi</a:t>
            </a:r>
            <a:r>
              <a:rPr lang="en-US" sz="1800" dirty="0" smtClean="0"/>
              <a:t> </a:t>
            </a:r>
            <a:r>
              <a:rPr lang="en-US" sz="1800" dirty="0" err="1" smtClean="0"/>
              <a:t>Komparasi</a:t>
            </a:r>
            <a:r>
              <a:rPr lang="en-US" sz="1800" dirty="0" smtClean="0"/>
              <a:t>.</a:t>
            </a:r>
            <a:endParaRPr lang="en-US" sz="1800" dirty="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/>
              <a:t>operasi</a:t>
            </a:r>
            <a:r>
              <a:rPr lang="en-US" sz="1800" dirty="0"/>
              <a:t> </a:t>
            </a:r>
            <a:r>
              <a:rPr lang="en-US" sz="1800" dirty="0" err="1"/>
              <a:t>deklarasi</a:t>
            </a:r>
            <a:r>
              <a:rPr lang="en-US" sz="1800" dirty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inisialisasi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1356569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Statement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938711" y="2493446"/>
            <a:ext cx="3200145" cy="122358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&lt;Proses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en-US" sz="1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</a:t>
            </a:r>
            <a:r>
              <a:rPr lang="en-US" sz="1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Operasi</a:t>
            </a:r>
            <a:r>
              <a:rPr lang="en-US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4306068" y="2628328"/>
            <a:ext cx="4824536" cy="108870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Simbol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menandakan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tertulis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i="1" dirty="0" smtClean="0"/>
              <a:t>chart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3614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/>
      <p:bldP spid="5" grpId="0" animBg="1"/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2125341"/>
            <a:ext cx="21050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Process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17037" y="4615165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A=B+C;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22108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790706"/>
            <a:ext cx="0" cy="276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0504" y="3251592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Operasi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Matematika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variable B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tambah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variable C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disimpan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di variable 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199" y="2790706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28322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0504" y="279367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388771" y="3204984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smtClean="0"/>
              <a:t>A = B + C</a:t>
            </a:r>
            <a:endParaRPr lang="en-US" sz="1600" b="1" i="1"/>
          </a:p>
        </p:txBody>
      </p:sp>
    </p:spTree>
    <p:extLst>
      <p:ext uri="{BB962C8B-B14F-4D97-AF65-F5344CB8AC3E}">
        <p14:creationId xmlns:p14="http://schemas.microsoft.com/office/powerpoint/2010/main" val="21079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4066</TotalTime>
  <Words>739</Words>
  <Application>Microsoft Office PowerPoint</Application>
  <PresentationFormat>On-screen Show (4:3)</PresentationFormat>
  <Paragraphs>226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FONDASI PEMROGRAMAN &amp; STRUKTUR DATA #2 - 2</vt:lpstr>
      <vt:lpstr>PowerPoint Presentation</vt:lpstr>
      <vt:lpstr>Dalam bahasa program:</vt:lpstr>
      <vt:lpstr>PowerPoint Presentation</vt:lpstr>
      <vt:lpstr>PowerPoint Presentation</vt:lpstr>
      <vt:lpstr>PowerPoint Presentation</vt:lpstr>
      <vt:lpstr>PowerPoint Presentation</vt:lpstr>
      <vt:lpstr>Dalam bahasa program:</vt:lpstr>
      <vt:lpstr>PowerPoint Presentation</vt:lpstr>
      <vt:lpstr>PowerPoint Presentation</vt:lpstr>
      <vt:lpstr>PowerPoint Presentation</vt:lpstr>
      <vt:lpstr>PowerPoint Presentation</vt:lpstr>
      <vt:lpstr>Contoh Flowchart dengan Statement</vt:lpstr>
      <vt:lpstr>Contoh dan Flashback ke Langkah–langkah Pengembangan Program</vt:lpstr>
      <vt:lpstr>Contoh Outline Pemecahan Masalah</vt:lpstr>
      <vt:lpstr>Contoh Algoritma dari Outline Pemecahan Masalah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408</cp:revision>
  <dcterms:created xsi:type="dcterms:W3CDTF">2011-09-16T02:11:44Z</dcterms:created>
  <dcterms:modified xsi:type="dcterms:W3CDTF">2018-07-13T09:14:19Z</dcterms:modified>
</cp:coreProperties>
</file>