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sldIdLst>
    <p:sldId id="256" r:id="rId2"/>
    <p:sldId id="262" r:id="rId3"/>
    <p:sldId id="266" r:id="rId4"/>
    <p:sldId id="264" r:id="rId5"/>
    <p:sldId id="267" r:id="rId6"/>
    <p:sldId id="265" r:id="rId7"/>
    <p:sldId id="268" r:id="rId8"/>
    <p:sldId id="263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10E4357-F8A5-4C89-8D90-0AF4A923F212}">
          <p14:sldIdLst>
            <p14:sldId id="256"/>
          </p14:sldIdLst>
        </p14:section>
        <p14:section name="Structured Control" id="{490C52F8-51E9-415B-94FD-4FC812F6AA72}">
          <p14:sldIdLst>
            <p14:sldId id="262"/>
            <p14:sldId id="266"/>
            <p14:sldId id="264"/>
            <p14:sldId id="267"/>
            <p14:sldId id="265"/>
            <p14:sldId id="268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434" autoAdjust="0"/>
  </p:normalViewPr>
  <p:slideViewPr>
    <p:cSldViewPr>
      <p:cViewPr>
        <p:scale>
          <a:sx n="70" d="100"/>
          <a:sy n="70" d="100"/>
        </p:scale>
        <p:origin x="1140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6019511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4911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199" y="4205288"/>
            <a:ext cx="1852007" cy="457200"/>
          </a:xfrm>
        </p:spPr>
        <p:txBody>
          <a:bodyPr/>
          <a:lstStyle/>
          <a:p>
            <a:r>
              <a:rPr lang="es-ES" smtClean="0"/>
              <a:t>By:</a:t>
            </a:r>
          </a:p>
          <a:p>
            <a:r>
              <a:rPr lang="es-ES" smtClean="0"/>
              <a:t>Augury El Rayeb, S.Kom., MMSI.</a:t>
            </a:r>
          </a:p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26/05/2018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DATA </a:t>
            </a:r>
            <a:b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#2 - 1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Teorema</a:t>
            </a:r>
            <a:r>
              <a:rPr lang="en-US" dirty="0" smtClean="0"/>
              <a:t> Structured Control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Teorema </a:t>
            </a:r>
            <a:r>
              <a:rPr lang="en-US" smtClean="0"/>
              <a:t>Strutured Control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b="1" i="1" dirty="0" smtClean="0"/>
              <a:t>Sequence</a:t>
            </a:r>
          </a:p>
          <a:p>
            <a:pPr>
              <a:defRPr/>
            </a:pPr>
            <a:endParaRPr lang="en-US" dirty="0"/>
          </a:p>
          <a:p>
            <a:pPr>
              <a:buNone/>
              <a:defRPr/>
            </a:pPr>
            <a:r>
              <a:rPr lang="en-US" dirty="0"/>
              <a:t>	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i="1" dirty="0" smtClean="0"/>
              <a:t>instructions flow</a:t>
            </a:r>
            <a:r>
              <a:rPr lang="en-US" dirty="0"/>
              <a:t>)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tiap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instruksi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dikerjakan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secara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berurutan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sesuai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urutan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penulisannya</a:t>
            </a:r>
            <a:endParaRPr lang="en-US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  <a:defRPr/>
            </a:pPr>
            <a:endParaRPr lang="en-US" dirty="0"/>
          </a:p>
          <a:p>
            <a:pPr>
              <a:buNone/>
              <a:defRPr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0667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Teorema </a:t>
            </a:r>
            <a:r>
              <a:rPr lang="en-US" smtClean="0"/>
              <a:t>Strutured Control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i="1" dirty="0" smtClean="0"/>
              <a:t>Sequence</a:t>
            </a:r>
            <a:endParaRPr lang="en-US" dirty="0"/>
          </a:p>
          <a:p>
            <a:pPr>
              <a:buNone/>
              <a:defRPr/>
            </a:pPr>
            <a:r>
              <a:rPr lang="en-US" dirty="0"/>
              <a:t>	</a:t>
            </a:r>
          </a:p>
          <a:p>
            <a:pPr>
              <a:buNone/>
              <a:defRPr/>
            </a:pPr>
            <a:r>
              <a:rPr lang="en-US" dirty="0"/>
              <a:t>	</a:t>
            </a:r>
            <a:r>
              <a:rPr lang="en-US" i="1" u="sng" dirty="0" err="1"/>
              <a:t>Contoh</a:t>
            </a:r>
            <a:r>
              <a:rPr lang="en-US" i="1" dirty="0"/>
              <a:t> </a:t>
            </a:r>
            <a:r>
              <a:rPr lang="en-US" dirty="0"/>
              <a:t>: </a:t>
            </a:r>
            <a:endParaRPr lang="en-US" dirty="0" smtClean="0"/>
          </a:p>
          <a:p>
            <a:pPr>
              <a:buNone/>
              <a:defRPr/>
            </a:pPr>
            <a:endParaRPr lang="en-US" i="1" dirty="0"/>
          </a:p>
          <a:p>
            <a:pPr>
              <a:buNone/>
              <a:defRPr/>
            </a:pPr>
            <a:r>
              <a:rPr lang="en-US" i="1" dirty="0"/>
              <a:t>		</a:t>
            </a:r>
            <a:r>
              <a:rPr lang="en-US" i="1" dirty="0" err="1" smtClean="0"/>
              <a:t>instruksi</a:t>
            </a:r>
            <a:r>
              <a:rPr lang="en-US" i="1" dirty="0" smtClean="0"/>
              <a:t> A;</a:t>
            </a:r>
            <a:endParaRPr lang="en-US" i="1" dirty="0"/>
          </a:p>
          <a:p>
            <a:pPr>
              <a:buNone/>
              <a:defRPr/>
            </a:pPr>
            <a:r>
              <a:rPr lang="en-US" i="1" dirty="0"/>
              <a:t>		</a:t>
            </a:r>
            <a:r>
              <a:rPr lang="en-US" i="1" dirty="0" err="1" smtClean="0"/>
              <a:t>instruksi</a:t>
            </a:r>
            <a:r>
              <a:rPr lang="en-US" i="1" dirty="0" smtClean="0"/>
              <a:t> B;</a:t>
            </a:r>
            <a:endParaRPr lang="en-US" i="1" dirty="0"/>
          </a:p>
          <a:p>
            <a:pPr>
              <a:buNone/>
              <a:defRPr/>
            </a:pPr>
            <a:r>
              <a:rPr lang="en-US" i="1" dirty="0"/>
              <a:t>		</a:t>
            </a:r>
            <a:r>
              <a:rPr lang="en-US" i="1" dirty="0" err="1" smtClean="0"/>
              <a:t>instruksi</a:t>
            </a:r>
            <a:r>
              <a:rPr lang="en-US" i="1" dirty="0" smtClean="0"/>
              <a:t> C;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084167" y="3857600"/>
            <a:ext cx="914400" cy="3429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altLang="en-US" sz="1200">
                <a:latin typeface="Arial Black" panose="020B0A04020102020204" pitchFamily="34" charset="0"/>
              </a:rPr>
              <a:t>A</a:t>
            </a:r>
            <a:endParaRPr lang="en-US" altLang="en-US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084167" y="4543400"/>
            <a:ext cx="914400" cy="3429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id-ID"/>
            </a:defPPr>
            <a:lvl1pPr algn="ctr">
              <a:defRPr sz="1200">
                <a:latin typeface="Arial Black" panose="020B0A04020102020204" pitchFamily="34" charset="0"/>
              </a:defRPr>
            </a:lvl1pPr>
          </a:lstStyle>
          <a:p>
            <a:r>
              <a:rPr lang="en-US" altLang="en-US"/>
              <a:t>B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084167" y="5229200"/>
            <a:ext cx="914400" cy="3429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altLang="en-US" sz="1200">
                <a:latin typeface="Arial Black" panose="020B0A04020102020204" pitchFamily="34" charset="0"/>
              </a:rPr>
              <a:t>C</a:t>
            </a:r>
            <a:endParaRPr lang="en-US" altLang="en-US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6541367" y="4200500"/>
            <a:ext cx="0" cy="342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6541367" y="4886300"/>
            <a:ext cx="0" cy="342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49424" y="2863446"/>
            <a:ext cx="3183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  <a:defRPr/>
            </a:pPr>
            <a:r>
              <a:rPr lang="en-US" sz="2800" i="1" u="sng" dirty="0" err="1" smtClean="0"/>
              <a:t>Contoh</a:t>
            </a:r>
            <a:r>
              <a:rPr lang="en-US" sz="2800" i="1" u="sng" dirty="0" smtClean="0"/>
              <a:t> Diagram</a:t>
            </a:r>
            <a:r>
              <a:rPr lang="en-US" sz="2800" i="1" dirty="0" smtClean="0"/>
              <a:t> </a:t>
            </a:r>
            <a:r>
              <a:rPr lang="en-US" sz="2800" dirty="0"/>
              <a:t>: 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13175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Teorema Strutured </a:t>
            </a:r>
            <a:r>
              <a:rPr lang="en-US" smtClean="0"/>
              <a:t>Control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i="1" dirty="0" smtClean="0"/>
              <a:t>Selection</a:t>
            </a:r>
            <a:endParaRPr lang="en-US" dirty="0"/>
          </a:p>
          <a:p>
            <a:pPr>
              <a:buNone/>
              <a:defRPr/>
            </a:pPr>
            <a:r>
              <a:rPr lang="en-US" dirty="0"/>
              <a:t>	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(</a:t>
            </a:r>
            <a:r>
              <a:rPr lang="en-US" i="1" dirty="0"/>
              <a:t>instructions flow</a:t>
            </a:r>
            <a:r>
              <a:rPr lang="en-US" dirty="0"/>
              <a:t>)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uatu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instruksi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akan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dikerjakan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jika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kondisi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tertentu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dipenuhi</a:t>
            </a:r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  <a:defRPr/>
            </a:pPr>
            <a:endParaRPr lang="en-US" i="1" dirty="0" smtClean="0"/>
          </a:p>
          <a:p>
            <a:pPr>
              <a:buNone/>
              <a:defRPr/>
            </a:pPr>
            <a:r>
              <a:rPr lang="en-US" i="1" dirty="0"/>
              <a:t>	</a:t>
            </a:r>
            <a:r>
              <a:rPr lang="en-US" dirty="0" err="1" smtClean="0"/>
              <a:t>Dua</a:t>
            </a:r>
            <a:r>
              <a:rPr lang="en-US" dirty="0" smtClean="0"/>
              <a:t> model </a:t>
            </a:r>
            <a:r>
              <a:rPr lang="en-US" i="1" dirty="0" smtClean="0"/>
              <a:t>Selection </a:t>
            </a:r>
            <a:r>
              <a:rPr lang="en-US" i="1" dirty="0"/>
              <a:t>:</a:t>
            </a:r>
          </a:p>
          <a:p>
            <a:pPr lvl="2">
              <a:defRPr/>
            </a:pP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- ELSE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>
              <a:defRPr/>
            </a:pP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49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Teorema</a:t>
            </a:r>
            <a:r>
              <a:rPr lang="en-US" dirty="0"/>
              <a:t> </a:t>
            </a:r>
            <a:r>
              <a:rPr lang="en-US" dirty="0" err="1"/>
              <a:t>Strutured</a:t>
            </a:r>
            <a:r>
              <a:rPr lang="en-US" dirty="0"/>
              <a:t> </a:t>
            </a:r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i="1" dirty="0" smtClean="0"/>
              <a:t>Selection</a:t>
            </a:r>
            <a:endParaRPr lang="en-US" dirty="0"/>
          </a:p>
        </p:txBody>
      </p:sp>
      <p:grpSp>
        <p:nvGrpSpPr>
          <p:cNvPr id="76" name="Group 75"/>
          <p:cNvGrpSpPr/>
          <p:nvPr/>
        </p:nvGrpSpPr>
        <p:grpSpPr>
          <a:xfrm>
            <a:off x="711201" y="5713480"/>
            <a:ext cx="903288" cy="538163"/>
            <a:chOff x="711201" y="5713480"/>
            <a:chExt cx="903288" cy="538163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711201" y="5713480"/>
              <a:ext cx="903288" cy="538163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108076" y="5884930"/>
              <a:ext cx="109538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 dirty="0">
                  <a:solidFill>
                    <a:srgbClr val="000000"/>
                  </a:solidFill>
                </a:rPr>
                <a:t>B</a:t>
              </a:r>
              <a:endParaRPr lang="en-US" altLang="en-US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614489" y="5127693"/>
            <a:ext cx="898525" cy="541338"/>
            <a:chOff x="1614489" y="5127693"/>
            <a:chExt cx="898525" cy="541338"/>
          </a:xfrm>
        </p:grpSpPr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1614489" y="5127693"/>
              <a:ext cx="898525" cy="541338"/>
            </a:xfrm>
            <a:custGeom>
              <a:avLst/>
              <a:gdLst>
                <a:gd name="T0" fmla="*/ 0 w 566"/>
                <a:gd name="T1" fmla="*/ 171 h 341"/>
                <a:gd name="T2" fmla="*/ 283 w 566"/>
                <a:gd name="T3" fmla="*/ 0 h 341"/>
                <a:gd name="T4" fmla="*/ 566 w 566"/>
                <a:gd name="T5" fmla="*/ 171 h 341"/>
                <a:gd name="T6" fmla="*/ 283 w 566"/>
                <a:gd name="T7" fmla="*/ 341 h 341"/>
                <a:gd name="T8" fmla="*/ 0 w 566"/>
                <a:gd name="T9" fmla="*/ 17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6" h="341">
                  <a:moveTo>
                    <a:pt x="0" y="171"/>
                  </a:moveTo>
                  <a:lnTo>
                    <a:pt x="283" y="0"/>
                  </a:lnTo>
                  <a:lnTo>
                    <a:pt x="566" y="171"/>
                  </a:lnTo>
                  <a:lnTo>
                    <a:pt x="283" y="341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rgbClr val="FFFFFF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001839" y="5403918"/>
              <a:ext cx="93663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 dirty="0">
                  <a:solidFill>
                    <a:srgbClr val="000000"/>
                  </a:solidFill>
                </a:rPr>
                <a:t>?</a:t>
              </a:r>
              <a:endParaRPr lang="en-US" altLang="en-US" dirty="0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1925639" y="5251518"/>
              <a:ext cx="2825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 dirty="0">
                  <a:solidFill>
                    <a:srgbClr val="000000"/>
                  </a:solidFill>
                </a:rPr>
                <a:t>A=5</a:t>
              </a:r>
              <a:endParaRPr lang="en-US" altLang="en-US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513014" y="5713480"/>
            <a:ext cx="900113" cy="538163"/>
            <a:chOff x="2513014" y="5713480"/>
            <a:chExt cx="900113" cy="538163"/>
          </a:xfrm>
        </p:grpSpPr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2513014" y="5713480"/>
              <a:ext cx="900113" cy="538163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2909889" y="5884930"/>
              <a:ext cx="109538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 dirty="0">
                  <a:solidFill>
                    <a:srgbClr val="000000"/>
                  </a:solidFill>
                </a:rPr>
                <a:t>C</a:t>
              </a:r>
              <a:endParaRPr lang="en-US" altLang="en-US" dirty="0"/>
            </a:p>
          </p:txBody>
        </p:sp>
      </p:grpSp>
      <p:sp>
        <p:nvSpPr>
          <p:cNvPr id="17" name="Freeform 13"/>
          <p:cNvSpPr>
            <a:spLocks/>
          </p:cNvSpPr>
          <p:nvPr/>
        </p:nvSpPr>
        <p:spPr bwMode="auto">
          <a:xfrm>
            <a:off x="2513014" y="5399155"/>
            <a:ext cx="450850" cy="341313"/>
          </a:xfrm>
          <a:custGeom>
            <a:avLst/>
            <a:gdLst>
              <a:gd name="T0" fmla="*/ 0 w 284"/>
              <a:gd name="T1" fmla="*/ 0 h 358"/>
              <a:gd name="T2" fmla="*/ 284 w 284"/>
              <a:gd name="T3" fmla="*/ 0 h 358"/>
              <a:gd name="T4" fmla="*/ 284 w 284"/>
              <a:gd name="T5" fmla="*/ 358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4" h="358">
                <a:moveTo>
                  <a:pt x="0" y="0"/>
                </a:moveTo>
                <a:lnTo>
                  <a:pt x="284" y="0"/>
                </a:lnTo>
                <a:lnTo>
                  <a:pt x="284" y="358"/>
                </a:lnTo>
              </a:path>
            </a:pathLst>
          </a:custGeom>
          <a:noFill/>
          <a:ln w="19050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2065339" y="4869160"/>
            <a:ext cx="0" cy="25853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1"/>
          <p:cNvSpPr>
            <a:spLocks/>
          </p:cNvSpPr>
          <p:nvPr/>
        </p:nvSpPr>
        <p:spPr bwMode="auto">
          <a:xfrm>
            <a:off x="1163639" y="6251643"/>
            <a:ext cx="914400" cy="176213"/>
          </a:xfrm>
          <a:custGeom>
            <a:avLst/>
            <a:gdLst>
              <a:gd name="T0" fmla="*/ 0 w 535"/>
              <a:gd name="T1" fmla="*/ 0 h 236"/>
              <a:gd name="T2" fmla="*/ 0 w 535"/>
              <a:gd name="T3" fmla="*/ 236 h 236"/>
              <a:gd name="T4" fmla="*/ 535 w 535"/>
              <a:gd name="T5" fmla="*/ 236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35" h="236">
                <a:moveTo>
                  <a:pt x="0" y="0"/>
                </a:moveTo>
                <a:lnTo>
                  <a:pt x="0" y="236"/>
                </a:lnTo>
                <a:lnTo>
                  <a:pt x="535" y="236"/>
                </a:lnTo>
              </a:path>
            </a:pathLst>
          </a:custGeom>
          <a:noFill/>
          <a:ln w="190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2"/>
          <p:cNvSpPr>
            <a:spLocks/>
          </p:cNvSpPr>
          <p:nvPr/>
        </p:nvSpPr>
        <p:spPr bwMode="auto">
          <a:xfrm>
            <a:off x="2078039" y="6251643"/>
            <a:ext cx="885825" cy="176213"/>
          </a:xfrm>
          <a:custGeom>
            <a:avLst/>
            <a:gdLst>
              <a:gd name="T0" fmla="*/ 521 w 521"/>
              <a:gd name="T1" fmla="*/ 0 h 236"/>
              <a:gd name="T2" fmla="*/ 521 w 521"/>
              <a:gd name="T3" fmla="*/ 236 h 236"/>
              <a:gd name="T4" fmla="*/ 0 w 521"/>
              <a:gd name="T5" fmla="*/ 236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1" h="236">
                <a:moveTo>
                  <a:pt x="521" y="0"/>
                </a:moveTo>
                <a:lnTo>
                  <a:pt x="521" y="236"/>
                </a:lnTo>
                <a:lnTo>
                  <a:pt x="0" y="236"/>
                </a:lnTo>
              </a:path>
            </a:pathLst>
          </a:custGeom>
          <a:noFill/>
          <a:ln w="190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2652714" y="5199130"/>
            <a:ext cx="1539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 b="1" dirty="0" err="1">
                <a:solidFill>
                  <a:srgbClr val="000000"/>
                </a:solidFill>
              </a:rPr>
              <a:t>Ya</a:t>
            </a:r>
            <a:endParaRPr lang="en-US" altLang="en-US" sz="1000" b="1" dirty="0"/>
          </a:p>
        </p:txBody>
      </p:sp>
      <p:grpSp>
        <p:nvGrpSpPr>
          <p:cNvPr id="75" name="Group 74"/>
          <p:cNvGrpSpPr/>
          <p:nvPr/>
        </p:nvGrpSpPr>
        <p:grpSpPr>
          <a:xfrm>
            <a:off x="1163639" y="5199130"/>
            <a:ext cx="450850" cy="541338"/>
            <a:chOff x="1163639" y="5199130"/>
            <a:chExt cx="450850" cy="541338"/>
          </a:xfrm>
        </p:grpSpPr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1163639" y="5399155"/>
              <a:ext cx="450850" cy="341313"/>
            </a:xfrm>
            <a:custGeom>
              <a:avLst/>
              <a:gdLst>
                <a:gd name="T0" fmla="*/ 284 w 284"/>
                <a:gd name="T1" fmla="*/ 0 h 358"/>
                <a:gd name="T2" fmla="*/ 0 w 284"/>
                <a:gd name="T3" fmla="*/ 0 h 358"/>
                <a:gd name="T4" fmla="*/ 0 w 284"/>
                <a:gd name="T5" fmla="*/ 358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4" h="358">
                  <a:moveTo>
                    <a:pt x="284" y="0"/>
                  </a:moveTo>
                  <a:lnTo>
                    <a:pt x="0" y="0"/>
                  </a:lnTo>
                  <a:lnTo>
                    <a:pt x="0" y="358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1189039" y="5199130"/>
              <a:ext cx="3302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000" b="1">
                  <a:solidFill>
                    <a:srgbClr val="000000"/>
                  </a:solidFill>
                </a:rPr>
                <a:t>Tidak</a:t>
              </a:r>
              <a:endParaRPr lang="en-US" altLang="en-US" sz="1000" b="1"/>
            </a:p>
          </p:txBody>
        </p:sp>
      </p:grpSp>
      <p:sp>
        <p:nvSpPr>
          <p:cNvPr id="29" name="Line 19"/>
          <p:cNvSpPr>
            <a:spLocks noChangeShapeType="1"/>
          </p:cNvSpPr>
          <p:nvPr/>
        </p:nvSpPr>
        <p:spPr bwMode="auto">
          <a:xfrm>
            <a:off x="2065339" y="6427855"/>
            <a:ext cx="0" cy="18415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AutoShape 11"/>
          <p:cNvSpPr>
            <a:spLocks noChangeAspect="1" noChangeArrowheads="1" noTextEdit="1"/>
          </p:cNvSpPr>
          <p:nvPr/>
        </p:nvSpPr>
        <p:spPr bwMode="auto">
          <a:xfrm>
            <a:off x="5161756" y="3942624"/>
            <a:ext cx="37338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4717904" y="5778773"/>
            <a:ext cx="592138" cy="355600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5029054" y="5102954"/>
            <a:ext cx="1258888" cy="659944"/>
            <a:chOff x="5029054" y="5102954"/>
            <a:chExt cx="1258888" cy="659944"/>
          </a:xfrm>
        </p:grpSpPr>
        <p:sp>
          <p:nvSpPr>
            <p:cNvPr id="34" name="Rectangle 15"/>
            <p:cNvSpPr>
              <a:spLocks noChangeArrowheads="1"/>
            </p:cNvSpPr>
            <p:nvPr/>
          </p:nvSpPr>
          <p:spPr bwMode="auto">
            <a:xfrm>
              <a:off x="5398941" y="5102954"/>
              <a:ext cx="15549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 dirty="0">
                  <a:solidFill>
                    <a:srgbClr val="000000"/>
                  </a:solidFill>
                </a:rPr>
                <a:t>w</a:t>
              </a:r>
              <a:endParaRPr lang="en-US" altLang="en-US" sz="2000" dirty="0"/>
            </a:p>
          </p:txBody>
        </p:sp>
        <p:sp>
          <p:nvSpPr>
            <p:cNvPr id="40" name="Freeform 22"/>
            <p:cNvSpPr>
              <a:spLocks/>
            </p:cNvSpPr>
            <p:nvPr/>
          </p:nvSpPr>
          <p:spPr bwMode="auto">
            <a:xfrm>
              <a:off x="5029054" y="5340623"/>
              <a:ext cx="1258888" cy="422275"/>
            </a:xfrm>
            <a:custGeom>
              <a:avLst/>
              <a:gdLst>
                <a:gd name="T0" fmla="*/ 793 w 793"/>
                <a:gd name="T1" fmla="*/ 0 h 411"/>
                <a:gd name="T2" fmla="*/ 0 w 793"/>
                <a:gd name="T3" fmla="*/ 0 h 411"/>
                <a:gd name="T4" fmla="*/ 0 w 793"/>
                <a:gd name="T5" fmla="*/ 411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93" h="411">
                  <a:moveTo>
                    <a:pt x="793" y="0"/>
                  </a:moveTo>
                  <a:lnTo>
                    <a:pt x="0" y="0"/>
                  </a:lnTo>
                  <a:lnTo>
                    <a:pt x="0" y="411"/>
                  </a:lnTo>
                </a:path>
              </a:pathLst>
            </a:custGeom>
            <a:noFill/>
            <a:ln w="19050" cap="rnd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287941" y="4805635"/>
            <a:ext cx="739775" cy="801688"/>
            <a:chOff x="6287941" y="4805635"/>
            <a:chExt cx="739775" cy="801688"/>
          </a:xfrm>
        </p:grpSpPr>
        <p:sp>
          <p:nvSpPr>
            <p:cNvPr id="36" name="Freeform 17"/>
            <p:cNvSpPr>
              <a:spLocks/>
            </p:cNvSpPr>
            <p:nvPr/>
          </p:nvSpPr>
          <p:spPr bwMode="auto">
            <a:xfrm>
              <a:off x="6287941" y="5072335"/>
              <a:ext cx="739775" cy="534988"/>
            </a:xfrm>
            <a:custGeom>
              <a:avLst/>
              <a:gdLst>
                <a:gd name="T0" fmla="*/ 0 w 466"/>
                <a:gd name="T1" fmla="*/ 169 h 337"/>
                <a:gd name="T2" fmla="*/ 233 w 466"/>
                <a:gd name="T3" fmla="*/ 0 h 337"/>
                <a:gd name="T4" fmla="*/ 466 w 466"/>
                <a:gd name="T5" fmla="*/ 169 h 337"/>
                <a:gd name="T6" fmla="*/ 233 w 466"/>
                <a:gd name="T7" fmla="*/ 337 h 337"/>
                <a:gd name="T8" fmla="*/ 0 w 466"/>
                <a:gd name="T9" fmla="*/ 169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6" h="337">
                  <a:moveTo>
                    <a:pt x="0" y="169"/>
                  </a:moveTo>
                  <a:lnTo>
                    <a:pt x="233" y="0"/>
                  </a:lnTo>
                  <a:lnTo>
                    <a:pt x="466" y="169"/>
                  </a:lnTo>
                  <a:lnTo>
                    <a:pt x="233" y="337"/>
                  </a:lnTo>
                  <a:lnTo>
                    <a:pt x="0" y="169"/>
                  </a:lnTo>
                  <a:close/>
                </a:path>
              </a:pathLst>
            </a:custGeom>
            <a:noFill/>
            <a:ln w="19050" cap="rnd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Rectangle 19"/>
            <p:cNvSpPr>
              <a:spLocks noChangeArrowheads="1"/>
            </p:cNvSpPr>
            <p:nvPr/>
          </p:nvSpPr>
          <p:spPr bwMode="auto">
            <a:xfrm>
              <a:off x="6529241" y="5226323"/>
              <a:ext cx="25876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 dirty="0" err="1" smtClean="0">
                  <a:solidFill>
                    <a:srgbClr val="000000"/>
                  </a:solidFill>
                </a:rPr>
                <a:t>var</a:t>
              </a:r>
              <a:endParaRPr lang="en-US" altLang="en-US" dirty="0"/>
            </a:p>
          </p:txBody>
        </p:sp>
        <p:sp>
          <p:nvSpPr>
            <p:cNvPr id="42" name="Line 24"/>
            <p:cNvSpPr>
              <a:spLocks noChangeShapeType="1"/>
            </p:cNvSpPr>
            <p:nvPr/>
          </p:nvSpPr>
          <p:spPr bwMode="auto">
            <a:xfrm flipH="1">
              <a:off x="6656241" y="4805635"/>
              <a:ext cx="1588" cy="297319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Rectangle 27"/>
          <p:cNvSpPr>
            <a:spLocks noChangeArrowheads="1"/>
          </p:cNvSpPr>
          <p:nvPr/>
        </p:nvSpPr>
        <p:spPr bwMode="auto">
          <a:xfrm>
            <a:off x="5746604" y="5778773"/>
            <a:ext cx="592138" cy="355600"/>
          </a:xfrm>
          <a:prstGeom prst="rect">
            <a:avLst/>
          </a:prstGeom>
          <a:noFill/>
          <a:ln w="1905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Rectangle 30"/>
          <p:cNvSpPr>
            <a:spLocks noChangeArrowheads="1"/>
          </p:cNvSpPr>
          <p:nvPr/>
        </p:nvSpPr>
        <p:spPr bwMode="auto">
          <a:xfrm>
            <a:off x="6961041" y="5812110"/>
            <a:ext cx="592138" cy="355600"/>
          </a:xfrm>
          <a:prstGeom prst="rect">
            <a:avLst/>
          </a:prstGeom>
          <a:noFill/>
          <a:ln w="1905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Rectangle 33"/>
          <p:cNvSpPr>
            <a:spLocks noChangeArrowheads="1"/>
          </p:cNvSpPr>
          <p:nvPr/>
        </p:nvSpPr>
        <p:spPr bwMode="auto">
          <a:xfrm>
            <a:off x="7827816" y="5799410"/>
            <a:ext cx="592138" cy="355600"/>
          </a:xfrm>
          <a:prstGeom prst="rect">
            <a:avLst/>
          </a:prstGeom>
          <a:noFill/>
          <a:ln w="1905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7027716" y="5122726"/>
            <a:ext cx="1126185" cy="689385"/>
            <a:chOff x="7027716" y="5122726"/>
            <a:chExt cx="1126185" cy="689385"/>
          </a:xfrm>
        </p:grpSpPr>
        <p:sp>
          <p:nvSpPr>
            <p:cNvPr id="38" name="Freeform 20"/>
            <p:cNvSpPr>
              <a:spLocks/>
            </p:cNvSpPr>
            <p:nvPr/>
          </p:nvSpPr>
          <p:spPr bwMode="auto">
            <a:xfrm>
              <a:off x="7027716" y="5340623"/>
              <a:ext cx="1109663" cy="471488"/>
            </a:xfrm>
            <a:custGeom>
              <a:avLst/>
              <a:gdLst>
                <a:gd name="T0" fmla="*/ 0 w 699"/>
                <a:gd name="T1" fmla="*/ 0 h 411"/>
                <a:gd name="T2" fmla="*/ 699 w 699"/>
                <a:gd name="T3" fmla="*/ 0 h 411"/>
                <a:gd name="T4" fmla="*/ 699 w 699"/>
                <a:gd name="T5" fmla="*/ 411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9" h="411">
                  <a:moveTo>
                    <a:pt x="0" y="0"/>
                  </a:moveTo>
                  <a:lnTo>
                    <a:pt x="699" y="0"/>
                  </a:lnTo>
                  <a:lnTo>
                    <a:pt x="699" y="411"/>
                  </a:lnTo>
                </a:path>
              </a:pathLst>
            </a:custGeom>
            <a:noFill/>
            <a:ln w="19050" cap="rnd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Rectangle 34"/>
            <p:cNvSpPr>
              <a:spLocks noChangeArrowheads="1"/>
            </p:cNvSpPr>
            <p:nvPr/>
          </p:nvSpPr>
          <p:spPr bwMode="auto">
            <a:xfrm>
              <a:off x="7653838" y="5122726"/>
              <a:ext cx="500063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 dirty="0">
                  <a:solidFill>
                    <a:srgbClr val="000000"/>
                  </a:solidFill>
                </a:rPr>
                <a:t>default</a:t>
              </a:r>
              <a:endParaRPr lang="en-US" altLang="en-US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5995841" y="5418410"/>
            <a:ext cx="512763" cy="365126"/>
            <a:chOff x="5995841" y="5418410"/>
            <a:chExt cx="512763" cy="365126"/>
          </a:xfrm>
        </p:grpSpPr>
        <p:sp>
          <p:nvSpPr>
            <p:cNvPr id="46" name="Rectangle 28"/>
            <p:cNvSpPr>
              <a:spLocks noChangeArrowheads="1"/>
            </p:cNvSpPr>
            <p:nvPr/>
          </p:nvSpPr>
          <p:spPr bwMode="auto">
            <a:xfrm>
              <a:off x="5995841" y="5418410"/>
              <a:ext cx="10636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 dirty="0">
                  <a:solidFill>
                    <a:srgbClr val="000000"/>
                  </a:solidFill>
                </a:rPr>
                <a:t>x</a:t>
              </a:r>
              <a:endParaRPr lang="en-US" altLang="en-US" sz="2000" dirty="0"/>
            </a:p>
          </p:txBody>
        </p:sp>
        <p:sp>
          <p:nvSpPr>
            <p:cNvPr id="53" name="Freeform 35"/>
            <p:cNvSpPr>
              <a:spLocks/>
            </p:cNvSpPr>
            <p:nvPr/>
          </p:nvSpPr>
          <p:spPr bwMode="auto">
            <a:xfrm>
              <a:off x="6065691" y="5518423"/>
              <a:ext cx="442913" cy="265113"/>
            </a:xfrm>
            <a:custGeom>
              <a:avLst/>
              <a:gdLst>
                <a:gd name="T0" fmla="*/ 279 w 279"/>
                <a:gd name="T1" fmla="*/ 0 h 299"/>
                <a:gd name="T2" fmla="*/ 279 w 279"/>
                <a:gd name="T3" fmla="*/ 141 h 299"/>
                <a:gd name="T4" fmla="*/ 0 w 279"/>
                <a:gd name="T5" fmla="*/ 141 h 299"/>
                <a:gd name="T6" fmla="*/ 0 w 279"/>
                <a:gd name="T7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9" h="299">
                  <a:moveTo>
                    <a:pt x="279" y="0"/>
                  </a:moveTo>
                  <a:lnTo>
                    <a:pt x="279" y="141"/>
                  </a:lnTo>
                  <a:lnTo>
                    <a:pt x="0" y="141"/>
                  </a:lnTo>
                  <a:lnTo>
                    <a:pt x="0" y="299"/>
                  </a:lnTo>
                </a:path>
              </a:pathLst>
            </a:custGeom>
            <a:noFill/>
            <a:ln w="19050" cap="rnd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6805466" y="5375548"/>
            <a:ext cx="544513" cy="436563"/>
            <a:chOff x="6805466" y="5375548"/>
            <a:chExt cx="544513" cy="436563"/>
          </a:xfrm>
        </p:grpSpPr>
        <p:sp>
          <p:nvSpPr>
            <p:cNvPr id="49" name="Rectangle 31"/>
            <p:cNvSpPr>
              <a:spLocks noChangeArrowheads="1"/>
            </p:cNvSpPr>
            <p:nvPr/>
          </p:nvSpPr>
          <p:spPr bwMode="auto">
            <a:xfrm>
              <a:off x="7248379" y="5375548"/>
              <a:ext cx="101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 b="1" dirty="0">
                  <a:solidFill>
                    <a:srgbClr val="000000"/>
                  </a:solidFill>
                </a:rPr>
                <a:t>y</a:t>
              </a:r>
              <a:endParaRPr lang="en-US" altLang="en-US" sz="2000" dirty="0"/>
            </a:p>
          </p:txBody>
        </p:sp>
        <p:sp>
          <p:nvSpPr>
            <p:cNvPr id="55" name="Freeform 37"/>
            <p:cNvSpPr>
              <a:spLocks/>
            </p:cNvSpPr>
            <p:nvPr/>
          </p:nvSpPr>
          <p:spPr bwMode="auto">
            <a:xfrm>
              <a:off x="6805466" y="5518423"/>
              <a:ext cx="444500" cy="293688"/>
            </a:xfrm>
            <a:custGeom>
              <a:avLst/>
              <a:gdLst>
                <a:gd name="T0" fmla="*/ 0 w 280"/>
                <a:gd name="T1" fmla="*/ 0 h 299"/>
                <a:gd name="T2" fmla="*/ 0 w 280"/>
                <a:gd name="T3" fmla="*/ 141 h 299"/>
                <a:gd name="T4" fmla="*/ 280 w 280"/>
                <a:gd name="T5" fmla="*/ 141 h 299"/>
                <a:gd name="T6" fmla="*/ 280 w 280"/>
                <a:gd name="T7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0" h="299">
                  <a:moveTo>
                    <a:pt x="0" y="0"/>
                  </a:moveTo>
                  <a:lnTo>
                    <a:pt x="0" y="141"/>
                  </a:lnTo>
                  <a:lnTo>
                    <a:pt x="280" y="141"/>
                  </a:lnTo>
                  <a:lnTo>
                    <a:pt x="280" y="299"/>
                  </a:lnTo>
                </a:path>
              </a:pathLst>
            </a:custGeom>
            <a:noFill/>
            <a:ln w="19050" cap="rnd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" name="Line 47"/>
          <p:cNvSpPr>
            <a:spLocks noChangeShapeType="1"/>
          </p:cNvSpPr>
          <p:nvPr/>
        </p:nvSpPr>
        <p:spPr bwMode="auto">
          <a:xfrm>
            <a:off x="6656241" y="6472510"/>
            <a:ext cx="1588" cy="303213"/>
          </a:xfrm>
          <a:prstGeom prst="line">
            <a:avLst/>
          </a:prstGeom>
          <a:noFill/>
          <a:ln w="19050" cap="rnd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3" name="AutoShape 53"/>
          <p:cNvCxnSpPr>
            <a:cxnSpLocks noChangeShapeType="1"/>
            <a:stCxn id="32" idx="2"/>
            <a:endCxn id="57" idx="0"/>
          </p:cNvCxnSpPr>
          <p:nvPr/>
        </p:nvCxnSpPr>
        <p:spPr bwMode="auto">
          <a:xfrm>
            <a:off x="5014766" y="6134373"/>
            <a:ext cx="1641475" cy="338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AutoShape 54"/>
          <p:cNvCxnSpPr>
            <a:cxnSpLocks noChangeShapeType="1"/>
            <a:stCxn id="51" idx="2"/>
            <a:endCxn id="57" idx="0"/>
          </p:cNvCxnSpPr>
          <p:nvPr/>
        </p:nvCxnSpPr>
        <p:spPr bwMode="auto">
          <a:xfrm flipH="1">
            <a:off x="6656241" y="6155010"/>
            <a:ext cx="1468438" cy="317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AutoShape 55"/>
          <p:cNvCxnSpPr>
            <a:cxnSpLocks noChangeShapeType="1"/>
            <a:stCxn id="48" idx="2"/>
            <a:endCxn id="57" idx="0"/>
          </p:cNvCxnSpPr>
          <p:nvPr/>
        </p:nvCxnSpPr>
        <p:spPr bwMode="auto">
          <a:xfrm flipH="1">
            <a:off x="6656241" y="6167710"/>
            <a:ext cx="601663" cy="3048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AutoShape 56"/>
          <p:cNvCxnSpPr>
            <a:cxnSpLocks noChangeShapeType="1"/>
            <a:stCxn id="45" idx="2"/>
            <a:endCxn id="57" idx="0"/>
          </p:cNvCxnSpPr>
          <p:nvPr/>
        </p:nvCxnSpPr>
        <p:spPr bwMode="auto">
          <a:xfrm>
            <a:off x="6043466" y="6134373"/>
            <a:ext cx="612775" cy="338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tangle 3"/>
          <p:cNvSpPr/>
          <p:nvPr/>
        </p:nvSpPr>
        <p:spPr>
          <a:xfrm>
            <a:off x="819746" y="2420888"/>
            <a:ext cx="22188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  <a:defRPr/>
            </a:pPr>
            <a:r>
              <a:rPr lang="en-US" sz="2000" i="1" u="sng" dirty="0" err="1"/>
              <a:t>Contoh</a:t>
            </a:r>
            <a:r>
              <a:rPr lang="en-US" sz="2000" i="1" u="sng" dirty="0"/>
              <a:t> </a:t>
            </a:r>
            <a:r>
              <a:rPr lang="en-US" sz="20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IF-ELSE</a:t>
            </a:r>
            <a:r>
              <a:rPr lang="en-US" sz="2000" i="1" dirty="0" smtClean="0"/>
              <a:t> :</a:t>
            </a:r>
            <a:endParaRPr lang="en-US" sz="2000" i="1" dirty="0"/>
          </a:p>
        </p:txBody>
      </p:sp>
      <p:sp>
        <p:nvSpPr>
          <p:cNvPr id="67" name="Rectangle 66"/>
          <p:cNvSpPr/>
          <p:nvPr/>
        </p:nvSpPr>
        <p:spPr>
          <a:xfrm>
            <a:off x="4717904" y="1751410"/>
            <a:ext cx="18822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  <a:defRPr/>
            </a:pPr>
            <a:r>
              <a:rPr lang="en-US" sz="2000" i="1" u="sng" dirty="0" err="1"/>
              <a:t>Contoh</a:t>
            </a:r>
            <a:r>
              <a:rPr lang="en-US" sz="2000" i="1" u="sng" dirty="0"/>
              <a:t> </a:t>
            </a:r>
            <a:r>
              <a:rPr lang="en-US" sz="20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</a:t>
            </a:r>
            <a:r>
              <a:rPr lang="en-US" sz="2000" i="1" dirty="0" smtClean="0"/>
              <a:t> :</a:t>
            </a:r>
            <a:endParaRPr lang="en-US" sz="20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873339" y="2905363"/>
            <a:ext cx="2020425" cy="17543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if(A==5) {</a:t>
            </a:r>
          </a:p>
          <a:p>
            <a:pPr>
              <a:tabLst>
                <a:tab pos="179388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instruksi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else {</a:t>
            </a:r>
          </a:p>
          <a:p>
            <a:pPr>
              <a:tabLst>
                <a:tab pos="179388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instruksi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755582" y="2235885"/>
            <a:ext cx="3091014" cy="23083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switch(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179388" algn="l"/>
              </a:tabLst>
            </a:pP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case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‘w’: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instruksi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179388" algn="l"/>
                <a:tab pos="1435100" algn="l"/>
              </a:tabLst>
            </a:pP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break;</a:t>
            </a:r>
          </a:p>
          <a:p>
            <a:pPr>
              <a:tabLst>
                <a:tab pos="179388" algn="l"/>
                <a:tab pos="1254125" algn="l"/>
              </a:tabLst>
            </a:pP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case ‘x’: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instruksi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179388" algn="l"/>
                <a:tab pos="1435100" algn="l"/>
              </a:tabLst>
            </a:pP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break;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179388" algn="l"/>
                <a:tab pos="1254125" algn="l"/>
              </a:tabLst>
            </a:pP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case ‘y’: 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instruksi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179388" algn="l"/>
                <a:tab pos="1435100" algn="l"/>
              </a:tabLst>
            </a:pP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	break;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179388" algn="l"/>
                <a:tab pos="1254125" algn="l"/>
              </a:tabLst>
            </a:pP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default :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instruksi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6617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500"/>
                            </p:stCondLst>
                            <p:childTnLst>
                              <p:par>
                                <p:cTn id="1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000"/>
                            </p:stCondLst>
                            <p:childTnLst>
                              <p:par>
                                <p:cTn id="1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 animBg="1"/>
      <p:bldP spid="25" grpId="0" animBg="1"/>
      <p:bldP spid="26" grpId="0" animBg="1"/>
      <p:bldP spid="27" grpId="0"/>
      <p:bldP spid="29" grpId="0" animBg="1"/>
      <p:bldP spid="29" grpId="1" animBg="1"/>
      <p:bldP spid="32" grpId="0" animBg="1"/>
      <p:bldP spid="45" grpId="0" animBg="1"/>
      <p:bldP spid="48" grpId="0" animBg="1"/>
      <p:bldP spid="51" grpId="0" animBg="1"/>
      <p:bldP spid="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Teorema Strutured </a:t>
            </a:r>
            <a:r>
              <a:rPr lang="en-US" smtClean="0"/>
              <a:t>Control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i="1" dirty="0"/>
              <a:t>Repetition</a:t>
            </a:r>
            <a:endParaRPr lang="en-US" dirty="0"/>
          </a:p>
          <a:p>
            <a:pPr>
              <a:buNone/>
              <a:defRPr/>
            </a:pPr>
            <a:r>
              <a:rPr lang="en-US" dirty="0"/>
              <a:t>	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(instructions flow)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suatu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instruksi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dikerjakan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berulang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en-US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ulang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sampai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suatu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kondisi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dicapai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  <a:defRPr/>
            </a:pPr>
            <a:endParaRPr lang="en-US" dirty="0">
              <a:solidFill>
                <a:schemeClr val="tx2"/>
              </a:solidFill>
            </a:endParaRPr>
          </a:p>
          <a:p>
            <a:pPr>
              <a:buNone/>
              <a:defRPr/>
            </a:pPr>
            <a:r>
              <a:rPr lang="en-US" i="1" dirty="0"/>
              <a:t>	</a:t>
            </a:r>
            <a:r>
              <a:rPr lang="en-US" sz="2400" dirty="0" err="1" smtClean="0"/>
              <a:t>Dua</a:t>
            </a:r>
            <a:r>
              <a:rPr lang="en-US" sz="2400" dirty="0" smtClean="0"/>
              <a:t> Model </a:t>
            </a:r>
            <a:r>
              <a:rPr lang="en-US" sz="2400" i="1" dirty="0" smtClean="0"/>
              <a:t>Repetition:</a:t>
            </a:r>
            <a:endParaRPr lang="en-US" sz="2400" i="1" dirty="0"/>
          </a:p>
          <a:p>
            <a:pPr lvl="2">
              <a:defRPr/>
            </a:pPr>
            <a:r>
              <a:rPr lang="en-US" sz="2000" i="1" dirty="0" smtClean="0"/>
              <a:t>WHILE</a:t>
            </a:r>
            <a:endParaRPr lang="en-US" sz="2000" i="1" dirty="0"/>
          </a:p>
          <a:p>
            <a:pPr lvl="2">
              <a:defRPr/>
            </a:pPr>
            <a:r>
              <a:rPr lang="en-US" sz="2000" i="1" dirty="0" smtClean="0"/>
              <a:t>For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248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Teorema Strutured </a:t>
            </a:r>
            <a:r>
              <a:rPr lang="en-US" smtClean="0"/>
              <a:t>Control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i="1" dirty="0" smtClean="0"/>
              <a:t>Repetition</a:t>
            </a:r>
          </a:p>
          <a:p>
            <a:pPr marL="109728" indent="0">
              <a:buNone/>
              <a:defRPr/>
            </a:pPr>
            <a:endParaRPr lang="en-US" dirty="0"/>
          </a:p>
        </p:txBody>
      </p:sp>
      <p:sp>
        <p:nvSpPr>
          <p:cNvPr id="70" name="AutoShape 6"/>
          <p:cNvSpPr>
            <a:spLocks noChangeArrowheads="1"/>
          </p:cNvSpPr>
          <p:nvPr/>
        </p:nvSpPr>
        <p:spPr bwMode="auto">
          <a:xfrm>
            <a:off x="1606546" y="5190668"/>
            <a:ext cx="1066800" cy="304800"/>
          </a:xfrm>
          <a:prstGeom prst="flowChartProcess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600" b="1" dirty="0"/>
              <a:t>A</a:t>
            </a:r>
          </a:p>
        </p:txBody>
      </p:sp>
      <p:cxnSp>
        <p:nvCxnSpPr>
          <p:cNvPr id="71" name="AutoShape 8"/>
          <p:cNvCxnSpPr>
            <a:cxnSpLocks noChangeShapeType="1"/>
            <a:stCxn id="68" idx="2"/>
            <a:endCxn id="70" idx="0"/>
          </p:cNvCxnSpPr>
          <p:nvPr/>
        </p:nvCxnSpPr>
        <p:spPr bwMode="auto">
          <a:xfrm>
            <a:off x="2135183" y="5009693"/>
            <a:ext cx="4763" cy="180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AutoShape 9"/>
          <p:cNvSpPr>
            <a:spLocks noChangeArrowheads="1"/>
          </p:cNvSpPr>
          <p:nvPr/>
        </p:nvSpPr>
        <p:spPr bwMode="auto">
          <a:xfrm>
            <a:off x="1919284" y="5706633"/>
            <a:ext cx="457200" cy="4572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73" name="AutoShape 10"/>
          <p:cNvCxnSpPr>
            <a:cxnSpLocks noChangeShapeType="1"/>
            <a:stCxn id="70" idx="2"/>
            <a:endCxn id="72" idx="0"/>
          </p:cNvCxnSpPr>
          <p:nvPr/>
        </p:nvCxnSpPr>
        <p:spPr bwMode="auto">
          <a:xfrm>
            <a:off x="2139946" y="5495468"/>
            <a:ext cx="7938" cy="21116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AutoShape 11"/>
          <p:cNvCxnSpPr>
            <a:cxnSpLocks noChangeShapeType="1"/>
            <a:stCxn id="72" idx="6"/>
            <a:endCxn id="68" idx="3"/>
          </p:cNvCxnSpPr>
          <p:nvPr/>
        </p:nvCxnSpPr>
        <p:spPr bwMode="auto">
          <a:xfrm flipV="1">
            <a:off x="2376484" y="4781093"/>
            <a:ext cx="711199" cy="1154140"/>
          </a:xfrm>
          <a:prstGeom prst="bentConnector3">
            <a:avLst>
              <a:gd name="adj1" fmla="val 132143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AutoShape 13"/>
          <p:cNvCxnSpPr>
            <a:cxnSpLocks noChangeShapeType="1"/>
            <a:stCxn id="72" idx="4"/>
            <a:endCxn id="77" idx="0"/>
          </p:cNvCxnSpPr>
          <p:nvPr/>
        </p:nvCxnSpPr>
        <p:spPr bwMode="auto">
          <a:xfrm>
            <a:off x="2147884" y="6163833"/>
            <a:ext cx="1025" cy="17187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8" name="Group 57"/>
          <p:cNvGrpSpPr/>
          <p:nvPr/>
        </p:nvGrpSpPr>
        <p:grpSpPr>
          <a:xfrm>
            <a:off x="1182683" y="4344531"/>
            <a:ext cx="1905000" cy="665162"/>
            <a:chOff x="1182683" y="4344531"/>
            <a:chExt cx="1905000" cy="665162"/>
          </a:xfrm>
        </p:grpSpPr>
        <p:grpSp>
          <p:nvGrpSpPr>
            <p:cNvPr id="5" name="Group 4"/>
            <p:cNvGrpSpPr/>
            <p:nvPr/>
          </p:nvGrpSpPr>
          <p:grpSpPr>
            <a:xfrm>
              <a:off x="1182683" y="4552493"/>
              <a:ext cx="1905000" cy="457200"/>
              <a:chOff x="3163638" y="3745402"/>
              <a:chExt cx="1905000" cy="457200"/>
            </a:xfrm>
          </p:grpSpPr>
          <p:sp>
            <p:nvSpPr>
              <p:cNvPr id="68" name="AutoShape 4"/>
              <p:cNvSpPr>
                <a:spLocks noChangeArrowheads="1"/>
              </p:cNvSpPr>
              <p:nvPr/>
            </p:nvSpPr>
            <p:spPr bwMode="auto">
              <a:xfrm>
                <a:off x="3163638" y="3745402"/>
                <a:ext cx="1905000" cy="457200"/>
              </a:xfrm>
              <a:prstGeom prst="flowChartPreparation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Text Box 5"/>
              <p:cNvSpPr txBox="1">
                <a:spLocks noChangeArrowheads="1"/>
              </p:cNvSpPr>
              <p:nvPr/>
            </p:nvSpPr>
            <p:spPr bwMode="auto">
              <a:xfrm>
                <a:off x="3392238" y="3789852"/>
                <a:ext cx="144621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600" b="1" dirty="0"/>
                  <a:t>For x = 0 to 5</a:t>
                </a:r>
              </a:p>
            </p:txBody>
          </p:sp>
        </p:grpSp>
        <p:cxnSp>
          <p:nvCxnSpPr>
            <p:cNvPr id="76" name="AutoShape 14"/>
            <p:cNvCxnSpPr>
              <a:cxnSpLocks noChangeShapeType="1"/>
            </p:cNvCxnSpPr>
            <p:nvPr/>
          </p:nvCxnSpPr>
          <p:spPr bwMode="auto">
            <a:xfrm>
              <a:off x="2111371" y="4344531"/>
              <a:ext cx="0" cy="18891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7" name="AutoShape 16"/>
          <p:cNvSpPr>
            <a:spLocks noChangeArrowheads="1"/>
          </p:cNvSpPr>
          <p:nvPr/>
        </p:nvSpPr>
        <p:spPr bwMode="auto">
          <a:xfrm>
            <a:off x="1571901" y="6335709"/>
            <a:ext cx="1154016" cy="267866"/>
          </a:xfrm>
          <a:prstGeom prst="flowChartProcess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600" b="1"/>
              <a:t>B</a:t>
            </a:r>
          </a:p>
        </p:txBody>
      </p:sp>
      <p:sp>
        <p:nvSpPr>
          <p:cNvPr id="81" name="AutoShape 6"/>
          <p:cNvSpPr>
            <a:spLocks noChangeAspect="1" noChangeArrowheads="1" noTextEdit="1"/>
          </p:cNvSpPr>
          <p:nvPr/>
        </p:nvSpPr>
        <p:spPr bwMode="auto">
          <a:xfrm>
            <a:off x="5709172" y="4190579"/>
            <a:ext cx="208597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Rectangle 11"/>
          <p:cNvSpPr>
            <a:spLocks noChangeArrowheads="1"/>
          </p:cNvSpPr>
          <p:nvPr/>
        </p:nvSpPr>
        <p:spPr bwMode="auto">
          <a:xfrm>
            <a:off x="6907150" y="5464545"/>
            <a:ext cx="689186" cy="285338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sz="1400" b="1" dirty="0" smtClean="0"/>
              <a:t>A</a:t>
            </a:r>
            <a:endParaRPr lang="en-US" sz="1400" b="1" dirty="0"/>
          </a:p>
        </p:txBody>
      </p:sp>
      <p:sp>
        <p:nvSpPr>
          <p:cNvPr id="95" name="Rectangle 23"/>
          <p:cNvSpPr>
            <a:spLocks noChangeArrowheads="1"/>
          </p:cNvSpPr>
          <p:nvPr/>
        </p:nvSpPr>
        <p:spPr bwMode="auto">
          <a:xfrm>
            <a:off x="5612002" y="6207611"/>
            <a:ext cx="900113" cy="28892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sz="1600" b="1" dirty="0" smtClean="0"/>
              <a:t>B</a:t>
            </a:r>
            <a:endParaRPr lang="en-US" b="1" dirty="0"/>
          </a:p>
        </p:txBody>
      </p:sp>
      <p:sp>
        <p:nvSpPr>
          <p:cNvPr id="33" name="Rectangle 32"/>
          <p:cNvSpPr/>
          <p:nvPr/>
        </p:nvSpPr>
        <p:spPr>
          <a:xfrm>
            <a:off x="819746" y="2420888"/>
            <a:ext cx="17540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  <a:defRPr/>
            </a:pPr>
            <a:r>
              <a:rPr lang="en-US" sz="2000" i="1" u="sng" dirty="0" err="1"/>
              <a:t>Contoh</a:t>
            </a:r>
            <a:r>
              <a:rPr lang="en-US" sz="2000" i="1" u="sng" dirty="0"/>
              <a:t> </a:t>
            </a:r>
            <a:r>
              <a:rPr lang="en-US" sz="20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en-US" sz="2000" i="1" dirty="0" smtClean="0"/>
              <a:t> :</a:t>
            </a:r>
            <a:endParaRPr lang="en-US" sz="2000" i="1" dirty="0"/>
          </a:p>
        </p:txBody>
      </p:sp>
      <p:sp>
        <p:nvSpPr>
          <p:cNvPr id="34" name="Rectangle 33"/>
          <p:cNvSpPr/>
          <p:nvPr/>
        </p:nvSpPr>
        <p:spPr>
          <a:xfrm>
            <a:off x="5364088" y="2429053"/>
            <a:ext cx="21146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  <a:defRPr/>
            </a:pPr>
            <a:r>
              <a:rPr lang="en-US" sz="2000" i="1" u="sng" dirty="0" err="1"/>
              <a:t>Contoh</a:t>
            </a:r>
            <a:r>
              <a:rPr lang="en-US" sz="2000" i="1" u="sng" dirty="0"/>
              <a:t> </a:t>
            </a:r>
            <a:r>
              <a:rPr lang="en-US" sz="20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  <a:r>
              <a:rPr lang="en-US" sz="2000" i="1" dirty="0" smtClean="0"/>
              <a:t> :</a:t>
            </a:r>
            <a:endParaRPr lang="en-US" sz="2000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873339" y="2905363"/>
            <a:ext cx="3674840" cy="1200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x=0; x&lt;=5; x++) {</a:t>
            </a:r>
          </a:p>
          <a:p>
            <a:pPr>
              <a:tabLst>
                <a:tab pos="357188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instruksi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179388" algn="l"/>
              </a:tabLst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instruksi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465244" y="2914526"/>
            <a:ext cx="2304491" cy="10772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while(x&lt;6) {</a:t>
            </a:r>
          </a:p>
          <a:p>
            <a:pPr>
              <a:tabLst>
                <a:tab pos="357188" algn="l"/>
                <a:tab pos="1435100" algn="l"/>
              </a:tabLst>
            </a:pP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instruksi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57188" algn="l"/>
                <a:tab pos="1435100" algn="l"/>
              </a:tabLst>
            </a:pP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	x++;</a:t>
            </a: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5608827" y="4490181"/>
            <a:ext cx="903288" cy="982931"/>
            <a:chOff x="5601679" y="4827921"/>
            <a:chExt cx="903288" cy="982931"/>
          </a:xfrm>
        </p:grpSpPr>
        <p:sp>
          <p:nvSpPr>
            <p:cNvPr id="82" name="Freeform 8"/>
            <p:cNvSpPr>
              <a:spLocks/>
            </p:cNvSpPr>
            <p:nvPr/>
          </p:nvSpPr>
          <p:spPr bwMode="auto">
            <a:xfrm>
              <a:off x="5601679" y="5274277"/>
              <a:ext cx="903288" cy="536575"/>
            </a:xfrm>
            <a:custGeom>
              <a:avLst/>
              <a:gdLst>
                <a:gd name="T0" fmla="*/ 0 w 569"/>
                <a:gd name="T1" fmla="*/ 169 h 338"/>
                <a:gd name="T2" fmla="*/ 285 w 569"/>
                <a:gd name="T3" fmla="*/ 0 h 338"/>
                <a:gd name="T4" fmla="*/ 569 w 569"/>
                <a:gd name="T5" fmla="*/ 169 h 338"/>
                <a:gd name="T6" fmla="*/ 285 w 569"/>
                <a:gd name="T7" fmla="*/ 338 h 338"/>
                <a:gd name="T8" fmla="*/ 0 w 569"/>
                <a:gd name="T9" fmla="*/ 169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9" h="338">
                  <a:moveTo>
                    <a:pt x="0" y="169"/>
                  </a:moveTo>
                  <a:lnTo>
                    <a:pt x="285" y="0"/>
                  </a:lnTo>
                  <a:lnTo>
                    <a:pt x="569" y="169"/>
                  </a:lnTo>
                  <a:lnTo>
                    <a:pt x="285" y="338"/>
                  </a:lnTo>
                  <a:lnTo>
                    <a:pt x="0" y="169"/>
                  </a:lnTo>
                  <a:close/>
                </a:path>
              </a:pathLst>
            </a:custGeom>
            <a:solidFill>
              <a:srgbClr val="FFFFFF"/>
            </a:solidFill>
            <a:ln w="19050" cmpd="sng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/>
              <a:r>
                <a:rPr lang="en-US" sz="1600" dirty="0" smtClean="0"/>
                <a:t>x&lt;6</a:t>
              </a:r>
              <a:endParaRPr lang="en-US" sz="1600" dirty="0"/>
            </a:p>
          </p:txBody>
        </p:sp>
        <p:cxnSp>
          <p:nvCxnSpPr>
            <p:cNvPr id="22" name="Straight Arrow Connector 21"/>
            <p:cNvCxnSpPr>
              <a:endCxn id="82" idx="1"/>
            </p:cNvCxnSpPr>
            <p:nvPr/>
          </p:nvCxnSpPr>
          <p:spPr>
            <a:xfrm>
              <a:off x="6053323" y="4827921"/>
              <a:ext cx="794" cy="44635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Elbow Connector 27"/>
          <p:cNvCxnSpPr>
            <a:stCxn id="99" idx="3"/>
          </p:cNvCxnSpPr>
          <p:nvPr/>
        </p:nvCxnSpPr>
        <p:spPr>
          <a:xfrm flipH="1" flipV="1">
            <a:off x="6098107" y="4713359"/>
            <a:ext cx="1498229" cy="1450474"/>
          </a:xfrm>
          <a:prstGeom prst="bentConnector3">
            <a:avLst>
              <a:gd name="adj1" fmla="val -15258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82" idx="3"/>
            <a:endCxn id="95" idx="0"/>
          </p:cNvCxnSpPr>
          <p:nvPr/>
        </p:nvCxnSpPr>
        <p:spPr>
          <a:xfrm>
            <a:off x="6061265" y="5473112"/>
            <a:ext cx="794" cy="7344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6512115" y="5009694"/>
            <a:ext cx="739628" cy="454851"/>
            <a:chOff x="6512115" y="5009694"/>
            <a:chExt cx="739628" cy="454851"/>
          </a:xfrm>
        </p:grpSpPr>
        <p:cxnSp>
          <p:nvCxnSpPr>
            <p:cNvPr id="61" name="Elbow Connector 60"/>
            <p:cNvCxnSpPr>
              <a:stCxn id="82" idx="2"/>
              <a:endCxn id="85" idx="0"/>
            </p:cNvCxnSpPr>
            <p:nvPr/>
          </p:nvCxnSpPr>
          <p:spPr>
            <a:xfrm>
              <a:off x="6512115" y="5204825"/>
              <a:ext cx="739628" cy="259720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Rectangle 23"/>
            <p:cNvSpPr>
              <a:spLocks noChangeArrowheads="1"/>
            </p:cNvSpPr>
            <p:nvPr/>
          </p:nvSpPr>
          <p:spPr bwMode="auto">
            <a:xfrm flipH="1">
              <a:off x="6760928" y="5009694"/>
              <a:ext cx="403359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altLang="en-US" sz="1000" b="1" dirty="0" smtClean="0">
                  <a:solidFill>
                    <a:srgbClr val="000000"/>
                  </a:solidFill>
                </a:rPr>
                <a:t>true</a:t>
              </a:r>
              <a:endParaRPr lang="en-US" altLang="en-US" sz="1000" b="1" dirty="0"/>
            </a:p>
          </p:txBody>
        </p:sp>
      </p:grpSp>
      <p:sp>
        <p:nvSpPr>
          <p:cNvPr id="98" name="Rectangle 23"/>
          <p:cNvSpPr>
            <a:spLocks noChangeArrowheads="1"/>
          </p:cNvSpPr>
          <p:nvPr/>
        </p:nvSpPr>
        <p:spPr bwMode="auto">
          <a:xfrm flipH="1">
            <a:off x="5621101" y="5552745"/>
            <a:ext cx="4288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altLang="en-US" sz="1000" b="1" dirty="0" smtClean="0">
                <a:solidFill>
                  <a:srgbClr val="000000"/>
                </a:solidFill>
              </a:rPr>
              <a:t>false</a:t>
            </a:r>
            <a:endParaRPr lang="en-US" altLang="en-US" sz="1000" b="1" dirty="0"/>
          </a:p>
        </p:txBody>
      </p:sp>
      <p:sp>
        <p:nvSpPr>
          <p:cNvPr id="99" name="Rectangle 11"/>
          <p:cNvSpPr>
            <a:spLocks noChangeArrowheads="1"/>
          </p:cNvSpPr>
          <p:nvPr/>
        </p:nvSpPr>
        <p:spPr bwMode="auto">
          <a:xfrm>
            <a:off x="6907150" y="6021164"/>
            <a:ext cx="689186" cy="285338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sz="1400" b="1" dirty="0" smtClean="0"/>
              <a:t>x++</a:t>
            </a:r>
            <a:endParaRPr lang="en-US" sz="1400" b="1" dirty="0"/>
          </a:p>
        </p:txBody>
      </p:sp>
      <p:cxnSp>
        <p:nvCxnSpPr>
          <p:cNvPr id="107" name="Straight Arrow Connector 106"/>
          <p:cNvCxnSpPr>
            <a:stCxn id="85" idx="2"/>
            <a:endCxn id="99" idx="0"/>
          </p:cNvCxnSpPr>
          <p:nvPr/>
        </p:nvCxnSpPr>
        <p:spPr>
          <a:xfrm>
            <a:off x="7251743" y="5749883"/>
            <a:ext cx="0" cy="27128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67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2" grpId="0" animBg="1"/>
      <p:bldP spid="77" grpId="0" animBg="1"/>
      <p:bldP spid="85" grpId="0" animBg="1"/>
      <p:bldP spid="95" grpId="0" animBg="1"/>
      <p:bldP spid="98" grpId="0"/>
      <p:bldP spid="9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6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4032</TotalTime>
  <Words>107</Words>
  <Application>Microsoft Office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Black</vt:lpstr>
      <vt:lpstr>Calibri</vt:lpstr>
      <vt:lpstr>Courier New</vt:lpstr>
      <vt:lpstr>Georgia</vt:lpstr>
      <vt:lpstr>Trebuchet MS</vt:lpstr>
      <vt:lpstr>Wingdings 2</vt:lpstr>
      <vt:lpstr>Urban</vt:lpstr>
      <vt:lpstr>FONDASI PEMROGRAMAN &amp; STRUKTUR DATA  #2 - 1</vt:lpstr>
      <vt:lpstr>Teorema Strutured Control</vt:lpstr>
      <vt:lpstr>Teorema Strutured Control</vt:lpstr>
      <vt:lpstr>Teorema Strutured Control</vt:lpstr>
      <vt:lpstr>Teorema Strutured Control</vt:lpstr>
      <vt:lpstr>Teorema Strutured Control</vt:lpstr>
      <vt:lpstr>Teorema Strutured Control</vt:lpstr>
      <vt:lpstr>See You Next Topic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387</cp:revision>
  <dcterms:created xsi:type="dcterms:W3CDTF">2011-09-16T02:11:44Z</dcterms:created>
  <dcterms:modified xsi:type="dcterms:W3CDTF">2018-05-26T05:40:52Z</dcterms:modified>
</cp:coreProperties>
</file>