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6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59" r:id="rId10"/>
    <p:sldId id="260" r:id="rId11"/>
    <p:sldId id="266" r:id="rId12"/>
    <p:sldId id="261" r:id="rId13"/>
    <p:sldId id="267" r:id="rId14"/>
    <p:sldId id="263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10E4357-F8A5-4C89-8D90-0AF4A923F212}">
          <p14:sldIdLst>
            <p14:sldId id="256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  <p14:section name="Langkah Pengembangan Prog." id="{E4AE24B0-1A17-421E-8E6D-3F5AA78F7485}">
          <p14:sldIdLst>
            <p14:sldId id="259"/>
            <p14:sldId id="260"/>
            <p14:sldId id="266"/>
            <p14:sldId id="261"/>
            <p14:sldId id="267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95" autoAdjust="0"/>
    <p:restoredTop sz="94434" autoAdjust="0"/>
  </p:normalViewPr>
  <p:slideViewPr>
    <p:cSldViewPr>
      <p:cViewPr varScale="1">
        <p:scale>
          <a:sx n="61" d="100"/>
          <a:sy n="61" d="100"/>
        </p:scale>
        <p:origin x="60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28/08/2018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6019511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4911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28/08/2018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199" y="4205288"/>
            <a:ext cx="1852007" cy="457200"/>
          </a:xfrm>
        </p:spPr>
        <p:txBody>
          <a:bodyPr/>
          <a:lstStyle/>
          <a:p>
            <a:r>
              <a:rPr lang="es-ES" smtClean="0"/>
              <a:t>By:</a:t>
            </a:r>
          </a:p>
          <a:p>
            <a:r>
              <a:rPr lang="es-ES" smtClean="0"/>
              <a:t>Augury El Rayeb, S.Kom., MMSI.</a:t>
            </a:r>
          </a:p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28/08/2018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28/08/2018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28/08/2018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28/08/2018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28/08/2018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28/08/2018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28/08/2018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28/08/2018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28/08/2018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28/08/2018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28/08/2018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DATA </a:t>
            </a:r>
            <a:b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#1 - 2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Langkah-langkah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Program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Definisi Masalah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71600" y="1879526"/>
            <a:ext cx="6400800" cy="212553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Keluaran (</a:t>
            </a:r>
            <a:r>
              <a:rPr lang="en-US" i="1" smtClean="0"/>
              <a:t>Output</a:t>
            </a:r>
            <a:r>
              <a:rPr lang="en-US" smtClean="0"/>
              <a:t>)</a:t>
            </a:r>
          </a:p>
          <a:p>
            <a:pPr>
              <a:defRPr/>
            </a:pPr>
            <a:r>
              <a:rPr lang="en-US" smtClean="0"/>
              <a:t>Masukan (</a:t>
            </a:r>
            <a:r>
              <a:rPr lang="en-US" i="1" smtClean="0"/>
              <a:t>Input</a:t>
            </a:r>
            <a:r>
              <a:rPr lang="en-US" smtClean="0"/>
              <a:t>)</a:t>
            </a:r>
          </a:p>
          <a:p>
            <a:pPr>
              <a:defRPr/>
            </a:pPr>
            <a:r>
              <a:rPr lang="en-US" smtClean="0"/>
              <a:t>Proses (</a:t>
            </a:r>
            <a:r>
              <a:rPr lang="en-US" i="1" smtClean="0"/>
              <a:t>Proces</a:t>
            </a:r>
            <a:r>
              <a:rPr lang="en-US" smtClean="0"/>
              <a:t>)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20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smtClean="0"/>
              <a:t>Contoh tabel definisi masalah:</a:t>
            </a:r>
          </a:p>
        </p:txBody>
      </p:sp>
      <p:graphicFrame>
        <p:nvGraphicFramePr>
          <p:cNvPr id="5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903571"/>
              </p:ext>
            </p:extLst>
          </p:nvPr>
        </p:nvGraphicFramePr>
        <p:xfrm>
          <a:off x="1187624" y="4077072"/>
          <a:ext cx="5791200" cy="2270244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0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Input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Process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Output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21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30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Diketahui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program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 smtClean="0"/>
              <a:t>perhitungan</a:t>
            </a:r>
            <a:r>
              <a:rPr lang="en-US" sz="2000" dirty="0" smtClean="0"/>
              <a:t>: </a:t>
            </a:r>
          </a:p>
          <a:p>
            <a:pPr marL="357188" indent="0">
              <a:buNone/>
            </a:pPr>
            <a:r>
              <a:rPr lang="en-US" sz="2000" dirty="0" smtClean="0"/>
              <a:t>C </a:t>
            </a:r>
            <a:r>
              <a:rPr lang="en-US" sz="2000" dirty="0"/>
              <a:t>= A + B </a:t>
            </a:r>
            <a:r>
              <a:rPr lang="en-US" sz="2000" dirty="0" err="1"/>
              <a:t>selanjutnya</a:t>
            </a:r>
            <a:r>
              <a:rPr lang="en-US" sz="2000" dirty="0"/>
              <a:t> Z = X * C</a:t>
            </a:r>
          </a:p>
          <a:p>
            <a:pPr marL="411480" lvl="1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Program </a:t>
            </a:r>
            <a:r>
              <a:rPr lang="en-US" sz="1800" dirty="0" err="1">
                <a:solidFill>
                  <a:schemeClr val="tx2"/>
                </a:solidFill>
              </a:rPr>
              <a:t>akan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membaca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nilai</a:t>
            </a:r>
            <a:r>
              <a:rPr lang="en-US" sz="1800" dirty="0">
                <a:solidFill>
                  <a:schemeClr val="tx2"/>
                </a:solidFill>
              </a:rPr>
              <a:t> A </a:t>
            </a:r>
            <a:r>
              <a:rPr lang="en-US" sz="1800" dirty="0" err="1">
                <a:solidFill>
                  <a:schemeClr val="tx2"/>
                </a:solidFill>
              </a:rPr>
              <a:t>dan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nilai</a:t>
            </a:r>
            <a:r>
              <a:rPr lang="en-US" sz="1800" dirty="0">
                <a:solidFill>
                  <a:schemeClr val="tx2"/>
                </a:solidFill>
              </a:rPr>
              <a:t> B, </a:t>
            </a:r>
            <a:r>
              <a:rPr lang="en-US" sz="1800" dirty="0" err="1">
                <a:solidFill>
                  <a:schemeClr val="tx2"/>
                </a:solidFill>
              </a:rPr>
              <a:t>selanjutnya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melakukan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perhitungan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untuk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mendapatkan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nilai</a:t>
            </a:r>
            <a:r>
              <a:rPr lang="en-US" sz="1800" dirty="0">
                <a:solidFill>
                  <a:schemeClr val="tx2"/>
                </a:solidFill>
              </a:rPr>
              <a:t> C </a:t>
            </a:r>
            <a:r>
              <a:rPr lang="en-US" sz="1800" dirty="0" err="1">
                <a:solidFill>
                  <a:schemeClr val="tx2"/>
                </a:solidFill>
              </a:rPr>
              <a:t>dan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menampilkan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nilai</a:t>
            </a:r>
            <a:r>
              <a:rPr lang="en-US" sz="1800" dirty="0">
                <a:solidFill>
                  <a:schemeClr val="tx2"/>
                </a:solidFill>
              </a:rPr>
              <a:t> C. </a:t>
            </a:r>
            <a:r>
              <a:rPr lang="en-US" sz="1800" dirty="0" err="1">
                <a:solidFill>
                  <a:schemeClr val="tx2"/>
                </a:solidFill>
              </a:rPr>
              <a:t>Selanjutnya</a:t>
            </a:r>
            <a:r>
              <a:rPr lang="en-US" sz="1800" dirty="0">
                <a:solidFill>
                  <a:schemeClr val="tx2"/>
                </a:solidFill>
              </a:rPr>
              <a:t> program </a:t>
            </a:r>
            <a:r>
              <a:rPr lang="en-US" sz="1800" dirty="0" err="1">
                <a:solidFill>
                  <a:schemeClr val="tx2"/>
                </a:solidFill>
              </a:rPr>
              <a:t>membaca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nilai</a:t>
            </a:r>
            <a:r>
              <a:rPr lang="en-US" sz="1800" dirty="0">
                <a:solidFill>
                  <a:schemeClr val="tx2"/>
                </a:solidFill>
              </a:rPr>
              <a:t> X </a:t>
            </a:r>
            <a:r>
              <a:rPr lang="en-US" sz="1800" dirty="0" err="1">
                <a:solidFill>
                  <a:schemeClr val="tx2"/>
                </a:solidFill>
              </a:rPr>
              <a:t>dan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melakukan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perhitungan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untuk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mendapatkan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nilai</a:t>
            </a:r>
            <a:r>
              <a:rPr lang="en-US" sz="1800" dirty="0">
                <a:solidFill>
                  <a:schemeClr val="tx2"/>
                </a:solidFill>
              </a:rPr>
              <a:t> Z  </a:t>
            </a:r>
            <a:r>
              <a:rPr lang="en-US" sz="1800" dirty="0" err="1">
                <a:solidFill>
                  <a:schemeClr val="tx2"/>
                </a:solidFill>
              </a:rPr>
              <a:t>dan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menampilkan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nilai</a:t>
            </a:r>
            <a:r>
              <a:rPr lang="en-US" sz="1800" dirty="0">
                <a:solidFill>
                  <a:schemeClr val="tx2"/>
                </a:solidFill>
              </a:rPr>
              <a:t> Z</a:t>
            </a:r>
            <a:r>
              <a:rPr lang="en-US" sz="1800" dirty="0" smtClean="0">
                <a:solidFill>
                  <a:schemeClr val="tx2"/>
                </a:solidFill>
              </a:rPr>
              <a:t>.</a:t>
            </a:r>
          </a:p>
          <a:p>
            <a:pPr marL="109728" indent="0">
              <a:buNone/>
            </a:pPr>
            <a:endParaRPr lang="en-US" sz="2000" dirty="0"/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999968"/>
              </p:ext>
            </p:extLst>
          </p:nvPr>
        </p:nvGraphicFramePr>
        <p:xfrm>
          <a:off x="1223627" y="3933055"/>
          <a:ext cx="6696745" cy="2750826"/>
        </p:xfrm>
        <a:graphic>
          <a:graphicData uri="http://schemas.openxmlformats.org/drawingml/2006/table">
            <a:tbl>
              <a:tblPr/>
              <a:tblGrid>
                <a:gridCol w="1497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Input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Process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Output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04248" y="4483821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C, </a:t>
            </a:r>
            <a:r>
              <a:rPr lang="en-US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Z</a:t>
            </a:r>
            <a:endParaRPr lang="en-US" sz="20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5816" y="4365104"/>
            <a:ext cx="1928798" cy="23637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Baca </a:t>
            </a:r>
            <a:r>
              <a:rPr lang="en-US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nilai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Baca </a:t>
            </a:r>
            <a:r>
              <a:rPr lang="en-US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nilai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 = A + B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</a:pPr>
            <a:r>
              <a:rPr lang="en-US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Tampilkan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nilai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C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</a:pP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Baca </a:t>
            </a:r>
            <a:r>
              <a:rPr lang="en-US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nilai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X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Z = X * C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</a:pPr>
            <a:r>
              <a:rPr lang="en-US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Tampilkan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nilai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Z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34721" y="4483821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A, </a:t>
            </a:r>
            <a:r>
              <a:rPr lang="en-US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B, X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109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 Outline Pemecahan Masalah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/>
              <a:t>langkah</a:t>
            </a:r>
            <a:r>
              <a:rPr lang="en-US" dirty="0"/>
              <a:t> – </a:t>
            </a:r>
            <a:r>
              <a:rPr lang="en-US" dirty="0" err="1"/>
              <a:t>langkah</a:t>
            </a:r>
            <a:r>
              <a:rPr lang="en-US" dirty="0"/>
              <a:t> proses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rincian</a:t>
            </a:r>
            <a:r>
              <a:rPr lang="en-US" dirty="0"/>
              <a:t>/detail Proses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/>
              <a:t>Tentukan</a:t>
            </a:r>
            <a:r>
              <a:rPr lang="en-US" dirty="0"/>
              <a:t> Variable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/>
              <a:t>record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(</a:t>
            </a:r>
            <a:r>
              <a:rPr lang="en-US" dirty="0" err="1"/>
              <a:t>pengulangan</a:t>
            </a:r>
            <a:r>
              <a:rPr lang="en-US" dirty="0"/>
              <a:t>, </a:t>
            </a:r>
            <a:r>
              <a:rPr lang="en-US" dirty="0" err="1"/>
              <a:t>kondisi</a:t>
            </a:r>
            <a:r>
              <a:rPr lang="en-US" dirty="0"/>
              <a:t>, </a:t>
            </a:r>
            <a:r>
              <a:rPr lang="en-US" dirty="0" err="1"/>
              <a:t>dsb</a:t>
            </a:r>
            <a:r>
              <a:rPr lang="en-US" dirty="0"/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logika</a:t>
            </a:r>
            <a:r>
              <a:rPr lang="en-US" dirty="0"/>
              <a:t> ‘Mainline</a:t>
            </a:r>
            <a:r>
              <a:rPr lang="en-US" dirty="0" smtClean="0"/>
              <a:t>’ (</a:t>
            </a:r>
            <a:r>
              <a:rPr lang="en-US" dirty="0" err="1" smtClean="0"/>
              <a:t>logika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9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Outline </a:t>
            </a:r>
            <a:r>
              <a:rPr lang="en-US" dirty="0" err="1" smtClean="0"/>
              <a:t>Pemecahan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7944" y="2492896"/>
            <a:ext cx="4618856" cy="424847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Deklarasi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variable A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Deklarasi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variable B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Deklarasi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variable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Deklarasi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variable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X</a:t>
            </a:r>
            <a:endParaRPr lang="en-US" sz="20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Deklarasi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variable Z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Tampilkan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tampilan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untuk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input A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Baca </a:t>
            </a:r>
            <a:r>
              <a:rPr lang="en-US" sz="20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nilai</a:t>
            </a:r>
            <a:r>
              <a:rPr lang="en-US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A</a:t>
            </a:r>
          </a:p>
          <a:p>
            <a:pPr marL="109728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Tampilkan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tampilan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untuk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input B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>
                <a:latin typeface="Arial" charset="0"/>
              </a:rPr>
              <a:t>Baca </a:t>
            </a:r>
            <a:r>
              <a:rPr lang="en-US" sz="2000" dirty="0" err="1" smtClean="0">
                <a:latin typeface="Arial" charset="0"/>
              </a:rPr>
              <a:t>nilai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B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>
                <a:latin typeface="Arial" charset="0"/>
              </a:rPr>
              <a:t>C = A + B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latin typeface="Arial" charset="0"/>
              </a:rPr>
              <a:t>Tampilkan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nilai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C</a:t>
            </a:r>
          </a:p>
          <a:p>
            <a:pPr marL="109728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Tampilkan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tampilan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untuk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input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X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>
                <a:latin typeface="Arial" charset="0"/>
              </a:rPr>
              <a:t>Baca </a:t>
            </a:r>
            <a:r>
              <a:rPr lang="en-US" sz="2000" dirty="0" err="1">
                <a:latin typeface="Arial" charset="0"/>
              </a:rPr>
              <a:t>nilai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X</a:t>
            </a:r>
            <a:endParaRPr lang="en-US" sz="2000" dirty="0">
              <a:latin typeface="Arial" charset="0"/>
            </a:endParaRP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smtClean="0">
                <a:latin typeface="Arial" charset="0"/>
              </a:rPr>
              <a:t>Z </a:t>
            </a:r>
            <a:r>
              <a:rPr lang="en-US" sz="2000" dirty="0">
                <a:latin typeface="Arial" charset="0"/>
              </a:rPr>
              <a:t>= X * C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latin typeface="Arial" charset="0"/>
              </a:rPr>
              <a:t>Tampilkan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nilai</a:t>
            </a:r>
            <a:r>
              <a:rPr lang="en-US" sz="2000" dirty="0" smtClean="0">
                <a:latin typeface="Arial" charset="0"/>
              </a:rPr>
              <a:t> Z</a:t>
            </a:r>
            <a:endParaRPr lang="en-US" sz="2000" dirty="0">
              <a:latin typeface="Arial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798001"/>
              </p:ext>
            </p:extLst>
          </p:nvPr>
        </p:nvGraphicFramePr>
        <p:xfrm>
          <a:off x="457200" y="2492896"/>
          <a:ext cx="3466728" cy="2834184"/>
        </p:xfrm>
        <a:graphic>
          <a:graphicData uri="http://schemas.openxmlformats.org/drawingml/2006/table">
            <a:tbl>
              <a:tblPr/>
              <a:tblGrid>
                <a:gridCol w="738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2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5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3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Input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Process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Output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09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A, B, X</a:t>
                      </a:r>
                      <a:endParaRPr lang="en-US" sz="1600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</a:pP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Baca </a:t>
                      </a:r>
                      <a:r>
                        <a:rPr lang="en-US" sz="1600" dirty="0" err="1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nilai</a:t>
                      </a: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A</a:t>
                      </a:r>
                    </a:p>
                    <a:p>
                      <a:pPr lv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</a:pP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Baca </a:t>
                      </a:r>
                      <a:r>
                        <a:rPr lang="en-US" sz="1600" dirty="0" err="1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nilai</a:t>
                      </a: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B</a:t>
                      </a:r>
                    </a:p>
                    <a:p>
                      <a:pPr lv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</a:pP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C = A + B</a:t>
                      </a:r>
                    </a:p>
                    <a:p>
                      <a:pPr lv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</a:pPr>
                      <a:r>
                        <a:rPr lang="en-US" sz="1600" dirty="0" err="1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Tampilkan</a:t>
                      </a: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lang="en-US" sz="1600" dirty="0" err="1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nilai</a:t>
                      </a: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C</a:t>
                      </a:r>
                    </a:p>
                    <a:p>
                      <a:pPr lv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</a:pP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Baca </a:t>
                      </a:r>
                      <a:r>
                        <a:rPr lang="en-US" sz="1600" dirty="0" err="1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nilai</a:t>
                      </a: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X</a:t>
                      </a:r>
                    </a:p>
                    <a:p>
                      <a:pPr lv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</a:pP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Z = X * C</a:t>
                      </a:r>
                    </a:p>
                    <a:p>
                      <a:pPr lv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</a:pPr>
                      <a:r>
                        <a:rPr lang="en-US" sz="1600" dirty="0" err="1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Tampilkan</a:t>
                      </a: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lang="en-US" sz="1600" dirty="0" err="1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nilai</a:t>
                      </a: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Z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C, Z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95536" y="2013538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Definisi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67944" y="2013538"/>
            <a:ext cx="3106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 </a:t>
            </a:r>
            <a:r>
              <a:rPr lang="en-US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Pemecahan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Bent-Up Arrow 11"/>
          <p:cNvSpPr/>
          <p:nvPr/>
        </p:nvSpPr>
        <p:spPr>
          <a:xfrm rot="5400000">
            <a:off x="2706770" y="4914157"/>
            <a:ext cx="694208" cy="1740107"/>
          </a:xfrm>
          <a:prstGeom prst="bentUpArrow">
            <a:avLst>
              <a:gd name="adj1" fmla="val 50000"/>
              <a:gd name="adj2" fmla="val 25000"/>
              <a:gd name="adj3" fmla="val 289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3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6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Ciri-ciri</a:t>
            </a:r>
            <a:r>
              <a:rPr lang="en-US" dirty="0" smtClean="0"/>
              <a:t> Program </a:t>
            </a:r>
            <a:r>
              <a:rPr lang="en-US" dirty="0" err="1" smtClean="0"/>
              <a:t>Baik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Maintainability</a:t>
            </a:r>
          </a:p>
          <a:p>
            <a:r>
              <a:rPr lang="en-US" dirty="0" smtClean="0"/>
              <a:t>Correctness</a:t>
            </a:r>
            <a:endParaRPr lang="en-US" dirty="0"/>
          </a:p>
          <a:p>
            <a:r>
              <a:rPr lang="en-US" dirty="0" smtClean="0"/>
              <a:t>Reusability</a:t>
            </a:r>
            <a:endParaRPr lang="en-US" dirty="0"/>
          </a:p>
          <a:p>
            <a:r>
              <a:rPr lang="en-US" dirty="0"/>
              <a:t>Reliability</a:t>
            </a:r>
            <a:endParaRPr lang="en-US" dirty="0" smtClean="0"/>
          </a:p>
          <a:p>
            <a:r>
              <a:rPr lang="en-US" dirty="0" smtClean="0"/>
              <a:t>Portability</a:t>
            </a:r>
          </a:p>
          <a:p>
            <a:r>
              <a:rPr lang="en-US" dirty="0" smtClean="0"/>
              <a:t>Efficiency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9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Maintainability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Kemudahan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dilakukan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perubahan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agar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memenuhi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kebutuhan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persyaratan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memperbaiki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kekurangan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sz="2600" dirty="0" smtClean="0"/>
              <a:t>Program yang </a:t>
            </a:r>
            <a:r>
              <a:rPr lang="en-US" sz="2600" dirty="0" err="1" smtClean="0"/>
              <a:t>dirancang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baik</a:t>
            </a:r>
            <a:r>
              <a:rPr lang="en-US" sz="2600" dirty="0" smtClean="0"/>
              <a:t> </a:t>
            </a: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dirty="0" err="1" smtClean="0"/>
              <a:t>mampu</a:t>
            </a:r>
            <a:r>
              <a:rPr lang="en-US" sz="2600" dirty="0" smtClean="0"/>
              <a:t> </a:t>
            </a:r>
            <a:r>
              <a:rPr lang="en-US" sz="2600" dirty="0" err="1" smtClean="0"/>
              <a:t>mengakomodasi</a:t>
            </a:r>
            <a:r>
              <a:rPr lang="en-US" sz="2600" dirty="0" smtClean="0"/>
              <a:t> </a:t>
            </a:r>
            <a:r>
              <a:rPr lang="en-US" sz="2600" dirty="0" err="1" smtClean="0"/>
              <a:t>perubahan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diperlukan</a:t>
            </a:r>
            <a:r>
              <a:rPr lang="en-US" sz="2600" dirty="0" smtClean="0"/>
              <a:t> di masa </a:t>
            </a:r>
            <a:r>
              <a:rPr lang="en-US" sz="2600" dirty="0" err="1" smtClean="0"/>
              <a:t>depan</a:t>
            </a:r>
            <a:r>
              <a:rPr lang="en-US" sz="2600" dirty="0" smtClean="0"/>
              <a:t>.</a:t>
            </a:r>
          </a:p>
          <a:p>
            <a:endParaRPr lang="en-US" sz="2600" dirty="0"/>
          </a:p>
          <a:p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memenuhi</a:t>
            </a:r>
            <a:r>
              <a:rPr lang="en-US" sz="2600" dirty="0" smtClean="0"/>
              <a:t> </a:t>
            </a:r>
            <a:r>
              <a:rPr lang="en-US" sz="2600" dirty="0" err="1" smtClean="0"/>
              <a:t>karakteristik</a:t>
            </a:r>
            <a:r>
              <a:rPr lang="en-US" sz="2600" dirty="0" smtClean="0"/>
              <a:t> maintainability </a:t>
            </a:r>
            <a:r>
              <a:rPr lang="en-US" sz="2600" dirty="0" err="1" smtClean="0"/>
              <a:t>ini</a:t>
            </a:r>
            <a:r>
              <a:rPr lang="en-US" sz="2600" dirty="0" smtClean="0"/>
              <a:t> </a:t>
            </a:r>
            <a:r>
              <a:rPr lang="en-US" sz="2600" dirty="0" err="1" smtClean="0"/>
              <a:t>maka</a:t>
            </a:r>
            <a:r>
              <a:rPr lang="en-US" sz="2600" dirty="0" smtClean="0"/>
              <a:t> program </a:t>
            </a: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dirty="0" err="1" smtClean="0"/>
              <a:t>memiliki</a:t>
            </a:r>
            <a:r>
              <a:rPr lang="en-US" sz="2600" dirty="0" smtClean="0"/>
              <a:t> </a:t>
            </a:r>
            <a:r>
              <a:rPr lang="en-US" sz="2600" b="1" dirty="0" err="1" smtClean="0"/>
              <a:t>dokumentasi</a:t>
            </a:r>
            <a:r>
              <a:rPr lang="en-US" sz="2600" b="1" dirty="0" smtClean="0"/>
              <a:t> program yang </a:t>
            </a:r>
            <a:r>
              <a:rPr lang="en-US" sz="2600" b="1" dirty="0" err="1" smtClean="0"/>
              <a:t>baik</a:t>
            </a:r>
            <a:r>
              <a:rPr lang="en-US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141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51020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Suatu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tingkat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mana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memenuhi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kebutuhan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persyaratan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yang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ditentukan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sz="2400" dirty="0" smtClean="0"/>
          </a:p>
          <a:p>
            <a:r>
              <a:rPr lang="en-US" sz="2400" dirty="0" smtClean="0"/>
              <a:t>Program yang </a:t>
            </a:r>
            <a:r>
              <a:rPr lang="en-US" sz="2400" dirty="0" err="1" smtClean="0"/>
              <a:t>dirancang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memenuhi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/</a:t>
            </a:r>
            <a:r>
              <a:rPr lang="en-US" sz="2400" dirty="0" err="1" smtClean="0"/>
              <a:t>persyaratan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diminta</a:t>
            </a:r>
            <a:r>
              <a:rPr lang="en-US" sz="2400" dirty="0" smtClean="0"/>
              <a:t>/</a:t>
            </a:r>
            <a:r>
              <a:rPr lang="en-US" sz="2400" dirty="0" err="1" smtClean="0"/>
              <a:t>ditetapkan</a:t>
            </a:r>
            <a:r>
              <a:rPr lang="en-US" sz="2400" dirty="0" smtClean="0"/>
              <a:t>, </a:t>
            </a:r>
            <a:r>
              <a:rPr lang="en-US" sz="2400" dirty="0" err="1" smtClean="0"/>
              <a:t>selain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berjalan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diharapkan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memenuhi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karakteristik</a:t>
            </a:r>
            <a:r>
              <a:rPr lang="en-US" sz="2400" dirty="0" smtClean="0"/>
              <a:t> Correctness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merancang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dimulai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b="1" i="1" dirty="0" smtClean="0"/>
              <a:t>user </a:t>
            </a:r>
            <a:r>
              <a:rPr lang="en-US" sz="2400" b="1" dirty="0" smtClean="0"/>
              <a:t>requirement</a:t>
            </a:r>
            <a:r>
              <a:rPr lang="en-US" sz="2400" dirty="0" smtClean="0"/>
              <a:t>, </a:t>
            </a:r>
          </a:p>
          <a:p>
            <a:r>
              <a:rPr lang="en-US" sz="2400" dirty="0" err="1" smtClean="0"/>
              <a:t>Selain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b="1" dirty="0" err="1" smtClean="0"/>
              <a:t>diuji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memastikan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berjalan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diharapkan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209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Kemudahan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dimana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program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dapat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digunakan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kembali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mengembangkan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perangkat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lunak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lainnya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sz="2600" dirty="0" smtClean="0"/>
              <a:t>Program yang </a:t>
            </a:r>
            <a:r>
              <a:rPr lang="en-US" sz="2600" dirty="0" err="1" smtClean="0"/>
              <a:t>dirancang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baik</a:t>
            </a:r>
            <a:r>
              <a:rPr lang="en-US" sz="2600" dirty="0" smtClean="0"/>
              <a:t> </a:t>
            </a: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digunakan</a:t>
            </a:r>
            <a:r>
              <a:rPr lang="en-US" sz="2600" dirty="0" smtClean="0"/>
              <a:t> </a:t>
            </a:r>
            <a:r>
              <a:rPr lang="en-US" sz="2600" dirty="0" err="1" smtClean="0"/>
              <a:t>oleh</a:t>
            </a:r>
            <a:r>
              <a:rPr lang="en-US" sz="2600" dirty="0" smtClean="0"/>
              <a:t> program lain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digunakan</a:t>
            </a:r>
            <a:r>
              <a:rPr lang="en-US" sz="2600" dirty="0" smtClean="0"/>
              <a:t> </a:t>
            </a:r>
            <a:r>
              <a:rPr lang="en-US" sz="2600" dirty="0" err="1" smtClean="0"/>
              <a:t>ulang</a:t>
            </a:r>
            <a:r>
              <a:rPr lang="en-US" sz="2600" dirty="0" smtClean="0"/>
              <a:t> (reuse).</a:t>
            </a:r>
          </a:p>
          <a:p>
            <a:endParaRPr lang="en-US" sz="2600" dirty="0"/>
          </a:p>
          <a:p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memenuhi</a:t>
            </a:r>
            <a:r>
              <a:rPr lang="en-US" sz="2600" dirty="0" smtClean="0"/>
              <a:t> </a:t>
            </a:r>
            <a:r>
              <a:rPr lang="en-US" sz="2600" dirty="0" err="1" smtClean="0"/>
              <a:t>karakteristik</a:t>
            </a:r>
            <a:r>
              <a:rPr lang="en-US" sz="2600" dirty="0" smtClean="0"/>
              <a:t> reusability </a:t>
            </a:r>
            <a:r>
              <a:rPr lang="en-US" sz="2600" dirty="0" err="1" smtClean="0"/>
              <a:t>ini</a:t>
            </a:r>
            <a:r>
              <a:rPr lang="en-US" sz="2600" dirty="0" smtClean="0"/>
              <a:t>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membuat</a:t>
            </a:r>
            <a:r>
              <a:rPr lang="en-US" sz="2600" dirty="0" smtClean="0"/>
              <a:t> program </a:t>
            </a: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dirty="0" err="1" smtClean="0"/>
              <a:t>menerapkan</a:t>
            </a:r>
            <a:r>
              <a:rPr lang="en-US" sz="2600" dirty="0" smtClean="0"/>
              <a:t> </a:t>
            </a:r>
            <a:r>
              <a:rPr lang="en-US" sz="2600" dirty="0" err="1" smtClean="0"/>
              <a:t>konsep</a:t>
            </a:r>
            <a:r>
              <a:rPr lang="en-US" sz="2600" dirty="0" smtClean="0"/>
              <a:t> </a:t>
            </a:r>
            <a:r>
              <a:rPr lang="en-US" sz="2600" b="1" dirty="0" smtClean="0"/>
              <a:t>modular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b="1" dirty="0" err="1" smtClean="0"/>
              <a:t>berbasis</a:t>
            </a:r>
            <a:r>
              <a:rPr lang="en-US" sz="2600" b="1" dirty="0" smtClean="0"/>
              <a:t> object</a:t>
            </a:r>
            <a:r>
              <a:rPr lang="en-US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736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Kehandalan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program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terhadap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kegagalan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mungkin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terjadi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kondisi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operasi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normal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suatu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kondisi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dimungkinkan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terjadi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sz="2600" dirty="0" smtClean="0"/>
              <a:t>Program yang </a:t>
            </a:r>
            <a:r>
              <a:rPr lang="en-US" sz="2600" dirty="0" err="1" smtClean="0"/>
              <a:t>dirancang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baik</a:t>
            </a:r>
            <a:r>
              <a:rPr lang="en-US" sz="2600" dirty="0" smtClean="0"/>
              <a:t> </a:t>
            </a: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dirty="0" err="1" smtClean="0"/>
              <a:t>sudah</a:t>
            </a:r>
            <a:r>
              <a:rPr lang="en-US" sz="2600" dirty="0" smtClean="0"/>
              <a:t> </a:t>
            </a:r>
            <a:r>
              <a:rPr lang="en-US" sz="2600" dirty="0" err="1" smtClean="0"/>
              <a:t>mengantisipasi</a:t>
            </a:r>
            <a:r>
              <a:rPr lang="en-US" sz="2600" dirty="0" smtClean="0"/>
              <a:t> </a:t>
            </a:r>
            <a:r>
              <a:rPr lang="en-US" sz="2600" dirty="0" err="1" smtClean="0"/>
              <a:t>kemungkinan-kemungkinan</a:t>
            </a:r>
            <a:r>
              <a:rPr lang="en-US" sz="2600" dirty="0" smtClean="0"/>
              <a:t> </a:t>
            </a:r>
            <a:r>
              <a:rPr lang="en-US" sz="2600" dirty="0" err="1" smtClean="0"/>
              <a:t>kegagalan</a:t>
            </a:r>
            <a:r>
              <a:rPr lang="en-US" sz="2600" dirty="0" smtClean="0"/>
              <a:t> yang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terjadi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suatu</a:t>
            </a:r>
            <a:r>
              <a:rPr lang="en-US" sz="2600" dirty="0" smtClean="0"/>
              <a:t> </a:t>
            </a:r>
            <a:r>
              <a:rPr lang="en-US" sz="2600" dirty="0" err="1" smtClean="0"/>
              <a:t>kondisi</a:t>
            </a:r>
            <a:r>
              <a:rPr lang="en-US" sz="2600" dirty="0" smtClean="0"/>
              <a:t> </a:t>
            </a:r>
            <a:r>
              <a:rPr lang="en-US" sz="2600" dirty="0" err="1" smtClean="0"/>
              <a:t>tertentu</a:t>
            </a:r>
            <a:r>
              <a:rPr lang="en-US" sz="2600" dirty="0" smtClean="0"/>
              <a:t>. </a:t>
            </a:r>
          </a:p>
          <a:p>
            <a:endParaRPr lang="en-US" sz="2600" dirty="0"/>
          </a:p>
          <a:p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memenuhi</a:t>
            </a:r>
            <a:r>
              <a:rPr lang="en-US" sz="2600" dirty="0" smtClean="0"/>
              <a:t> </a:t>
            </a:r>
            <a:r>
              <a:rPr lang="en-US" sz="2600" dirty="0" err="1" smtClean="0"/>
              <a:t>karakteristik</a:t>
            </a:r>
            <a:r>
              <a:rPr lang="en-US" sz="2600" dirty="0" smtClean="0"/>
              <a:t> reliability </a:t>
            </a:r>
            <a:r>
              <a:rPr lang="en-US" sz="2600" dirty="0" err="1" smtClean="0"/>
              <a:t>ini</a:t>
            </a:r>
            <a:r>
              <a:rPr lang="en-US" sz="2600" dirty="0" smtClean="0"/>
              <a:t>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membuat</a:t>
            </a:r>
            <a:r>
              <a:rPr lang="en-US" sz="2600" dirty="0" smtClean="0"/>
              <a:t> program </a:t>
            </a: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b="1" dirty="0" err="1" smtClean="0"/>
              <a:t>mempertimbangkan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beberapa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kondisi</a:t>
            </a:r>
            <a:r>
              <a:rPr lang="en-US" sz="2600" b="1" dirty="0" smtClean="0"/>
              <a:t> yang </a:t>
            </a:r>
            <a:r>
              <a:rPr lang="en-US" sz="2600" b="1" dirty="0" err="1" smtClean="0"/>
              <a:t>memungkinkan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terjadinya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kegagalan</a:t>
            </a:r>
            <a:r>
              <a:rPr lang="en-US" sz="2600" b="1" dirty="0" smtClean="0"/>
              <a:t> </a:t>
            </a:r>
            <a:r>
              <a:rPr lang="en-US" sz="2600" dirty="0" smtClean="0"/>
              <a:t>(</a:t>
            </a:r>
            <a:r>
              <a:rPr lang="en-US" sz="2600" dirty="0" err="1" smtClean="0"/>
              <a:t>spt</a:t>
            </a:r>
            <a:r>
              <a:rPr lang="en-US" sz="2600" dirty="0" smtClean="0"/>
              <a:t>: human error, </a:t>
            </a:r>
            <a:r>
              <a:rPr lang="en-US" sz="2600" dirty="0" err="1" smtClean="0"/>
              <a:t>dsb</a:t>
            </a:r>
            <a:r>
              <a:rPr lang="en-US" sz="2600" dirty="0" smtClean="0"/>
              <a:t>) .</a:t>
            </a:r>
          </a:p>
        </p:txBody>
      </p:sp>
    </p:spTree>
    <p:extLst>
      <p:ext uri="{BB962C8B-B14F-4D97-AF65-F5344CB8AC3E}">
        <p14:creationId xmlns:p14="http://schemas.microsoft.com/office/powerpoint/2010/main" val="128787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Kemampuan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program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digunakan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berbagai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konfigurasi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komputer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sz="2600" dirty="0" smtClean="0"/>
              <a:t>Program yang </a:t>
            </a:r>
            <a:r>
              <a:rPr lang="en-US" sz="2600" dirty="0" err="1" smtClean="0"/>
              <a:t>dirancang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baik</a:t>
            </a:r>
            <a:r>
              <a:rPr lang="en-US" sz="2600" dirty="0" smtClean="0"/>
              <a:t> </a:t>
            </a: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dirty="0" err="1" smtClean="0"/>
              <a:t>sudah</a:t>
            </a:r>
            <a:r>
              <a:rPr lang="en-US" sz="2600" dirty="0" smtClean="0"/>
              <a:t> </a:t>
            </a:r>
            <a:r>
              <a:rPr lang="en-US" sz="2600" dirty="0" err="1" smtClean="0"/>
              <a:t>mempertimbangkan</a:t>
            </a:r>
            <a:r>
              <a:rPr lang="en-US" sz="2600" dirty="0" smtClean="0"/>
              <a:t> </a:t>
            </a:r>
            <a:r>
              <a:rPr lang="en-US" sz="2600" dirty="0" err="1" smtClean="0"/>
              <a:t>portabilitas</a:t>
            </a:r>
            <a:r>
              <a:rPr lang="en-US" sz="2600" dirty="0" smtClean="0"/>
              <a:t> (</a:t>
            </a:r>
            <a:r>
              <a:rPr lang="en-US" sz="2600" dirty="0" err="1" smtClean="0"/>
              <a:t>kemampuan</a:t>
            </a:r>
            <a:r>
              <a:rPr lang="en-US" sz="2600" dirty="0" smtClean="0"/>
              <a:t> program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digunakan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komputer</a:t>
            </a:r>
            <a:r>
              <a:rPr lang="en-US" sz="2600" dirty="0" smtClean="0"/>
              <a:t> lain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konfigurasi</a:t>
            </a:r>
            <a:r>
              <a:rPr lang="en-US" sz="2600" dirty="0" smtClean="0"/>
              <a:t> yang </a:t>
            </a:r>
            <a:r>
              <a:rPr lang="en-US" sz="2600" dirty="0" err="1" smtClean="0"/>
              <a:t>berbeda</a:t>
            </a:r>
            <a:r>
              <a:rPr lang="en-US" sz="2600" dirty="0" smtClean="0"/>
              <a:t>)</a:t>
            </a:r>
          </a:p>
          <a:p>
            <a:endParaRPr lang="en-US" sz="2600" dirty="0">
              <a:solidFill>
                <a:srgbClr val="FF0000"/>
              </a:solidFill>
            </a:endParaRPr>
          </a:p>
          <a:p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memenuhi</a:t>
            </a:r>
            <a:r>
              <a:rPr lang="en-US" sz="2600" dirty="0" smtClean="0"/>
              <a:t> </a:t>
            </a:r>
            <a:r>
              <a:rPr lang="en-US" sz="2600" dirty="0" err="1" smtClean="0"/>
              <a:t>karakteristik</a:t>
            </a:r>
            <a:r>
              <a:rPr lang="en-US" sz="2600" dirty="0" smtClean="0"/>
              <a:t> portability </a:t>
            </a:r>
            <a:r>
              <a:rPr lang="en-US" sz="2600" dirty="0" err="1" smtClean="0"/>
              <a:t>ini</a:t>
            </a:r>
            <a:r>
              <a:rPr lang="en-US" sz="2600" dirty="0" smtClean="0"/>
              <a:t>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membuat</a:t>
            </a:r>
            <a:r>
              <a:rPr lang="en-US" sz="2600" dirty="0" smtClean="0"/>
              <a:t> program </a:t>
            </a: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dirty="0" err="1" smtClean="0"/>
              <a:t>mengarah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konsep</a:t>
            </a:r>
            <a:r>
              <a:rPr lang="en-US" sz="2600" dirty="0" smtClean="0"/>
              <a:t> </a:t>
            </a:r>
            <a:r>
              <a:rPr lang="en-US" sz="2600" b="1" dirty="0" smtClean="0"/>
              <a:t>multiplatform</a:t>
            </a:r>
            <a:r>
              <a:rPr lang="en-US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615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Kemampuan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program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memenuhi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tujuannya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tanpa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pemborosan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sumber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sz="2400" dirty="0" smtClean="0"/>
              <a:t>Program yang </a:t>
            </a:r>
            <a:r>
              <a:rPr lang="en-US" sz="2400" dirty="0" err="1" smtClean="0"/>
              <a:t>dirancang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penggunaan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(</a:t>
            </a:r>
            <a:r>
              <a:rPr lang="en-US" sz="2400" dirty="0" err="1" smtClean="0"/>
              <a:t>seperti</a:t>
            </a:r>
            <a:r>
              <a:rPr lang="en-US" sz="2400" dirty="0" smtClean="0"/>
              <a:t>: </a:t>
            </a:r>
            <a:r>
              <a:rPr lang="en-US" sz="2400" i="1" dirty="0" smtClean="0"/>
              <a:t>ram, bandwidth</a:t>
            </a:r>
            <a:r>
              <a:rPr lang="en-US" sz="2400" dirty="0" smtClean="0"/>
              <a:t>, </a:t>
            </a:r>
            <a:r>
              <a:rPr lang="en-US" sz="2400" dirty="0" err="1" smtClean="0"/>
              <a:t>dsb</a:t>
            </a:r>
            <a:r>
              <a:rPr lang="en-US" sz="2400" dirty="0" smtClean="0"/>
              <a:t>)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karakteristik</a:t>
            </a:r>
            <a:r>
              <a:rPr lang="en-US" sz="2400" dirty="0"/>
              <a:t> Efficiency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program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b="1" dirty="0" err="1"/>
              <a:t>mempertimbangkan</a:t>
            </a:r>
            <a:r>
              <a:rPr lang="en-US" sz="2400" b="1" dirty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menggunakan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sumber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daya</a:t>
            </a:r>
            <a:r>
              <a:rPr lang="en-US" sz="2400" b="1" dirty="0" smtClean="0"/>
              <a:t> se-</a:t>
            </a:r>
            <a:r>
              <a:rPr lang="en-US" sz="2400" b="1" dirty="0" err="1" smtClean="0"/>
              <a:t>efisien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mungkin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seperti</a:t>
            </a:r>
            <a:r>
              <a:rPr lang="en-US" sz="2400" dirty="0" smtClean="0"/>
              <a:t>; </a:t>
            </a:r>
            <a:r>
              <a:rPr lang="en-US" sz="2400" dirty="0" err="1" smtClean="0"/>
              <a:t>alokasi</a:t>
            </a:r>
            <a:r>
              <a:rPr lang="en-US" sz="2400" dirty="0" smtClean="0"/>
              <a:t> variable,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input, </a:t>
            </a:r>
            <a:r>
              <a:rPr lang="en-US" sz="2400" dirty="0" err="1" smtClean="0"/>
              <a:t>dsb</a:t>
            </a:r>
            <a:r>
              <a:rPr lang="en-US" sz="24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4028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Langkah</a:t>
            </a:r>
            <a:r>
              <a:rPr lang="en-US" dirty="0" smtClean="0"/>
              <a:t>–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/>
              <a:t>Pengembangan</a:t>
            </a:r>
            <a:r>
              <a:rPr lang="en-US" dirty="0"/>
              <a:t>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Definisikan</a:t>
            </a:r>
            <a:r>
              <a:rPr lang="en-US" dirty="0" smtClean="0"/>
              <a:t> </a:t>
            </a:r>
            <a:r>
              <a:rPr lang="en-US" dirty="0" err="1"/>
              <a:t>masalah</a:t>
            </a: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dirty="0" err="1"/>
              <a:t>Rancang</a:t>
            </a:r>
            <a:r>
              <a:rPr lang="en-US" dirty="0"/>
              <a:t> outline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outline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Test </a:t>
            </a:r>
            <a:r>
              <a:rPr lang="en-US" dirty="0" err="1"/>
              <a:t>algoritma</a:t>
            </a: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Coding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Execute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pemeliharaan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56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4079</TotalTime>
  <Words>625</Words>
  <Application>Microsoft Office PowerPoint</Application>
  <PresentationFormat>On-screen Show (4:3)</PresentationFormat>
  <Paragraphs>120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Georgia</vt:lpstr>
      <vt:lpstr>Trebuchet MS</vt:lpstr>
      <vt:lpstr>Wingdings</vt:lpstr>
      <vt:lpstr>Wingdings 2</vt:lpstr>
      <vt:lpstr>Urban</vt:lpstr>
      <vt:lpstr>FONDASI PEMROGRAMAN &amp; STRUKTUR DATA  #1 - 2</vt:lpstr>
      <vt:lpstr>Ciri-ciri Program Baik</vt:lpstr>
      <vt:lpstr>Maintainability</vt:lpstr>
      <vt:lpstr>Correctness</vt:lpstr>
      <vt:lpstr>Reusability</vt:lpstr>
      <vt:lpstr>Reliability</vt:lpstr>
      <vt:lpstr>Portability</vt:lpstr>
      <vt:lpstr>Efficiency</vt:lpstr>
      <vt:lpstr>Langkah–langkah Pengembangan Program</vt:lpstr>
      <vt:lpstr>1. Definisi Masalah</vt:lpstr>
      <vt:lpstr>Contoh Definisi Masalah</vt:lpstr>
      <vt:lpstr>2. Outline Pemecahan Masalah</vt:lpstr>
      <vt:lpstr>Contoh Outline Pemecahan Masalah</vt:lpstr>
      <vt:lpstr>See You Next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373</cp:revision>
  <dcterms:created xsi:type="dcterms:W3CDTF">2011-09-16T02:11:44Z</dcterms:created>
  <dcterms:modified xsi:type="dcterms:W3CDTF">2018-08-28T15:48:59Z</dcterms:modified>
</cp:coreProperties>
</file>