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7DE6118-2437-4B30-8E3C-4D2BE6020583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290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16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16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12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1000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22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54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079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94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54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8186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7DE6118-2437-4B30-8E3C-4D2BE6020583}" type="datetimeFigureOut">
              <a:rPr lang="en-US" smtClean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97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b="1" dirty="0" err="1">
                <a:solidFill>
                  <a:schemeClr val="tx1"/>
                </a:solidFill>
              </a:rPr>
              <a:t>Administrasi</a:t>
            </a:r>
            <a:r>
              <a:rPr lang="en-US" sz="4800" b="1" dirty="0">
                <a:solidFill>
                  <a:schemeClr val="tx1"/>
                </a:solidFill>
              </a:rPr>
              <a:t> Basis </a:t>
            </a:r>
            <a:r>
              <a:rPr lang="en-US" sz="4800" b="1" dirty="0" smtClean="0">
                <a:solidFill>
                  <a:schemeClr val="tx1"/>
                </a:solidFill>
              </a:rPr>
              <a:t>Data</a:t>
            </a:r>
            <a:endParaRPr lang="en-ID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Pertemuan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</a:t>
            </a:r>
            <a:r>
              <a:rPr lang="en-US" b="1" dirty="0" smtClean="0">
                <a:solidFill>
                  <a:schemeClr val="tx1"/>
                </a:solidFill>
              </a:rPr>
              <a:t> 12</a:t>
            </a:r>
          </a:p>
          <a:p>
            <a:r>
              <a:rPr lang="en-US" b="1" dirty="0" err="1" smtClean="0">
                <a:solidFill>
                  <a:schemeClr val="tx1"/>
                </a:solidFill>
              </a:rPr>
              <a:t>Senin</a:t>
            </a:r>
            <a:r>
              <a:rPr lang="en-US" b="1" dirty="0" smtClean="0">
                <a:solidFill>
                  <a:schemeClr val="tx1"/>
                </a:solidFill>
              </a:rPr>
              <a:t>, 20 April 2020</a:t>
            </a:r>
          </a:p>
          <a:p>
            <a:r>
              <a:rPr lang="en-US" b="1" dirty="0" err="1" smtClean="0">
                <a:solidFill>
                  <a:schemeClr val="tx1"/>
                </a:solidFill>
              </a:rPr>
              <a:t>Perancangan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Basis </a:t>
            </a:r>
            <a:r>
              <a:rPr lang="en-US" b="1" dirty="0" smtClean="0">
                <a:solidFill>
                  <a:schemeClr val="tx1"/>
                </a:solidFill>
              </a:rPr>
              <a:t>Data </a:t>
            </a:r>
            <a:r>
              <a:rPr lang="en-US" b="1" dirty="0" smtClean="0">
                <a:solidFill>
                  <a:schemeClr val="tx1"/>
                </a:solidFill>
              </a:rPr>
              <a:t> - </a:t>
            </a:r>
            <a:r>
              <a:rPr lang="en-US" b="1" dirty="0" err="1" smtClean="0">
                <a:solidFill>
                  <a:schemeClr val="tx1"/>
                </a:solidFill>
              </a:rPr>
              <a:t>Asistensi</a:t>
            </a:r>
            <a:r>
              <a:rPr lang="en-US" b="1" dirty="0" smtClean="0">
                <a:solidFill>
                  <a:schemeClr val="tx1"/>
                </a:solidFill>
              </a:rPr>
              <a:t> (3) - UML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8191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UML (Unified Modeling Language)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pengganti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berorientasi</a:t>
            </a:r>
            <a:r>
              <a:rPr lang="en-US" dirty="0"/>
              <a:t> object </a:t>
            </a:r>
            <a:r>
              <a:rPr lang="en-US" dirty="0" err="1"/>
              <a:t>dan</a:t>
            </a:r>
            <a:r>
              <a:rPr lang="en-US" dirty="0"/>
              <a:t> design </a:t>
            </a:r>
            <a:r>
              <a:rPr lang="en-US" dirty="0" err="1"/>
              <a:t>berorientasi</a:t>
            </a:r>
            <a:r>
              <a:rPr lang="en-US" dirty="0"/>
              <a:t> object </a:t>
            </a:r>
            <a:r>
              <a:rPr lang="en-US" b="1" dirty="0"/>
              <a:t>(OOAD&amp;D/object oriented analysis and design)</a:t>
            </a:r>
            <a:r>
              <a:rPr lang="en-US" dirty="0"/>
              <a:t> yang </a:t>
            </a:r>
            <a:r>
              <a:rPr lang="en-US" dirty="0" err="1"/>
              <a:t>dimunculkan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80-an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90-an. UML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gabungan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 </a:t>
            </a:r>
            <a:r>
              <a:rPr lang="en-US" b="1" dirty="0" err="1"/>
              <a:t>Booch,Rumbaugh</a:t>
            </a:r>
            <a:r>
              <a:rPr lang="en-US" b="1" dirty="0"/>
              <a:t> (OMT)</a:t>
            </a:r>
            <a:r>
              <a:rPr lang="en-US" dirty="0"/>
              <a:t> </a:t>
            </a:r>
            <a:r>
              <a:rPr lang="en-US" dirty="0" err="1"/>
              <a:t>dan</a:t>
            </a:r>
            <a:r>
              <a:rPr lang="en-US" dirty="0"/>
              <a:t> </a:t>
            </a:r>
            <a:r>
              <a:rPr lang="en-US" b="1" dirty="0"/>
              <a:t>Jacobson</a:t>
            </a:r>
            <a:r>
              <a:rPr lang="en-US" dirty="0"/>
              <a:t>. </a:t>
            </a:r>
            <a:r>
              <a:rPr lang="en-US" dirty="0" err="1"/>
              <a:t>Tetapi</a:t>
            </a:r>
            <a:r>
              <a:rPr lang="en-US" dirty="0"/>
              <a:t> UML  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OOAD.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pertengahan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UML,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standarisasi</a:t>
            </a:r>
            <a:r>
              <a:rPr lang="en-US" dirty="0"/>
              <a:t> proses </a:t>
            </a:r>
            <a:r>
              <a:rPr lang="en-US" dirty="0" err="1"/>
              <a:t>dengan</a:t>
            </a:r>
            <a:r>
              <a:rPr lang="en-US" dirty="0"/>
              <a:t> </a:t>
            </a:r>
            <a:r>
              <a:rPr lang="en-US" b="1" dirty="0"/>
              <a:t>OMG</a:t>
            </a:r>
            <a:r>
              <a:rPr lang="en-US" dirty="0"/>
              <a:t>(Object Management Group)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UML </a:t>
            </a:r>
            <a:r>
              <a:rPr lang="en-US" dirty="0" err="1"/>
              <a:t>bakal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pemodelan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masa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/>
              <a:t> (yang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kalangan</a:t>
            </a:r>
            <a:r>
              <a:rPr lang="en-US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415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uml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UML</a:t>
            </a:r>
            <a:r>
              <a:rPr lang="en-US" dirty="0"/>
              <a:t> 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menspesifikasi,memvisualisasi</a:t>
            </a:r>
            <a:r>
              <a:rPr lang="en-US" dirty="0"/>
              <a:t>,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mendokumentasikan</a:t>
            </a:r>
            <a:r>
              <a:rPr lang="en-US" dirty="0"/>
              <a:t> </a:t>
            </a:r>
            <a:r>
              <a:rPr lang="en-US" i="1" dirty="0"/>
              <a:t>artifacts </a:t>
            </a:r>
            <a:r>
              <a:rPr lang="en-US" dirty="0"/>
              <a:t>(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proses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, </a:t>
            </a:r>
            <a:r>
              <a:rPr lang="en-US" i="1" dirty="0"/>
              <a:t>artifact 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model, </a:t>
            </a: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)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lunak,seperti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pemodelan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non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058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KEGUNAAN UML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UML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memodelkan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(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perangkat</a:t>
            </a:r>
            <a:r>
              <a:rPr lang="en-US" sz="2400" dirty="0"/>
              <a:t> </a:t>
            </a:r>
            <a:r>
              <a:rPr lang="en-US" sz="2400" dirty="0" err="1"/>
              <a:t>lunak</a:t>
            </a:r>
            <a:r>
              <a:rPr lang="en-US" sz="2400" dirty="0"/>
              <a:t>) yang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berorientasi</a:t>
            </a:r>
            <a:r>
              <a:rPr lang="en-US" sz="2400" dirty="0"/>
              <a:t> </a:t>
            </a:r>
            <a:r>
              <a:rPr lang="en-US" sz="2400" dirty="0" smtClean="0"/>
              <a:t>object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Menciptakan</a:t>
            </a:r>
            <a:r>
              <a:rPr lang="en-US" sz="2400" dirty="0" smtClean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 </a:t>
            </a:r>
            <a:r>
              <a:rPr lang="en-US" sz="2400" dirty="0" err="1"/>
              <a:t>pemodelan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 smtClean="0"/>
              <a:t>mesin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2718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Bagian-bagian</a:t>
            </a:r>
            <a:r>
              <a:rPr lang="en-US" dirty="0" smtClean="0"/>
              <a:t> </a:t>
            </a:r>
            <a:r>
              <a:rPr lang="en-US" dirty="0" err="1" smtClean="0"/>
              <a:t>uml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5999"/>
            <a:ext cx="9720073" cy="440140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/>
              <a:t>View</a:t>
            </a:r>
            <a:r>
              <a:rPr lang="en-US" i="1" dirty="0"/>
              <a:t> 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dimodelkan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. 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view </a:t>
            </a:r>
            <a:r>
              <a:rPr lang="en-US" dirty="0" err="1"/>
              <a:t>dalam</a:t>
            </a:r>
            <a:r>
              <a:rPr lang="en-US" dirty="0"/>
              <a:t> UML </a:t>
            </a:r>
            <a:r>
              <a:rPr lang="en-US" dirty="0" err="1"/>
              <a:t>antara</a:t>
            </a:r>
            <a:r>
              <a:rPr lang="en-US" dirty="0"/>
              <a:t> lain : use case </a:t>
            </a:r>
            <a:r>
              <a:rPr lang="en-US" dirty="0" err="1"/>
              <a:t>view,logical</a:t>
            </a:r>
            <a:r>
              <a:rPr lang="en-US" dirty="0"/>
              <a:t> </a:t>
            </a:r>
            <a:r>
              <a:rPr lang="en-US" dirty="0" err="1"/>
              <a:t>view,component</a:t>
            </a:r>
            <a:r>
              <a:rPr lang="en-US" dirty="0"/>
              <a:t> </a:t>
            </a:r>
            <a:r>
              <a:rPr lang="en-US" dirty="0" err="1"/>
              <a:t>view,concurrency</a:t>
            </a:r>
            <a:r>
              <a:rPr lang="en-US" dirty="0"/>
              <a:t> view, </a:t>
            </a:r>
            <a:r>
              <a:rPr lang="en-US" dirty="0" err="1"/>
              <a:t>dan</a:t>
            </a:r>
            <a:r>
              <a:rPr lang="en-US" dirty="0"/>
              <a:t> deployment view.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Use case View </a:t>
            </a:r>
            <a:r>
              <a:rPr lang="en-US" dirty="0" err="1"/>
              <a:t>Mendeskripsikan</a:t>
            </a:r>
            <a:r>
              <a:rPr lang="en-US" dirty="0"/>
              <a:t> </a:t>
            </a:r>
            <a:r>
              <a:rPr lang="en-US" dirty="0" err="1"/>
              <a:t>fungsionalitas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seharusnya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yang </a:t>
            </a:r>
            <a:r>
              <a:rPr lang="en-US" dirty="0" err="1"/>
              <a:t>diinginkan</a:t>
            </a:r>
            <a:r>
              <a:rPr lang="en-US" dirty="0"/>
              <a:t> </a:t>
            </a:r>
            <a:r>
              <a:rPr lang="en-US" i="1" dirty="0"/>
              <a:t>external actors</a:t>
            </a:r>
            <a:r>
              <a:rPr lang="en-US" dirty="0"/>
              <a:t>. Actor yang </a:t>
            </a:r>
            <a:r>
              <a:rPr lang="en-US" dirty="0" err="1"/>
              <a:t>berinteraksi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user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Logical View </a:t>
            </a:r>
            <a:r>
              <a:rPr lang="en-US" dirty="0" err="1"/>
              <a:t>Mendeskripsikan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fungsionalitas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statis</a:t>
            </a:r>
            <a:r>
              <a:rPr lang="en-US" dirty="0"/>
              <a:t> (class, object, </a:t>
            </a:r>
            <a:r>
              <a:rPr lang="en-US" dirty="0" err="1"/>
              <a:t>dan</a:t>
            </a:r>
            <a:r>
              <a:rPr lang="en-US" dirty="0"/>
              <a:t> relationship 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kolaborasi</a:t>
            </a:r>
            <a:r>
              <a:rPr lang="en-US" dirty="0"/>
              <a:t> </a:t>
            </a:r>
            <a:r>
              <a:rPr lang="en-US" dirty="0" err="1"/>
              <a:t>dinamis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object </a:t>
            </a:r>
            <a:r>
              <a:rPr lang="en-US" dirty="0" err="1"/>
              <a:t>mengirim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object lain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View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digambarkan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class diagrams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statis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state, sequence, collaboration, </a:t>
            </a:r>
            <a:r>
              <a:rPr lang="en-US" dirty="0" err="1"/>
              <a:t>dan</a:t>
            </a:r>
            <a:r>
              <a:rPr lang="en-US" dirty="0"/>
              <a:t> activity diagram </a:t>
            </a:r>
            <a:r>
              <a:rPr lang="en-US" dirty="0" err="1"/>
              <a:t>untuk</a:t>
            </a:r>
            <a:r>
              <a:rPr lang="en-US" dirty="0"/>
              <a:t> model </a:t>
            </a:r>
            <a:r>
              <a:rPr lang="en-US" dirty="0" err="1"/>
              <a:t>dinamisnya</a:t>
            </a:r>
            <a:r>
              <a:rPr lang="en-US" dirty="0"/>
              <a:t>.  View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perancang</a:t>
            </a:r>
            <a:r>
              <a:rPr lang="en-US" dirty="0"/>
              <a:t> (designer)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pengembang</a:t>
            </a:r>
            <a:r>
              <a:rPr lang="en-US" dirty="0"/>
              <a:t> (developer).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010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rabicPeriod" startAt="4"/>
            </a:pPr>
            <a:r>
              <a:rPr lang="en-US" b="1" dirty="0" smtClean="0"/>
              <a:t>Component </a:t>
            </a:r>
            <a:r>
              <a:rPr lang="en-US" b="1" dirty="0"/>
              <a:t>View </a:t>
            </a:r>
            <a:r>
              <a:rPr lang="en-US" dirty="0" err="1"/>
              <a:t>Mendeskripsikan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ketergantungan</a:t>
            </a:r>
            <a:r>
              <a:rPr lang="en-US" dirty="0"/>
              <a:t> </a:t>
            </a:r>
            <a:r>
              <a:rPr lang="en-US" dirty="0" err="1"/>
              <a:t>modul</a:t>
            </a:r>
            <a:r>
              <a:rPr lang="en-US" dirty="0"/>
              <a:t>. </a:t>
            </a:r>
            <a:r>
              <a:rPr lang="en-US" dirty="0" err="1"/>
              <a:t>Komponen</a:t>
            </a:r>
            <a:r>
              <a:rPr lang="en-US" dirty="0"/>
              <a:t>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code module </a:t>
            </a:r>
            <a:r>
              <a:rPr lang="en-US" dirty="0" err="1"/>
              <a:t>diperlihatkan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ketergantungannya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alokasi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administrative </a:t>
            </a:r>
            <a:r>
              <a:rPr lang="en-US" dirty="0" err="1"/>
              <a:t>lainnya</a:t>
            </a:r>
            <a:r>
              <a:rPr lang="en-US" dirty="0"/>
              <a:t>. View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digambarkan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component view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pengembang</a:t>
            </a:r>
            <a:r>
              <a:rPr lang="en-US" dirty="0"/>
              <a:t> (developer</a:t>
            </a:r>
            <a:r>
              <a:rPr lang="en-US" dirty="0" smtClean="0"/>
              <a:t>).</a:t>
            </a:r>
          </a:p>
          <a:p>
            <a:pPr marL="457200" indent="-457200">
              <a:buAutoNum type="arabicPeriod" startAt="4"/>
            </a:pPr>
            <a:r>
              <a:rPr lang="en-US" b="1" dirty="0" smtClean="0"/>
              <a:t>Concurrency </a:t>
            </a:r>
            <a:r>
              <a:rPr lang="en-US" b="1" dirty="0"/>
              <a:t>View 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prosesor</a:t>
            </a:r>
            <a:r>
              <a:rPr lang="en-US" dirty="0"/>
              <a:t>. View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digambarkan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diagram </a:t>
            </a:r>
            <a:r>
              <a:rPr lang="en-US" dirty="0" err="1"/>
              <a:t>dinamis</a:t>
            </a:r>
            <a:r>
              <a:rPr lang="en-US" dirty="0"/>
              <a:t> (state, sequence, collaboration, </a:t>
            </a:r>
            <a:r>
              <a:rPr lang="en-US" dirty="0" err="1"/>
              <a:t>dan</a:t>
            </a:r>
            <a:r>
              <a:rPr lang="en-US" dirty="0"/>
              <a:t> activity diagrams) </a:t>
            </a:r>
            <a:r>
              <a:rPr lang="en-US" dirty="0" err="1"/>
              <a:t>dan</a:t>
            </a:r>
            <a:r>
              <a:rPr lang="en-US" dirty="0"/>
              <a:t> diagram </a:t>
            </a:r>
            <a:r>
              <a:rPr lang="en-US" dirty="0" err="1"/>
              <a:t>implementasi</a:t>
            </a:r>
            <a:r>
              <a:rPr lang="en-US" dirty="0"/>
              <a:t> (component </a:t>
            </a:r>
            <a:r>
              <a:rPr lang="en-US" dirty="0" err="1"/>
              <a:t>dan</a:t>
            </a:r>
            <a:r>
              <a:rPr lang="en-US" dirty="0"/>
              <a:t> deployment diagrams)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pengembang</a:t>
            </a:r>
            <a:r>
              <a:rPr lang="en-US" dirty="0"/>
              <a:t> (developer), </a:t>
            </a:r>
            <a:r>
              <a:rPr lang="en-US" dirty="0" err="1"/>
              <a:t>pengintegrasi</a:t>
            </a:r>
            <a:r>
              <a:rPr lang="en-US" dirty="0"/>
              <a:t> (integrator),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penguji</a:t>
            </a:r>
            <a:r>
              <a:rPr lang="en-US" dirty="0"/>
              <a:t> (tester</a:t>
            </a:r>
            <a:r>
              <a:rPr lang="en-US" dirty="0" smtClean="0"/>
              <a:t>).</a:t>
            </a:r>
          </a:p>
          <a:p>
            <a:pPr marL="457200" indent="-457200">
              <a:buAutoNum type="arabicPeriod" startAt="4"/>
            </a:pPr>
            <a:r>
              <a:rPr lang="en-US" b="1" dirty="0" smtClean="0"/>
              <a:t>Deployment </a:t>
            </a:r>
            <a:r>
              <a:rPr lang="en-US" b="1" dirty="0"/>
              <a:t>View </a:t>
            </a:r>
            <a:r>
              <a:rPr lang="en-US" dirty="0" err="1"/>
              <a:t>Mendeskripsikan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(nodes)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hubungannya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View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digambarkan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deployment diagrams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pengembang</a:t>
            </a:r>
            <a:r>
              <a:rPr lang="en-US" dirty="0"/>
              <a:t> (developer), </a:t>
            </a:r>
            <a:r>
              <a:rPr lang="en-US" dirty="0" err="1"/>
              <a:t>pengintegrasi</a:t>
            </a:r>
            <a:r>
              <a:rPr lang="en-US" dirty="0"/>
              <a:t> (integrator),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penguji</a:t>
            </a:r>
            <a:r>
              <a:rPr lang="en-US" dirty="0"/>
              <a:t> (tester).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117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Diagram </a:t>
            </a:r>
            <a:r>
              <a:rPr lang="en-US" dirty="0" err="1" smtClean="0"/>
              <a:t>uml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Diagram</a:t>
            </a:r>
            <a:r>
              <a:rPr lang="en-US" dirty="0"/>
              <a:t> </a:t>
            </a:r>
            <a:r>
              <a:rPr lang="en-US" dirty="0" err="1"/>
              <a:t>berbentuk</a:t>
            </a:r>
            <a:r>
              <a:rPr lang="en-US" dirty="0"/>
              <a:t> </a:t>
            </a:r>
            <a:r>
              <a:rPr lang="en-US" dirty="0" err="1"/>
              <a:t>grafik</a:t>
            </a:r>
            <a:r>
              <a:rPr lang="en-US" dirty="0"/>
              <a:t> yang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simbol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model yang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mengilustrasikan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 </a:t>
            </a:r>
            <a:r>
              <a:rPr lang="en-US" dirty="0" err="1"/>
              <a:t>Sebuah</a:t>
            </a:r>
            <a:r>
              <a:rPr lang="en-US" dirty="0"/>
              <a:t> diagram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view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digambarkan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dialokasikan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view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Adapun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diagram </a:t>
            </a:r>
            <a:r>
              <a:rPr lang="en-US" dirty="0" err="1"/>
              <a:t>antara</a:t>
            </a:r>
            <a:r>
              <a:rPr lang="en-US" dirty="0"/>
              <a:t> lain 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Use Case Diagram 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external actors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hubungannya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use case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 Use case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yang </a:t>
            </a:r>
            <a:r>
              <a:rPr lang="en-US" dirty="0" err="1"/>
              <a:t>disediakan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use case symbol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activity diagrams. Use case </a:t>
            </a:r>
            <a:r>
              <a:rPr lang="en-US" dirty="0" err="1"/>
              <a:t>digambarkan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yang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actor (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dilihat</a:t>
            </a:r>
            <a:r>
              <a:rPr lang="en-US" dirty="0"/>
              <a:t> user)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305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rabicPeriod" startAt="2"/>
            </a:pPr>
            <a:r>
              <a:rPr lang="en-US" b="1" dirty="0" smtClean="0"/>
              <a:t>Class </a:t>
            </a:r>
            <a:r>
              <a:rPr lang="en-US" b="1" dirty="0"/>
              <a:t>Diagram</a:t>
            </a:r>
            <a:r>
              <a:rPr lang="en-US" dirty="0"/>
              <a:t> 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statis</a:t>
            </a:r>
            <a:r>
              <a:rPr lang="en-US" dirty="0"/>
              <a:t> class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 Class </a:t>
            </a:r>
            <a:r>
              <a:rPr lang="en-US" dirty="0" err="1"/>
              <a:t>merepresentasikan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ditangani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 Class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lain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: associated (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lain), dependent (</a:t>
            </a:r>
            <a:r>
              <a:rPr lang="en-US" dirty="0" err="1"/>
              <a:t>satu</a:t>
            </a:r>
            <a:r>
              <a:rPr lang="en-US" dirty="0"/>
              <a:t> class </a:t>
            </a:r>
            <a:r>
              <a:rPr lang="en-US" dirty="0" err="1"/>
              <a:t>tergantung</a:t>
            </a:r>
            <a:r>
              <a:rPr lang="en-US" dirty="0"/>
              <a:t>/</a:t>
            </a:r>
            <a:r>
              <a:rPr lang="en-US" dirty="0" err="1"/>
              <a:t>menggunakan</a:t>
            </a:r>
            <a:r>
              <a:rPr lang="en-US" dirty="0"/>
              <a:t> class yang lain), </a:t>
            </a:r>
            <a:r>
              <a:rPr lang="en-US" dirty="0" err="1"/>
              <a:t>specialed</a:t>
            </a:r>
            <a:r>
              <a:rPr lang="en-US" dirty="0"/>
              <a:t> (</a:t>
            </a:r>
            <a:r>
              <a:rPr lang="en-US" dirty="0" err="1"/>
              <a:t>satu</a:t>
            </a:r>
            <a:r>
              <a:rPr lang="en-US" dirty="0"/>
              <a:t> class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spesialisasi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class </a:t>
            </a:r>
            <a:r>
              <a:rPr lang="en-US" dirty="0" err="1"/>
              <a:t>lainnya</a:t>
            </a:r>
            <a:r>
              <a:rPr lang="en-US" dirty="0"/>
              <a:t>), </a:t>
            </a:r>
            <a:r>
              <a:rPr lang="en-US" dirty="0" err="1"/>
              <a:t>atau</a:t>
            </a:r>
            <a:r>
              <a:rPr lang="en-US" dirty="0"/>
              <a:t> package (</a:t>
            </a:r>
            <a:r>
              <a:rPr lang="en-US" dirty="0" err="1"/>
              <a:t>grup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unit).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class diagram</a:t>
            </a:r>
            <a:r>
              <a:rPr lang="en-US" dirty="0" smtClean="0"/>
              <a:t>.</a:t>
            </a:r>
          </a:p>
          <a:p>
            <a:pPr marL="457200" indent="-457200">
              <a:buAutoNum type="arabicPeriod" startAt="2"/>
            </a:pPr>
            <a:r>
              <a:rPr lang="en-US" b="1" dirty="0" smtClean="0"/>
              <a:t>State </a:t>
            </a:r>
            <a:r>
              <a:rPr lang="en-US" b="1" dirty="0"/>
              <a:t>Diagram 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state (</a:t>
            </a:r>
            <a:r>
              <a:rPr lang="en-US" dirty="0" err="1"/>
              <a:t>kondisi</a:t>
            </a:r>
            <a:r>
              <a:rPr lang="en-US" dirty="0"/>
              <a:t>) yang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object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class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yang </a:t>
            </a:r>
            <a:r>
              <a:rPr lang="en-US" dirty="0" err="1"/>
              <a:t>menyebabkan</a:t>
            </a:r>
            <a:r>
              <a:rPr lang="en-US" dirty="0"/>
              <a:t> state </a:t>
            </a:r>
            <a:r>
              <a:rPr lang="en-US" dirty="0" err="1"/>
              <a:t>berubah</a:t>
            </a:r>
            <a:r>
              <a:rPr lang="en-US" dirty="0"/>
              <a:t>. 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object lain yang </a:t>
            </a:r>
            <a:r>
              <a:rPr lang="en-US" dirty="0" err="1"/>
              <a:t>mengirim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. State class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digambarkan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class, </a:t>
            </a:r>
            <a:r>
              <a:rPr lang="en-US" dirty="0" err="1"/>
              <a:t>hanya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state yang </a:t>
            </a:r>
            <a:r>
              <a:rPr lang="en-US" dirty="0" err="1"/>
              <a:t>terdefinisi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class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state yang </a:t>
            </a:r>
            <a:r>
              <a:rPr lang="en-US" dirty="0" err="1"/>
              <a:t>berbeda</a:t>
            </a:r>
            <a:r>
              <a:rPr lang="en-US" dirty="0" smtClean="0"/>
              <a:t>.</a:t>
            </a:r>
          </a:p>
          <a:p>
            <a:pPr marL="457200" indent="-457200">
              <a:buAutoNum type="arabicPeriod" startAt="2"/>
            </a:pPr>
            <a:r>
              <a:rPr lang="en-US" b="1" dirty="0" smtClean="0"/>
              <a:t>Sequence </a:t>
            </a:r>
            <a:r>
              <a:rPr lang="en-US" b="1" dirty="0"/>
              <a:t>Diagram 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kolaborasi</a:t>
            </a:r>
            <a:r>
              <a:rPr lang="en-US" dirty="0"/>
              <a:t> </a:t>
            </a:r>
            <a:r>
              <a:rPr lang="en-US" dirty="0" err="1"/>
              <a:t>dinamis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object. </a:t>
            </a:r>
            <a:r>
              <a:rPr lang="en-US" dirty="0" err="1"/>
              <a:t>Kegunaanya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rangkaian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yang </a:t>
            </a:r>
            <a:r>
              <a:rPr lang="en-US" dirty="0" err="1"/>
              <a:t>dikirim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object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object,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eksekusi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457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51630"/>
            <a:ext cx="9720073" cy="458564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 startAt="5"/>
            </a:pPr>
            <a:r>
              <a:rPr lang="en-US" b="1" dirty="0" smtClean="0"/>
              <a:t>Collaboration </a:t>
            </a:r>
            <a:r>
              <a:rPr lang="en-US" b="1" dirty="0"/>
              <a:t>Diagram</a:t>
            </a:r>
            <a:r>
              <a:rPr lang="en-US" dirty="0"/>
              <a:t> 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kolaborasi</a:t>
            </a:r>
            <a:r>
              <a:rPr lang="en-US" dirty="0"/>
              <a:t> </a:t>
            </a:r>
            <a:r>
              <a:rPr lang="en-US" dirty="0" err="1"/>
              <a:t>dinamis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sequence diagrams.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, collaboration diagrams </a:t>
            </a:r>
            <a:r>
              <a:rPr lang="en-US" dirty="0" err="1"/>
              <a:t>menggambarkan</a:t>
            </a:r>
            <a:r>
              <a:rPr lang="en-US" dirty="0"/>
              <a:t> object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hubungannya</a:t>
            </a:r>
            <a:r>
              <a:rPr lang="en-US" dirty="0"/>
              <a:t> (</a:t>
            </a:r>
            <a:r>
              <a:rPr lang="en-US" dirty="0" err="1"/>
              <a:t>mengacu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).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penekannya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gunakan</a:t>
            </a:r>
            <a:r>
              <a:rPr lang="en-US" dirty="0"/>
              <a:t> sequence diagrams,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penekanannya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gunakan</a:t>
            </a:r>
            <a:r>
              <a:rPr lang="en-US" dirty="0"/>
              <a:t> collaboration diagram</a:t>
            </a:r>
            <a:r>
              <a:rPr lang="en-US" dirty="0" smtClean="0"/>
              <a:t>.</a:t>
            </a:r>
          </a:p>
          <a:p>
            <a:pPr marL="457200" indent="-457200">
              <a:buAutoNum type="arabicPeriod" startAt="5"/>
            </a:pPr>
            <a:r>
              <a:rPr lang="en-US" b="1" dirty="0" smtClean="0"/>
              <a:t>Activity </a:t>
            </a:r>
            <a:r>
              <a:rPr lang="en-US" b="1" dirty="0"/>
              <a:t>Diagram</a:t>
            </a:r>
            <a:r>
              <a:rPr lang="en-US" dirty="0"/>
              <a:t> 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rangkaian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,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mendeskripsikan</a:t>
            </a:r>
            <a:r>
              <a:rPr lang="en-US" dirty="0"/>
              <a:t> </a:t>
            </a:r>
            <a:r>
              <a:rPr lang="en-US" dirty="0" err="1"/>
              <a:t>aktifitas</a:t>
            </a:r>
            <a:r>
              <a:rPr lang="en-US" dirty="0"/>
              <a:t> yang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aktifitas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use case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 smtClean="0"/>
              <a:t>.</a:t>
            </a:r>
          </a:p>
          <a:p>
            <a:pPr marL="457200" indent="-457200">
              <a:buAutoNum type="arabicPeriod" startAt="5"/>
            </a:pPr>
            <a:r>
              <a:rPr lang="en-US" b="1" dirty="0" smtClean="0"/>
              <a:t>Component </a:t>
            </a:r>
            <a:r>
              <a:rPr lang="en-US" b="1" dirty="0"/>
              <a:t>Diagram</a:t>
            </a:r>
            <a:r>
              <a:rPr lang="en-US" dirty="0"/>
              <a:t> 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komponent</a:t>
            </a:r>
            <a:r>
              <a:rPr lang="en-US" dirty="0"/>
              <a:t>. </a:t>
            </a:r>
            <a:r>
              <a:rPr lang="en-US" dirty="0" err="1"/>
              <a:t>Komponent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source code, </a:t>
            </a:r>
            <a:r>
              <a:rPr lang="en-US" dirty="0" err="1"/>
              <a:t>komponent</a:t>
            </a:r>
            <a:r>
              <a:rPr lang="en-US" dirty="0"/>
              <a:t> </a:t>
            </a:r>
            <a:r>
              <a:rPr lang="en-US" dirty="0" err="1"/>
              <a:t>biner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executable component.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komponent</a:t>
            </a:r>
            <a:r>
              <a:rPr lang="en-US" dirty="0"/>
              <a:t>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logic class </a:t>
            </a:r>
            <a:r>
              <a:rPr lang="en-US" dirty="0" err="1"/>
              <a:t>atau</a:t>
            </a:r>
            <a:r>
              <a:rPr lang="en-US" dirty="0"/>
              <a:t> class yang </a:t>
            </a:r>
            <a:r>
              <a:rPr lang="en-US" dirty="0" err="1"/>
              <a:t>diimplementasikan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logical view </a:t>
            </a:r>
            <a:r>
              <a:rPr lang="en-US" dirty="0" err="1"/>
              <a:t>ke</a:t>
            </a:r>
            <a:r>
              <a:rPr lang="en-US" dirty="0"/>
              <a:t> component view</a:t>
            </a:r>
            <a:r>
              <a:rPr lang="en-US" dirty="0" smtClean="0"/>
              <a:t>.</a:t>
            </a:r>
          </a:p>
          <a:p>
            <a:pPr marL="457200" indent="-457200">
              <a:buAutoNum type="arabicPeriod" startAt="5"/>
            </a:pPr>
            <a:r>
              <a:rPr lang="en-US" b="1" dirty="0" smtClean="0"/>
              <a:t>Deployment </a:t>
            </a:r>
            <a:r>
              <a:rPr lang="en-US" b="1" dirty="0"/>
              <a:t>Diagram</a:t>
            </a:r>
            <a:r>
              <a:rPr lang="en-US" dirty="0"/>
              <a:t> 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arsitektur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(nodes)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lain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hubungannya</a:t>
            </a:r>
            <a:r>
              <a:rPr lang="en-US" dirty="0"/>
              <a:t>. Di </a:t>
            </a:r>
            <a:r>
              <a:rPr lang="en-US" dirty="0" err="1"/>
              <a:t>dalam</a:t>
            </a:r>
            <a:r>
              <a:rPr lang="en-US" dirty="0"/>
              <a:t> nodes, </a:t>
            </a:r>
            <a:r>
              <a:rPr lang="en-US" dirty="0" err="1"/>
              <a:t>executeable</a:t>
            </a:r>
            <a:r>
              <a:rPr lang="en-US" dirty="0"/>
              <a:t> component </a:t>
            </a:r>
            <a:r>
              <a:rPr lang="en-US" dirty="0" err="1"/>
              <a:t>dan</a:t>
            </a:r>
            <a:r>
              <a:rPr lang="en-US" dirty="0"/>
              <a:t> object yang </a:t>
            </a:r>
            <a:r>
              <a:rPr lang="en-US" dirty="0" err="1"/>
              <a:t>dialokasikan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memperlihatkan</a:t>
            </a:r>
            <a:r>
              <a:rPr lang="en-US" dirty="0"/>
              <a:t> unit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yang </a:t>
            </a:r>
            <a:r>
              <a:rPr lang="en-US" dirty="0" err="1"/>
              <a:t>dieksekusi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node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ketergantungan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638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295</TotalTime>
  <Words>947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Tw Cen MT</vt:lpstr>
      <vt:lpstr>Tw Cen MT Condensed</vt:lpstr>
      <vt:lpstr>Wingdings 3</vt:lpstr>
      <vt:lpstr>Integral</vt:lpstr>
      <vt:lpstr>Administrasi Basis Data</vt:lpstr>
      <vt:lpstr>pENDAHULUAN</vt:lpstr>
      <vt:lpstr>Pengertian uml</vt:lpstr>
      <vt:lpstr>KEGUNAAN UML</vt:lpstr>
      <vt:lpstr>Bagian-bagian uml</vt:lpstr>
      <vt:lpstr>Lanjutan…</vt:lpstr>
      <vt:lpstr>Diagram uml</vt:lpstr>
      <vt:lpstr>Lanjutan…</vt:lpstr>
      <vt:lpstr>Lanjutan…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Prodi Informatika</dc:creator>
  <cp:lastModifiedBy>Safitri Jaya</cp:lastModifiedBy>
  <cp:revision>22</cp:revision>
  <dcterms:created xsi:type="dcterms:W3CDTF">2019-10-11T14:09:50Z</dcterms:created>
  <dcterms:modified xsi:type="dcterms:W3CDTF">2020-04-27T05:42:35Z</dcterms:modified>
</cp:coreProperties>
</file>