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708DF-2802-4C24-93FF-BA4A06EB3C33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1FC53-1E2D-4D20-84A9-22C0F7E03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72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175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329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502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953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2135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018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115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23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2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82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5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076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77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225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9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9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42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  <p:sldLayoutId id="2147483921" r:id="rId12"/>
    <p:sldLayoutId id="2147483922" r:id="rId13"/>
    <p:sldLayoutId id="2147483923" r:id="rId14"/>
    <p:sldLayoutId id="2147483924" r:id="rId15"/>
    <p:sldLayoutId id="21474839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</a:rPr>
              <a:t>Administrasi</a:t>
            </a:r>
            <a:r>
              <a:rPr lang="en-US" sz="5400" b="1" dirty="0" smtClean="0">
                <a:solidFill>
                  <a:schemeClr val="tx1"/>
                </a:solidFill>
              </a:rPr>
              <a:t> Basis Data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4400" b="1" dirty="0" err="1" smtClean="0">
                <a:solidFill>
                  <a:schemeClr val="tx1"/>
                </a:solidFill>
              </a:rPr>
              <a:t>Fungsi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Lanjutan</a:t>
            </a:r>
            <a:r>
              <a:rPr lang="en-US" sz="4400" b="1" dirty="0" smtClean="0">
                <a:solidFill>
                  <a:schemeClr val="tx1"/>
                </a:solidFill>
              </a:rPr>
              <a:t> MySQL (2)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394579"/>
            <a:ext cx="8825658" cy="1244221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Pertemuan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</a:p>
          <a:p>
            <a:pPr algn="l"/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Senin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9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Maret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2020</a:t>
            </a:r>
          </a:p>
          <a:p>
            <a:pPr algn="l"/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Safitri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jaya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30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err="1">
                <a:solidFill>
                  <a:srgbClr val="0070C0"/>
                </a:solidFill>
              </a:rPr>
              <a:t>Fungsi</a:t>
            </a:r>
            <a:r>
              <a:rPr lang="en-US" b="1" dirty="0">
                <a:solidFill>
                  <a:srgbClr val="0070C0"/>
                </a:solidFill>
              </a:rPr>
              <a:t> LEFT </a:t>
            </a:r>
            <a:r>
              <a:rPr lang="en-US" b="1" dirty="0" err="1">
                <a:solidFill>
                  <a:srgbClr val="0070C0"/>
                </a:solidFill>
              </a:rPr>
              <a:t>dan</a:t>
            </a:r>
            <a:r>
              <a:rPr lang="en-US" b="1" dirty="0">
                <a:solidFill>
                  <a:srgbClr val="0070C0"/>
                </a:solidFill>
              </a:rPr>
              <a:t> RIGHT </a:t>
            </a:r>
            <a:r>
              <a:rPr lang="en-US" b="1" dirty="0" smtClean="0">
                <a:solidFill>
                  <a:srgbClr val="0070C0"/>
                </a:solidFill>
              </a:rPr>
              <a:t>MySQL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790499" cy="4697411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q"/>
            </a:pP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LEFT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dasarnya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sederhana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SUBSTRING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Keduanya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membutuhkan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argumen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yaitu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kolom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tabel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jumlah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huruf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ingin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diambil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LEFT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mengambil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sejumlah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karakter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mulai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kiri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string,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mulai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kanan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string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perlu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diingat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LEFT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RIGHT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mendukung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negatif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SUBSTRING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2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Lakukan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query </a:t>
            </a:r>
            <a:r>
              <a:rPr lang="en-US" sz="2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berikut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perhatikan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800100" lvl="1" indent="-342900" fontAlgn="base"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NIP FROM </a:t>
            </a:r>
            <a:r>
              <a:rPr lang="en-US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daftar_dosen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800100" lvl="1" indent="-342900" fontAlgn="base"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LEFT(NIP, 5) FROM </a:t>
            </a:r>
            <a:r>
              <a:rPr lang="en-US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daftar_dosen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800100" lvl="1" indent="-342900" fontAlgn="base"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RIGHT(NIP, 5) FROM </a:t>
            </a:r>
            <a:r>
              <a:rPr lang="en-US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daftar_dosen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89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fontAlgn="base"/>
            <a:r>
              <a:rPr lang="en-US" sz="40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4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CONCAT() MySQL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139" y="1930400"/>
            <a:ext cx="9544839" cy="38807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MySQL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bawaan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menyambung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string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menggabungkan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string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query,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yakni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melalui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CONCAT()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(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singkatan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concatenating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 query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</a:t>
            </a: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CONCAT(field1, field2, …, field-n)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US" sz="20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nama_table</a:t>
            </a: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b="1" u="sng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CONCAT(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kode_matkul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nama_matkul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U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mata_kuliah</a:t>
            </a:r>
            <a:r>
              <a:rPr 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57200" lvl="1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24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46679" r="63849" b="12890"/>
          <a:stretch/>
        </p:blipFill>
        <p:spPr>
          <a:xfrm>
            <a:off x="857250" y="3473176"/>
            <a:ext cx="7842620" cy="28184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46094" r="66423" b="12110"/>
          <a:stretch/>
        </p:blipFill>
        <p:spPr>
          <a:xfrm>
            <a:off x="857250" y="179127"/>
            <a:ext cx="7809078" cy="312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87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CONCAT() </a:t>
            </a: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MySQL </a:t>
            </a:r>
            <a:r>
              <a:rPr lang="en-US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Tabel</a:t>
            </a: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 query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CONCAT(field1, field2, …, field-n)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‘nama_kolom1 	</a:t>
            </a:r>
            <a:r>
              <a:rPr lang="en-US" sz="24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nama_kolom2'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US" sz="24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nama_table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1" u="sng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24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SELECT CONCAT(</a:t>
            </a:r>
            <a:r>
              <a:rPr lang="en-US" sz="24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kode_matkul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nama_matkul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NIP_dosen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AS </a:t>
            </a:r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'Mata </a:t>
            </a:r>
            <a:r>
              <a:rPr lang="en-US" sz="24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Kuliah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NIP </a:t>
            </a:r>
            <a:r>
              <a:rPr lang="en-US" sz="24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Dosen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 FROM </a:t>
            </a:r>
            <a:r>
              <a:rPr lang="en-US" sz="24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mata_kuliah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33405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4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CONCAT_WS </a:t>
            </a:r>
            <a:r>
              <a:rPr 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MySQL</a:t>
            </a:r>
            <a:endParaRPr lang="en-US" sz="4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381066" cy="4472223"/>
          </a:xfrm>
        </p:spPr>
        <p:txBody>
          <a:bodyPr>
            <a:normAutofit/>
          </a:bodyPr>
          <a:lstStyle/>
          <a:p>
            <a:pPr marL="531813" indent="-531813" fontAlgn="base">
              <a:buFont typeface="Wingdings" panose="05000000000000000000" pitchFamily="2" charset="2"/>
              <a:buChar char="q"/>
            </a:pP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CONCAT_WS()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lain </a:t>
            </a:r>
            <a:r>
              <a:rPr lang="en-US" sz="2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CONCAT()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perbedaannya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menggunakan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CONCAT_WS()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menambahkan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karakter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pembatas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antara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kolom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digabung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Tambahan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singkatan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disini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berarti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‘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Separator’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31813" indent="-531813" fontAlgn="base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penggunaan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CONCAT_WS()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hampir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CONCAT()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perbedaannya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terletak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argumen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pertama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CONCAT_WS() 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meminta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karakter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pembatas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31813" indent="-531813" fontAlgn="base">
              <a:buFont typeface="Wingdings" panose="05000000000000000000" pitchFamily="2" charset="2"/>
              <a:buChar char="q"/>
            </a:pPr>
            <a:r>
              <a:rPr lang="en-US" sz="20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 query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00050" lvl="1" indent="0" fontAlgn="base">
              <a:buNone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CONCAT_WS(' </a:t>
            </a: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',field1, field2)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US" sz="20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nama_table</a:t>
            </a: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00050" lvl="1" indent="0" fontAlgn="base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SELECT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CONCAT_WS(', </a:t>
            </a:r>
            <a:r>
              <a:rPr lang="en-US" sz="20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nama_kolom</a:t>
            </a: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',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field1, field2</a:t>
            </a: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FROM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nama_table</a:t>
            </a: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195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45313" r="60774" b="12110"/>
          <a:stretch/>
        </p:blipFill>
        <p:spPr>
          <a:xfrm>
            <a:off x="1388290" y="703512"/>
            <a:ext cx="6943882" cy="2422026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30058" y="326568"/>
            <a:ext cx="10704899" cy="6561541"/>
          </a:xfrm>
        </p:spPr>
        <p:txBody>
          <a:bodyPr>
            <a:normAutofit/>
          </a:bodyPr>
          <a:lstStyle/>
          <a:p>
            <a:pPr marL="400050" lvl="1" indent="-400050" fontAlgn="base">
              <a:buNone/>
            </a:pPr>
            <a:r>
              <a:rPr lang="en-US" sz="1800" b="1" u="sng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18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SELECT 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CONCAT_WS(' ',</a:t>
            </a:r>
            <a:r>
              <a:rPr lang="en-US" sz="1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kode_matkul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nama_matkul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FROM </a:t>
            </a:r>
            <a:r>
              <a:rPr lang="en-US" sz="1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mata_kuliah</a:t>
            </a:r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00050" lvl="1" indent="500063" fontAlgn="base"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500063" fontAlgn="base">
              <a:buNone/>
            </a:pPr>
            <a:endParaRPr lang="en-US" sz="1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500063" fontAlgn="base"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500063" fontAlgn="base">
              <a:buNone/>
            </a:pPr>
            <a:endParaRPr lang="en-US" sz="1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500063" fontAlgn="base"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500063" fontAlgn="base">
              <a:buNone/>
            </a:pPr>
            <a:endParaRPr lang="en-US" sz="1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500063" fontAlgn="base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CONCAT_WS(', </a:t>
            </a:r>
            <a:r>
              <a:rPr lang="en-US" sz="1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mata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kuliah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',</a:t>
            </a:r>
            <a:r>
              <a:rPr lang="en-US" sz="1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kode_matkul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nama_matkul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US" sz="1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mata_kuliah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t="42969" r="52050" b="15234"/>
          <a:stretch/>
        </p:blipFill>
        <p:spPr>
          <a:xfrm>
            <a:off x="1276350" y="3607338"/>
            <a:ext cx="10915650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36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fontAlgn="base"/>
            <a:r>
              <a:rPr lang="en-US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SUBSTRING, SUBSTR dan MID MySQL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312827" cy="46974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MySQL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meyediakan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SUBSTRING 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memotong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string.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membutuhkan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argumen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utama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argumen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tambahan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opsional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 query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lvl="1" indent="-101600">
              <a:buNone/>
            </a:pP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SUBSTRING (</a:t>
            </a:r>
            <a:r>
              <a:rPr lang="en-US" sz="1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nama_kolom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index_awal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jumlah_karakter</a:t>
            </a:r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marL="627063" indent="-271463" fontAlgn="base">
              <a:buFont typeface="Wingdings" panose="05000000000000000000" pitchFamily="2" charset="2"/>
              <a:buChar char="§"/>
            </a:pPr>
            <a:r>
              <a:rPr lang="en-US" b="1" dirty="0" err="1">
                <a:solidFill>
                  <a:srgbClr val="FF0000"/>
                </a:solidFill>
              </a:rPr>
              <a:t>nama_kolom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dirty="0" err="1">
                <a:solidFill>
                  <a:srgbClr val="FF0000"/>
                </a:solidFill>
              </a:rPr>
              <a:t>adalah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kolom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tabel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diambil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karakternya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sumber</a:t>
            </a:r>
            <a:r>
              <a:rPr lang="en-US" dirty="0">
                <a:solidFill>
                  <a:schemeClr val="tx1"/>
                </a:solidFill>
              </a:rPr>
              <a:t> string)</a:t>
            </a:r>
          </a:p>
          <a:p>
            <a:pPr marL="627063" indent="-271463" fontAlgn="base">
              <a:buFont typeface="Wingdings" panose="05000000000000000000" pitchFamily="2" charset="2"/>
              <a:buChar char="§"/>
            </a:pPr>
            <a:r>
              <a:rPr lang="en-US" b="1" dirty="0" err="1">
                <a:solidFill>
                  <a:srgbClr val="FF0000"/>
                </a:solidFill>
              </a:rPr>
              <a:t>index_awal</a:t>
            </a:r>
            <a:r>
              <a:rPr lang="en-US" dirty="0"/>
              <a:t> </a:t>
            </a:r>
            <a:r>
              <a:rPr lang="en-US" dirty="0" err="1">
                <a:solidFill>
                  <a:schemeClr val="tx1"/>
                </a:solidFill>
              </a:rPr>
              <a:t>bisa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diisi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angka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index </a:t>
            </a:r>
            <a:r>
              <a:rPr lang="en-US" dirty="0" err="1">
                <a:solidFill>
                  <a:schemeClr val="tx1"/>
                </a:solidFill>
              </a:rPr>
              <a:t>awal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karakter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ingin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diambil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dihitung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index 1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karakter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pertama</a:t>
            </a:r>
            <a:r>
              <a:rPr lang="en-US" dirty="0">
                <a:solidFill>
                  <a:schemeClr val="tx1"/>
                </a:solidFill>
              </a:rPr>
              <a:t>, index 2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karakter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kedua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dst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Apabila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diinput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nilai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negatif</a:t>
            </a:r>
            <a:r>
              <a:rPr lang="en-US" dirty="0">
                <a:solidFill>
                  <a:schemeClr val="tx1"/>
                </a:solidFill>
              </a:rPr>
              <a:t>, index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dihitung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mulai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akhir</a:t>
            </a:r>
            <a:r>
              <a:rPr lang="en-US" dirty="0">
                <a:solidFill>
                  <a:schemeClr val="tx1"/>
                </a:solidFill>
              </a:rPr>
              <a:t> string.</a:t>
            </a:r>
          </a:p>
          <a:p>
            <a:pPr marL="627063" indent="-271463" fontAlgn="base">
              <a:buFont typeface="Wingdings" panose="05000000000000000000" pitchFamily="2" charset="2"/>
              <a:buChar char="§"/>
            </a:pPr>
            <a:r>
              <a:rPr lang="en-US" b="1" dirty="0" err="1">
                <a:solidFill>
                  <a:srgbClr val="FF0000"/>
                </a:solidFill>
              </a:rPr>
              <a:t>jumlah_karakter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dirty="0" err="1">
                <a:solidFill>
                  <a:srgbClr val="FF0000"/>
                </a:solidFill>
              </a:rPr>
              <a:t>adalah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argumen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opsional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jika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ditulis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fungsi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b="1" dirty="0">
                <a:solidFill>
                  <a:schemeClr val="tx1"/>
                </a:solidFill>
              </a:rPr>
              <a:t>SUBSTRING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mengambil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seluruh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karakter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hingga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akhir</a:t>
            </a:r>
            <a:r>
              <a:rPr lang="en-US" dirty="0">
                <a:solidFill>
                  <a:schemeClr val="tx1"/>
                </a:solidFill>
              </a:rPr>
              <a:t> string. </a:t>
            </a:r>
            <a:r>
              <a:rPr lang="en-US" dirty="0" err="1">
                <a:solidFill>
                  <a:schemeClr val="tx1"/>
                </a:solidFill>
              </a:rPr>
              <a:t>Jika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ditulis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maka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batasan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jumlah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karakter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diambil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29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err="1" smtClean="0">
                <a:solidFill>
                  <a:srgbClr val="0070C0"/>
                </a:solidFill>
              </a:rPr>
              <a:t>Latihan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10008863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Lakukan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query </a:t>
            </a: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berikut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lihat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</a:p>
          <a:p>
            <a:pPr marL="355600" lvl="1" indent="-3556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NIP FROM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daftar_dosen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355600" lvl="1" indent="-3556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SUBSTRING(NIP, 4) FROM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daftar_dosen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355600" lvl="1" indent="-3556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SUBSTRING(NIP, 4, 3) FROM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daftar_dosen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355600" lvl="1" indent="-3556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SUBSTRING(NIP, -4) FROM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daftar_dosen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355600" lvl="1" indent="-3556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SUBSTRING(NIP, -4, 3) FROM </a:t>
            </a:r>
            <a:r>
              <a:rPr lang="en-US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daftar_dosen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lvl="1" indent="0">
              <a:buNone/>
            </a:pPr>
            <a:endParaRPr lang="en-US" sz="2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Berdasarkan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diperoleh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lakukan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analisis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substring yang </a:t>
            </a:r>
            <a:r>
              <a:rPr lang="en-US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38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40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Lanjutan</a:t>
            </a:r>
            <a:r>
              <a:rPr 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</a:t>
            </a:r>
            <a:endParaRPr lang="en-US" sz="4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MySQL,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SUBSTRING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alias: 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SUBSTR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MID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kata lain,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ketiga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berfungsi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Lakukan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query </a:t>
            </a: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berikut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perhatikan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1077913" lvl="1" indent="-45085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SUBSTR(NIP, -4, 3) FROM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daftar_dosen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1077913" lvl="1" indent="-45085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MID(NIP, -4, 3) FROM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daftar_dosen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462113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1575</TotalTime>
  <Words>643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Wingdings 3</vt:lpstr>
      <vt:lpstr>Facet</vt:lpstr>
      <vt:lpstr>Administrasi Basis Data Fungsi Lanjutan MySQL (2)</vt:lpstr>
      <vt:lpstr>Fungsi CONCAT() MySQL</vt:lpstr>
      <vt:lpstr>PowerPoint Presentation</vt:lpstr>
      <vt:lpstr>Fungsi CONCAT() MySQL dengan Tabel Alias</vt:lpstr>
      <vt:lpstr>Fungsi CONCAT_WS MySQL</vt:lpstr>
      <vt:lpstr>PowerPoint Presentation</vt:lpstr>
      <vt:lpstr>Fungsi SUBSTRING, SUBSTR dan MID MySQL</vt:lpstr>
      <vt:lpstr>Latihan </vt:lpstr>
      <vt:lpstr>Lanjutan … </vt:lpstr>
      <vt:lpstr>Fungsi LEFT dan RIGHT MySQL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Administrasi basis data</dc:title>
  <dc:creator>Prodi Informatika</dc:creator>
  <cp:lastModifiedBy>HP</cp:lastModifiedBy>
  <cp:revision>146</cp:revision>
  <dcterms:created xsi:type="dcterms:W3CDTF">2020-01-26T12:49:05Z</dcterms:created>
  <dcterms:modified xsi:type="dcterms:W3CDTF">2020-03-02T04:14:57Z</dcterms:modified>
</cp:coreProperties>
</file>