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4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4" r:id="rId6"/>
    <p:sldId id="267" r:id="rId7"/>
    <p:sldId id="268" r:id="rId8"/>
    <p:sldId id="269" r:id="rId9"/>
    <p:sldId id="265" r:id="rId10"/>
    <p:sldId id="270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708DF-2802-4C24-93FF-BA4A06EB3C33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1FC53-1E2D-4D20-84A9-22C0F7E03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72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393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6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832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4159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725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83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03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3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193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86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812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86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11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5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83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636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23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4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038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  <p:sldLayoutId id="2147483801" r:id="rId17"/>
    <p:sldLayoutId id="214748380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375" y="626787"/>
            <a:ext cx="11327643" cy="2421464"/>
          </a:xfrm>
        </p:spPr>
        <p:txBody>
          <a:bodyPr anchor="ctr">
            <a:normAutofit/>
          </a:bodyPr>
          <a:lstStyle/>
          <a:p>
            <a:r>
              <a:rPr lang="en-US" sz="5400" dirty="0" err="1" smtClean="0">
                <a:solidFill>
                  <a:srgbClr val="002060"/>
                </a:solidFill>
              </a:rPr>
              <a:t>Administrasi</a:t>
            </a:r>
            <a:r>
              <a:rPr lang="en-US" sz="5400" dirty="0" smtClean="0">
                <a:solidFill>
                  <a:srgbClr val="002060"/>
                </a:solidFill>
              </a:rPr>
              <a:t> Basis Data</a:t>
            </a:r>
            <a:br>
              <a:rPr lang="en-US" sz="5400" dirty="0" smtClean="0">
                <a:solidFill>
                  <a:srgbClr val="002060"/>
                </a:solidFill>
              </a:rPr>
            </a:br>
            <a:r>
              <a:rPr lang="en-US" sz="2800" dirty="0" err="1" smtClean="0">
                <a:solidFill>
                  <a:srgbClr val="002060"/>
                </a:solidFill>
              </a:rPr>
              <a:t>Manajemen</a:t>
            </a:r>
            <a:r>
              <a:rPr lang="en-US" sz="2800" dirty="0" smtClean="0">
                <a:solidFill>
                  <a:srgbClr val="002060"/>
                </a:solidFill>
              </a:rPr>
              <a:t> User </a:t>
            </a:r>
            <a:r>
              <a:rPr lang="en-US" sz="2800" dirty="0" err="1" smtClean="0">
                <a:solidFill>
                  <a:srgbClr val="002060"/>
                </a:solidFill>
              </a:rPr>
              <a:t>dan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hak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akses</a:t>
            </a:r>
            <a:r>
              <a:rPr lang="en-US" sz="2800" dirty="0" smtClean="0">
                <a:solidFill>
                  <a:srgbClr val="002060"/>
                </a:solidFill>
              </a:rPr>
              <a:t> basis data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7547" y="3166281"/>
            <a:ext cx="10993546" cy="129653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 err="1" smtClean="0">
                <a:solidFill>
                  <a:srgbClr val="002060"/>
                </a:solidFill>
              </a:rPr>
              <a:t>Pertemuan</a:t>
            </a:r>
            <a:r>
              <a:rPr lang="en-US" b="1" dirty="0" smtClean="0">
                <a:solidFill>
                  <a:srgbClr val="002060"/>
                </a:solidFill>
              </a:rPr>
              <a:t> 2</a:t>
            </a:r>
          </a:p>
          <a:p>
            <a:pPr algn="l"/>
            <a:r>
              <a:rPr lang="en-US" b="1" dirty="0" err="1" smtClean="0">
                <a:solidFill>
                  <a:srgbClr val="002060"/>
                </a:solidFill>
              </a:rPr>
              <a:t>Senin</a:t>
            </a:r>
            <a:r>
              <a:rPr lang="en-US" b="1" dirty="0" smtClean="0">
                <a:solidFill>
                  <a:srgbClr val="002060"/>
                </a:solidFill>
              </a:rPr>
              <a:t>, 10 </a:t>
            </a:r>
            <a:r>
              <a:rPr lang="en-US" b="1" dirty="0" err="1" smtClean="0">
                <a:solidFill>
                  <a:srgbClr val="002060"/>
                </a:solidFill>
              </a:rPr>
              <a:t>Februari</a:t>
            </a:r>
            <a:r>
              <a:rPr lang="en-US" b="1" dirty="0" smtClean="0">
                <a:solidFill>
                  <a:srgbClr val="002060"/>
                </a:solidFill>
              </a:rPr>
              <a:t> 2020</a:t>
            </a:r>
          </a:p>
          <a:p>
            <a:pPr algn="l"/>
            <a:r>
              <a:rPr lang="en-US" b="1" dirty="0" err="1" smtClean="0">
                <a:solidFill>
                  <a:srgbClr val="002060"/>
                </a:solidFill>
              </a:rPr>
              <a:t>Safitri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jaya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0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 err="1">
                <a:solidFill>
                  <a:srgbClr val="002060"/>
                </a:solidFill>
              </a:rPr>
              <a:t>Menentukan</a:t>
            </a:r>
            <a:r>
              <a:rPr lang="en-US" dirty="0">
                <a:solidFill>
                  <a:srgbClr val="002060"/>
                </a:solidFill>
              </a:rPr>
              <a:t> privileges </a:t>
            </a:r>
            <a:r>
              <a:rPr lang="en-US" dirty="0" smtClean="0">
                <a:solidFill>
                  <a:srgbClr val="002060"/>
                </a:solidFill>
              </a:rPr>
              <a:t>user  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u="sng" dirty="0" err="1" smtClean="0">
                <a:solidFill>
                  <a:srgbClr val="002060"/>
                </a:solidFill>
              </a:rPr>
              <a:t>berdasarkan</a:t>
            </a:r>
            <a:r>
              <a:rPr lang="en-US" u="sng" dirty="0" smtClean="0">
                <a:solidFill>
                  <a:srgbClr val="002060"/>
                </a:solidFill>
              </a:rPr>
              <a:t> IP Address</a:t>
            </a:r>
            <a:endParaRPr lang="en-US" u="sng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3775" y="1944011"/>
            <a:ext cx="10363826" cy="4197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Pada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implementasi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mysql</a:t>
            </a:r>
            <a:r>
              <a:rPr lang="en-US" dirty="0" smtClean="0">
                <a:solidFill>
                  <a:srgbClr val="002060"/>
                </a:solidFill>
              </a:rPr>
              <a:t> client server, </a:t>
            </a:r>
            <a:r>
              <a:rPr lang="en-US" dirty="0" err="1" smtClean="0">
                <a:solidFill>
                  <a:srgbClr val="002060"/>
                </a:solidFill>
              </a:rPr>
              <a:t>misalkan</a:t>
            </a:r>
            <a:r>
              <a:rPr lang="en-US" dirty="0" smtClean="0">
                <a:solidFill>
                  <a:srgbClr val="002060"/>
                </a:solidFill>
              </a:rPr>
              <a:t> server </a:t>
            </a:r>
            <a:r>
              <a:rPr lang="en-US" dirty="0" err="1" smtClean="0">
                <a:solidFill>
                  <a:srgbClr val="002060"/>
                </a:solidFill>
              </a:rPr>
              <a:t>mysql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memiliki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ip</a:t>
            </a:r>
            <a:r>
              <a:rPr lang="en-US" dirty="0" smtClean="0">
                <a:solidFill>
                  <a:srgbClr val="002060"/>
                </a:solidFill>
              </a:rPr>
              <a:t> address 192.168.1.1, </a:t>
            </a:r>
            <a:r>
              <a:rPr lang="en-US" dirty="0" err="1" smtClean="0">
                <a:solidFill>
                  <a:srgbClr val="002060"/>
                </a:solidFill>
              </a:rPr>
              <a:t>terhubung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dengan</a:t>
            </a:r>
            <a:r>
              <a:rPr lang="en-US" dirty="0" smtClean="0">
                <a:solidFill>
                  <a:srgbClr val="002060"/>
                </a:solidFill>
              </a:rPr>
              <a:t> 5 </a:t>
            </a:r>
            <a:r>
              <a:rPr lang="en-US" dirty="0" err="1" smtClean="0">
                <a:solidFill>
                  <a:srgbClr val="002060"/>
                </a:solidFill>
              </a:rPr>
              <a:t>buah</a:t>
            </a:r>
            <a:r>
              <a:rPr lang="en-US" dirty="0" smtClean="0">
                <a:solidFill>
                  <a:srgbClr val="002060"/>
                </a:solidFill>
              </a:rPr>
              <a:t> client </a:t>
            </a:r>
            <a:r>
              <a:rPr lang="en-US" dirty="0" err="1" smtClean="0">
                <a:solidFill>
                  <a:srgbClr val="002060"/>
                </a:solidFill>
              </a:rPr>
              <a:t>mysql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dengan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ip</a:t>
            </a:r>
            <a:r>
              <a:rPr lang="en-US" dirty="0" smtClean="0">
                <a:solidFill>
                  <a:srgbClr val="002060"/>
                </a:solidFill>
              </a:rPr>
              <a:t> address 192.168.1.10 s/d 192.168.1.14. </a:t>
            </a:r>
            <a:r>
              <a:rPr lang="en-US" dirty="0" err="1" smtClean="0">
                <a:solidFill>
                  <a:srgbClr val="002060"/>
                </a:solidFill>
              </a:rPr>
              <a:t>superuser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hanya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memberikan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akses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kepada</a:t>
            </a:r>
            <a:r>
              <a:rPr lang="en-US" dirty="0" smtClean="0">
                <a:solidFill>
                  <a:srgbClr val="002060"/>
                </a:solidFill>
              </a:rPr>
              <a:t> 1 </a:t>
            </a:r>
            <a:r>
              <a:rPr lang="en-US" dirty="0" err="1" smtClean="0">
                <a:solidFill>
                  <a:srgbClr val="002060"/>
                </a:solidFill>
              </a:rPr>
              <a:t>komputer</a:t>
            </a:r>
            <a:r>
              <a:rPr lang="en-US" dirty="0" smtClean="0">
                <a:solidFill>
                  <a:srgbClr val="002060"/>
                </a:solidFill>
              </a:rPr>
              <a:t> client </a:t>
            </a:r>
            <a:r>
              <a:rPr lang="en-US" dirty="0" err="1" smtClean="0">
                <a:solidFill>
                  <a:srgbClr val="002060"/>
                </a:solidFill>
              </a:rPr>
              <a:t>sebagai</a:t>
            </a:r>
            <a:r>
              <a:rPr lang="en-US" dirty="0" smtClean="0">
                <a:solidFill>
                  <a:srgbClr val="002060"/>
                </a:solidFill>
              </a:rPr>
              <a:t> admin </a:t>
            </a:r>
            <a:r>
              <a:rPr lang="en-US" dirty="0" err="1" smtClean="0">
                <a:solidFill>
                  <a:srgbClr val="002060"/>
                </a:solidFill>
              </a:rPr>
              <a:t>pada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komputer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dengan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ip</a:t>
            </a:r>
            <a:r>
              <a:rPr lang="en-US" dirty="0" smtClean="0">
                <a:solidFill>
                  <a:srgbClr val="002060"/>
                </a:solidFill>
              </a:rPr>
              <a:t> address 192.168.1.14, </a:t>
            </a:r>
            <a:r>
              <a:rPr lang="en-US" dirty="0" err="1" smtClean="0">
                <a:solidFill>
                  <a:srgbClr val="002060"/>
                </a:solidFill>
              </a:rPr>
              <a:t>maka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hak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akses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untuk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komputer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tersebut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dapat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ditambahkan</a:t>
            </a:r>
            <a:r>
              <a:rPr lang="en-US" dirty="0" smtClean="0">
                <a:solidFill>
                  <a:srgbClr val="002060"/>
                </a:solidFill>
              </a:rPr>
              <a:t> privileges </a:t>
            </a:r>
            <a:r>
              <a:rPr lang="en-US" dirty="0" err="1" smtClean="0">
                <a:solidFill>
                  <a:srgbClr val="002060"/>
                </a:solidFill>
              </a:rPr>
              <a:t>dengan</a:t>
            </a:r>
            <a:r>
              <a:rPr lang="en-US" dirty="0" smtClean="0">
                <a:solidFill>
                  <a:srgbClr val="002060"/>
                </a:solidFill>
              </a:rPr>
              <a:t> query </a:t>
            </a:r>
            <a:r>
              <a:rPr lang="en-US" dirty="0" err="1" smtClean="0">
                <a:solidFill>
                  <a:srgbClr val="002060"/>
                </a:solidFill>
              </a:rPr>
              <a:t>sebagai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berikut</a:t>
            </a:r>
            <a:r>
              <a:rPr lang="en-US" dirty="0" smtClean="0">
                <a:solidFill>
                  <a:srgbClr val="002060"/>
                </a:solidFill>
              </a:rPr>
              <a:t> :</a:t>
            </a:r>
          </a:p>
          <a:p>
            <a:pPr marL="0" indent="0">
              <a:buNone/>
            </a:pPr>
            <a:r>
              <a:rPr lang="en-US" dirty="0"/>
              <a:t>create user 'admin_prodiINF'@</a:t>
            </a:r>
            <a:r>
              <a:rPr lang="en-US" dirty="0" smtClean="0"/>
              <a:t>'192.168.1.14';</a:t>
            </a:r>
          </a:p>
          <a:p>
            <a:pPr marL="0" indent="0">
              <a:buNone/>
            </a:pPr>
            <a:r>
              <a:rPr lang="en-US" dirty="0"/>
              <a:t>create user 'admin_prodiINF'@'192.168.1</a:t>
            </a:r>
            <a:r>
              <a:rPr lang="en-US" dirty="0" smtClean="0"/>
              <a:t>.%'; </a:t>
            </a:r>
            <a:r>
              <a:rPr lang="en-US" dirty="0" smtClean="0">
                <a:sym typeface="Wingdings" panose="05000000000000000000" pitchFamily="2" charset="2"/>
              </a:rPr>
              <a:t> % = wildcard (open access to all IP)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Drop user </a:t>
            </a:r>
            <a:r>
              <a:rPr lang="en-US" dirty="0"/>
              <a:t>'admin_prodiINF'@'192.168.1.14';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1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 smtClean="0">
                <a:solidFill>
                  <a:srgbClr val="002060"/>
                </a:solidFill>
              </a:rPr>
              <a:t>Mengaktifkan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keamanan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standar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1514902"/>
            <a:ext cx="10363826" cy="428994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900" dirty="0" err="1">
                <a:solidFill>
                  <a:srgbClr val="002060"/>
                </a:solidFill>
              </a:rPr>
              <a:t>Jika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menggunakan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aplikasi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gabungan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seperti</a:t>
            </a:r>
            <a:r>
              <a:rPr lang="en-US" sz="1900" dirty="0">
                <a:solidFill>
                  <a:srgbClr val="002060"/>
                </a:solidFill>
              </a:rPr>
              <a:t> XAMPP, </a:t>
            </a:r>
            <a:r>
              <a:rPr lang="en-US" sz="1900" dirty="0" err="1">
                <a:solidFill>
                  <a:srgbClr val="002060"/>
                </a:solidFill>
              </a:rPr>
              <a:t>setelah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selesai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instalasi</a:t>
            </a:r>
            <a:r>
              <a:rPr lang="en-US" sz="1900" dirty="0">
                <a:solidFill>
                  <a:srgbClr val="002060"/>
                </a:solidFill>
              </a:rPr>
              <a:t>, </a:t>
            </a:r>
            <a:r>
              <a:rPr lang="en-US" sz="1900" dirty="0" err="1">
                <a:solidFill>
                  <a:srgbClr val="002060"/>
                </a:solidFill>
              </a:rPr>
              <a:t>aktifkan</a:t>
            </a:r>
            <a:r>
              <a:rPr lang="en-US" sz="1900" dirty="0">
                <a:solidFill>
                  <a:srgbClr val="002060"/>
                </a:solidFill>
              </a:rPr>
              <a:t> kata </a:t>
            </a:r>
            <a:r>
              <a:rPr lang="en-US" sz="1900" dirty="0" err="1">
                <a:solidFill>
                  <a:srgbClr val="002060"/>
                </a:solidFill>
              </a:rPr>
              <a:t>sandi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untuk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b="1" i="1" dirty="0">
                <a:solidFill>
                  <a:srgbClr val="002060"/>
                </a:solidFill>
              </a:rPr>
              <a:t>root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dan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menghapus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b="1" i="1" dirty="0">
                <a:solidFill>
                  <a:srgbClr val="002060"/>
                </a:solidFill>
              </a:rPr>
              <a:t>anonym user </a:t>
            </a:r>
            <a:r>
              <a:rPr lang="en-US" sz="1900" dirty="0">
                <a:solidFill>
                  <a:srgbClr val="002060"/>
                </a:solidFill>
              </a:rPr>
              <a:t>(user </a:t>
            </a:r>
            <a:r>
              <a:rPr lang="en-US" sz="1900" dirty="0" err="1">
                <a:solidFill>
                  <a:srgbClr val="002060"/>
                </a:solidFill>
              </a:rPr>
              <a:t>tanpa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identitas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dan</a:t>
            </a:r>
            <a:r>
              <a:rPr lang="en-US" sz="1900" dirty="0">
                <a:solidFill>
                  <a:srgbClr val="002060"/>
                </a:solidFill>
              </a:rPr>
              <a:t> password)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900" dirty="0" err="1">
                <a:solidFill>
                  <a:srgbClr val="002060"/>
                </a:solidFill>
              </a:rPr>
              <a:t>Masuk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ke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dalam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sistem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sebagai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b="1" i="1" dirty="0">
                <a:solidFill>
                  <a:srgbClr val="002060"/>
                </a:solidFill>
              </a:rPr>
              <a:t>root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900" dirty="0" err="1">
                <a:solidFill>
                  <a:srgbClr val="002060"/>
                </a:solidFill>
              </a:rPr>
              <a:t>Tampilkan</a:t>
            </a:r>
            <a:r>
              <a:rPr lang="en-US" sz="1900" dirty="0">
                <a:solidFill>
                  <a:srgbClr val="002060"/>
                </a:solidFill>
              </a:rPr>
              <a:t> database </a:t>
            </a:r>
            <a:r>
              <a:rPr lang="en-US" sz="1900" dirty="0" err="1">
                <a:solidFill>
                  <a:srgbClr val="002060"/>
                </a:solidFill>
              </a:rPr>
              <a:t>dan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aktifkan</a:t>
            </a:r>
            <a:r>
              <a:rPr lang="en-US" sz="1900" dirty="0">
                <a:solidFill>
                  <a:srgbClr val="002060"/>
                </a:solidFill>
              </a:rPr>
              <a:t> database </a:t>
            </a:r>
            <a:r>
              <a:rPr lang="en-US" sz="1900" dirty="0" err="1">
                <a:solidFill>
                  <a:srgbClr val="002060"/>
                </a:solidFill>
              </a:rPr>
              <a:t>mysql</a:t>
            </a:r>
            <a:endParaRPr lang="en-US" sz="19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900" b="1" i="1" dirty="0">
                <a:solidFill>
                  <a:srgbClr val="002060"/>
                </a:solidFill>
              </a:rPr>
              <a:t>Grant tables </a:t>
            </a:r>
            <a:r>
              <a:rPr lang="en-US" sz="1900" dirty="0">
                <a:solidFill>
                  <a:srgbClr val="002060"/>
                </a:solidFill>
              </a:rPr>
              <a:t>(table yang </a:t>
            </a:r>
            <a:r>
              <a:rPr lang="en-US" sz="1900" dirty="0" err="1">
                <a:solidFill>
                  <a:srgbClr val="002060"/>
                </a:solidFill>
              </a:rPr>
              <a:t>digunakan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untuk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mengatur</a:t>
            </a:r>
            <a:r>
              <a:rPr lang="en-US" sz="1900" dirty="0">
                <a:solidFill>
                  <a:srgbClr val="002060"/>
                </a:solidFill>
              </a:rPr>
              <a:t> user </a:t>
            </a:r>
            <a:r>
              <a:rPr lang="en-US" sz="1900" dirty="0" err="1">
                <a:solidFill>
                  <a:srgbClr val="002060"/>
                </a:solidFill>
              </a:rPr>
              <a:t>dan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izin</a:t>
            </a:r>
            <a:r>
              <a:rPr lang="en-US" sz="1900" dirty="0">
                <a:solidFill>
                  <a:srgbClr val="002060"/>
                </a:solidFill>
              </a:rPr>
              <a:t>/</a:t>
            </a:r>
            <a:r>
              <a:rPr lang="en-US" sz="1900" dirty="0" err="1">
                <a:solidFill>
                  <a:srgbClr val="002060"/>
                </a:solidFill>
              </a:rPr>
              <a:t>hak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akses</a:t>
            </a:r>
            <a:r>
              <a:rPr lang="en-US" sz="1900" dirty="0">
                <a:solidFill>
                  <a:srgbClr val="002060"/>
                </a:solidFill>
              </a:rPr>
              <a:t> (</a:t>
            </a:r>
            <a:r>
              <a:rPr lang="en-US" sz="1900" i="1" dirty="0">
                <a:solidFill>
                  <a:srgbClr val="002060"/>
                </a:solidFill>
              </a:rPr>
              <a:t>privileges</a:t>
            </a:r>
            <a:r>
              <a:rPr lang="en-US" sz="1900" dirty="0">
                <a:solidFill>
                  <a:srgbClr val="002060"/>
                </a:solidFill>
              </a:rPr>
              <a:t>) </a:t>
            </a:r>
            <a:r>
              <a:rPr lang="en-US" sz="1900" dirty="0" err="1">
                <a:solidFill>
                  <a:srgbClr val="002060"/>
                </a:solidFill>
              </a:rPr>
              <a:t>kepada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err="1">
                <a:solidFill>
                  <a:srgbClr val="002060"/>
                </a:solidFill>
              </a:rPr>
              <a:t>masing-masing</a:t>
            </a:r>
            <a:r>
              <a:rPr lang="en-US" sz="1900" dirty="0">
                <a:solidFill>
                  <a:srgbClr val="002060"/>
                </a:solidFill>
              </a:rPr>
              <a:t> user)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900" dirty="0">
                <a:solidFill>
                  <a:srgbClr val="002060"/>
                </a:solidFill>
              </a:rPr>
              <a:t>User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900" dirty="0">
                <a:solidFill>
                  <a:srgbClr val="002060"/>
                </a:solidFill>
              </a:rPr>
              <a:t>DB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900" dirty="0">
                <a:solidFill>
                  <a:srgbClr val="002060"/>
                </a:solidFill>
              </a:rPr>
              <a:t>Host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900" dirty="0" err="1">
                <a:solidFill>
                  <a:srgbClr val="002060"/>
                </a:solidFill>
              </a:rPr>
              <a:t>Tables_priv</a:t>
            </a:r>
            <a:endParaRPr lang="en-US" sz="1900" dirty="0">
              <a:solidFill>
                <a:srgbClr val="002060"/>
              </a:solidFill>
            </a:endParaRPr>
          </a:p>
          <a:p>
            <a:pPr marL="666900" lvl="1" indent="-342900">
              <a:buFont typeface="+mj-lt"/>
              <a:buAutoNum type="alphaLcPeriod"/>
            </a:pPr>
            <a:r>
              <a:rPr lang="en-US" sz="1900" dirty="0" err="1">
                <a:solidFill>
                  <a:srgbClr val="002060"/>
                </a:solidFill>
              </a:rPr>
              <a:t>Columns_priv</a:t>
            </a:r>
            <a:endParaRPr lang="en-US" sz="19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i="1" dirty="0" smtClean="0">
                <a:solidFill>
                  <a:srgbClr val="002060"/>
                </a:solidFill>
              </a:rPr>
              <a:t>Grand </a:t>
            </a:r>
            <a:r>
              <a:rPr lang="en-US" i="1" dirty="0" smtClean="0">
                <a:solidFill>
                  <a:srgbClr val="002060"/>
                </a:solidFill>
              </a:rPr>
              <a:t>tables : privileges level</a:t>
            </a:r>
            <a:endParaRPr lang="en-US" i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68885"/>
              </p:ext>
            </p:extLst>
          </p:nvPr>
        </p:nvGraphicFramePr>
        <p:xfrm>
          <a:off x="213814" y="1456648"/>
          <a:ext cx="11764371" cy="52171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11022">
                  <a:extLst>
                    <a:ext uri="{9D8B030D-6E8A-4147-A177-3AD203B41FA5}">
                      <a16:colId xmlns:a16="http://schemas.microsoft.com/office/drawing/2014/main" val="371145910"/>
                    </a:ext>
                  </a:extLst>
                </a:gridCol>
                <a:gridCol w="2402006">
                  <a:extLst>
                    <a:ext uri="{9D8B030D-6E8A-4147-A177-3AD203B41FA5}">
                      <a16:colId xmlns:a16="http://schemas.microsoft.com/office/drawing/2014/main" val="4204468417"/>
                    </a:ext>
                  </a:extLst>
                </a:gridCol>
                <a:gridCol w="3343701">
                  <a:extLst>
                    <a:ext uri="{9D8B030D-6E8A-4147-A177-3AD203B41FA5}">
                      <a16:colId xmlns:a16="http://schemas.microsoft.com/office/drawing/2014/main" val="1764600743"/>
                    </a:ext>
                  </a:extLst>
                </a:gridCol>
                <a:gridCol w="3707642">
                  <a:extLst>
                    <a:ext uri="{9D8B030D-6E8A-4147-A177-3AD203B41FA5}">
                      <a16:colId xmlns:a16="http://schemas.microsoft.com/office/drawing/2014/main" val="46312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Grand 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Type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Fungsi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Tingkatan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akses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Query 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827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Hak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akses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Global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* . *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Memilih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hak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akses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ke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seluruh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database/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tabel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(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sama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dengan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level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superuser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: root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5" indent="0">
                        <a:buNone/>
                      </a:pP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grant all privileges on *.* to ‘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nama_user'@'localhost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';</a:t>
                      </a:r>
                      <a:endParaRPr lang="en-US" sz="18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913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Hak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akses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Database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nama_db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. *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Memilih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hak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akses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penuh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untuk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sebuah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database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tabel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5" indent="0">
                        <a:buNone/>
                      </a:pP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grant all privileges on 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nama_db.* 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to 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‘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nama_user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'@'localhost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';</a:t>
                      </a:r>
                      <a:endParaRPr lang="en-US" sz="18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Hak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akses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Tabel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nama_db.nama_tabel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Memilih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hak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akses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penuh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untuk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sebuah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table yang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ada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pada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sebuah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database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5" indent="0">
                        <a:buNone/>
                      </a:pP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grant all privileges on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nama_db.nama_tabel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to ‘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nama_user'@'localhost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';</a:t>
                      </a:r>
                      <a:endParaRPr lang="en-US" sz="18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783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Hak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akses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Kolom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nama_kolom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) on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nama_db.nama_table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Hak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akses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paling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kecil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,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karena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user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hanya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diberi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akses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untuk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kolom-kolom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tertentu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dari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sebuah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table yang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ada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pada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database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grant all privileges (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nama_kolom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 ke-1, …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nama_kolom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ke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-N) on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nama_db.nama_tabel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 to ‘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nama_user'@'localhost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';</a:t>
                      </a:r>
                      <a:endParaRPr lang="en-US" sz="1800" b="1" i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855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Hak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akses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permission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(select/ create/ insert/ update/ delete/ drop/ alter </a:t>
                      </a:r>
                      <a:r>
                        <a:rPr lang="en-US" baseline="0" dirty="0" err="1" smtClean="0">
                          <a:solidFill>
                            <a:srgbClr val="002060"/>
                          </a:solidFill>
                        </a:rPr>
                        <a:t>dll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baseline="0" dirty="0" smtClean="0">
                          <a:solidFill>
                            <a:srgbClr val="002060"/>
                          </a:solidFill>
                        </a:rPr>
                        <a:t>[permission type] 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on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nama_db.nama_tabel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Hak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akses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yang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diberikan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berdasarkan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2060"/>
                          </a:solidFill>
                        </a:rPr>
                        <a:t>pilihan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 permission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smtClean="0">
                          <a:solidFill>
                            <a:srgbClr val="002060"/>
                          </a:solidFill>
                        </a:rPr>
                        <a:t>grant</a:t>
                      </a:r>
                      <a:r>
                        <a:rPr lang="en-US" sz="1800" b="0" i="0" baseline="0" dirty="0" smtClean="0">
                          <a:solidFill>
                            <a:srgbClr val="002060"/>
                          </a:solidFill>
                        </a:rPr>
                        <a:t> [permission type] 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on 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nama_db.nama_tabel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 to ‘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nama_user'@'localhost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';</a:t>
                      </a:r>
                      <a:endParaRPr lang="en-US" sz="18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419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91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>
                <a:solidFill>
                  <a:srgbClr val="002060"/>
                </a:solidFill>
              </a:rPr>
              <a:t>Tujuan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pembelajaran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531813" indent="-531813">
              <a:buFont typeface="+mj-lt"/>
              <a:buAutoNum type="arabicPeriod"/>
            </a:pPr>
            <a:r>
              <a:rPr lang="en-US" sz="2800" dirty="0" err="1" smtClean="0">
                <a:solidFill>
                  <a:srgbClr val="002060"/>
                </a:solidFill>
              </a:rPr>
              <a:t>Menjelaskan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tentang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sekuriti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pada</a:t>
            </a:r>
            <a:r>
              <a:rPr lang="en-US" sz="2800" dirty="0" smtClean="0">
                <a:solidFill>
                  <a:srgbClr val="002060"/>
                </a:solidFill>
              </a:rPr>
              <a:t> database</a:t>
            </a:r>
          </a:p>
          <a:p>
            <a:pPr marL="531813" indent="-531813">
              <a:buFont typeface="+mj-lt"/>
              <a:buAutoNum type="arabicPeriod"/>
            </a:pPr>
            <a:r>
              <a:rPr lang="en-US" sz="2800" dirty="0" err="1" smtClean="0">
                <a:solidFill>
                  <a:srgbClr val="002060"/>
                </a:solidFill>
              </a:rPr>
              <a:t>Membuat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manajemen</a:t>
            </a:r>
            <a:r>
              <a:rPr lang="en-US" sz="2800" dirty="0" smtClean="0">
                <a:solidFill>
                  <a:srgbClr val="002060"/>
                </a:solidFill>
              </a:rPr>
              <a:t> user </a:t>
            </a:r>
            <a:r>
              <a:rPr lang="en-US" sz="2800" dirty="0" err="1" smtClean="0">
                <a:solidFill>
                  <a:srgbClr val="002060"/>
                </a:solidFill>
              </a:rPr>
              <a:t>dan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hak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ases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pada</a:t>
            </a:r>
            <a:r>
              <a:rPr lang="en-US" sz="2800" dirty="0" smtClean="0">
                <a:solidFill>
                  <a:srgbClr val="002060"/>
                </a:solidFill>
              </a:rPr>
              <a:t> database</a:t>
            </a:r>
          </a:p>
        </p:txBody>
      </p:sp>
    </p:spTree>
    <p:extLst>
      <p:ext uri="{BB962C8B-B14F-4D97-AF65-F5344CB8AC3E}">
        <p14:creationId xmlns:p14="http://schemas.microsoft.com/office/powerpoint/2010/main" val="418327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 smtClean="0">
                <a:solidFill>
                  <a:srgbClr val="002060"/>
                </a:solidFill>
              </a:rPr>
              <a:t>Mengatur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keamanan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melalui</a:t>
            </a:r>
            <a:r>
              <a:rPr lang="en-US" dirty="0" smtClean="0">
                <a:solidFill>
                  <a:srgbClr val="002060"/>
                </a:solidFill>
              </a:rPr>
              <a:t> password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5155" t="50872" r="35013" b="14052"/>
          <a:stretch/>
        </p:blipFill>
        <p:spPr>
          <a:xfrm>
            <a:off x="2801138" y="1901261"/>
            <a:ext cx="6589097" cy="435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80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>
                <a:solidFill>
                  <a:srgbClr val="002060"/>
                </a:solidFill>
              </a:rPr>
              <a:t>Hak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Akses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Superuser</a:t>
            </a:r>
            <a:r>
              <a:rPr lang="en-US" dirty="0" smtClean="0">
                <a:solidFill>
                  <a:srgbClr val="002060"/>
                </a:solidFill>
              </a:rPr>
              <a:t> : </a:t>
            </a:r>
            <a:r>
              <a:rPr lang="en-US" dirty="0">
                <a:solidFill>
                  <a:srgbClr val="002060"/>
                </a:solidFill>
              </a:rPr>
              <a:t>‘</a:t>
            </a:r>
            <a:r>
              <a:rPr lang="en-US" b="1" i="1" dirty="0">
                <a:solidFill>
                  <a:srgbClr val="002060"/>
                </a:solidFill>
              </a:rPr>
              <a:t>root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1924334"/>
            <a:ext cx="10363826" cy="3866865"/>
          </a:xfrm>
        </p:spPr>
        <p:txBody>
          <a:bodyPr>
            <a:normAutofit/>
          </a:bodyPr>
          <a:lstStyle/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</a:rPr>
              <a:t>User </a:t>
            </a:r>
            <a:r>
              <a:rPr lang="en-US" sz="2400" dirty="0" err="1">
                <a:solidFill>
                  <a:srgbClr val="002060"/>
                </a:solidFill>
              </a:rPr>
              <a:t>dalam</a:t>
            </a:r>
            <a:r>
              <a:rPr lang="en-US" sz="2400" dirty="0">
                <a:solidFill>
                  <a:srgbClr val="002060"/>
                </a:solidFill>
              </a:rPr>
              <a:t> MySQL : </a:t>
            </a:r>
            <a:r>
              <a:rPr lang="en-US" sz="2400" b="1" i="1" dirty="0">
                <a:solidFill>
                  <a:srgbClr val="002060"/>
                </a:solidFill>
              </a:rPr>
              <a:t>root / </a:t>
            </a:r>
            <a:r>
              <a:rPr lang="en-US" sz="2400" b="1" i="1" dirty="0" err="1">
                <a:solidFill>
                  <a:srgbClr val="002060"/>
                </a:solidFill>
              </a:rPr>
              <a:t>superuser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sz="2400" b="1" dirty="0" err="1">
                <a:solidFill>
                  <a:srgbClr val="002060"/>
                </a:solidFill>
              </a:rPr>
              <a:t>Superuser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adalah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tingkatan</a:t>
            </a:r>
            <a:r>
              <a:rPr lang="en-US" sz="2400" dirty="0">
                <a:solidFill>
                  <a:srgbClr val="002060"/>
                </a:solidFill>
              </a:rPr>
              <a:t> user </a:t>
            </a:r>
            <a:r>
              <a:rPr lang="en-US" sz="2400" dirty="0" err="1">
                <a:solidFill>
                  <a:srgbClr val="002060"/>
                </a:solidFill>
              </a:rPr>
              <a:t>tertinggi</a:t>
            </a:r>
            <a:r>
              <a:rPr lang="en-US" sz="2400" dirty="0">
                <a:solidFill>
                  <a:srgbClr val="002060"/>
                </a:solidFill>
              </a:rPr>
              <a:t> yang </a:t>
            </a:r>
            <a:r>
              <a:rPr lang="en-US" sz="2400" dirty="0" err="1">
                <a:solidFill>
                  <a:srgbClr val="002060"/>
                </a:solidFill>
              </a:rPr>
              <a:t>dapat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melihat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mengubah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bahkan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menghapus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seluruh</a:t>
            </a:r>
            <a:r>
              <a:rPr lang="en-US" sz="2400" dirty="0">
                <a:solidFill>
                  <a:srgbClr val="002060"/>
                </a:solidFill>
              </a:rPr>
              <a:t> database </a:t>
            </a:r>
            <a:r>
              <a:rPr lang="en-US" sz="2400" dirty="0" err="1">
                <a:solidFill>
                  <a:srgbClr val="002060"/>
                </a:solidFill>
              </a:rPr>
              <a:t>dan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menjalankan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perintah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apapun</a:t>
            </a:r>
            <a:r>
              <a:rPr lang="en-US" sz="2400" dirty="0">
                <a:solidFill>
                  <a:srgbClr val="002060"/>
                </a:solidFill>
              </a:rPr>
              <a:t> yang </a:t>
            </a:r>
            <a:r>
              <a:rPr lang="en-US" sz="2400" dirty="0" err="1">
                <a:solidFill>
                  <a:srgbClr val="002060"/>
                </a:solidFill>
              </a:rPr>
              <a:t>terdapat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dalam</a:t>
            </a:r>
            <a:r>
              <a:rPr lang="en-US" sz="2400" dirty="0">
                <a:solidFill>
                  <a:srgbClr val="002060"/>
                </a:solidFill>
              </a:rPr>
              <a:t> MySQL</a:t>
            </a:r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</a:rPr>
              <a:t>MySQL </a:t>
            </a:r>
            <a:r>
              <a:rPr lang="en-US" sz="2400" dirty="0" err="1">
                <a:solidFill>
                  <a:srgbClr val="002060"/>
                </a:solidFill>
              </a:rPr>
              <a:t>menyediakan</a:t>
            </a:r>
            <a:r>
              <a:rPr lang="en-US" sz="2400" dirty="0">
                <a:solidFill>
                  <a:srgbClr val="002060"/>
                </a:solidFill>
              </a:rPr>
              <a:t> 2 </a:t>
            </a:r>
            <a:r>
              <a:rPr lang="en-US" sz="2400" dirty="0" err="1">
                <a:solidFill>
                  <a:srgbClr val="002060"/>
                </a:solidFill>
              </a:rPr>
              <a:t>cara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untuk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dapat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membuat</a:t>
            </a:r>
            <a:r>
              <a:rPr lang="en-US" sz="2400" dirty="0">
                <a:solidFill>
                  <a:srgbClr val="002060"/>
                </a:solidFill>
              </a:rPr>
              <a:t> user </a:t>
            </a:r>
            <a:r>
              <a:rPr lang="en-US" sz="2400" dirty="0" err="1">
                <a:solidFill>
                  <a:srgbClr val="002060"/>
                </a:solidFill>
              </a:rPr>
              <a:t>beserta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hak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aksesnya</a:t>
            </a:r>
            <a:endParaRPr lang="en-US" sz="2400" dirty="0">
              <a:solidFill>
                <a:srgbClr val="002060"/>
              </a:solidFill>
            </a:endParaRPr>
          </a:p>
          <a:p>
            <a:pPr marL="804863" lvl="1" indent="-354013"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</a:rPr>
              <a:t>Menggunakan</a:t>
            </a:r>
            <a:r>
              <a:rPr lang="en-US" sz="2000" dirty="0">
                <a:solidFill>
                  <a:srgbClr val="002060"/>
                </a:solidFill>
              </a:rPr>
              <a:t> GRANT </a:t>
            </a:r>
            <a:r>
              <a:rPr lang="en-US" sz="2000" dirty="0" err="1">
                <a:solidFill>
                  <a:srgbClr val="002060"/>
                </a:solidFill>
              </a:rPr>
              <a:t>dalam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pembuatan</a:t>
            </a:r>
            <a:r>
              <a:rPr lang="en-US" sz="2000" dirty="0">
                <a:solidFill>
                  <a:srgbClr val="002060"/>
                </a:solidFill>
              </a:rPr>
              <a:t> user</a:t>
            </a:r>
          </a:p>
          <a:p>
            <a:pPr marL="804863" lvl="1" indent="-354013"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</a:rPr>
              <a:t>Mengubah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langsung</a:t>
            </a:r>
            <a:r>
              <a:rPr lang="en-US" sz="2000" dirty="0">
                <a:solidFill>
                  <a:srgbClr val="002060"/>
                </a:solidFill>
              </a:rPr>
              <a:t> data record yang </a:t>
            </a:r>
            <a:r>
              <a:rPr lang="en-US" sz="2000" dirty="0" err="1">
                <a:solidFill>
                  <a:srgbClr val="002060"/>
                </a:solidFill>
              </a:rPr>
              <a:t>terdapat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dalam</a:t>
            </a:r>
            <a:r>
              <a:rPr lang="en-US" sz="2000" dirty="0">
                <a:solidFill>
                  <a:srgbClr val="002060"/>
                </a:solidFill>
              </a:rPr>
              <a:t> database MySQL 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732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>
                <a:solidFill>
                  <a:srgbClr val="002060"/>
                </a:solidFill>
              </a:rPr>
              <a:t>Menentukan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i="1" dirty="0" smtClean="0">
                <a:solidFill>
                  <a:srgbClr val="002060"/>
                </a:solidFill>
              </a:rPr>
              <a:t>privileges user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31813" indent="-531813">
              <a:buFont typeface="+mj-lt"/>
              <a:buAutoNum type="arabicPeriod"/>
            </a:pPr>
            <a:r>
              <a:rPr lang="en-US" sz="3200" dirty="0" err="1">
                <a:solidFill>
                  <a:srgbClr val="002060"/>
                </a:solidFill>
              </a:rPr>
              <a:t>Pengaturan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hak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akses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berdasarkan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otoritas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</a:p>
          <a:p>
            <a:pPr marL="457200" lvl="2" indent="0">
              <a:buNone/>
            </a:pPr>
            <a:r>
              <a:rPr lang="en-US" sz="2800" dirty="0">
                <a:solidFill>
                  <a:srgbClr val="002060"/>
                </a:solidFill>
              </a:rPr>
              <a:t>(</a:t>
            </a:r>
            <a:r>
              <a:rPr lang="en-US" sz="2800" i="1" dirty="0">
                <a:solidFill>
                  <a:srgbClr val="002060"/>
                </a:solidFill>
              </a:rPr>
              <a:t>select, create, update, delete table</a:t>
            </a:r>
            <a:r>
              <a:rPr lang="en-US" sz="2800" dirty="0">
                <a:solidFill>
                  <a:srgbClr val="002060"/>
                </a:solidFill>
              </a:rPr>
              <a:t>)</a:t>
            </a:r>
          </a:p>
          <a:p>
            <a:pPr marL="531813" indent="-531813">
              <a:buFont typeface="+mj-lt"/>
              <a:buAutoNum type="arabicPeriod"/>
            </a:pPr>
            <a:r>
              <a:rPr lang="en-US" sz="3200" dirty="0" err="1">
                <a:solidFill>
                  <a:srgbClr val="002060"/>
                </a:solidFill>
              </a:rPr>
              <a:t>Pengaturan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hak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akses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berdasarkan</a:t>
            </a:r>
            <a:r>
              <a:rPr lang="en-US" sz="3200" dirty="0">
                <a:solidFill>
                  <a:srgbClr val="002060"/>
                </a:solidFill>
              </a:rPr>
              <a:t> IP-Address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43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 err="1">
                <a:solidFill>
                  <a:srgbClr val="002060"/>
                </a:solidFill>
              </a:rPr>
              <a:t>Menentukan</a:t>
            </a:r>
            <a:r>
              <a:rPr lang="en-US" dirty="0">
                <a:solidFill>
                  <a:srgbClr val="002060"/>
                </a:solidFill>
              </a:rPr>
              <a:t> privileges </a:t>
            </a:r>
            <a:r>
              <a:rPr lang="en-US" dirty="0" smtClean="0">
                <a:solidFill>
                  <a:srgbClr val="002060"/>
                </a:solidFill>
              </a:rPr>
              <a:t>user  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u="sng" dirty="0" err="1" smtClean="0">
                <a:solidFill>
                  <a:srgbClr val="002060"/>
                </a:solidFill>
              </a:rPr>
              <a:t>berdasarkan</a:t>
            </a:r>
            <a:r>
              <a:rPr lang="en-US" u="sng" dirty="0" smtClean="0">
                <a:solidFill>
                  <a:srgbClr val="002060"/>
                </a:solidFill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</a:rPr>
              <a:t>otoritas</a:t>
            </a:r>
            <a:endParaRPr lang="en-US" u="sng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3775" y="1944011"/>
            <a:ext cx="10363826" cy="41974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err="1">
                <a:solidFill>
                  <a:srgbClr val="002060"/>
                </a:solidFill>
              </a:rPr>
              <a:t>Membuat</a:t>
            </a:r>
            <a:r>
              <a:rPr lang="en-US" b="1" u="sng" dirty="0">
                <a:solidFill>
                  <a:srgbClr val="002060"/>
                </a:solidFill>
              </a:rPr>
              <a:t> user </a:t>
            </a:r>
            <a:r>
              <a:rPr lang="en-US" b="1" u="sng" dirty="0" err="1">
                <a:solidFill>
                  <a:srgbClr val="002060"/>
                </a:solidFill>
              </a:rPr>
              <a:t>baru</a:t>
            </a:r>
            <a:endParaRPr lang="en-US" b="1" u="sng" dirty="0">
              <a:solidFill>
                <a:srgbClr val="002060"/>
              </a:solidFill>
            </a:endParaRPr>
          </a:p>
          <a:p>
            <a:pPr marL="355600" lvl="1" indent="-355600">
              <a:buFont typeface="+mj-lt"/>
              <a:buAutoNum type="arabicPeriod"/>
            </a:pPr>
            <a:r>
              <a:rPr lang="en-US" sz="2000" b="1" dirty="0" err="1">
                <a:solidFill>
                  <a:srgbClr val="FF0000"/>
                </a:solidFill>
              </a:rPr>
              <a:t>Membuat</a:t>
            </a:r>
            <a:r>
              <a:rPr lang="en-US" sz="2000" b="1" dirty="0">
                <a:solidFill>
                  <a:srgbClr val="FF0000"/>
                </a:solidFill>
              </a:rPr>
              <a:t> user </a:t>
            </a:r>
            <a:r>
              <a:rPr lang="en-US" sz="2000" b="1" dirty="0" err="1">
                <a:solidFill>
                  <a:srgbClr val="FF0000"/>
                </a:solidFill>
              </a:rPr>
              <a:t>baru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dengan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otoritas</a:t>
            </a:r>
            <a:r>
              <a:rPr lang="en-US" sz="2000" b="1" dirty="0">
                <a:solidFill>
                  <a:srgbClr val="FF0000"/>
                </a:solidFill>
              </a:rPr>
              <a:t> “SELECT”</a:t>
            </a:r>
          </a:p>
          <a:p>
            <a:pPr marL="697600" lvl="3" indent="-355600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rgbClr val="002060"/>
                </a:solidFill>
              </a:rPr>
              <a:t>Masuk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dalam</a:t>
            </a:r>
            <a:r>
              <a:rPr lang="en-US" sz="2000" dirty="0">
                <a:solidFill>
                  <a:srgbClr val="002060"/>
                </a:solidFill>
              </a:rPr>
              <a:t> database </a:t>
            </a:r>
            <a:r>
              <a:rPr lang="en-US" sz="2000" dirty="0" err="1">
                <a:solidFill>
                  <a:srgbClr val="002060"/>
                </a:solidFill>
              </a:rPr>
              <a:t>mysql</a:t>
            </a:r>
            <a:r>
              <a:rPr lang="en-US" sz="2000" dirty="0">
                <a:solidFill>
                  <a:srgbClr val="002060"/>
                </a:solidFill>
              </a:rPr>
              <a:t> yang </a:t>
            </a:r>
            <a:r>
              <a:rPr lang="en-US" sz="2000" dirty="0" err="1">
                <a:solidFill>
                  <a:srgbClr val="002060"/>
                </a:solidFill>
              </a:rPr>
              <a:t>ada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pada</a:t>
            </a:r>
            <a:r>
              <a:rPr lang="en-US" sz="2000" dirty="0">
                <a:solidFill>
                  <a:srgbClr val="002060"/>
                </a:solidFill>
              </a:rPr>
              <a:t> root</a:t>
            </a:r>
          </a:p>
          <a:p>
            <a:pPr marL="697600" lvl="3" indent="-355600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rgbClr val="002060"/>
                </a:solidFill>
              </a:rPr>
              <a:t>Buat</a:t>
            </a:r>
            <a:r>
              <a:rPr lang="en-US" sz="2000" dirty="0">
                <a:solidFill>
                  <a:srgbClr val="002060"/>
                </a:solidFill>
              </a:rPr>
              <a:t> user </a:t>
            </a:r>
            <a:r>
              <a:rPr lang="en-US" sz="2000" dirty="0" err="1">
                <a:solidFill>
                  <a:srgbClr val="002060"/>
                </a:solidFill>
              </a:rPr>
              <a:t>baru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dengan</a:t>
            </a:r>
            <a:r>
              <a:rPr lang="en-US" sz="2000" dirty="0">
                <a:solidFill>
                  <a:srgbClr val="002060"/>
                </a:solidFill>
              </a:rPr>
              <a:t> query </a:t>
            </a:r>
            <a:r>
              <a:rPr lang="en-US" sz="2000" dirty="0" err="1">
                <a:solidFill>
                  <a:srgbClr val="002060"/>
                </a:solidFill>
              </a:rPr>
              <a:t>sbb</a:t>
            </a:r>
            <a:r>
              <a:rPr lang="en-US" sz="2000" dirty="0">
                <a:solidFill>
                  <a:srgbClr val="002060"/>
                </a:solidFill>
              </a:rPr>
              <a:t> : create user ‘</a:t>
            </a:r>
            <a:r>
              <a:rPr lang="en-US" sz="2000" dirty="0" err="1">
                <a:solidFill>
                  <a:srgbClr val="002060"/>
                </a:solidFill>
              </a:rPr>
              <a:t>name_user</a:t>
            </a:r>
            <a:r>
              <a:rPr lang="en-US" sz="2000" dirty="0">
                <a:solidFill>
                  <a:srgbClr val="002060"/>
                </a:solidFill>
              </a:rPr>
              <a:t>’;</a:t>
            </a:r>
          </a:p>
          <a:p>
            <a:pPr marL="697600" lvl="3" indent="-355600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rgbClr val="002060"/>
                </a:solidFill>
              </a:rPr>
              <a:t>Keluar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dari</a:t>
            </a:r>
            <a:r>
              <a:rPr lang="en-US" sz="2000" dirty="0">
                <a:solidFill>
                  <a:srgbClr val="002060"/>
                </a:solidFill>
              </a:rPr>
              <a:t> user root</a:t>
            </a:r>
          </a:p>
          <a:p>
            <a:pPr marL="697600" lvl="3" indent="-355600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rgbClr val="002060"/>
                </a:solidFill>
              </a:rPr>
              <a:t>Masuk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menggunakan</a:t>
            </a:r>
            <a:r>
              <a:rPr lang="en-US" sz="2000" dirty="0">
                <a:solidFill>
                  <a:srgbClr val="002060"/>
                </a:solidFill>
              </a:rPr>
              <a:t> user yang </a:t>
            </a:r>
            <a:r>
              <a:rPr lang="en-US" sz="2000" dirty="0" err="1">
                <a:solidFill>
                  <a:srgbClr val="002060"/>
                </a:solidFill>
              </a:rPr>
              <a:t>baru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dibuat</a:t>
            </a:r>
            <a:endParaRPr lang="en-US" sz="2000" dirty="0">
              <a:solidFill>
                <a:srgbClr val="002060"/>
              </a:solidFill>
            </a:endParaRPr>
          </a:p>
          <a:p>
            <a:pPr marL="697600" lvl="3" indent="-355600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rgbClr val="002060"/>
                </a:solidFill>
              </a:rPr>
              <a:t>Tampilkan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daftar</a:t>
            </a:r>
            <a:r>
              <a:rPr lang="en-US" sz="2000" dirty="0">
                <a:solidFill>
                  <a:srgbClr val="002060"/>
                </a:solidFill>
              </a:rPr>
              <a:t> database</a:t>
            </a:r>
          </a:p>
          <a:p>
            <a:pPr marL="697600" lvl="3" indent="-355600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rgbClr val="002060"/>
                </a:solidFill>
              </a:rPr>
              <a:t>Aktifkan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salah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satu</a:t>
            </a:r>
            <a:r>
              <a:rPr lang="en-US" sz="2000" dirty="0">
                <a:solidFill>
                  <a:srgbClr val="002060"/>
                </a:solidFill>
              </a:rPr>
              <a:t> database yang </a:t>
            </a:r>
            <a:r>
              <a:rPr lang="en-US" sz="2000" dirty="0" err="1">
                <a:solidFill>
                  <a:srgbClr val="002060"/>
                </a:solidFill>
              </a:rPr>
              <a:t>ada</a:t>
            </a:r>
            <a:endParaRPr lang="en-US" sz="2000" dirty="0">
              <a:solidFill>
                <a:srgbClr val="002060"/>
              </a:solidFill>
            </a:endParaRPr>
          </a:p>
          <a:p>
            <a:pPr marL="697600" lvl="3" indent="-355600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rgbClr val="002060"/>
                </a:solidFill>
              </a:rPr>
              <a:t>Coba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lakukan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perintah</a:t>
            </a:r>
            <a:r>
              <a:rPr lang="en-US" sz="2000" dirty="0">
                <a:solidFill>
                  <a:srgbClr val="002060"/>
                </a:solidFill>
              </a:rPr>
              <a:t> select </a:t>
            </a:r>
            <a:r>
              <a:rPr lang="en-US" sz="2000" dirty="0" err="1">
                <a:solidFill>
                  <a:srgbClr val="002060"/>
                </a:solidFill>
              </a:rPr>
              <a:t>dari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salah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satu</a:t>
            </a:r>
            <a:r>
              <a:rPr lang="en-US" sz="2000" dirty="0">
                <a:solidFill>
                  <a:srgbClr val="002060"/>
                </a:solidFill>
              </a:rPr>
              <a:t> table, </a:t>
            </a:r>
            <a:r>
              <a:rPr lang="en-US" sz="2000" dirty="0" err="1">
                <a:solidFill>
                  <a:srgbClr val="002060"/>
                </a:solidFill>
              </a:rPr>
              <a:t>dan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lihat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apa</a:t>
            </a:r>
            <a:r>
              <a:rPr lang="en-US" sz="2000" dirty="0">
                <a:solidFill>
                  <a:srgbClr val="002060"/>
                </a:solidFill>
              </a:rPr>
              <a:t> yang </a:t>
            </a:r>
            <a:r>
              <a:rPr lang="en-US" sz="2000" dirty="0" err="1">
                <a:solidFill>
                  <a:srgbClr val="002060"/>
                </a:solidFill>
              </a:rPr>
              <a:t>ditampilkan</a:t>
            </a:r>
            <a:r>
              <a:rPr lang="en-US" sz="2000" dirty="0">
                <a:solidFill>
                  <a:srgbClr val="002060"/>
                </a:solidFill>
              </a:rPr>
              <a:t>!</a:t>
            </a:r>
          </a:p>
          <a:p>
            <a:pPr marL="697600" lvl="3" indent="-355600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rgbClr val="002060"/>
                </a:solidFill>
              </a:rPr>
              <a:t>Coba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lakukan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perintah</a:t>
            </a:r>
            <a:r>
              <a:rPr lang="en-US" sz="2000" dirty="0">
                <a:solidFill>
                  <a:srgbClr val="002060"/>
                </a:solidFill>
              </a:rPr>
              <a:t> create table </a:t>
            </a:r>
            <a:r>
              <a:rPr lang="en-US" sz="2000" dirty="0" err="1">
                <a:solidFill>
                  <a:srgbClr val="002060"/>
                </a:solidFill>
              </a:rPr>
              <a:t>baru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dan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lihat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apa</a:t>
            </a:r>
            <a:r>
              <a:rPr lang="en-US" sz="2000" dirty="0">
                <a:solidFill>
                  <a:srgbClr val="002060"/>
                </a:solidFill>
              </a:rPr>
              <a:t> yang </a:t>
            </a:r>
            <a:r>
              <a:rPr lang="en-US" sz="2000" dirty="0" err="1">
                <a:solidFill>
                  <a:srgbClr val="002060"/>
                </a:solidFill>
              </a:rPr>
              <a:t>ditampilkan</a:t>
            </a:r>
            <a:r>
              <a:rPr lang="en-US" sz="2000" dirty="0">
                <a:solidFill>
                  <a:srgbClr val="002060"/>
                </a:solidFill>
              </a:rPr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6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 err="1">
                <a:solidFill>
                  <a:srgbClr val="002060"/>
                </a:solidFill>
              </a:rPr>
              <a:t>Menentukan</a:t>
            </a:r>
            <a:r>
              <a:rPr lang="en-US" dirty="0">
                <a:solidFill>
                  <a:srgbClr val="002060"/>
                </a:solidFill>
              </a:rPr>
              <a:t> privileges </a:t>
            </a:r>
            <a:r>
              <a:rPr lang="en-US" dirty="0" smtClean="0">
                <a:solidFill>
                  <a:srgbClr val="002060"/>
                </a:solidFill>
              </a:rPr>
              <a:t>user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u="sng" dirty="0" err="1" smtClean="0">
                <a:solidFill>
                  <a:srgbClr val="002060"/>
                </a:solidFill>
              </a:rPr>
              <a:t>berdasarkan</a:t>
            </a:r>
            <a:r>
              <a:rPr lang="en-US" u="sng" dirty="0" smtClean="0">
                <a:solidFill>
                  <a:srgbClr val="002060"/>
                </a:solidFill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</a:rPr>
              <a:t>otoritas</a:t>
            </a:r>
            <a:endParaRPr lang="en-US" u="sng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1992574"/>
            <a:ext cx="10363826" cy="4653886"/>
          </a:xfrm>
        </p:spPr>
        <p:txBody>
          <a:bodyPr>
            <a:normAutofit lnSpcReduction="10000"/>
          </a:bodyPr>
          <a:lstStyle/>
          <a:p>
            <a:pPr marL="342900" lvl="1" indent="-342900">
              <a:buAutoNum type="arabicPeriod" startAt="2"/>
            </a:pPr>
            <a:r>
              <a:rPr lang="en-US" sz="2000" b="1" dirty="0" err="1">
                <a:solidFill>
                  <a:srgbClr val="FF0000"/>
                </a:solidFill>
              </a:rPr>
              <a:t>Membuat</a:t>
            </a:r>
            <a:r>
              <a:rPr lang="en-US" sz="2000" b="1" dirty="0">
                <a:solidFill>
                  <a:srgbClr val="FF0000"/>
                </a:solidFill>
              </a:rPr>
              <a:t> user </a:t>
            </a:r>
            <a:r>
              <a:rPr lang="en-US" sz="2000" b="1" dirty="0" err="1">
                <a:solidFill>
                  <a:srgbClr val="FF0000"/>
                </a:solidFill>
              </a:rPr>
              <a:t>baru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dengan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otoritas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sama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seperti</a:t>
            </a:r>
            <a:r>
              <a:rPr lang="en-US" sz="2000" b="1" dirty="0">
                <a:solidFill>
                  <a:srgbClr val="FF0000"/>
                </a:solidFill>
              </a:rPr>
              <a:t> root / </a:t>
            </a:r>
            <a:r>
              <a:rPr lang="en-US" sz="2000" b="1" dirty="0" err="1">
                <a:solidFill>
                  <a:srgbClr val="FF0000"/>
                </a:solidFill>
              </a:rPr>
              <a:t>superuser</a:t>
            </a:r>
            <a:endParaRPr lang="en-US" sz="2000" b="1" dirty="0">
              <a:solidFill>
                <a:srgbClr val="FF0000"/>
              </a:solidFill>
            </a:endParaRPr>
          </a:p>
          <a:p>
            <a:pPr marL="697600" lvl="3" indent="-355600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rgbClr val="002060"/>
                </a:solidFill>
              </a:rPr>
              <a:t>Masuk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dalam</a:t>
            </a:r>
            <a:r>
              <a:rPr lang="en-US" sz="2000" dirty="0">
                <a:solidFill>
                  <a:srgbClr val="002060"/>
                </a:solidFill>
              </a:rPr>
              <a:t> database </a:t>
            </a:r>
            <a:r>
              <a:rPr lang="en-US" sz="2000" dirty="0" err="1">
                <a:solidFill>
                  <a:srgbClr val="002060"/>
                </a:solidFill>
              </a:rPr>
              <a:t>mysql</a:t>
            </a:r>
            <a:r>
              <a:rPr lang="en-US" sz="2000" dirty="0">
                <a:solidFill>
                  <a:srgbClr val="002060"/>
                </a:solidFill>
              </a:rPr>
              <a:t> yang </a:t>
            </a:r>
            <a:r>
              <a:rPr lang="en-US" sz="2000" dirty="0" err="1">
                <a:solidFill>
                  <a:srgbClr val="002060"/>
                </a:solidFill>
              </a:rPr>
              <a:t>ada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pada</a:t>
            </a:r>
            <a:r>
              <a:rPr lang="en-US" sz="2000" dirty="0">
                <a:solidFill>
                  <a:srgbClr val="002060"/>
                </a:solidFill>
              </a:rPr>
              <a:t> root</a:t>
            </a:r>
          </a:p>
          <a:p>
            <a:pPr marL="697600" lvl="3" indent="-355600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rgbClr val="002060"/>
                </a:solidFill>
              </a:rPr>
              <a:t>Buat</a:t>
            </a:r>
            <a:r>
              <a:rPr lang="en-US" sz="2000" dirty="0">
                <a:solidFill>
                  <a:srgbClr val="002060"/>
                </a:solidFill>
              </a:rPr>
              <a:t> user </a:t>
            </a:r>
            <a:r>
              <a:rPr lang="en-US" sz="2000" dirty="0" err="1">
                <a:solidFill>
                  <a:srgbClr val="002060"/>
                </a:solidFill>
              </a:rPr>
              <a:t>baru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dengan</a:t>
            </a:r>
            <a:r>
              <a:rPr lang="en-US" sz="2000" dirty="0">
                <a:solidFill>
                  <a:srgbClr val="002060"/>
                </a:solidFill>
              </a:rPr>
              <a:t> query </a:t>
            </a:r>
            <a:r>
              <a:rPr lang="en-US" sz="2000" dirty="0" err="1">
                <a:solidFill>
                  <a:srgbClr val="002060"/>
                </a:solidFill>
              </a:rPr>
              <a:t>sbb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</a:p>
          <a:p>
            <a:pPr marL="1159200" lvl="4" indent="-457200">
              <a:buFont typeface="+mj-lt"/>
              <a:buAutoNum type="alphaLcPeriod"/>
            </a:pPr>
            <a:r>
              <a:rPr lang="en-US" sz="2000" dirty="0">
                <a:solidFill>
                  <a:srgbClr val="002060"/>
                </a:solidFill>
              </a:rPr>
              <a:t>create user 'fakultas2' identified by '12345';</a:t>
            </a:r>
          </a:p>
          <a:p>
            <a:pPr marL="1159200" lvl="4" indent="-457200">
              <a:buFont typeface="+mj-lt"/>
              <a:buAutoNum type="alphaLcPeriod"/>
            </a:pPr>
            <a:r>
              <a:rPr lang="en-US" sz="2000" dirty="0">
                <a:solidFill>
                  <a:srgbClr val="002060"/>
                </a:solidFill>
              </a:rPr>
              <a:t>create user 'fakultas3'@'localhost';</a:t>
            </a:r>
          </a:p>
          <a:p>
            <a:pPr marL="1159200" lvl="4" indent="-457200">
              <a:buFont typeface="+mj-lt"/>
              <a:buAutoNum type="alphaLcPeriod"/>
            </a:pPr>
            <a:r>
              <a:rPr lang="en-US" sz="2000" dirty="0">
                <a:solidFill>
                  <a:srgbClr val="002060"/>
                </a:solidFill>
              </a:rPr>
              <a:t>create user 'fakultas4'@'localhost' identified by '12345';</a:t>
            </a:r>
          </a:p>
          <a:p>
            <a:pPr marL="1159200" lvl="4" indent="-457200">
              <a:buFont typeface="+mj-lt"/>
              <a:buAutoNum type="alphaLcPeriod"/>
            </a:pPr>
            <a:r>
              <a:rPr lang="en-US" sz="2000" dirty="0" err="1">
                <a:solidFill>
                  <a:srgbClr val="002060"/>
                </a:solidFill>
              </a:rPr>
              <a:t>Pada</a:t>
            </a:r>
            <a:r>
              <a:rPr lang="en-US" sz="2000" dirty="0">
                <a:solidFill>
                  <a:srgbClr val="002060"/>
                </a:solidFill>
              </a:rPr>
              <a:t> user ‘fakultas3’ </a:t>
            </a:r>
            <a:r>
              <a:rPr lang="en-US" sz="2000" dirty="0" err="1">
                <a:solidFill>
                  <a:srgbClr val="002060"/>
                </a:solidFill>
              </a:rPr>
              <a:t>tambahkan</a:t>
            </a:r>
            <a:r>
              <a:rPr lang="en-US" sz="2000" dirty="0">
                <a:solidFill>
                  <a:srgbClr val="002060"/>
                </a:solidFill>
              </a:rPr>
              <a:t> query </a:t>
            </a:r>
            <a:r>
              <a:rPr lang="en-US" sz="2000" dirty="0" err="1">
                <a:solidFill>
                  <a:srgbClr val="002060"/>
                </a:solidFill>
              </a:rPr>
              <a:t>berikut</a:t>
            </a:r>
            <a:r>
              <a:rPr lang="en-US" sz="2000" dirty="0">
                <a:solidFill>
                  <a:srgbClr val="002060"/>
                </a:solidFill>
              </a:rPr>
              <a:t> :</a:t>
            </a:r>
          </a:p>
          <a:p>
            <a:pPr marL="1000000" lvl="5" indent="0">
              <a:buNone/>
            </a:pPr>
            <a:r>
              <a:rPr lang="en-US" sz="2000" dirty="0">
                <a:solidFill>
                  <a:srgbClr val="002060"/>
                </a:solidFill>
              </a:rPr>
              <a:t>   </a:t>
            </a:r>
            <a:r>
              <a:rPr lang="en-US" sz="2000" b="1" i="1" dirty="0">
                <a:solidFill>
                  <a:srgbClr val="002060"/>
                </a:solidFill>
              </a:rPr>
              <a:t>grant all privileges on *.* to 'fakultas4'@'localhost';</a:t>
            </a:r>
          </a:p>
          <a:p>
            <a:pPr marL="1159200" lvl="4" indent="-457200">
              <a:buFont typeface="+mj-lt"/>
              <a:buAutoNum type="alphaLcPeriod"/>
            </a:pPr>
            <a:r>
              <a:rPr lang="en-US" sz="2000" dirty="0" err="1">
                <a:solidFill>
                  <a:srgbClr val="002060"/>
                </a:solidFill>
              </a:rPr>
              <a:t>Pada</a:t>
            </a:r>
            <a:r>
              <a:rPr lang="en-US" sz="2000" dirty="0">
                <a:solidFill>
                  <a:srgbClr val="002060"/>
                </a:solidFill>
              </a:rPr>
              <a:t> user ‘fakultas4’ </a:t>
            </a:r>
            <a:r>
              <a:rPr lang="en-US" sz="2000" dirty="0" err="1">
                <a:solidFill>
                  <a:srgbClr val="002060"/>
                </a:solidFill>
              </a:rPr>
              <a:t>tambahkan</a:t>
            </a:r>
            <a:r>
              <a:rPr lang="en-US" sz="2000" dirty="0">
                <a:solidFill>
                  <a:srgbClr val="002060"/>
                </a:solidFill>
              </a:rPr>
              <a:t> query </a:t>
            </a:r>
            <a:r>
              <a:rPr lang="en-US" sz="2000" dirty="0" err="1">
                <a:solidFill>
                  <a:srgbClr val="002060"/>
                </a:solidFill>
              </a:rPr>
              <a:t>berikut</a:t>
            </a:r>
            <a:r>
              <a:rPr lang="en-US" sz="2000" dirty="0">
                <a:solidFill>
                  <a:srgbClr val="002060"/>
                </a:solidFill>
              </a:rPr>
              <a:t> :</a:t>
            </a:r>
          </a:p>
          <a:p>
            <a:pPr marL="1000000" lvl="5" indent="0">
              <a:buNone/>
            </a:pPr>
            <a:r>
              <a:rPr lang="en-US" sz="2000" dirty="0">
                <a:solidFill>
                  <a:srgbClr val="002060"/>
                </a:solidFill>
              </a:rPr>
              <a:t>   </a:t>
            </a:r>
            <a:r>
              <a:rPr lang="en-US" sz="2000" b="1" i="1" dirty="0">
                <a:solidFill>
                  <a:srgbClr val="002060"/>
                </a:solidFill>
              </a:rPr>
              <a:t>grant all privileges on *.* to 'fakultas4'@'localhost';</a:t>
            </a:r>
          </a:p>
          <a:p>
            <a:pPr marL="1000000" lvl="5" indent="0">
              <a:buNone/>
            </a:pPr>
            <a:r>
              <a:rPr lang="en-US" sz="2000" b="1" i="1" dirty="0">
                <a:solidFill>
                  <a:srgbClr val="002060"/>
                </a:solidFill>
              </a:rPr>
              <a:t>   flush privileges;</a:t>
            </a:r>
          </a:p>
        </p:txBody>
      </p:sp>
    </p:spTree>
    <p:extLst>
      <p:ext uri="{BB962C8B-B14F-4D97-AF65-F5344CB8AC3E}">
        <p14:creationId xmlns:p14="http://schemas.microsoft.com/office/powerpoint/2010/main" val="40152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 err="1"/>
              <a:t>Menentukan</a:t>
            </a:r>
            <a:r>
              <a:rPr lang="en-US" dirty="0"/>
              <a:t> privileges </a:t>
            </a:r>
            <a:r>
              <a:rPr lang="en-US" dirty="0" smtClean="0"/>
              <a:t>user </a:t>
            </a:r>
            <a:br>
              <a:rPr lang="en-US" dirty="0" smtClean="0"/>
            </a:br>
            <a:r>
              <a:rPr lang="en-US" u="sng" dirty="0" err="1" smtClean="0"/>
              <a:t>berdasarkan</a:t>
            </a:r>
            <a:r>
              <a:rPr lang="en-US" u="sng" dirty="0" smtClean="0"/>
              <a:t> </a:t>
            </a:r>
            <a:r>
              <a:rPr lang="en-US" u="sng" dirty="0" err="1" smtClean="0"/>
              <a:t>otoritas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1924334"/>
            <a:ext cx="10363826" cy="4708478"/>
          </a:xfrm>
        </p:spPr>
        <p:txBody>
          <a:bodyPr>
            <a:normAutofit fontScale="85000" lnSpcReduction="10000"/>
          </a:bodyPr>
          <a:lstStyle/>
          <a:p>
            <a:pPr marL="342900" lvl="1" indent="-342900">
              <a:buAutoNum type="arabicPeriod" startAt="3"/>
            </a:pPr>
            <a:r>
              <a:rPr lang="en-US" b="1" dirty="0" err="1">
                <a:solidFill>
                  <a:srgbClr val="FF0000"/>
                </a:solidFill>
              </a:rPr>
              <a:t>Membuat</a:t>
            </a:r>
            <a:r>
              <a:rPr lang="en-US" b="1" dirty="0">
                <a:solidFill>
                  <a:srgbClr val="FF0000"/>
                </a:solidFill>
              </a:rPr>
              <a:t> user </a:t>
            </a:r>
            <a:r>
              <a:rPr lang="en-US" b="1" dirty="0" err="1">
                <a:solidFill>
                  <a:srgbClr val="FF0000"/>
                </a:solidFill>
              </a:rPr>
              <a:t>baru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dengan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otoritas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tertentu</a:t>
            </a:r>
            <a:r>
              <a:rPr lang="en-US" b="1" dirty="0">
                <a:solidFill>
                  <a:srgbClr val="FF0000"/>
                </a:solidFill>
              </a:rPr>
              <a:t> (</a:t>
            </a:r>
            <a:r>
              <a:rPr lang="en-US" b="1" i="1" dirty="0">
                <a:solidFill>
                  <a:srgbClr val="FF0000"/>
                </a:solidFill>
              </a:rPr>
              <a:t>Permission : create / select / insert / update / delete</a:t>
            </a:r>
            <a:r>
              <a:rPr lang="en-US" b="1" dirty="0">
                <a:solidFill>
                  <a:srgbClr val="FF0000"/>
                </a:solidFill>
              </a:rPr>
              <a:t>)</a:t>
            </a:r>
          </a:p>
          <a:p>
            <a:pPr marL="612900" lvl="2" indent="-342900"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rgbClr val="002060"/>
                </a:solidFill>
              </a:rPr>
              <a:t>Buatlah</a:t>
            </a:r>
            <a:r>
              <a:rPr lang="en-US" sz="1800" dirty="0">
                <a:solidFill>
                  <a:srgbClr val="002060"/>
                </a:solidFill>
              </a:rPr>
              <a:t> user </a:t>
            </a:r>
            <a:r>
              <a:rPr lang="en-US" sz="1800" dirty="0" err="1">
                <a:solidFill>
                  <a:srgbClr val="002060"/>
                </a:solidFill>
              </a:rPr>
              <a:t>baru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dengan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nama</a:t>
            </a:r>
            <a:r>
              <a:rPr lang="en-US" sz="1800" dirty="0">
                <a:solidFill>
                  <a:srgbClr val="002060"/>
                </a:solidFill>
              </a:rPr>
              <a:t> ‘fakultas5’</a:t>
            </a:r>
          </a:p>
          <a:p>
            <a:pPr marL="612900" lvl="2" indent="-342900">
              <a:buFont typeface="Wingdings" panose="05000000000000000000" pitchFamily="2" charset="2"/>
              <a:buChar char="ü"/>
            </a:pPr>
            <a:r>
              <a:rPr lang="en-US" sz="1800" b="1" i="1" dirty="0" err="1">
                <a:solidFill>
                  <a:srgbClr val="FF0000"/>
                </a:solidFill>
              </a:rPr>
              <a:t>Misalkan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kita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ingin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memberikan</a:t>
            </a:r>
            <a:r>
              <a:rPr lang="en-US" sz="1800" b="1" i="1" dirty="0">
                <a:solidFill>
                  <a:srgbClr val="FF0000"/>
                </a:solidFill>
              </a:rPr>
              <a:t> permission type </a:t>
            </a:r>
            <a:r>
              <a:rPr lang="en-US" sz="1800" b="1" i="1" dirty="0" err="1">
                <a:solidFill>
                  <a:srgbClr val="FF0000"/>
                </a:solidFill>
              </a:rPr>
              <a:t>pada</a:t>
            </a:r>
            <a:r>
              <a:rPr lang="en-US" sz="1800" b="1" i="1" dirty="0">
                <a:solidFill>
                  <a:srgbClr val="FF0000"/>
                </a:solidFill>
              </a:rPr>
              <a:t> user fakultas5 </a:t>
            </a:r>
            <a:r>
              <a:rPr lang="en-US" sz="1800" b="1" i="1" dirty="0" err="1">
                <a:solidFill>
                  <a:srgbClr val="FF0000"/>
                </a:solidFill>
              </a:rPr>
              <a:t>hanya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untuk</a:t>
            </a:r>
            <a:r>
              <a:rPr lang="en-US" sz="1800" b="1" i="1" dirty="0">
                <a:solidFill>
                  <a:srgbClr val="FF0000"/>
                </a:solidFill>
              </a:rPr>
              <a:t> create </a:t>
            </a:r>
            <a:r>
              <a:rPr lang="en-US" sz="1800" b="1" i="1" dirty="0" err="1">
                <a:solidFill>
                  <a:srgbClr val="FF0000"/>
                </a:solidFill>
              </a:rPr>
              <a:t>dan</a:t>
            </a:r>
            <a:r>
              <a:rPr lang="en-US" sz="1800" b="1" i="1" dirty="0">
                <a:solidFill>
                  <a:srgbClr val="FF0000"/>
                </a:solidFill>
              </a:rPr>
              <a:t> select permission</a:t>
            </a:r>
          </a:p>
          <a:p>
            <a:pPr marL="612900" lvl="2" indent="-342900"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rgbClr val="002060"/>
                </a:solidFill>
              </a:rPr>
              <a:t>Masuk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melalui</a:t>
            </a:r>
            <a:r>
              <a:rPr lang="en-US" sz="1800" dirty="0">
                <a:solidFill>
                  <a:srgbClr val="002060"/>
                </a:solidFill>
              </a:rPr>
              <a:t> user root</a:t>
            </a:r>
          </a:p>
          <a:p>
            <a:pPr marL="612900" lvl="2" indent="-342900"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rgbClr val="002060"/>
                </a:solidFill>
              </a:rPr>
              <a:t>Modifikasi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hak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akses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untuk</a:t>
            </a:r>
            <a:r>
              <a:rPr lang="en-US" sz="1800" dirty="0">
                <a:solidFill>
                  <a:srgbClr val="002060"/>
                </a:solidFill>
              </a:rPr>
              <a:t> user ‘fakultas5’</a:t>
            </a:r>
          </a:p>
          <a:p>
            <a:pPr marL="612000" lvl="3" indent="0">
              <a:buNone/>
            </a:pPr>
            <a:r>
              <a:rPr lang="en-US" sz="1800" b="1" u="sng" dirty="0" err="1">
                <a:solidFill>
                  <a:srgbClr val="002060"/>
                </a:solidFill>
              </a:rPr>
              <a:t>Tambahkan</a:t>
            </a:r>
            <a:r>
              <a:rPr lang="en-US" sz="1800" b="1" u="sng" dirty="0">
                <a:solidFill>
                  <a:srgbClr val="002060"/>
                </a:solidFill>
              </a:rPr>
              <a:t> query </a:t>
            </a:r>
            <a:r>
              <a:rPr lang="en-US" sz="1800" b="1" u="sng" dirty="0" err="1">
                <a:solidFill>
                  <a:srgbClr val="002060"/>
                </a:solidFill>
              </a:rPr>
              <a:t>berikut</a:t>
            </a:r>
            <a:r>
              <a:rPr lang="en-US" sz="1800" b="1" u="sng" dirty="0">
                <a:solidFill>
                  <a:srgbClr val="002060"/>
                </a:solidFill>
              </a:rPr>
              <a:t> </a:t>
            </a:r>
            <a:r>
              <a:rPr lang="en-US" sz="1800" b="1" u="sng" dirty="0" err="1">
                <a:solidFill>
                  <a:srgbClr val="002060"/>
                </a:solidFill>
              </a:rPr>
              <a:t>ini</a:t>
            </a:r>
            <a:r>
              <a:rPr lang="en-US" sz="1800" b="1" u="sng" dirty="0">
                <a:solidFill>
                  <a:srgbClr val="002060"/>
                </a:solidFill>
              </a:rPr>
              <a:t> </a:t>
            </a:r>
            <a:r>
              <a:rPr lang="en-US" sz="1800" dirty="0">
                <a:solidFill>
                  <a:srgbClr val="002060"/>
                </a:solidFill>
              </a:rPr>
              <a:t>:</a:t>
            </a:r>
          </a:p>
          <a:p>
            <a:pPr marL="612000" lvl="3" indent="0">
              <a:buNone/>
            </a:pPr>
            <a:r>
              <a:rPr lang="en-US" sz="1800" b="1" i="1" dirty="0">
                <a:solidFill>
                  <a:srgbClr val="002060"/>
                </a:solidFill>
              </a:rPr>
              <a:t>GRANT [PERMISSION TYPE] ON [DATABASE NAME] . [TABLE NAME] TO ‘USER_NAME’@’LOCALHOST;</a:t>
            </a:r>
          </a:p>
          <a:p>
            <a:pPr marL="612000" lvl="3" indent="0">
              <a:buNone/>
            </a:pPr>
            <a:r>
              <a:rPr lang="en-US" sz="1800" b="1" i="1" dirty="0">
                <a:solidFill>
                  <a:srgbClr val="002060"/>
                </a:solidFill>
              </a:rPr>
              <a:t>Grant select, create on </a:t>
            </a:r>
            <a:r>
              <a:rPr lang="en-US" sz="1800" b="1" i="1" dirty="0" err="1">
                <a:solidFill>
                  <a:srgbClr val="002060"/>
                </a:solidFill>
              </a:rPr>
              <a:t>prodi.prodi_ftd</a:t>
            </a:r>
            <a:r>
              <a:rPr lang="en-US" sz="1800" b="1" i="1" dirty="0">
                <a:solidFill>
                  <a:srgbClr val="002060"/>
                </a:solidFill>
              </a:rPr>
              <a:t> to 'fakultas5'@'localhost‘;</a:t>
            </a:r>
          </a:p>
          <a:p>
            <a:pPr marL="612000" lvl="3" indent="0">
              <a:buNone/>
            </a:pPr>
            <a:r>
              <a:rPr lang="en-US" sz="1800" b="1" i="1" dirty="0">
                <a:solidFill>
                  <a:srgbClr val="002060"/>
                </a:solidFill>
              </a:rPr>
              <a:t>Flush privileges;</a:t>
            </a:r>
          </a:p>
          <a:p>
            <a:pPr marL="612000" lvl="3" indent="0">
              <a:buNone/>
            </a:pPr>
            <a:r>
              <a:rPr lang="en-US" sz="1800" dirty="0" err="1">
                <a:solidFill>
                  <a:srgbClr val="002060"/>
                </a:solidFill>
              </a:rPr>
              <a:t>Masuk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menggunakan</a:t>
            </a:r>
            <a:r>
              <a:rPr lang="en-US" sz="1800" dirty="0">
                <a:solidFill>
                  <a:srgbClr val="002060"/>
                </a:solidFill>
              </a:rPr>
              <a:t> user fakultas5</a:t>
            </a:r>
          </a:p>
          <a:p>
            <a:pPr marL="612000" lvl="3" indent="0">
              <a:buNone/>
            </a:pPr>
            <a:r>
              <a:rPr lang="en-US" sz="1800" dirty="0" err="1">
                <a:solidFill>
                  <a:srgbClr val="002060"/>
                </a:solidFill>
              </a:rPr>
              <a:t>Aktifkan</a:t>
            </a:r>
            <a:r>
              <a:rPr lang="en-US" sz="1800" dirty="0">
                <a:solidFill>
                  <a:srgbClr val="002060"/>
                </a:solidFill>
              </a:rPr>
              <a:t> database </a:t>
            </a:r>
            <a:r>
              <a:rPr lang="en-US" sz="1800" dirty="0" err="1">
                <a:solidFill>
                  <a:srgbClr val="002060"/>
                </a:solidFill>
              </a:rPr>
              <a:t>prodi</a:t>
            </a:r>
            <a:endParaRPr lang="en-US" sz="1800" dirty="0">
              <a:solidFill>
                <a:srgbClr val="002060"/>
              </a:solidFill>
            </a:endParaRPr>
          </a:p>
          <a:p>
            <a:pPr marL="612000" lvl="3" indent="0"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Lakukan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perintah</a:t>
            </a:r>
            <a:r>
              <a:rPr lang="en-US" sz="1800" b="1" dirty="0">
                <a:solidFill>
                  <a:srgbClr val="FF0000"/>
                </a:solidFill>
              </a:rPr>
              <a:t> select all </a:t>
            </a:r>
            <a:r>
              <a:rPr lang="en-US" sz="1800" b="1" dirty="0" err="1">
                <a:solidFill>
                  <a:srgbClr val="FF0000"/>
                </a:solidFill>
              </a:rPr>
              <a:t>pada</a:t>
            </a:r>
            <a:r>
              <a:rPr lang="en-US" sz="1800" b="1" dirty="0">
                <a:solidFill>
                  <a:srgbClr val="FF0000"/>
                </a:solidFill>
              </a:rPr>
              <a:t> table </a:t>
            </a:r>
            <a:r>
              <a:rPr lang="en-US" sz="1800" b="1" dirty="0" err="1">
                <a:solidFill>
                  <a:srgbClr val="FF0000"/>
                </a:solidFill>
              </a:rPr>
              <a:t>prodi_ftd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dan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lihat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hasil</a:t>
            </a:r>
            <a:r>
              <a:rPr lang="en-US" sz="1800" b="1" dirty="0">
                <a:solidFill>
                  <a:srgbClr val="FF0000"/>
                </a:solidFill>
              </a:rPr>
              <a:t> yang </a:t>
            </a:r>
            <a:r>
              <a:rPr lang="en-US" sz="1800" b="1" dirty="0" err="1">
                <a:solidFill>
                  <a:srgbClr val="FF0000"/>
                </a:solidFill>
              </a:rPr>
              <a:t>ditampilkan</a:t>
            </a:r>
            <a:endParaRPr lang="en-US" sz="1800" b="1" dirty="0">
              <a:solidFill>
                <a:srgbClr val="FF0000"/>
              </a:solidFill>
            </a:endParaRPr>
          </a:p>
          <a:p>
            <a:pPr marL="612000" lvl="3" indent="0"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Lakukan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perintah</a:t>
            </a:r>
            <a:r>
              <a:rPr lang="en-US" sz="1800" b="1" dirty="0">
                <a:solidFill>
                  <a:srgbClr val="FF0000"/>
                </a:solidFill>
              </a:rPr>
              <a:t> create table </a:t>
            </a:r>
            <a:r>
              <a:rPr lang="en-US" sz="1800" b="1" dirty="0" err="1">
                <a:solidFill>
                  <a:srgbClr val="FF0000"/>
                </a:solidFill>
              </a:rPr>
              <a:t>baru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dengan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nama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prodi_fhb</a:t>
            </a:r>
            <a:r>
              <a:rPr lang="en-US" sz="1800" b="1" dirty="0">
                <a:solidFill>
                  <a:srgbClr val="FF0000"/>
                </a:solidFill>
              </a:rPr>
              <a:t>, </a:t>
            </a:r>
            <a:r>
              <a:rPr lang="en-US" sz="1800" b="1" dirty="0" err="1">
                <a:solidFill>
                  <a:srgbClr val="FF0000"/>
                </a:solidFill>
              </a:rPr>
              <a:t>dan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lihat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hasil</a:t>
            </a:r>
            <a:r>
              <a:rPr lang="en-US" sz="1800" b="1" dirty="0">
                <a:solidFill>
                  <a:srgbClr val="FF0000"/>
                </a:solidFill>
              </a:rPr>
              <a:t> yang </a:t>
            </a:r>
            <a:r>
              <a:rPr lang="en-US" sz="1800" b="1" dirty="0" err="1">
                <a:solidFill>
                  <a:srgbClr val="FF0000"/>
                </a:solidFill>
              </a:rPr>
              <a:t>ditampilkan</a:t>
            </a:r>
            <a:endParaRPr lang="en-US" sz="1800" b="1" dirty="0">
              <a:solidFill>
                <a:srgbClr val="FF0000"/>
              </a:solidFill>
            </a:endParaRPr>
          </a:p>
          <a:p>
            <a:pPr marL="612000" lvl="3" indent="0"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Lakukan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perintah</a:t>
            </a:r>
            <a:r>
              <a:rPr lang="en-US" sz="1800" b="1" dirty="0">
                <a:solidFill>
                  <a:srgbClr val="FF0000"/>
                </a:solidFill>
              </a:rPr>
              <a:t> insert </a:t>
            </a:r>
            <a:r>
              <a:rPr lang="en-US" sz="1800" b="1" dirty="0" err="1">
                <a:solidFill>
                  <a:srgbClr val="FF0000"/>
                </a:solidFill>
              </a:rPr>
              <a:t>dan</a:t>
            </a:r>
            <a:r>
              <a:rPr lang="en-US" sz="1800" b="1" dirty="0">
                <a:solidFill>
                  <a:srgbClr val="FF0000"/>
                </a:solidFill>
              </a:rPr>
              <a:t> delete </a:t>
            </a:r>
            <a:r>
              <a:rPr lang="en-US" sz="1800" b="1" dirty="0" err="1">
                <a:solidFill>
                  <a:srgbClr val="FF0000"/>
                </a:solidFill>
              </a:rPr>
              <a:t>pada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kedua</a:t>
            </a:r>
            <a:r>
              <a:rPr lang="en-US" sz="1800" b="1" dirty="0">
                <a:solidFill>
                  <a:srgbClr val="FF0000"/>
                </a:solidFill>
              </a:rPr>
              <a:t> table, </a:t>
            </a:r>
            <a:r>
              <a:rPr lang="en-US" sz="1800" b="1" dirty="0" err="1">
                <a:solidFill>
                  <a:srgbClr val="FF0000"/>
                </a:solidFill>
              </a:rPr>
              <a:t>dan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lihat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hasil</a:t>
            </a:r>
            <a:r>
              <a:rPr lang="en-US" sz="1800" b="1" dirty="0">
                <a:solidFill>
                  <a:srgbClr val="FF0000"/>
                </a:solidFill>
              </a:rPr>
              <a:t> yang </a:t>
            </a:r>
            <a:r>
              <a:rPr lang="en-US" sz="1800" b="1" dirty="0" err="1">
                <a:solidFill>
                  <a:srgbClr val="FF0000"/>
                </a:solidFill>
              </a:rPr>
              <a:t>ditampilkan</a:t>
            </a:r>
            <a:endParaRPr lang="en-US" sz="18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83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 smtClean="0">
                <a:solidFill>
                  <a:srgbClr val="002060"/>
                </a:solidFill>
              </a:rPr>
              <a:t>Menghapus</a:t>
            </a:r>
            <a:r>
              <a:rPr lang="en-US" dirty="0" smtClean="0">
                <a:solidFill>
                  <a:srgbClr val="002060"/>
                </a:solidFill>
              </a:rPr>
              <a:t> user </a:t>
            </a:r>
            <a:r>
              <a:rPr lang="en-US" dirty="0" err="1" smtClean="0">
                <a:solidFill>
                  <a:srgbClr val="002060"/>
                </a:solidFill>
              </a:rPr>
              <a:t>dan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membatalkan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hak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akses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1828800"/>
            <a:ext cx="10363826" cy="396239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>
                <a:solidFill>
                  <a:srgbClr val="002060"/>
                </a:solidFill>
              </a:rPr>
              <a:t>Menghapus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user</a:t>
            </a:r>
          </a:p>
          <a:p>
            <a:pPr marL="457200" lvl="1" indent="0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drop </a:t>
            </a:r>
            <a:r>
              <a:rPr lang="en-US" b="1" i="1" dirty="0">
                <a:solidFill>
                  <a:srgbClr val="002060"/>
                </a:solidFill>
              </a:rPr>
              <a:t>user ‘</a:t>
            </a:r>
            <a:r>
              <a:rPr lang="en-US" b="1" i="1" dirty="0" err="1">
                <a:solidFill>
                  <a:srgbClr val="002060"/>
                </a:solidFill>
              </a:rPr>
              <a:t>nama_user</a:t>
            </a:r>
            <a:r>
              <a:rPr lang="en-US" b="1" i="1" dirty="0">
                <a:solidFill>
                  <a:srgbClr val="002060"/>
                </a:solidFill>
              </a:rPr>
              <a:t>’;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>
                <a:solidFill>
                  <a:srgbClr val="002060"/>
                </a:solidFill>
              </a:rPr>
              <a:t>Menghapus</a:t>
            </a:r>
            <a:r>
              <a:rPr lang="en-US" dirty="0">
                <a:solidFill>
                  <a:srgbClr val="002060"/>
                </a:solidFill>
              </a:rPr>
              <a:t> user </a:t>
            </a:r>
            <a:r>
              <a:rPr lang="en-US" dirty="0" err="1">
                <a:solidFill>
                  <a:srgbClr val="002060"/>
                </a:solidFill>
              </a:rPr>
              <a:t>dengan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password</a:t>
            </a:r>
          </a:p>
          <a:p>
            <a:pPr marL="457200" lvl="1" indent="0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drop </a:t>
            </a:r>
            <a:r>
              <a:rPr lang="en-US" b="1" i="1" dirty="0">
                <a:solidFill>
                  <a:srgbClr val="002060"/>
                </a:solidFill>
              </a:rPr>
              <a:t>user ‘</a:t>
            </a:r>
            <a:r>
              <a:rPr lang="en-US" b="1" i="1" dirty="0" err="1">
                <a:solidFill>
                  <a:srgbClr val="002060"/>
                </a:solidFill>
              </a:rPr>
              <a:t>nama_user’@’localhost</a:t>
            </a:r>
            <a:r>
              <a:rPr lang="en-US" b="1" i="1" dirty="0" smtClean="0">
                <a:solidFill>
                  <a:srgbClr val="002060"/>
                </a:solidFill>
              </a:rPr>
              <a:t>’;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solidFill>
                  <a:srgbClr val="002060"/>
                </a:solidFill>
              </a:rPr>
              <a:t>Membatalkan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hak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akses</a:t>
            </a:r>
            <a:endParaRPr lang="en-US" dirty="0" smtClean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revoke </a:t>
            </a:r>
            <a:r>
              <a:rPr lang="en-US" b="1" i="1" dirty="0">
                <a:solidFill>
                  <a:srgbClr val="002060"/>
                </a:solidFill>
              </a:rPr>
              <a:t>all privileges on * . * from </a:t>
            </a:r>
            <a:r>
              <a:rPr lang="en-US" b="1" i="1" dirty="0" smtClean="0">
                <a:solidFill>
                  <a:srgbClr val="002060"/>
                </a:solidFill>
              </a:rPr>
              <a:t>‘</a:t>
            </a:r>
            <a:r>
              <a:rPr lang="en-US" b="1" i="1" dirty="0" err="1" smtClean="0">
                <a:solidFill>
                  <a:srgbClr val="002060"/>
                </a:solidFill>
              </a:rPr>
              <a:t>nama_user'@</a:t>
            </a:r>
            <a:r>
              <a:rPr lang="en-US" b="1" i="1" dirty="0" err="1">
                <a:solidFill>
                  <a:srgbClr val="002060"/>
                </a:solidFill>
              </a:rPr>
              <a:t>'localhost</a:t>
            </a:r>
            <a:r>
              <a:rPr lang="en-US" b="1" i="1" dirty="0">
                <a:solidFill>
                  <a:srgbClr val="002060"/>
                </a:solidFill>
              </a:rPr>
              <a:t>';</a:t>
            </a:r>
          </a:p>
        </p:txBody>
      </p:sp>
    </p:spTree>
    <p:extLst>
      <p:ext uri="{BB962C8B-B14F-4D97-AF65-F5344CB8AC3E}">
        <p14:creationId xmlns:p14="http://schemas.microsoft.com/office/powerpoint/2010/main" val="24729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648</TotalTime>
  <Words>842</Words>
  <Application>Microsoft Office PowerPoint</Application>
  <PresentationFormat>Widescreen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Tw Cen MT</vt:lpstr>
      <vt:lpstr>Wingdings</vt:lpstr>
      <vt:lpstr>Droplet</vt:lpstr>
      <vt:lpstr>Administrasi Basis Data Manajemen User dan hak akses basis data</vt:lpstr>
      <vt:lpstr>Tujuan pembelajaran</vt:lpstr>
      <vt:lpstr>Mengatur keamanan melalui password</vt:lpstr>
      <vt:lpstr>Hak Akses Superuser : ‘root’</vt:lpstr>
      <vt:lpstr>Menentukan privileges user</vt:lpstr>
      <vt:lpstr>Menentukan privileges user    berdasarkan otoritas</vt:lpstr>
      <vt:lpstr>Menentukan privileges user  berdasarkan otoritas</vt:lpstr>
      <vt:lpstr>Menentukan privileges user  berdasarkan otoritas</vt:lpstr>
      <vt:lpstr>Menghapus user dan membatalkan hak akses</vt:lpstr>
      <vt:lpstr>Menentukan privileges user    berdasarkan IP Address</vt:lpstr>
      <vt:lpstr>Mengaktifkan keamanan standar</vt:lpstr>
      <vt:lpstr>Grand tables : privileges level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Administrasi basis data</dc:title>
  <dc:creator>Prodi Informatika</dc:creator>
  <cp:lastModifiedBy>HP</cp:lastModifiedBy>
  <cp:revision>44</cp:revision>
  <dcterms:created xsi:type="dcterms:W3CDTF">2020-01-26T12:49:05Z</dcterms:created>
  <dcterms:modified xsi:type="dcterms:W3CDTF">2020-02-08T17:45:55Z</dcterms:modified>
</cp:coreProperties>
</file>