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C21BB1-D29F-43CA-A1A4-6ACE08826C87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883C72-A218-4744-BACC-2FB7D5292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396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2CF9A24-B81C-4EA8-9E2C-BB0CEF03F227}" type="slidenum">
              <a:rPr lang="en-GB" altLang="en-US" smtClean="0"/>
              <a:pPr>
                <a:spcBef>
                  <a:spcPct val="0"/>
                </a:spcBef>
              </a:pPr>
              <a:t>5</a:t>
            </a:fld>
            <a:endParaRPr lang="en-GB" alt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9678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6E55685-E5ED-4236-B9B2-B78A9583500C}" type="slidenum">
              <a:rPr lang="en-GB" altLang="en-US" smtClean="0"/>
              <a:pPr>
                <a:spcBef>
                  <a:spcPct val="0"/>
                </a:spcBef>
              </a:pPr>
              <a:t>14</a:t>
            </a:fld>
            <a:endParaRPr lang="en-GB" alt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504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B9C352-A607-424C-B046-DC90B770109D}" type="slidenum">
              <a:rPr lang="en-GB" altLang="en-US" smtClean="0"/>
              <a:pPr>
                <a:spcBef>
                  <a:spcPct val="0"/>
                </a:spcBef>
              </a:pPr>
              <a:t>15</a:t>
            </a:fld>
            <a:endParaRPr lang="en-GB" alt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1511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3AB4C1A-DC79-439C-9F83-E072E4C15904}" type="slidenum">
              <a:rPr lang="en-GB" altLang="en-US" smtClean="0"/>
              <a:pPr>
                <a:spcBef>
                  <a:spcPct val="0"/>
                </a:spcBef>
              </a:pPr>
              <a:t>16</a:t>
            </a:fld>
            <a:endParaRPr lang="en-GB" alt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5519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C99EABC-F2A2-40AC-A382-49201E5E7373}" type="slidenum">
              <a:rPr lang="en-GB" altLang="en-US" smtClean="0"/>
              <a:pPr>
                <a:spcBef>
                  <a:spcPct val="0"/>
                </a:spcBef>
              </a:pPr>
              <a:t>17</a:t>
            </a:fld>
            <a:endParaRPr lang="en-GB" alt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2139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84F4FDF-919C-439E-A7BC-8BC4141B94FC}" type="slidenum">
              <a:rPr lang="en-GB" altLang="en-US" smtClean="0"/>
              <a:pPr>
                <a:spcBef>
                  <a:spcPct val="0"/>
                </a:spcBef>
              </a:pPr>
              <a:t>18</a:t>
            </a:fld>
            <a:endParaRPr lang="en-GB" alt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1517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33582EB-3DF1-4786-BA28-956C00238C64}" type="slidenum">
              <a:rPr lang="en-GB" altLang="en-US" smtClean="0"/>
              <a:pPr>
                <a:spcBef>
                  <a:spcPct val="0"/>
                </a:spcBef>
              </a:pPr>
              <a:t>19</a:t>
            </a:fld>
            <a:endParaRPr lang="en-GB" alt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5846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159EE27-D48A-4562-9902-C9DF992DC961}" type="slidenum">
              <a:rPr lang="en-GB" altLang="en-US" smtClean="0"/>
              <a:pPr>
                <a:spcBef>
                  <a:spcPct val="0"/>
                </a:spcBef>
              </a:pPr>
              <a:t>20</a:t>
            </a:fld>
            <a:endParaRPr lang="en-GB" alt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2315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CB63E61-6C90-47F7-ACDA-6E27F821A2D0}" type="slidenum">
              <a:rPr lang="en-GB" altLang="en-US" smtClean="0"/>
              <a:pPr>
                <a:spcBef>
                  <a:spcPct val="0"/>
                </a:spcBef>
              </a:pPr>
              <a:t>21</a:t>
            </a:fld>
            <a:endParaRPr lang="en-GB" alt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1702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68157F1-BE92-4BB5-9528-62E6976ABAAA}" type="slidenum">
              <a:rPr lang="en-GB" altLang="en-US" smtClean="0"/>
              <a:pPr>
                <a:spcBef>
                  <a:spcPct val="0"/>
                </a:spcBef>
              </a:pPr>
              <a:t>22</a:t>
            </a:fld>
            <a:endParaRPr lang="en-GB" alt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8067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F81AB8-D76D-4EEF-9375-3260BC685090}" type="slidenum">
              <a:rPr lang="en-GB" altLang="en-US" smtClean="0"/>
              <a:pPr>
                <a:spcBef>
                  <a:spcPct val="0"/>
                </a:spcBef>
              </a:pPr>
              <a:t>23</a:t>
            </a:fld>
            <a:endParaRPr lang="en-GB" alt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4592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614377-EE4C-470E-A853-965BA9EDF1E5}" type="slidenum">
              <a:rPr lang="en-GB" altLang="en-US" smtClean="0"/>
              <a:pPr>
                <a:spcBef>
                  <a:spcPct val="0"/>
                </a:spcBef>
              </a:pPr>
              <a:t>6</a:t>
            </a:fld>
            <a:endParaRPr lang="en-GB" alt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9715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FF866D7-1729-4304-8951-01CEC80380A6}" type="slidenum">
              <a:rPr lang="en-GB" altLang="en-US" smtClean="0"/>
              <a:pPr>
                <a:spcBef>
                  <a:spcPct val="0"/>
                </a:spcBef>
              </a:pPr>
              <a:t>24</a:t>
            </a:fld>
            <a:endParaRPr lang="en-GB" alt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0987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CEE57FF-80A1-45D5-ACF0-81D7090D42A2}" type="slidenum">
              <a:rPr lang="en-GB" altLang="en-US" smtClean="0"/>
              <a:pPr>
                <a:spcBef>
                  <a:spcPct val="0"/>
                </a:spcBef>
              </a:pPr>
              <a:t>25</a:t>
            </a:fld>
            <a:endParaRPr lang="en-GB" alt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344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8377B4-A382-462B-887B-85EC7E06EE33}" type="slidenum">
              <a:rPr lang="en-GB" altLang="en-US" smtClean="0"/>
              <a:pPr>
                <a:spcBef>
                  <a:spcPct val="0"/>
                </a:spcBef>
              </a:pPr>
              <a:t>7</a:t>
            </a:fld>
            <a:endParaRPr lang="en-GB" alt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7571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DB7987A-C2B2-4BE3-BBC5-68702787EB88}" type="slidenum">
              <a:rPr lang="en-GB" altLang="en-US" smtClean="0"/>
              <a:pPr>
                <a:spcBef>
                  <a:spcPct val="0"/>
                </a:spcBef>
              </a:pPr>
              <a:t>8</a:t>
            </a:fld>
            <a:endParaRPr lang="en-GB" alt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1000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7D515E-06B8-42BB-9FD1-D1A3E7CB1735}" type="slidenum">
              <a:rPr lang="en-GB" altLang="en-US" smtClean="0"/>
              <a:pPr>
                <a:spcBef>
                  <a:spcPct val="0"/>
                </a:spcBef>
              </a:pPr>
              <a:t>9</a:t>
            </a:fld>
            <a:endParaRPr lang="en-GB" alt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1166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034F267-EE60-48F1-8451-A44161114B5F}" type="slidenum">
              <a:rPr lang="en-GB" altLang="en-US" smtClean="0"/>
              <a:pPr>
                <a:spcBef>
                  <a:spcPct val="0"/>
                </a:spcBef>
              </a:pPr>
              <a:t>10</a:t>
            </a:fld>
            <a:endParaRPr lang="en-GB" alt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9055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B375FBF-9B0E-41EC-9510-C591F67810BF}" type="slidenum">
              <a:rPr lang="en-GB" altLang="en-US" smtClean="0"/>
              <a:pPr>
                <a:spcBef>
                  <a:spcPct val="0"/>
                </a:spcBef>
              </a:pPr>
              <a:t>11</a:t>
            </a:fld>
            <a:endParaRPr lang="en-GB" alt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9720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BC39230-8875-4FD3-BDDA-E1B43B572A54}" type="slidenum">
              <a:rPr lang="en-GB" altLang="en-US" smtClean="0"/>
              <a:pPr>
                <a:spcBef>
                  <a:spcPct val="0"/>
                </a:spcBef>
              </a:pPr>
              <a:t>12</a:t>
            </a:fld>
            <a:endParaRPr lang="en-GB" alt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2750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61A963E-F82B-4410-BBC3-3C9B53AC1A90}" type="slidenum">
              <a:rPr lang="en-GB" altLang="en-US" smtClean="0"/>
              <a:pPr>
                <a:spcBef>
                  <a:spcPct val="0"/>
                </a:spcBef>
              </a:pPr>
              <a:t>13</a:t>
            </a:fld>
            <a:endParaRPr lang="en-GB" alt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198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166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999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826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003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3665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5525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1370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6643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575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732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612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084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749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398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094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179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647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799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b="1" dirty="0" err="1" smtClean="0"/>
              <a:t>Logika</a:t>
            </a:r>
            <a:r>
              <a:rPr lang="en-US" b="1" dirty="0" smtClean="0"/>
              <a:t> Fuzzy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Safitri</a:t>
            </a:r>
            <a:r>
              <a:rPr lang="en-US" dirty="0" smtClean="0"/>
              <a:t> </a:t>
            </a:r>
            <a:r>
              <a:rPr lang="en-US" dirty="0" err="1" smtClean="0"/>
              <a:t>jaya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93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US" alt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Misal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alt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input: var-1 (x), </a:t>
            </a:r>
            <a:r>
              <a:rPr lang="en-US" alt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var-2 (y); </a:t>
            </a:r>
            <a:r>
              <a:rPr lang="en-US" alt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serta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US" alt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output : var-3 (z).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Var-1 </a:t>
            </a:r>
            <a:r>
              <a:rPr lang="en-US" alt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terbagi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atas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himp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A1 &amp; A2; var-2 </a:t>
            </a:r>
            <a:r>
              <a:rPr lang="en-US" alt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terbagi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atas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himp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B1 &amp; B2; var-3 </a:t>
            </a:r>
            <a:r>
              <a:rPr lang="en-US" alt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terbagi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atas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himp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C1 &amp; C2.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 2 </a:t>
            </a:r>
            <a:r>
              <a:rPr lang="en-US" alt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aturan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 lvl="1" eaLnBrk="1" hangingPunct="1">
              <a:lnSpc>
                <a:spcPct val="100000"/>
              </a:lnSpc>
              <a:buClrTx/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(x is A1) and (y is B2) Then (z is C1)</a:t>
            </a:r>
          </a:p>
          <a:p>
            <a:pPr lvl="1" eaLnBrk="1" hangingPunct="1">
              <a:lnSpc>
                <a:spcPct val="100000"/>
              </a:lnSpc>
              <a:buClrTx/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(x is A2) and (y is B1) Then (z is C2)</a:t>
            </a:r>
          </a:p>
          <a:p>
            <a:pPr eaLnBrk="1" hangingPunct="1">
              <a:lnSpc>
                <a:spcPct val="100000"/>
              </a:lnSpc>
            </a:pPr>
            <a:endParaRPr lang="id-ID" alt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09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7291389" y="5846763"/>
            <a:ext cx="1184275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 lIns="18000" rIns="1800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d-ID" altLang="en-US" sz="2400">
              <a:latin typeface="Times New Roman" panose="02020603050405020304" pitchFamily="18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193925" y="395289"/>
            <a:ext cx="7366000" cy="3743325"/>
            <a:chOff x="422" y="249"/>
            <a:chExt cx="4640" cy="2358"/>
          </a:xfrm>
        </p:grpSpPr>
        <p:grpSp>
          <p:nvGrpSpPr>
            <p:cNvPr id="33816" name="Group 4"/>
            <p:cNvGrpSpPr>
              <a:grpSpLocks/>
            </p:cNvGrpSpPr>
            <p:nvPr/>
          </p:nvGrpSpPr>
          <p:grpSpPr bwMode="auto">
            <a:xfrm>
              <a:off x="422" y="249"/>
              <a:ext cx="1354" cy="1094"/>
              <a:chOff x="422" y="249"/>
              <a:chExt cx="1354" cy="1094"/>
            </a:xfrm>
          </p:grpSpPr>
          <p:sp>
            <p:nvSpPr>
              <p:cNvPr id="33875" name="Line 5"/>
              <p:cNvSpPr>
                <a:spLocks noChangeShapeType="1"/>
              </p:cNvSpPr>
              <p:nvPr/>
            </p:nvSpPr>
            <p:spPr bwMode="auto">
              <a:xfrm>
                <a:off x="744" y="1116"/>
                <a:ext cx="1032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3876" name="Line 6"/>
              <p:cNvSpPr>
                <a:spLocks noChangeShapeType="1"/>
              </p:cNvSpPr>
              <p:nvPr/>
            </p:nvSpPr>
            <p:spPr bwMode="auto">
              <a:xfrm flipV="1">
                <a:off x="744" y="276"/>
                <a:ext cx="0" cy="84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3877" name="Line 7"/>
              <p:cNvSpPr>
                <a:spLocks noChangeShapeType="1"/>
              </p:cNvSpPr>
              <p:nvPr/>
            </p:nvSpPr>
            <p:spPr bwMode="auto">
              <a:xfrm>
                <a:off x="744" y="540"/>
                <a:ext cx="276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3878" name="Line 8"/>
              <p:cNvSpPr>
                <a:spLocks noChangeShapeType="1"/>
              </p:cNvSpPr>
              <p:nvPr/>
            </p:nvSpPr>
            <p:spPr bwMode="auto">
              <a:xfrm>
                <a:off x="1020" y="540"/>
                <a:ext cx="564" cy="56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3879" name="Text Box 9"/>
              <p:cNvSpPr txBox="1">
                <a:spLocks noChangeArrowheads="1"/>
              </p:cNvSpPr>
              <p:nvPr/>
            </p:nvSpPr>
            <p:spPr bwMode="auto">
              <a:xfrm>
                <a:off x="422" y="249"/>
                <a:ext cx="367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>
                    <a:latin typeface="Symbol" panose="05050102010706020507" pitchFamily="18" charset="2"/>
                  </a:rPr>
                  <a:t>m</a:t>
                </a:r>
                <a:r>
                  <a:rPr lang="en-US" altLang="en-US">
                    <a:latin typeface="Times New Roman" panose="02020603050405020304" pitchFamily="18" charset="0"/>
                  </a:rPr>
                  <a:t>[x]</a:t>
                </a:r>
                <a:endParaRPr lang="id-ID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880" name="Text Box 10"/>
              <p:cNvSpPr txBox="1">
                <a:spLocks noChangeArrowheads="1"/>
              </p:cNvSpPr>
              <p:nvPr/>
            </p:nvSpPr>
            <p:spPr bwMode="auto">
              <a:xfrm>
                <a:off x="594" y="436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>
                    <a:latin typeface="Times New Roman" panose="02020603050405020304" pitchFamily="18" charset="0"/>
                  </a:rPr>
                  <a:t>1</a:t>
                </a:r>
                <a:endParaRPr lang="id-ID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881" name="Text Box 11"/>
              <p:cNvSpPr txBox="1">
                <a:spLocks noChangeArrowheads="1"/>
              </p:cNvSpPr>
              <p:nvPr/>
            </p:nvSpPr>
            <p:spPr bwMode="auto">
              <a:xfrm>
                <a:off x="586" y="1028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>
                    <a:latin typeface="Times New Roman" panose="02020603050405020304" pitchFamily="18" charset="0"/>
                  </a:rPr>
                  <a:t>0</a:t>
                </a:r>
                <a:endParaRPr lang="id-ID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882" name="Text Box 12"/>
              <p:cNvSpPr txBox="1">
                <a:spLocks noChangeArrowheads="1"/>
              </p:cNvSpPr>
              <p:nvPr/>
            </p:nvSpPr>
            <p:spPr bwMode="auto">
              <a:xfrm>
                <a:off x="726" y="332"/>
                <a:ext cx="2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b="1">
                    <a:latin typeface="Times New Roman" panose="02020603050405020304" pitchFamily="18" charset="0"/>
                  </a:rPr>
                  <a:t>A1</a:t>
                </a:r>
                <a:endParaRPr lang="id-ID" altLang="en-US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883" name="Text Box 13"/>
              <p:cNvSpPr txBox="1">
                <a:spLocks noChangeArrowheads="1"/>
              </p:cNvSpPr>
              <p:nvPr/>
            </p:nvSpPr>
            <p:spPr bwMode="auto">
              <a:xfrm>
                <a:off x="910" y="1112"/>
                <a:ext cx="47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b="1">
                    <a:latin typeface="Times New Roman" panose="02020603050405020304" pitchFamily="18" charset="0"/>
                  </a:rPr>
                  <a:t>Var-1</a:t>
                </a:r>
                <a:endParaRPr lang="id-ID" altLang="en-US" b="1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3817" name="Group 14"/>
            <p:cNvGrpSpPr>
              <a:grpSpLocks/>
            </p:cNvGrpSpPr>
            <p:nvPr/>
          </p:nvGrpSpPr>
          <p:grpSpPr bwMode="auto">
            <a:xfrm>
              <a:off x="1970" y="1509"/>
              <a:ext cx="1354" cy="1094"/>
              <a:chOff x="1970" y="1509"/>
              <a:chExt cx="1354" cy="1094"/>
            </a:xfrm>
          </p:grpSpPr>
          <p:sp>
            <p:nvSpPr>
              <p:cNvPr id="33866" name="Line 15"/>
              <p:cNvSpPr>
                <a:spLocks noChangeShapeType="1"/>
              </p:cNvSpPr>
              <p:nvPr/>
            </p:nvSpPr>
            <p:spPr bwMode="auto">
              <a:xfrm>
                <a:off x="2292" y="2376"/>
                <a:ext cx="1032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3867" name="Line 16"/>
              <p:cNvSpPr>
                <a:spLocks noChangeShapeType="1"/>
              </p:cNvSpPr>
              <p:nvPr/>
            </p:nvSpPr>
            <p:spPr bwMode="auto">
              <a:xfrm flipV="1">
                <a:off x="2292" y="1536"/>
                <a:ext cx="0" cy="84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3868" name="Line 17"/>
              <p:cNvSpPr>
                <a:spLocks noChangeShapeType="1"/>
              </p:cNvSpPr>
              <p:nvPr/>
            </p:nvSpPr>
            <p:spPr bwMode="auto">
              <a:xfrm>
                <a:off x="2292" y="1800"/>
                <a:ext cx="276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3869" name="Line 18"/>
              <p:cNvSpPr>
                <a:spLocks noChangeShapeType="1"/>
              </p:cNvSpPr>
              <p:nvPr/>
            </p:nvSpPr>
            <p:spPr bwMode="auto">
              <a:xfrm>
                <a:off x="2568" y="1800"/>
                <a:ext cx="564" cy="56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3870" name="Text Box 19"/>
              <p:cNvSpPr txBox="1">
                <a:spLocks noChangeArrowheads="1"/>
              </p:cNvSpPr>
              <p:nvPr/>
            </p:nvSpPr>
            <p:spPr bwMode="auto">
              <a:xfrm>
                <a:off x="1970" y="1509"/>
                <a:ext cx="367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>
                    <a:latin typeface="Symbol" panose="05050102010706020507" pitchFamily="18" charset="2"/>
                  </a:rPr>
                  <a:t>m</a:t>
                </a:r>
                <a:r>
                  <a:rPr lang="en-US" altLang="en-US">
                    <a:latin typeface="Times New Roman" panose="02020603050405020304" pitchFamily="18" charset="0"/>
                  </a:rPr>
                  <a:t>[y]</a:t>
                </a:r>
                <a:endParaRPr lang="id-ID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871" name="Text Box 20"/>
              <p:cNvSpPr txBox="1">
                <a:spLocks noChangeArrowheads="1"/>
              </p:cNvSpPr>
              <p:nvPr/>
            </p:nvSpPr>
            <p:spPr bwMode="auto">
              <a:xfrm>
                <a:off x="2142" y="1696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>
                    <a:latin typeface="Times New Roman" panose="02020603050405020304" pitchFamily="18" charset="0"/>
                  </a:rPr>
                  <a:t>1</a:t>
                </a:r>
                <a:endParaRPr lang="id-ID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872" name="Text Box 21"/>
              <p:cNvSpPr txBox="1">
                <a:spLocks noChangeArrowheads="1"/>
              </p:cNvSpPr>
              <p:nvPr/>
            </p:nvSpPr>
            <p:spPr bwMode="auto">
              <a:xfrm>
                <a:off x="2134" y="2288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>
                    <a:latin typeface="Times New Roman" panose="02020603050405020304" pitchFamily="18" charset="0"/>
                  </a:rPr>
                  <a:t>0</a:t>
                </a:r>
                <a:endParaRPr lang="id-ID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873" name="Text Box 22"/>
              <p:cNvSpPr txBox="1">
                <a:spLocks noChangeArrowheads="1"/>
              </p:cNvSpPr>
              <p:nvPr/>
            </p:nvSpPr>
            <p:spPr bwMode="auto">
              <a:xfrm>
                <a:off x="2278" y="1592"/>
                <a:ext cx="28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b="1">
                    <a:latin typeface="Times New Roman" panose="02020603050405020304" pitchFamily="18" charset="0"/>
                  </a:rPr>
                  <a:t>B1</a:t>
                </a:r>
                <a:endParaRPr lang="id-ID" altLang="en-US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874" name="Text Box 23"/>
              <p:cNvSpPr txBox="1">
                <a:spLocks noChangeArrowheads="1"/>
              </p:cNvSpPr>
              <p:nvPr/>
            </p:nvSpPr>
            <p:spPr bwMode="auto">
              <a:xfrm>
                <a:off x="2458" y="2372"/>
                <a:ext cx="47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b="1">
                    <a:latin typeface="Times New Roman" panose="02020603050405020304" pitchFamily="18" charset="0"/>
                  </a:rPr>
                  <a:t>Var-2</a:t>
                </a:r>
                <a:endParaRPr lang="id-ID" altLang="en-US" b="1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3818" name="Group 24"/>
            <p:cNvGrpSpPr>
              <a:grpSpLocks/>
            </p:cNvGrpSpPr>
            <p:nvPr/>
          </p:nvGrpSpPr>
          <p:grpSpPr bwMode="auto">
            <a:xfrm>
              <a:off x="434" y="1509"/>
              <a:ext cx="1354" cy="1094"/>
              <a:chOff x="434" y="1509"/>
              <a:chExt cx="1354" cy="1094"/>
            </a:xfrm>
          </p:grpSpPr>
          <p:sp>
            <p:nvSpPr>
              <p:cNvPr id="33855" name="Line 25"/>
              <p:cNvSpPr>
                <a:spLocks noChangeShapeType="1"/>
              </p:cNvSpPr>
              <p:nvPr/>
            </p:nvSpPr>
            <p:spPr bwMode="auto">
              <a:xfrm>
                <a:off x="756" y="2376"/>
                <a:ext cx="1032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3856" name="Line 26"/>
              <p:cNvSpPr>
                <a:spLocks noChangeShapeType="1"/>
              </p:cNvSpPr>
              <p:nvPr/>
            </p:nvSpPr>
            <p:spPr bwMode="auto">
              <a:xfrm flipV="1">
                <a:off x="756" y="1536"/>
                <a:ext cx="0" cy="84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3857" name="Line 27"/>
              <p:cNvSpPr>
                <a:spLocks noChangeShapeType="1"/>
              </p:cNvSpPr>
              <p:nvPr/>
            </p:nvSpPr>
            <p:spPr bwMode="auto">
              <a:xfrm>
                <a:off x="756" y="1800"/>
                <a:ext cx="612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3858" name="Line 28"/>
              <p:cNvSpPr>
                <a:spLocks noChangeShapeType="1"/>
              </p:cNvSpPr>
              <p:nvPr/>
            </p:nvSpPr>
            <p:spPr bwMode="auto">
              <a:xfrm flipH="1">
                <a:off x="948" y="1788"/>
                <a:ext cx="444" cy="60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3859" name="Text Box 29"/>
              <p:cNvSpPr txBox="1">
                <a:spLocks noChangeArrowheads="1"/>
              </p:cNvSpPr>
              <p:nvPr/>
            </p:nvSpPr>
            <p:spPr bwMode="auto">
              <a:xfrm>
                <a:off x="434" y="1509"/>
                <a:ext cx="367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>
                    <a:latin typeface="Symbol" panose="05050102010706020507" pitchFamily="18" charset="2"/>
                  </a:rPr>
                  <a:t>m</a:t>
                </a:r>
                <a:r>
                  <a:rPr lang="en-US" altLang="en-US">
                    <a:latin typeface="Times New Roman" panose="02020603050405020304" pitchFamily="18" charset="0"/>
                  </a:rPr>
                  <a:t>[x]</a:t>
                </a:r>
                <a:endParaRPr lang="id-ID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860" name="Text Box 30"/>
              <p:cNvSpPr txBox="1">
                <a:spLocks noChangeArrowheads="1"/>
              </p:cNvSpPr>
              <p:nvPr/>
            </p:nvSpPr>
            <p:spPr bwMode="auto">
              <a:xfrm>
                <a:off x="606" y="1696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>
                    <a:latin typeface="Times New Roman" panose="02020603050405020304" pitchFamily="18" charset="0"/>
                  </a:rPr>
                  <a:t>1</a:t>
                </a:r>
                <a:endParaRPr lang="id-ID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861" name="Text Box 31"/>
              <p:cNvSpPr txBox="1">
                <a:spLocks noChangeArrowheads="1"/>
              </p:cNvSpPr>
              <p:nvPr/>
            </p:nvSpPr>
            <p:spPr bwMode="auto">
              <a:xfrm>
                <a:off x="598" y="2288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>
                    <a:latin typeface="Times New Roman" panose="02020603050405020304" pitchFamily="18" charset="0"/>
                  </a:rPr>
                  <a:t>0</a:t>
                </a:r>
                <a:endParaRPr lang="id-ID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862" name="Text Box 32"/>
              <p:cNvSpPr txBox="1">
                <a:spLocks noChangeArrowheads="1"/>
              </p:cNvSpPr>
              <p:nvPr/>
            </p:nvSpPr>
            <p:spPr bwMode="auto">
              <a:xfrm>
                <a:off x="1374" y="1568"/>
                <a:ext cx="2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b="1">
                    <a:latin typeface="Times New Roman" panose="02020603050405020304" pitchFamily="18" charset="0"/>
                  </a:rPr>
                  <a:t>A2</a:t>
                </a:r>
                <a:endParaRPr lang="id-ID" altLang="en-US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863" name="Text Box 33"/>
              <p:cNvSpPr txBox="1">
                <a:spLocks noChangeArrowheads="1"/>
              </p:cNvSpPr>
              <p:nvPr/>
            </p:nvSpPr>
            <p:spPr bwMode="auto">
              <a:xfrm>
                <a:off x="922" y="2372"/>
                <a:ext cx="47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b="1">
                    <a:latin typeface="Times New Roman" panose="02020603050405020304" pitchFamily="18" charset="0"/>
                  </a:rPr>
                  <a:t>Var-1</a:t>
                </a:r>
                <a:endParaRPr lang="id-ID" altLang="en-US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864" name="Line 34"/>
              <p:cNvSpPr>
                <a:spLocks noChangeShapeType="1"/>
              </p:cNvSpPr>
              <p:nvPr/>
            </p:nvSpPr>
            <p:spPr bwMode="auto">
              <a:xfrm>
                <a:off x="1368" y="1788"/>
                <a:ext cx="276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3865" name="Line 35"/>
              <p:cNvSpPr>
                <a:spLocks noChangeShapeType="1"/>
              </p:cNvSpPr>
              <p:nvPr/>
            </p:nvSpPr>
            <p:spPr bwMode="auto">
              <a:xfrm>
                <a:off x="1632" y="1800"/>
                <a:ext cx="0" cy="552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33819" name="Group 36"/>
            <p:cNvGrpSpPr>
              <a:grpSpLocks/>
            </p:cNvGrpSpPr>
            <p:nvPr/>
          </p:nvGrpSpPr>
          <p:grpSpPr bwMode="auto">
            <a:xfrm>
              <a:off x="1974" y="253"/>
              <a:ext cx="1354" cy="1094"/>
              <a:chOff x="434" y="1509"/>
              <a:chExt cx="1354" cy="1094"/>
            </a:xfrm>
          </p:grpSpPr>
          <p:sp>
            <p:nvSpPr>
              <p:cNvPr id="33844" name="Line 37"/>
              <p:cNvSpPr>
                <a:spLocks noChangeShapeType="1"/>
              </p:cNvSpPr>
              <p:nvPr/>
            </p:nvSpPr>
            <p:spPr bwMode="auto">
              <a:xfrm>
                <a:off x="756" y="2376"/>
                <a:ext cx="1032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3845" name="Line 38"/>
              <p:cNvSpPr>
                <a:spLocks noChangeShapeType="1"/>
              </p:cNvSpPr>
              <p:nvPr/>
            </p:nvSpPr>
            <p:spPr bwMode="auto">
              <a:xfrm flipV="1">
                <a:off x="756" y="1536"/>
                <a:ext cx="0" cy="84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3846" name="Line 39"/>
              <p:cNvSpPr>
                <a:spLocks noChangeShapeType="1"/>
              </p:cNvSpPr>
              <p:nvPr/>
            </p:nvSpPr>
            <p:spPr bwMode="auto">
              <a:xfrm>
                <a:off x="756" y="1800"/>
                <a:ext cx="612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3847" name="Line 40"/>
              <p:cNvSpPr>
                <a:spLocks noChangeShapeType="1"/>
              </p:cNvSpPr>
              <p:nvPr/>
            </p:nvSpPr>
            <p:spPr bwMode="auto">
              <a:xfrm flipH="1">
                <a:off x="948" y="1788"/>
                <a:ext cx="444" cy="60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3848" name="Text Box 41"/>
              <p:cNvSpPr txBox="1">
                <a:spLocks noChangeArrowheads="1"/>
              </p:cNvSpPr>
              <p:nvPr/>
            </p:nvSpPr>
            <p:spPr bwMode="auto">
              <a:xfrm>
                <a:off x="434" y="1509"/>
                <a:ext cx="367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>
                    <a:latin typeface="Symbol" panose="05050102010706020507" pitchFamily="18" charset="2"/>
                  </a:rPr>
                  <a:t>m</a:t>
                </a:r>
                <a:r>
                  <a:rPr lang="en-US" altLang="en-US">
                    <a:latin typeface="Times New Roman" panose="02020603050405020304" pitchFamily="18" charset="0"/>
                  </a:rPr>
                  <a:t>[y]</a:t>
                </a:r>
                <a:endParaRPr lang="id-ID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849" name="Text Box 42"/>
              <p:cNvSpPr txBox="1">
                <a:spLocks noChangeArrowheads="1"/>
              </p:cNvSpPr>
              <p:nvPr/>
            </p:nvSpPr>
            <p:spPr bwMode="auto">
              <a:xfrm>
                <a:off x="606" y="1696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>
                    <a:latin typeface="Times New Roman" panose="02020603050405020304" pitchFamily="18" charset="0"/>
                  </a:rPr>
                  <a:t>1</a:t>
                </a:r>
                <a:endParaRPr lang="id-ID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850" name="Text Box 43"/>
              <p:cNvSpPr txBox="1">
                <a:spLocks noChangeArrowheads="1"/>
              </p:cNvSpPr>
              <p:nvPr/>
            </p:nvSpPr>
            <p:spPr bwMode="auto">
              <a:xfrm>
                <a:off x="598" y="2288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>
                    <a:latin typeface="Times New Roman" panose="02020603050405020304" pitchFamily="18" charset="0"/>
                  </a:rPr>
                  <a:t>0</a:t>
                </a:r>
                <a:endParaRPr lang="id-ID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851" name="Text Box 44"/>
              <p:cNvSpPr txBox="1">
                <a:spLocks noChangeArrowheads="1"/>
              </p:cNvSpPr>
              <p:nvPr/>
            </p:nvSpPr>
            <p:spPr bwMode="auto">
              <a:xfrm>
                <a:off x="1378" y="1568"/>
                <a:ext cx="28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b="1">
                    <a:latin typeface="Times New Roman" panose="02020603050405020304" pitchFamily="18" charset="0"/>
                  </a:rPr>
                  <a:t>B2</a:t>
                </a:r>
                <a:endParaRPr lang="id-ID" altLang="en-US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852" name="Text Box 45"/>
              <p:cNvSpPr txBox="1">
                <a:spLocks noChangeArrowheads="1"/>
              </p:cNvSpPr>
              <p:nvPr/>
            </p:nvSpPr>
            <p:spPr bwMode="auto">
              <a:xfrm>
                <a:off x="922" y="2372"/>
                <a:ext cx="47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b="1">
                    <a:latin typeface="Times New Roman" panose="02020603050405020304" pitchFamily="18" charset="0"/>
                  </a:rPr>
                  <a:t>Var-2</a:t>
                </a:r>
                <a:endParaRPr lang="id-ID" altLang="en-US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853" name="Line 46"/>
              <p:cNvSpPr>
                <a:spLocks noChangeShapeType="1"/>
              </p:cNvSpPr>
              <p:nvPr/>
            </p:nvSpPr>
            <p:spPr bwMode="auto">
              <a:xfrm>
                <a:off x="1368" y="1788"/>
                <a:ext cx="276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3854" name="Line 47"/>
              <p:cNvSpPr>
                <a:spLocks noChangeShapeType="1"/>
              </p:cNvSpPr>
              <p:nvPr/>
            </p:nvSpPr>
            <p:spPr bwMode="auto">
              <a:xfrm>
                <a:off x="1632" y="1800"/>
                <a:ext cx="0" cy="552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33820" name="Line 48"/>
            <p:cNvSpPr>
              <a:spLocks noChangeShapeType="1"/>
            </p:cNvSpPr>
            <p:nvPr/>
          </p:nvSpPr>
          <p:spPr bwMode="auto">
            <a:xfrm>
              <a:off x="3612" y="276"/>
              <a:ext cx="0" cy="1032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21" name="Line 49"/>
            <p:cNvSpPr>
              <a:spLocks noChangeShapeType="1"/>
            </p:cNvSpPr>
            <p:nvPr/>
          </p:nvSpPr>
          <p:spPr bwMode="auto">
            <a:xfrm>
              <a:off x="3616" y="1480"/>
              <a:ext cx="0" cy="1032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33822" name="Group 50"/>
            <p:cNvGrpSpPr>
              <a:grpSpLocks/>
            </p:cNvGrpSpPr>
            <p:nvPr/>
          </p:nvGrpSpPr>
          <p:grpSpPr bwMode="auto">
            <a:xfrm>
              <a:off x="3678" y="253"/>
              <a:ext cx="1354" cy="1094"/>
              <a:chOff x="3678" y="253"/>
              <a:chExt cx="1354" cy="1094"/>
            </a:xfrm>
          </p:grpSpPr>
          <p:sp>
            <p:nvSpPr>
              <p:cNvPr id="33835" name="Line 51"/>
              <p:cNvSpPr>
                <a:spLocks noChangeShapeType="1"/>
              </p:cNvSpPr>
              <p:nvPr/>
            </p:nvSpPr>
            <p:spPr bwMode="auto">
              <a:xfrm>
                <a:off x="4000" y="1120"/>
                <a:ext cx="1032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3836" name="Line 52"/>
              <p:cNvSpPr>
                <a:spLocks noChangeShapeType="1"/>
              </p:cNvSpPr>
              <p:nvPr/>
            </p:nvSpPr>
            <p:spPr bwMode="auto">
              <a:xfrm flipV="1">
                <a:off x="4000" y="280"/>
                <a:ext cx="0" cy="84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3837" name="Line 53"/>
              <p:cNvSpPr>
                <a:spLocks noChangeShapeType="1"/>
              </p:cNvSpPr>
              <p:nvPr/>
            </p:nvSpPr>
            <p:spPr bwMode="auto">
              <a:xfrm>
                <a:off x="4000" y="544"/>
                <a:ext cx="276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3838" name="Line 54"/>
              <p:cNvSpPr>
                <a:spLocks noChangeShapeType="1"/>
              </p:cNvSpPr>
              <p:nvPr/>
            </p:nvSpPr>
            <p:spPr bwMode="auto">
              <a:xfrm>
                <a:off x="4276" y="544"/>
                <a:ext cx="564" cy="56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3839" name="Text Box 55"/>
              <p:cNvSpPr txBox="1">
                <a:spLocks noChangeArrowheads="1"/>
              </p:cNvSpPr>
              <p:nvPr/>
            </p:nvSpPr>
            <p:spPr bwMode="auto">
              <a:xfrm>
                <a:off x="3678" y="253"/>
                <a:ext cx="359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>
                    <a:latin typeface="Symbol" panose="05050102010706020507" pitchFamily="18" charset="2"/>
                  </a:rPr>
                  <a:t>m</a:t>
                </a:r>
                <a:r>
                  <a:rPr lang="en-US" altLang="en-US">
                    <a:latin typeface="Times New Roman" panose="02020603050405020304" pitchFamily="18" charset="0"/>
                  </a:rPr>
                  <a:t>[z]</a:t>
                </a:r>
                <a:endParaRPr lang="id-ID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840" name="Text Box 56"/>
              <p:cNvSpPr txBox="1">
                <a:spLocks noChangeArrowheads="1"/>
              </p:cNvSpPr>
              <p:nvPr/>
            </p:nvSpPr>
            <p:spPr bwMode="auto">
              <a:xfrm>
                <a:off x="3850" y="440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>
                    <a:latin typeface="Times New Roman" panose="02020603050405020304" pitchFamily="18" charset="0"/>
                  </a:rPr>
                  <a:t>1</a:t>
                </a:r>
                <a:endParaRPr lang="id-ID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841" name="Text Box 57"/>
              <p:cNvSpPr txBox="1">
                <a:spLocks noChangeArrowheads="1"/>
              </p:cNvSpPr>
              <p:nvPr/>
            </p:nvSpPr>
            <p:spPr bwMode="auto">
              <a:xfrm>
                <a:off x="3842" y="1032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>
                    <a:latin typeface="Times New Roman" panose="02020603050405020304" pitchFamily="18" charset="0"/>
                  </a:rPr>
                  <a:t>0</a:t>
                </a:r>
                <a:endParaRPr lang="id-ID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842" name="Text Box 58"/>
              <p:cNvSpPr txBox="1">
                <a:spLocks noChangeArrowheads="1"/>
              </p:cNvSpPr>
              <p:nvPr/>
            </p:nvSpPr>
            <p:spPr bwMode="auto">
              <a:xfrm>
                <a:off x="3982" y="336"/>
                <a:ext cx="2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b="1">
                    <a:latin typeface="Times New Roman" panose="02020603050405020304" pitchFamily="18" charset="0"/>
                  </a:rPr>
                  <a:t>C1</a:t>
                </a:r>
                <a:endParaRPr lang="id-ID" altLang="en-US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843" name="Text Box 59"/>
              <p:cNvSpPr txBox="1">
                <a:spLocks noChangeArrowheads="1"/>
              </p:cNvSpPr>
              <p:nvPr/>
            </p:nvSpPr>
            <p:spPr bwMode="auto">
              <a:xfrm>
                <a:off x="4550" y="1116"/>
                <a:ext cx="47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b="1">
                    <a:latin typeface="Times New Roman" panose="02020603050405020304" pitchFamily="18" charset="0"/>
                  </a:rPr>
                  <a:t>Var-3</a:t>
                </a:r>
                <a:endParaRPr lang="id-ID" altLang="en-US" b="1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3823" name="Group 60"/>
            <p:cNvGrpSpPr>
              <a:grpSpLocks/>
            </p:cNvGrpSpPr>
            <p:nvPr/>
          </p:nvGrpSpPr>
          <p:grpSpPr bwMode="auto">
            <a:xfrm>
              <a:off x="3678" y="1513"/>
              <a:ext cx="1384" cy="1094"/>
              <a:chOff x="3678" y="1513"/>
              <a:chExt cx="1384" cy="1094"/>
            </a:xfrm>
          </p:grpSpPr>
          <p:sp>
            <p:nvSpPr>
              <p:cNvPr id="33824" name="Line 61"/>
              <p:cNvSpPr>
                <a:spLocks noChangeShapeType="1"/>
              </p:cNvSpPr>
              <p:nvPr/>
            </p:nvSpPr>
            <p:spPr bwMode="auto">
              <a:xfrm>
                <a:off x="4000" y="2380"/>
                <a:ext cx="1032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3825" name="Line 62"/>
              <p:cNvSpPr>
                <a:spLocks noChangeShapeType="1"/>
              </p:cNvSpPr>
              <p:nvPr/>
            </p:nvSpPr>
            <p:spPr bwMode="auto">
              <a:xfrm flipV="1">
                <a:off x="4000" y="1540"/>
                <a:ext cx="0" cy="84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3826" name="Line 63"/>
              <p:cNvSpPr>
                <a:spLocks noChangeShapeType="1"/>
              </p:cNvSpPr>
              <p:nvPr/>
            </p:nvSpPr>
            <p:spPr bwMode="auto">
              <a:xfrm>
                <a:off x="4000" y="1804"/>
                <a:ext cx="612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3827" name="Line 64"/>
              <p:cNvSpPr>
                <a:spLocks noChangeShapeType="1"/>
              </p:cNvSpPr>
              <p:nvPr/>
            </p:nvSpPr>
            <p:spPr bwMode="auto">
              <a:xfrm flipH="1">
                <a:off x="4192" y="1792"/>
                <a:ext cx="444" cy="60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3828" name="Text Box 65"/>
              <p:cNvSpPr txBox="1">
                <a:spLocks noChangeArrowheads="1"/>
              </p:cNvSpPr>
              <p:nvPr/>
            </p:nvSpPr>
            <p:spPr bwMode="auto">
              <a:xfrm>
                <a:off x="3678" y="1513"/>
                <a:ext cx="359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dirty="0">
                    <a:latin typeface="Symbol" panose="05050102010706020507" pitchFamily="18" charset="2"/>
                  </a:rPr>
                  <a:t>m</a:t>
                </a:r>
                <a:r>
                  <a:rPr lang="en-US" altLang="en-US" dirty="0">
                    <a:latin typeface="Times New Roman" panose="02020603050405020304" pitchFamily="18" charset="0"/>
                  </a:rPr>
                  <a:t>[z]</a:t>
                </a:r>
                <a:endParaRPr lang="id-ID" altLang="en-US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829" name="Text Box 66"/>
              <p:cNvSpPr txBox="1">
                <a:spLocks noChangeArrowheads="1"/>
              </p:cNvSpPr>
              <p:nvPr/>
            </p:nvSpPr>
            <p:spPr bwMode="auto">
              <a:xfrm>
                <a:off x="3850" y="1700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>
                    <a:latin typeface="Times New Roman" panose="02020603050405020304" pitchFamily="18" charset="0"/>
                  </a:rPr>
                  <a:t>1</a:t>
                </a:r>
                <a:endParaRPr lang="id-ID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830" name="Text Box 67"/>
              <p:cNvSpPr txBox="1">
                <a:spLocks noChangeArrowheads="1"/>
              </p:cNvSpPr>
              <p:nvPr/>
            </p:nvSpPr>
            <p:spPr bwMode="auto">
              <a:xfrm>
                <a:off x="3842" y="2292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>
                    <a:latin typeface="Times New Roman" panose="02020603050405020304" pitchFamily="18" charset="0"/>
                  </a:rPr>
                  <a:t>0</a:t>
                </a:r>
                <a:endParaRPr lang="id-ID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831" name="Text Box 68"/>
              <p:cNvSpPr txBox="1">
                <a:spLocks noChangeArrowheads="1"/>
              </p:cNvSpPr>
              <p:nvPr/>
            </p:nvSpPr>
            <p:spPr bwMode="auto">
              <a:xfrm>
                <a:off x="4618" y="1572"/>
                <a:ext cx="2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b="1">
                    <a:latin typeface="Times New Roman" panose="02020603050405020304" pitchFamily="18" charset="0"/>
                  </a:rPr>
                  <a:t>C2</a:t>
                </a:r>
                <a:endParaRPr lang="id-ID" altLang="en-US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832" name="Text Box 69"/>
              <p:cNvSpPr txBox="1">
                <a:spLocks noChangeArrowheads="1"/>
              </p:cNvSpPr>
              <p:nvPr/>
            </p:nvSpPr>
            <p:spPr bwMode="auto">
              <a:xfrm>
                <a:off x="4586" y="2376"/>
                <a:ext cx="47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b="1">
                    <a:latin typeface="Times New Roman" panose="02020603050405020304" pitchFamily="18" charset="0"/>
                  </a:rPr>
                  <a:t>Var-3</a:t>
                </a:r>
                <a:endParaRPr lang="id-ID" altLang="en-US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833" name="Line 70"/>
              <p:cNvSpPr>
                <a:spLocks noChangeShapeType="1"/>
              </p:cNvSpPr>
              <p:nvPr/>
            </p:nvSpPr>
            <p:spPr bwMode="auto">
              <a:xfrm>
                <a:off x="4612" y="1792"/>
                <a:ext cx="276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3834" name="Line 71"/>
              <p:cNvSpPr>
                <a:spLocks noChangeShapeType="1"/>
              </p:cNvSpPr>
              <p:nvPr/>
            </p:nvSpPr>
            <p:spPr bwMode="auto">
              <a:xfrm>
                <a:off x="4876" y="1804"/>
                <a:ext cx="0" cy="552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46152" name="Line 72"/>
          <p:cNvSpPr>
            <a:spLocks noChangeShapeType="1"/>
          </p:cNvSpPr>
          <p:nvPr/>
        </p:nvSpPr>
        <p:spPr bwMode="auto">
          <a:xfrm flipV="1">
            <a:off x="3505200" y="1257300"/>
            <a:ext cx="0" cy="514350"/>
          </a:xfrm>
          <a:prstGeom prst="line">
            <a:avLst/>
          </a:prstGeom>
          <a:noFill/>
          <a:ln w="57150">
            <a:solidFill>
              <a:srgbClr val="C61204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153" name="Line 73"/>
          <p:cNvSpPr>
            <a:spLocks noChangeShapeType="1"/>
          </p:cNvSpPr>
          <p:nvPr/>
        </p:nvSpPr>
        <p:spPr bwMode="auto">
          <a:xfrm>
            <a:off x="3524250" y="1257300"/>
            <a:ext cx="3695700" cy="0"/>
          </a:xfrm>
          <a:prstGeom prst="line">
            <a:avLst/>
          </a:prstGeom>
          <a:noFill/>
          <a:ln w="57150">
            <a:solidFill>
              <a:srgbClr val="C61204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154" name="Line 74"/>
          <p:cNvSpPr>
            <a:spLocks noChangeShapeType="1"/>
          </p:cNvSpPr>
          <p:nvPr/>
        </p:nvSpPr>
        <p:spPr bwMode="auto">
          <a:xfrm>
            <a:off x="7296150" y="1257300"/>
            <a:ext cx="1390650" cy="0"/>
          </a:xfrm>
          <a:prstGeom prst="line">
            <a:avLst/>
          </a:prstGeom>
          <a:noFill/>
          <a:ln w="57150">
            <a:solidFill>
              <a:srgbClr val="4B359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155" name="Line 75"/>
          <p:cNvSpPr>
            <a:spLocks noChangeShapeType="1"/>
          </p:cNvSpPr>
          <p:nvPr/>
        </p:nvSpPr>
        <p:spPr bwMode="auto">
          <a:xfrm>
            <a:off x="8629650" y="1257300"/>
            <a:ext cx="0" cy="533400"/>
          </a:xfrm>
          <a:prstGeom prst="line">
            <a:avLst/>
          </a:prstGeom>
          <a:noFill/>
          <a:ln w="57150">
            <a:solidFill>
              <a:srgbClr val="4B359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156" name="Text Box 76"/>
          <p:cNvSpPr txBox="1">
            <a:spLocks noChangeArrowheads="1"/>
          </p:cNvSpPr>
          <p:nvPr/>
        </p:nvSpPr>
        <p:spPr bwMode="auto">
          <a:xfrm>
            <a:off x="7432675" y="1139825"/>
            <a:ext cx="477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660033"/>
                </a:solidFill>
                <a:latin typeface="Symbol" panose="05050102010706020507" pitchFamily="18" charset="2"/>
              </a:rPr>
              <a:t>a</a:t>
            </a:r>
            <a:r>
              <a:rPr lang="en-US" altLang="en-US" sz="2400" b="1" baseline="-25000">
                <a:solidFill>
                  <a:srgbClr val="660033"/>
                </a:solidFill>
                <a:latin typeface="Times New Roman" panose="02020603050405020304" pitchFamily="18" charset="0"/>
              </a:rPr>
              <a:t>1</a:t>
            </a:r>
            <a:endParaRPr lang="id-ID" altLang="en-US" sz="2400" b="1" baseline="-25000">
              <a:solidFill>
                <a:srgbClr val="660033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157" name="Text Box 77"/>
          <p:cNvSpPr txBox="1">
            <a:spLocks noChangeArrowheads="1"/>
          </p:cNvSpPr>
          <p:nvPr/>
        </p:nvSpPr>
        <p:spPr bwMode="auto">
          <a:xfrm>
            <a:off x="8334375" y="1658938"/>
            <a:ext cx="446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660033"/>
                </a:solidFill>
                <a:latin typeface="Tahoma" panose="020B0604030504040204" pitchFamily="34" charset="0"/>
              </a:rPr>
              <a:t>z</a:t>
            </a:r>
            <a:r>
              <a:rPr lang="en-US" altLang="en-US" sz="2400" b="1" baseline="-25000">
                <a:solidFill>
                  <a:srgbClr val="660033"/>
                </a:solidFill>
                <a:latin typeface="Times New Roman" panose="02020603050405020304" pitchFamily="18" charset="0"/>
              </a:rPr>
              <a:t>1</a:t>
            </a:r>
            <a:endParaRPr lang="id-ID" altLang="en-US" sz="2400" b="1" baseline="-25000">
              <a:solidFill>
                <a:srgbClr val="660033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158" name="Line 78"/>
          <p:cNvSpPr>
            <a:spLocks noChangeShapeType="1"/>
          </p:cNvSpPr>
          <p:nvPr/>
        </p:nvSpPr>
        <p:spPr bwMode="auto">
          <a:xfrm flipV="1">
            <a:off x="6096000" y="990600"/>
            <a:ext cx="0" cy="781050"/>
          </a:xfrm>
          <a:prstGeom prst="line">
            <a:avLst/>
          </a:prstGeom>
          <a:noFill/>
          <a:ln w="57150">
            <a:solidFill>
              <a:srgbClr val="0066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159" name="Line 79"/>
          <p:cNvSpPr>
            <a:spLocks noChangeShapeType="1"/>
          </p:cNvSpPr>
          <p:nvPr/>
        </p:nvSpPr>
        <p:spPr bwMode="auto">
          <a:xfrm>
            <a:off x="6096000" y="1009650"/>
            <a:ext cx="1123950" cy="0"/>
          </a:xfrm>
          <a:prstGeom prst="line">
            <a:avLst/>
          </a:prstGeom>
          <a:noFill/>
          <a:ln w="57150">
            <a:solidFill>
              <a:srgbClr val="0066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160" name="Line 80"/>
          <p:cNvSpPr>
            <a:spLocks noChangeShapeType="1"/>
          </p:cNvSpPr>
          <p:nvPr/>
        </p:nvSpPr>
        <p:spPr bwMode="auto">
          <a:xfrm flipV="1">
            <a:off x="3530600" y="3130550"/>
            <a:ext cx="0" cy="609600"/>
          </a:xfrm>
          <a:prstGeom prst="line">
            <a:avLst/>
          </a:prstGeom>
          <a:noFill/>
          <a:ln w="57150">
            <a:solidFill>
              <a:srgbClr val="C61204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161" name="Line 81"/>
          <p:cNvSpPr>
            <a:spLocks noChangeShapeType="1"/>
          </p:cNvSpPr>
          <p:nvPr/>
        </p:nvSpPr>
        <p:spPr bwMode="auto">
          <a:xfrm>
            <a:off x="3549650" y="3092450"/>
            <a:ext cx="3695700" cy="0"/>
          </a:xfrm>
          <a:prstGeom prst="line">
            <a:avLst/>
          </a:prstGeom>
          <a:noFill/>
          <a:ln w="57150">
            <a:solidFill>
              <a:srgbClr val="C61204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162" name="Line 82"/>
          <p:cNvSpPr>
            <a:spLocks noChangeShapeType="1"/>
          </p:cNvSpPr>
          <p:nvPr/>
        </p:nvSpPr>
        <p:spPr bwMode="auto">
          <a:xfrm flipV="1">
            <a:off x="6121400" y="3397250"/>
            <a:ext cx="0" cy="381000"/>
          </a:xfrm>
          <a:prstGeom prst="line">
            <a:avLst/>
          </a:prstGeom>
          <a:noFill/>
          <a:ln w="57150">
            <a:solidFill>
              <a:srgbClr val="0066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163" name="Line 83"/>
          <p:cNvSpPr>
            <a:spLocks noChangeShapeType="1"/>
          </p:cNvSpPr>
          <p:nvPr/>
        </p:nvSpPr>
        <p:spPr bwMode="auto">
          <a:xfrm>
            <a:off x="6083300" y="3397250"/>
            <a:ext cx="1143000" cy="0"/>
          </a:xfrm>
          <a:prstGeom prst="line">
            <a:avLst/>
          </a:prstGeom>
          <a:noFill/>
          <a:ln w="57150">
            <a:solidFill>
              <a:srgbClr val="0066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164" name="Line 84"/>
          <p:cNvSpPr>
            <a:spLocks noChangeShapeType="1"/>
          </p:cNvSpPr>
          <p:nvPr/>
        </p:nvSpPr>
        <p:spPr bwMode="auto">
          <a:xfrm>
            <a:off x="7283450" y="3397250"/>
            <a:ext cx="1162050" cy="0"/>
          </a:xfrm>
          <a:prstGeom prst="line">
            <a:avLst/>
          </a:prstGeom>
          <a:noFill/>
          <a:ln w="57150">
            <a:solidFill>
              <a:srgbClr val="4B359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165" name="Line 85"/>
          <p:cNvSpPr>
            <a:spLocks noChangeShapeType="1"/>
          </p:cNvSpPr>
          <p:nvPr/>
        </p:nvSpPr>
        <p:spPr bwMode="auto">
          <a:xfrm>
            <a:off x="8426450" y="3435350"/>
            <a:ext cx="19050" cy="381000"/>
          </a:xfrm>
          <a:prstGeom prst="line">
            <a:avLst/>
          </a:prstGeom>
          <a:noFill/>
          <a:ln w="57150">
            <a:solidFill>
              <a:srgbClr val="4B359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166" name="Text Box 86"/>
          <p:cNvSpPr txBox="1">
            <a:spLocks noChangeArrowheads="1"/>
          </p:cNvSpPr>
          <p:nvPr/>
        </p:nvSpPr>
        <p:spPr bwMode="auto">
          <a:xfrm>
            <a:off x="7458075" y="3241675"/>
            <a:ext cx="477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660033"/>
                </a:solidFill>
                <a:latin typeface="Symbol" panose="05050102010706020507" pitchFamily="18" charset="2"/>
              </a:rPr>
              <a:t>a</a:t>
            </a:r>
            <a:r>
              <a:rPr lang="en-US" altLang="en-US" sz="2400" b="1" baseline="-25000">
                <a:solidFill>
                  <a:srgbClr val="660033"/>
                </a:solidFill>
                <a:latin typeface="Times New Roman" panose="02020603050405020304" pitchFamily="18" charset="0"/>
              </a:rPr>
              <a:t>2</a:t>
            </a:r>
            <a:endParaRPr lang="id-ID" altLang="en-US" sz="2400" b="1" baseline="-25000">
              <a:solidFill>
                <a:srgbClr val="660033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167" name="Text Box 87"/>
          <p:cNvSpPr txBox="1">
            <a:spLocks noChangeArrowheads="1"/>
          </p:cNvSpPr>
          <p:nvPr/>
        </p:nvSpPr>
        <p:spPr bwMode="auto">
          <a:xfrm>
            <a:off x="8245475" y="3703638"/>
            <a:ext cx="446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660033"/>
                </a:solidFill>
                <a:latin typeface="Tahoma" panose="020B0604030504040204" pitchFamily="34" charset="0"/>
              </a:rPr>
              <a:t>z</a:t>
            </a:r>
            <a:r>
              <a:rPr lang="en-US" altLang="en-US" sz="2400" b="1" baseline="-25000">
                <a:solidFill>
                  <a:srgbClr val="660033"/>
                </a:solidFill>
                <a:latin typeface="Times New Roman" panose="02020603050405020304" pitchFamily="18" charset="0"/>
              </a:rPr>
              <a:t>2</a:t>
            </a:r>
            <a:endParaRPr lang="id-ID" altLang="en-US" sz="2400" b="1" baseline="-25000">
              <a:solidFill>
                <a:srgbClr val="660033"/>
              </a:solidFill>
              <a:latin typeface="Times New Roman" panose="02020603050405020304" pitchFamily="18" charset="0"/>
            </a:endParaRPr>
          </a:p>
        </p:txBody>
      </p:sp>
      <p:sp>
        <p:nvSpPr>
          <p:cNvPr id="33812" name="Rectangle 88"/>
          <p:cNvSpPr>
            <a:spLocks noChangeArrowheads="1"/>
          </p:cNvSpPr>
          <p:nvPr/>
        </p:nvSpPr>
        <p:spPr bwMode="auto">
          <a:xfrm>
            <a:off x="1524001" y="307288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46169" name="Object 89"/>
          <p:cNvGraphicFramePr>
            <a:graphicFrameLocks noChangeAspect="1"/>
          </p:cNvGraphicFramePr>
          <p:nvPr/>
        </p:nvGraphicFramePr>
        <p:xfrm>
          <a:off x="7315200" y="5238751"/>
          <a:ext cx="2173288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r:id="rId4" imgW="901309" imgH="342751" progId="Equation.3">
                  <p:embed/>
                </p:oleObj>
              </mc:Choice>
              <mc:Fallback>
                <p:oleObj r:id="rId4" imgW="901309" imgH="34275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5238751"/>
                        <a:ext cx="2173288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170" name="AutoShape 90"/>
          <p:cNvSpPr>
            <a:spLocks noChangeArrowheads="1"/>
          </p:cNvSpPr>
          <p:nvPr/>
        </p:nvSpPr>
        <p:spPr bwMode="auto">
          <a:xfrm rot="5400000">
            <a:off x="8134350" y="4552950"/>
            <a:ext cx="838200" cy="361950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71" name="Text Box 91"/>
          <p:cNvSpPr txBox="1">
            <a:spLocks noChangeArrowheads="1"/>
          </p:cNvSpPr>
          <p:nvPr/>
        </p:nvSpPr>
        <p:spPr bwMode="auto">
          <a:xfrm>
            <a:off x="6784975" y="4289426"/>
            <a:ext cx="15684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400" dirty="0">
                <a:latin typeface="Times New Roman" panose="02020603050405020304" pitchFamily="18" charset="0"/>
              </a:rPr>
              <a:t>Rata-rata </a:t>
            </a:r>
            <a:r>
              <a:rPr lang="en-US" altLang="en-US" sz="2400" dirty="0" err="1">
                <a:latin typeface="Times New Roman" panose="02020603050405020304" pitchFamily="18" charset="0"/>
              </a:rPr>
              <a:t>terbobot</a:t>
            </a:r>
            <a:endParaRPr lang="id-ID" altLang="en-US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912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4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4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4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4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4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52" grpId="0" animBg="1"/>
      <p:bldP spid="46153" grpId="0" animBg="1"/>
      <p:bldP spid="46154" grpId="0" animBg="1"/>
      <p:bldP spid="46155" grpId="0" animBg="1"/>
      <p:bldP spid="46156" grpId="0"/>
      <p:bldP spid="46157" grpId="0"/>
      <p:bldP spid="46158" grpId="0" animBg="1"/>
      <p:bldP spid="46159" grpId="0" animBg="1"/>
      <p:bldP spid="46160" grpId="0" animBg="1"/>
      <p:bldP spid="46161" grpId="0" animBg="1"/>
      <p:bldP spid="46162" grpId="0" animBg="1"/>
      <p:bldP spid="46163" grpId="0" animBg="1"/>
      <p:bldP spid="46164" grpId="0" animBg="1"/>
      <p:bldP spid="46165" grpId="0" animBg="1"/>
      <p:bldP spid="46166" grpId="0"/>
      <p:bldP spid="4616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CONTOH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marL="514350" indent="-514350" algn="just">
              <a:lnSpc>
                <a:spcPct val="110000"/>
              </a:lnSpc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Suatu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perusahaan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makanan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kaleng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setiap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harinya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rata-rata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menerima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permintaan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sekitar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55000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kaleng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bulan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terakhir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permintaan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tertinggi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sebesar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75000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kaleng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514350" indent="-514350" algn="just">
              <a:lnSpc>
                <a:spcPct val="110000"/>
              </a:lnSpc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Makanan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kaleng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masih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tersedia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gudang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setiap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harinya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rata-rata 7000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kaleng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sedangkan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kapasitas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gudang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maksimum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hanya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menampung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13000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kaleng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514350" indent="-514350" algn="just">
              <a:lnSpc>
                <a:spcPct val="110000"/>
              </a:lnSpc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Apabila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produksinya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menggunakan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aturan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fuzzy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berikut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 marL="91440" indent="-91440" algn="just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</a:p>
        </p:txBody>
      </p:sp>
    </p:spTree>
    <p:extLst>
      <p:ext uri="{BB962C8B-B14F-4D97-AF65-F5344CB8AC3E}">
        <p14:creationId xmlns:p14="http://schemas.microsoft.com/office/powerpoint/2010/main" val="90368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2270126" y="927100"/>
            <a:ext cx="7777163" cy="27305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  <a:tabLst>
                <a:tab pos="514350" algn="l"/>
                <a:tab pos="1257300" algn="l"/>
              </a:tabLst>
            </a:pPr>
            <a:r>
              <a:rPr lang="en-US" alt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[R1] 	IF </a:t>
            </a:r>
            <a:r>
              <a:rPr lang="en-US" alt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Permintaan</a:t>
            </a:r>
            <a:r>
              <a:rPr lang="en-US" alt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TURUN And </a:t>
            </a:r>
            <a:r>
              <a:rPr lang="en-US" alt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Persediaan</a:t>
            </a:r>
            <a:r>
              <a:rPr lang="en-US" alt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BANYAK</a:t>
            </a:r>
          </a:p>
          <a:p>
            <a:pPr marL="342900" lvl="3" indent="0" algn="just">
              <a:buNone/>
              <a:tabLst>
                <a:tab pos="514350" algn="l"/>
                <a:tab pos="1257300" algn="l"/>
              </a:tabLst>
            </a:pPr>
            <a:r>
              <a:rPr lang="en-US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	THEN </a:t>
            </a:r>
            <a:r>
              <a:rPr lang="en-US" altLang="en-US" sz="2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Produksi</a:t>
            </a:r>
            <a:r>
              <a:rPr lang="en-US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Barang</a:t>
            </a:r>
            <a:r>
              <a:rPr lang="en-US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BERKURANG</a:t>
            </a:r>
          </a:p>
          <a:p>
            <a:pPr marL="342900" lvl="3" indent="0" algn="just">
              <a:buNone/>
              <a:tabLst>
                <a:tab pos="514350" algn="l"/>
                <a:tab pos="1257300" algn="l"/>
              </a:tabLst>
            </a:pPr>
            <a:r>
              <a:rPr lang="en-US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[R2] 	IF </a:t>
            </a:r>
            <a:r>
              <a:rPr lang="en-US" altLang="en-US" sz="2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Permintaan</a:t>
            </a:r>
            <a:r>
              <a:rPr lang="en-US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NAIK And </a:t>
            </a:r>
            <a:r>
              <a:rPr lang="en-US" altLang="en-US" sz="2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Persediaan</a:t>
            </a:r>
            <a:r>
              <a:rPr lang="en-US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SEDIKIT</a:t>
            </a:r>
          </a:p>
          <a:p>
            <a:pPr marL="342900" lvl="3" indent="0" algn="just">
              <a:buNone/>
              <a:tabLst>
                <a:tab pos="514350" algn="l"/>
                <a:tab pos="1257300" algn="l"/>
              </a:tabLst>
            </a:pPr>
            <a:r>
              <a:rPr lang="en-US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	THEN </a:t>
            </a:r>
            <a:r>
              <a:rPr lang="en-US" altLang="en-US" sz="2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Produksi</a:t>
            </a:r>
            <a:r>
              <a:rPr lang="en-US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Barang</a:t>
            </a:r>
            <a:r>
              <a:rPr lang="en-US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BERTAMBAH</a:t>
            </a:r>
          </a:p>
          <a:p>
            <a:pPr marL="228600" lvl="2" indent="0" algn="just">
              <a:buNone/>
              <a:tabLst>
                <a:tab pos="514350" algn="l"/>
                <a:tab pos="1257300" algn="l"/>
              </a:tabLst>
            </a:pPr>
            <a:r>
              <a:rPr lang="en-US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[R3] IF </a:t>
            </a:r>
            <a:r>
              <a:rPr lang="en-US" altLang="en-US" sz="2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Permintaan</a:t>
            </a:r>
            <a:r>
              <a:rPr lang="en-US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NAIK And </a:t>
            </a:r>
            <a:r>
              <a:rPr lang="en-US" altLang="en-US" sz="2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Persediaan</a:t>
            </a:r>
            <a:r>
              <a:rPr lang="en-US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BANYAK</a:t>
            </a:r>
          </a:p>
          <a:p>
            <a:pPr marL="228600" lvl="2" indent="0" algn="just">
              <a:buNone/>
              <a:tabLst>
                <a:tab pos="514350" algn="l"/>
                <a:tab pos="1257300" algn="l"/>
              </a:tabLst>
            </a:pPr>
            <a:r>
              <a:rPr lang="en-US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	THEN </a:t>
            </a:r>
            <a:r>
              <a:rPr lang="en-US" altLang="en-US" sz="2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Produksi</a:t>
            </a:r>
            <a:r>
              <a:rPr lang="en-US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Barang</a:t>
            </a:r>
            <a:r>
              <a:rPr lang="en-US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BERTAMBAH</a:t>
            </a:r>
          </a:p>
          <a:p>
            <a:pPr marL="228600" lvl="2" indent="0" algn="just">
              <a:buNone/>
              <a:tabLst>
                <a:tab pos="514350" algn="l"/>
                <a:tab pos="1257300" algn="l"/>
              </a:tabLst>
            </a:pPr>
            <a:r>
              <a:rPr lang="en-US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[R4] IF </a:t>
            </a:r>
            <a:r>
              <a:rPr lang="en-US" altLang="en-US" sz="2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Permintaan</a:t>
            </a:r>
            <a:r>
              <a:rPr lang="en-US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TURUN And </a:t>
            </a:r>
            <a:r>
              <a:rPr lang="en-US" altLang="en-US" sz="2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Persediaan</a:t>
            </a:r>
            <a:r>
              <a:rPr lang="en-US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SEDIKIT</a:t>
            </a:r>
          </a:p>
          <a:p>
            <a:pPr marL="228600" lvl="2" indent="0" algn="just">
              <a:buNone/>
              <a:tabLst>
                <a:tab pos="514350" algn="l"/>
                <a:tab pos="1257300" algn="l"/>
              </a:tabLst>
            </a:pPr>
            <a:r>
              <a:rPr lang="en-US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	THEN </a:t>
            </a:r>
            <a:r>
              <a:rPr lang="en-US" altLang="en-US" sz="2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Produksi</a:t>
            </a:r>
            <a:r>
              <a:rPr lang="en-US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Barang</a:t>
            </a:r>
            <a:r>
              <a:rPr lang="en-US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BERKURANG</a:t>
            </a:r>
          </a:p>
          <a:p>
            <a:pPr marL="228600" lvl="2" indent="0" algn="just">
              <a:buNone/>
              <a:tabLst>
                <a:tab pos="514350" algn="l"/>
                <a:tab pos="1257300" algn="l"/>
              </a:tabLst>
            </a:pPr>
            <a:endParaRPr lang="en-US" altLang="en-US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tabLst>
                <a:tab pos="514350" algn="l"/>
                <a:tab pos="1257300" algn="l"/>
              </a:tabLst>
            </a:pPr>
            <a:endParaRPr lang="en-US" altLang="en-US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2270125" y="4148139"/>
            <a:ext cx="78867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accent1"/>
              </a:buClr>
              <a:buSzPct val="65000"/>
              <a:buFont typeface="Wingdings" panose="05000000000000000000" pitchFamily="2" charset="2"/>
              <a:buNone/>
            </a:pPr>
            <a:r>
              <a:rPr lang="en-US" altLang="en-US" sz="2400" dirty="0" err="1">
                <a:cs typeface="Arial" panose="020B0604020202020204" pitchFamily="34" charset="0"/>
              </a:rPr>
              <a:t>Tentukanlah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berapa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jumlah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barang</a:t>
            </a:r>
            <a:r>
              <a:rPr lang="en-US" altLang="en-US" sz="2400" dirty="0">
                <a:cs typeface="Arial" panose="020B0604020202020204" pitchFamily="34" charset="0"/>
              </a:rPr>
              <a:t> yang </a:t>
            </a:r>
            <a:r>
              <a:rPr lang="en-US" altLang="en-US" sz="2400" dirty="0" err="1">
                <a:cs typeface="Arial" panose="020B0604020202020204" pitchFamily="34" charset="0"/>
              </a:rPr>
              <a:t>harus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diproduksi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hari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ini</a:t>
            </a:r>
            <a:r>
              <a:rPr lang="en-US" altLang="en-US" sz="2400" dirty="0">
                <a:cs typeface="Arial" panose="020B0604020202020204" pitchFamily="34" charset="0"/>
              </a:rPr>
              <a:t>, </a:t>
            </a:r>
            <a:r>
              <a:rPr lang="en-US" altLang="en-US" sz="2400" dirty="0" err="1">
                <a:cs typeface="Arial" panose="020B0604020202020204" pitchFamily="34" charset="0"/>
              </a:rPr>
              <a:t>jika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permintaan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sebanyak</a:t>
            </a:r>
            <a:r>
              <a:rPr lang="en-US" altLang="en-US" sz="2400" dirty="0">
                <a:cs typeface="Arial" panose="020B0604020202020204" pitchFamily="34" charset="0"/>
              </a:rPr>
              <a:t> 60000 </a:t>
            </a:r>
            <a:r>
              <a:rPr lang="en-US" altLang="en-US" sz="2400" dirty="0" err="1">
                <a:cs typeface="Arial" panose="020B0604020202020204" pitchFamily="34" charset="0"/>
              </a:rPr>
              <a:t>kaleng</a:t>
            </a:r>
            <a:r>
              <a:rPr lang="en-US" altLang="en-US" sz="2400" dirty="0">
                <a:cs typeface="Arial" panose="020B0604020202020204" pitchFamily="34" charset="0"/>
              </a:rPr>
              <a:t>, </a:t>
            </a:r>
            <a:r>
              <a:rPr lang="en-US" altLang="en-US" sz="2400" dirty="0" err="1">
                <a:cs typeface="Arial" panose="020B0604020202020204" pitchFamily="34" charset="0"/>
              </a:rPr>
              <a:t>dan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persediaan</a:t>
            </a:r>
            <a:r>
              <a:rPr lang="en-US" altLang="en-US" sz="2400" dirty="0">
                <a:cs typeface="Arial" panose="020B0604020202020204" pitchFamily="34" charset="0"/>
              </a:rPr>
              <a:t> yang </a:t>
            </a:r>
            <a:r>
              <a:rPr lang="en-US" altLang="en-US" sz="2400" dirty="0" err="1">
                <a:cs typeface="Arial" panose="020B0604020202020204" pitchFamily="34" charset="0"/>
              </a:rPr>
              <a:t>masih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ada</a:t>
            </a:r>
            <a:r>
              <a:rPr lang="en-US" altLang="en-US" sz="2400" dirty="0">
                <a:cs typeface="Arial" panose="020B0604020202020204" pitchFamily="34" charset="0"/>
              </a:rPr>
              <a:t> di </a:t>
            </a:r>
            <a:r>
              <a:rPr lang="en-US" altLang="en-US" sz="2400" dirty="0" err="1">
                <a:cs typeface="Arial" panose="020B0604020202020204" pitchFamily="34" charset="0"/>
              </a:rPr>
              <a:t>gudang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sebanyak</a:t>
            </a:r>
            <a:r>
              <a:rPr lang="en-US" altLang="en-US" sz="2400" dirty="0">
                <a:cs typeface="Arial" panose="020B0604020202020204" pitchFamily="34" charset="0"/>
              </a:rPr>
              <a:t> 8000 </a:t>
            </a:r>
            <a:r>
              <a:rPr lang="en-US" altLang="en-US" sz="2400" dirty="0" err="1">
                <a:cs typeface="Arial" panose="020B0604020202020204" pitchFamily="34" charset="0"/>
              </a:rPr>
              <a:t>kaleng</a:t>
            </a:r>
            <a:r>
              <a:rPr lang="en-US" altLang="en-US" sz="2400" dirty="0"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6958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2133600" y="914400"/>
            <a:ext cx="8250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3600" u="sng" dirty="0" err="1">
                <a:cs typeface="Arial" panose="020B0604020202020204" pitchFamily="34" charset="0"/>
              </a:rPr>
              <a:t>Membuat</a:t>
            </a:r>
            <a:r>
              <a:rPr lang="en-AU" altLang="en-US" sz="3600" u="sng" dirty="0">
                <a:cs typeface="Arial" panose="020B0604020202020204" pitchFamily="34" charset="0"/>
              </a:rPr>
              <a:t> </a:t>
            </a:r>
            <a:r>
              <a:rPr lang="en-AU" altLang="en-US" sz="3600" u="sng" dirty="0" err="1">
                <a:cs typeface="Arial" panose="020B0604020202020204" pitchFamily="34" charset="0"/>
              </a:rPr>
              <a:t>himpunan</a:t>
            </a:r>
            <a:r>
              <a:rPr lang="en-AU" altLang="en-US" sz="3600" u="sng" dirty="0">
                <a:cs typeface="Arial" panose="020B0604020202020204" pitchFamily="34" charset="0"/>
              </a:rPr>
              <a:t> </a:t>
            </a:r>
            <a:r>
              <a:rPr lang="en-AU" altLang="en-US" sz="3600" u="sng" dirty="0" err="1">
                <a:cs typeface="Arial" panose="020B0604020202020204" pitchFamily="34" charset="0"/>
              </a:rPr>
              <a:t>dan</a:t>
            </a:r>
            <a:r>
              <a:rPr lang="en-AU" altLang="en-US" sz="3600" u="sng" dirty="0">
                <a:cs typeface="Arial" panose="020B0604020202020204" pitchFamily="34" charset="0"/>
              </a:rPr>
              <a:t> input fuzzy</a:t>
            </a:r>
            <a:endParaRPr lang="en-US" altLang="en-US" sz="3600" u="sng" dirty="0">
              <a:cs typeface="Arial" panose="020B0604020202020204" pitchFamily="34" charset="0"/>
            </a:endParaRP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2286000" y="1789113"/>
            <a:ext cx="8077200" cy="356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76263" indent="-576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2400" dirty="0">
                <a:cs typeface="Arial" panose="020B0604020202020204" pitchFamily="34" charset="0"/>
              </a:rPr>
              <a:t>Ada 3 </a:t>
            </a:r>
            <a:r>
              <a:rPr lang="en-US" altLang="en-US" sz="2400" dirty="0" err="1">
                <a:cs typeface="Arial" panose="020B0604020202020204" pitchFamily="34" charset="0"/>
              </a:rPr>
              <a:t>variabel</a:t>
            </a:r>
            <a:r>
              <a:rPr lang="en-US" altLang="en-US" sz="2400" dirty="0">
                <a:cs typeface="Arial" panose="020B0604020202020204" pitchFamily="34" charset="0"/>
              </a:rPr>
              <a:t> fuzzy yang </a:t>
            </a:r>
            <a:r>
              <a:rPr lang="en-US" altLang="en-US" sz="2400" dirty="0" err="1">
                <a:cs typeface="Arial" panose="020B0604020202020204" pitchFamily="34" charset="0"/>
              </a:rPr>
              <a:t>akan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dimodelkan</a:t>
            </a:r>
            <a:r>
              <a:rPr lang="en-US" altLang="en-US" sz="2400" dirty="0">
                <a:cs typeface="Arial" panose="020B0604020202020204" pitchFamily="34" charset="0"/>
              </a:rPr>
              <a:t>, </a:t>
            </a:r>
            <a:r>
              <a:rPr lang="en-US" altLang="en-US" sz="2400" dirty="0" err="1">
                <a:cs typeface="Arial" panose="020B0604020202020204" pitchFamily="34" charset="0"/>
              </a:rPr>
              <a:t>yaitu</a:t>
            </a:r>
            <a:r>
              <a:rPr lang="en-US" altLang="en-US" sz="2400" dirty="0">
                <a:cs typeface="Arial" panose="020B0604020202020204" pitchFamily="34" charset="0"/>
              </a:rPr>
              <a:t> : </a:t>
            </a:r>
          </a:p>
          <a:p>
            <a:pPr algn="just">
              <a:buFont typeface="Calibri Light" panose="020F0302020204030204" pitchFamily="34" charset="0"/>
              <a:buAutoNum type="alphaLcPeriod"/>
            </a:pPr>
            <a:r>
              <a:rPr lang="en-US" altLang="en-US" sz="2400" dirty="0" err="1">
                <a:cs typeface="Arial" panose="020B0604020202020204" pitchFamily="34" charset="0"/>
              </a:rPr>
              <a:t>Permintaan</a:t>
            </a:r>
            <a:r>
              <a:rPr lang="en-US" altLang="en-US" sz="2400" dirty="0">
                <a:cs typeface="Arial" panose="020B0604020202020204" pitchFamily="34" charset="0"/>
              </a:rPr>
              <a:t>; </a:t>
            </a:r>
            <a:r>
              <a:rPr lang="en-US" altLang="en-US" sz="2400" dirty="0" err="1">
                <a:cs typeface="Arial" panose="020B0604020202020204" pitchFamily="34" charset="0"/>
              </a:rPr>
              <a:t>terdiri-atas</a:t>
            </a:r>
            <a:r>
              <a:rPr lang="en-US" altLang="en-US" sz="2400" dirty="0">
                <a:cs typeface="Arial" panose="020B0604020202020204" pitchFamily="34" charset="0"/>
              </a:rPr>
              <a:t> 2 </a:t>
            </a:r>
            <a:r>
              <a:rPr lang="en-US" altLang="en-US" sz="2400" dirty="0" err="1">
                <a:cs typeface="Arial" panose="020B0604020202020204" pitchFamily="34" charset="0"/>
              </a:rPr>
              <a:t>himpunan</a:t>
            </a:r>
            <a:r>
              <a:rPr lang="en-US" altLang="en-US" sz="2400" dirty="0">
                <a:cs typeface="Arial" panose="020B0604020202020204" pitchFamily="34" charset="0"/>
              </a:rPr>
              <a:t> fuzzy, </a:t>
            </a:r>
            <a:r>
              <a:rPr lang="en-US" altLang="en-US" sz="2400" dirty="0" err="1">
                <a:cs typeface="Arial" panose="020B0604020202020204" pitchFamily="34" charset="0"/>
              </a:rPr>
              <a:t>yaitu</a:t>
            </a:r>
            <a:r>
              <a:rPr lang="en-US" altLang="en-US" sz="2400" dirty="0">
                <a:cs typeface="Arial" panose="020B0604020202020204" pitchFamily="34" charset="0"/>
              </a:rPr>
              <a:t>  : NAIK </a:t>
            </a:r>
            <a:r>
              <a:rPr lang="en-US" altLang="en-US" sz="2400" dirty="0" err="1">
                <a:cs typeface="Arial" panose="020B0604020202020204" pitchFamily="34" charset="0"/>
              </a:rPr>
              <a:t>dan</a:t>
            </a:r>
            <a:r>
              <a:rPr lang="en-US" altLang="en-US" sz="2400" dirty="0">
                <a:cs typeface="Arial" panose="020B0604020202020204" pitchFamily="34" charset="0"/>
              </a:rPr>
              <a:t> TURUN.</a:t>
            </a:r>
          </a:p>
          <a:p>
            <a:pPr>
              <a:buFont typeface="Calibri Light" panose="020F0302020204030204" pitchFamily="34" charset="0"/>
              <a:buAutoNum type="alphaLcPeriod"/>
            </a:pPr>
            <a:r>
              <a:rPr lang="en-AU" altLang="en-US" sz="2400" dirty="0" err="1">
                <a:cs typeface="Arial" panose="020B0604020202020204" pitchFamily="34" charset="0"/>
              </a:rPr>
              <a:t>Persediaan</a:t>
            </a:r>
            <a:r>
              <a:rPr lang="en-AU" altLang="en-US" sz="2400" dirty="0">
                <a:cs typeface="Arial" panose="020B0604020202020204" pitchFamily="34" charset="0"/>
              </a:rPr>
              <a:t>; </a:t>
            </a:r>
            <a:r>
              <a:rPr lang="en-AU" altLang="en-US" sz="2400" dirty="0" err="1">
                <a:cs typeface="Arial" panose="020B0604020202020204" pitchFamily="34" charset="0"/>
              </a:rPr>
              <a:t>terdiri-atas</a:t>
            </a:r>
            <a:r>
              <a:rPr lang="en-AU" altLang="en-US" sz="2400" dirty="0">
                <a:cs typeface="Arial" panose="020B0604020202020204" pitchFamily="34" charset="0"/>
              </a:rPr>
              <a:t> 2 </a:t>
            </a:r>
            <a:r>
              <a:rPr lang="en-AU" altLang="en-US" sz="2400" dirty="0" err="1">
                <a:cs typeface="Arial" panose="020B0604020202020204" pitchFamily="34" charset="0"/>
              </a:rPr>
              <a:t>himpunan</a:t>
            </a:r>
            <a:r>
              <a:rPr lang="en-AU" altLang="en-US" sz="2400" dirty="0">
                <a:cs typeface="Arial" panose="020B0604020202020204" pitchFamily="34" charset="0"/>
              </a:rPr>
              <a:t> fuzzy, </a:t>
            </a:r>
            <a:r>
              <a:rPr lang="en-AU" altLang="en-US" sz="2400" dirty="0" err="1">
                <a:cs typeface="Arial" panose="020B0604020202020204" pitchFamily="34" charset="0"/>
              </a:rPr>
              <a:t>yaitu</a:t>
            </a:r>
            <a:r>
              <a:rPr lang="en-AU" altLang="en-US" sz="2400" dirty="0">
                <a:cs typeface="Arial" panose="020B0604020202020204" pitchFamily="34" charset="0"/>
              </a:rPr>
              <a:t>: BANYAK </a:t>
            </a:r>
            <a:r>
              <a:rPr lang="en-AU" altLang="en-US" sz="2400" dirty="0" err="1">
                <a:cs typeface="Arial" panose="020B0604020202020204" pitchFamily="34" charset="0"/>
              </a:rPr>
              <a:t>dan</a:t>
            </a:r>
            <a:r>
              <a:rPr lang="en-AU" altLang="en-US" sz="2400" dirty="0">
                <a:cs typeface="Arial" panose="020B0604020202020204" pitchFamily="34" charset="0"/>
              </a:rPr>
              <a:t> SEDIKIT.</a:t>
            </a:r>
          </a:p>
          <a:p>
            <a:pPr>
              <a:buFont typeface="Calibri Light" panose="020F0302020204030204" pitchFamily="34" charset="0"/>
              <a:buAutoNum type="alphaLcPeriod"/>
            </a:pPr>
            <a:r>
              <a:rPr lang="en-US" altLang="en-US" sz="2400" dirty="0" err="1">
                <a:cs typeface="Arial" panose="020B0604020202020204" pitchFamily="34" charset="0"/>
              </a:rPr>
              <a:t>Produksi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Barang</a:t>
            </a:r>
            <a:r>
              <a:rPr lang="en-US" altLang="en-US" sz="2400" dirty="0">
                <a:cs typeface="Arial" panose="020B0604020202020204" pitchFamily="34" charset="0"/>
              </a:rPr>
              <a:t>; </a:t>
            </a:r>
            <a:r>
              <a:rPr lang="en-AU" altLang="en-US" sz="2400" dirty="0" err="1">
                <a:cs typeface="Arial" panose="020B0604020202020204" pitchFamily="34" charset="0"/>
              </a:rPr>
              <a:t>terdiri-atas</a:t>
            </a:r>
            <a:r>
              <a:rPr lang="en-AU" altLang="en-US" sz="2400" dirty="0">
                <a:cs typeface="Arial" panose="020B0604020202020204" pitchFamily="34" charset="0"/>
              </a:rPr>
              <a:t> 2 </a:t>
            </a:r>
            <a:r>
              <a:rPr lang="en-AU" altLang="en-US" sz="2400" dirty="0" err="1">
                <a:cs typeface="Arial" panose="020B0604020202020204" pitchFamily="34" charset="0"/>
              </a:rPr>
              <a:t>himpunan</a:t>
            </a:r>
            <a:r>
              <a:rPr lang="en-AU" altLang="en-US" sz="2400" dirty="0">
                <a:cs typeface="Arial" panose="020B0604020202020204" pitchFamily="34" charset="0"/>
              </a:rPr>
              <a:t> fuzzy, </a:t>
            </a:r>
            <a:r>
              <a:rPr lang="en-AU" altLang="en-US" sz="2400" dirty="0" err="1">
                <a:cs typeface="Arial" panose="020B0604020202020204" pitchFamily="34" charset="0"/>
              </a:rPr>
              <a:t>yaitu</a:t>
            </a:r>
            <a:r>
              <a:rPr lang="en-AU" altLang="en-US" sz="2400" dirty="0">
                <a:cs typeface="Arial" panose="020B0604020202020204" pitchFamily="34" charset="0"/>
              </a:rPr>
              <a:t> : BERKURANG </a:t>
            </a:r>
            <a:r>
              <a:rPr lang="en-AU" altLang="en-US" sz="2400" dirty="0" err="1">
                <a:cs typeface="Arial" panose="020B0604020202020204" pitchFamily="34" charset="0"/>
              </a:rPr>
              <a:t>dan</a:t>
            </a:r>
            <a:r>
              <a:rPr lang="en-AU" altLang="en-US" sz="2400" dirty="0">
                <a:cs typeface="Arial" panose="020B0604020202020204" pitchFamily="34" charset="0"/>
              </a:rPr>
              <a:t> BERTAMBAH.</a:t>
            </a:r>
          </a:p>
          <a:p>
            <a:r>
              <a:rPr lang="en-US" altLang="en-US" sz="2400" dirty="0">
                <a:cs typeface="Arial" panose="020B0604020202020204" pitchFamily="34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00034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279650" y="1590675"/>
            <a:ext cx="7473950" cy="4471988"/>
            <a:chOff x="476" y="1002"/>
            <a:chExt cx="4708" cy="2817"/>
          </a:xfrm>
        </p:grpSpPr>
        <p:sp>
          <p:nvSpPr>
            <p:cNvPr id="41998" name="Rectangle 3"/>
            <p:cNvSpPr>
              <a:spLocks noChangeArrowheads="1"/>
            </p:cNvSpPr>
            <p:nvPr/>
          </p:nvSpPr>
          <p:spPr bwMode="auto">
            <a:xfrm>
              <a:off x="476" y="1002"/>
              <a:ext cx="4708" cy="2817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999" name="Line 4"/>
            <p:cNvSpPr>
              <a:spLocks noChangeShapeType="1"/>
            </p:cNvSpPr>
            <p:nvPr/>
          </p:nvSpPr>
          <p:spPr bwMode="auto">
            <a:xfrm>
              <a:off x="1701" y="1627"/>
              <a:ext cx="0" cy="155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00" name="Line 5"/>
            <p:cNvSpPr>
              <a:spLocks noChangeShapeType="1"/>
            </p:cNvSpPr>
            <p:nvPr/>
          </p:nvSpPr>
          <p:spPr bwMode="auto">
            <a:xfrm>
              <a:off x="1701" y="3177"/>
              <a:ext cx="2798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01" name="Text Box 6"/>
            <p:cNvSpPr txBox="1">
              <a:spLocks noChangeArrowheads="1"/>
            </p:cNvSpPr>
            <p:nvPr/>
          </p:nvSpPr>
          <p:spPr bwMode="auto">
            <a:xfrm>
              <a:off x="1556" y="3178"/>
              <a:ext cx="3388" cy="4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AU" altLang="en-US">
                  <a:latin typeface="Courier New" panose="02070309020205020404" pitchFamily="49" charset="0"/>
                </a:rPr>
                <a:t> 0               45      </a:t>
              </a:r>
              <a:r>
                <a:rPr lang="en-AU" altLang="en-US" sz="2400">
                  <a:solidFill>
                    <a:srgbClr val="CC0000"/>
                  </a:solidFill>
                  <a:latin typeface="Courier New" panose="02070309020205020404" pitchFamily="49" charset="0"/>
                </a:rPr>
                <a:t>60</a:t>
              </a:r>
              <a:r>
                <a:rPr lang="en-AU" altLang="en-US" sz="2400">
                  <a:latin typeface="Courier New" panose="02070309020205020404" pitchFamily="49" charset="0"/>
                </a:rPr>
                <a:t> </a:t>
              </a:r>
              <a:r>
                <a:rPr lang="en-US" altLang="en-US">
                  <a:latin typeface="Courier New" panose="02070309020205020404" pitchFamily="49" charset="0"/>
                </a:rPr>
                <a:t>     75</a:t>
              </a:r>
            </a:p>
            <a:p>
              <a:pPr algn="ctr"/>
              <a:r>
                <a:rPr lang="en-US" altLang="en-US">
                  <a:latin typeface="Courier New" panose="02070309020205020404" pitchFamily="49" charset="0"/>
                </a:rPr>
                <a:t>permintaan per hari (x1000 kaleng)</a:t>
              </a:r>
            </a:p>
          </p:txBody>
        </p:sp>
        <p:sp>
          <p:nvSpPr>
            <p:cNvPr id="42002" name="Text Box 7"/>
            <p:cNvSpPr txBox="1">
              <a:spLocks noChangeArrowheads="1"/>
            </p:cNvSpPr>
            <p:nvPr/>
          </p:nvSpPr>
          <p:spPr bwMode="auto">
            <a:xfrm>
              <a:off x="1432" y="1673"/>
              <a:ext cx="342" cy="3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b="1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42003" name="Text Box 8"/>
            <p:cNvSpPr txBox="1">
              <a:spLocks noChangeArrowheads="1"/>
            </p:cNvSpPr>
            <p:nvPr/>
          </p:nvSpPr>
          <p:spPr bwMode="auto">
            <a:xfrm>
              <a:off x="1442" y="3111"/>
              <a:ext cx="342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b="1">
                  <a:latin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42004" name="Line 9"/>
            <p:cNvSpPr>
              <a:spLocks noChangeShapeType="1"/>
            </p:cNvSpPr>
            <p:nvPr/>
          </p:nvSpPr>
          <p:spPr bwMode="auto">
            <a:xfrm flipH="1">
              <a:off x="1701" y="1799"/>
              <a:ext cx="2777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05" name="Text Box 10"/>
            <p:cNvSpPr txBox="1">
              <a:spLocks noChangeArrowheads="1"/>
            </p:cNvSpPr>
            <p:nvPr/>
          </p:nvSpPr>
          <p:spPr bwMode="auto">
            <a:xfrm>
              <a:off x="1080" y="1874"/>
              <a:ext cx="590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>
                  <a:latin typeface="Symbol" panose="05050102010706020507" pitchFamily="18" charset="2"/>
                </a:rPr>
                <a:t>m</a:t>
              </a:r>
              <a:r>
                <a:rPr lang="en-US" altLang="en-US">
                  <a:latin typeface="Courier New" panose="02070309020205020404" pitchFamily="49" charset="0"/>
                </a:rPr>
                <a:t>[x]</a:t>
              </a:r>
            </a:p>
          </p:txBody>
        </p:sp>
        <p:sp>
          <p:nvSpPr>
            <p:cNvPr id="42006" name="Line 11"/>
            <p:cNvSpPr>
              <a:spLocks noChangeShapeType="1"/>
            </p:cNvSpPr>
            <p:nvPr/>
          </p:nvSpPr>
          <p:spPr bwMode="auto">
            <a:xfrm flipV="1">
              <a:off x="4457" y="1788"/>
              <a:ext cx="0" cy="137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07" name="Text Box 12"/>
            <p:cNvSpPr txBox="1">
              <a:spLocks noChangeArrowheads="1"/>
            </p:cNvSpPr>
            <p:nvPr/>
          </p:nvSpPr>
          <p:spPr bwMode="auto">
            <a:xfrm>
              <a:off x="1473" y="1259"/>
              <a:ext cx="881" cy="265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b="1">
                  <a:solidFill>
                    <a:srgbClr val="FFFF00"/>
                  </a:solidFill>
                  <a:latin typeface="Bookman Old Style" panose="02050604050505020204" pitchFamily="18" charset="0"/>
                </a:rPr>
                <a:t>TURUN</a:t>
              </a:r>
            </a:p>
          </p:txBody>
        </p:sp>
        <p:sp>
          <p:nvSpPr>
            <p:cNvPr id="42008" name="Text Box 13"/>
            <p:cNvSpPr txBox="1">
              <a:spLocks noChangeArrowheads="1"/>
            </p:cNvSpPr>
            <p:nvPr/>
          </p:nvSpPr>
          <p:spPr bwMode="auto">
            <a:xfrm>
              <a:off x="3877" y="1248"/>
              <a:ext cx="735" cy="264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b="1">
                  <a:solidFill>
                    <a:srgbClr val="FFFF00"/>
                  </a:solidFill>
                  <a:latin typeface="Bookman Old Style" panose="02050604050505020204" pitchFamily="18" charset="0"/>
                </a:rPr>
                <a:t>NAIK</a:t>
              </a:r>
            </a:p>
          </p:txBody>
        </p:sp>
        <p:sp>
          <p:nvSpPr>
            <p:cNvPr id="42009" name="Line 14"/>
            <p:cNvSpPr>
              <a:spLocks noChangeShapeType="1"/>
            </p:cNvSpPr>
            <p:nvPr/>
          </p:nvSpPr>
          <p:spPr bwMode="auto">
            <a:xfrm>
              <a:off x="4302" y="1511"/>
              <a:ext cx="0" cy="2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10" name="Line 15"/>
            <p:cNvSpPr>
              <a:spLocks noChangeShapeType="1"/>
            </p:cNvSpPr>
            <p:nvPr/>
          </p:nvSpPr>
          <p:spPr bwMode="auto">
            <a:xfrm>
              <a:off x="1888" y="1523"/>
              <a:ext cx="0" cy="26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11" name="Freeform 16"/>
            <p:cNvSpPr>
              <a:spLocks/>
            </p:cNvSpPr>
            <p:nvPr/>
          </p:nvSpPr>
          <p:spPr bwMode="auto">
            <a:xfrm>
              <a:off x="3155" y="1778"/>
              <a:ext cx="1311" cy="1391"/>
            </a:xfrm>
            <a:custGeom>
              <a:avLst/>
              <a:gdLst>
                <a:gd name="T0" fmla="*/ 0 w 1311"/>
                <a:gd name="T1" fmla="*/ 1384 h 1391"/>
                <a:gd name="T2" fmla="*/ 186 w 1311"/>
                <a:gd name="T3" fmla="*/ 1342 h 1391"/>
                <a:gd name="T4" fmla="*/ 442 w 1311"/>
                <a:gd name="T5" fmla="*/ 1161 h 1391"/>
                <a:gd name="T6" fmla="*/ 583 w 1311"/>
                <a:gd name="T7" fmla="*/ 949 h 1391"/>
                <a:gd name="T8" fmla="*/ 712 w 1311"/>
                <a:gd name="T9" fmla="*/ 679 h 1391"/>
                <a:gd name="T10" fmla="*/ 912 w 1311"/>
                <a:gd name="T11" fmla="*/ 220 h 1391"/>
                <a:gd name="T12" fmla="*/ 1112 w 1311"/>
                <a:gd name="T13" fmla="*/ 32 h 1391"/>
                <a:gd name="T14" fmla="*/ 1311 w 1311"/>
                <a:gd name="T15" fmla="*/ 25 h 13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311"/>
                <a:gd name="T25" fmla="*/ 0 h 1391"/>
                <a:gd name="T26" fmla="*/ 1311 w 1311"/>
                <a:gd name="T27" fmla="*/ 1391 h 139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311" h="1391">
                  <a:moveTo>
                    <a:pt x="0" y="1384"/>
                  </a:moveTo>
                  <a:cubicBezTo>
                    <a:pt x="60" y="1391"/>
                    <a:pt x="112" y="1379"/>
                    <a:pt x="186" y="1342"/>
                  </a:cubicBezTo>
                  <a:cubicBezTo>
                    <a:pt x="260" y="1305"/>
                    <a:pt x="376" y="1226"/>
                    <a:pt x="442" y="1161"/>
                  </a:cubicBezTo>
                  <a:cubicBezTo>
                    <a:pt x="508" y="1096"/>
                    <a:pt x="538" y="1029"/>
                    <a:pt x="583" y="949"/>
                  </a:cubicBezTo>
                  <a:cubicBezTo>
                    <a:pt x="628" y="869"/>
                    <a:pt x="657" y="800"/>
                    <a:pt x="712" y="679"/>
                  </a:cubicBezTo>
                  <a:cubicBezTo>
                    <a:pt x="767" y="558"/>
                    <a:pt x="845" y="328"/>
                    <a:pt x="912" y="220"/>
                  </a:cubicBezTo>
                  <a:cubicBezTo>
                    <a:pt x="979" y="112"/>
                    <a:pt x="1046" y="64"/>
                    <a:pt x="1112" y="32"/>
                  </a:cubicBezTo>
                  <a:cubicBezTo>
                    <a:pt x="1178" y="0"/>
                    <a:pt x="1270" y="26"/>
                    <a:pt x="1311" y="25"/>
                  </a:cubicBez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12" name="Freeform 17"/>
            <p:cNvSpPr>
              <a:spLocks/>
            </p:cNvSpPr>
            <p:nvPr/>
          </p:nvSpPr>
          <p:spPr bwMode="auto">
            <a:xfrm rot="10800000" flipH="1">
              <a:off x="1732" y="1802"/>
              <a:ext cx="2722" cy="1356"/>
            </a:xfrm>
            <a:custGeom>
              <a:avLst/>
              <a:gdLst>
                <a:gd name="T0" fmla="*/ 0 w 3510"/>
                <a:gd name="T1" fmla="*/ 60 h 2277"/>
                <a:gd name="T2" fmla="*/ 85 w 3510"/>
                <a:gd name="T3" fmla="*/ 58 h 2277"/>
                <a:gd name="T4" fmla="*/ 188 w 3510"/>
                <a:gd name="T5" fmla="*/ 47 h 2277"/>
                <a:gd name="T6" fmla="*/ 261 w 3510"/>
                <a:gd name="T7" fmla="*/ 32 h 2277"/>
                <a:gd name="T8" fmla="*/ 317 w 3510"/>
                <a:gd name="T9" fmla="*/ 19 h 2277"/>
                <a:gd name="T10" fmla="*/ 406 w 3510"/>
                <a:gd name="T11" fmla="*/ 6 h 2277"/>
                <a:gd name="T12" fmla="*/ 548 w 3510"/>
                <a:gd name="T13" fmla="*/ 1 h 2277"/>
                <a:gd name="T14" fmla="*/ 592 w 3510"/>
                <a:gd name="T15" fmla="*/ 1 h 227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510"/>
                <a:gd name="T25" fmla="*/ 0 h 2277"/>
                <a:gd name="T26" fmla="*/ 3510 w 3510"/>
                <a:gd name="T27" fmla="*/ 2277 h 227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510" h="2277">
                  <a:moveTo>
                    <a:pt x="0" y="2263"/>
                  </a:moveTo>
                  <a:cubicBezTo>
                    <a:pt x="160" y="2275"/>
                    <a:pt x="311" y="2277"/>
                    <a:pt x="497" y="2195"/>
                  </a:cubicBezTo>
                  <a:cubicBezTo>
                    <a:pt x="683" y="2113"/>
                    <a:pt x="939" y="1932"/>
                    <a:pt x="1114" y="1768"/>
                  </a:cubicBezTo>
                  <a:cubicBezTo>
                    <a:pt x="1289" y="1604"/>
                    <a:pt x="1417" y="1387"/>
                    <a:pt x="1544" y="1213"/>
                  </a:cubicBezTo>
                  <a:cubicBezTo>
                    <a:pt x="1670" y="1039"/>
                    <a:pt x="1731" y="889"/>
                    <a:pt x="1875" y="725"/>
                  </a:cubicBezTo>
                  <a:cubicBezTo>
                    <a:pt x="2018" y="561"/>
                    <a:pt x="2172" y="345"/>
                    <a:pt x="2402" y="230"/>
                  </a:cubicBezTo>
                  <a:cubicBezTo>
                    <a:pt x="2632" y="115"/>
                    <a:pt x="3067" y="70"/>
                    <a:pt x="3252" y="35"/>
                  </a:cubicBezTo>
                  <a:cubicBezTo>
                    <a:pt x="3437" y="0"/>
                    <a:pt x="3456" y="23"/>
                    <a:pt x="3510" y="20"/>
                  </a:cubicBez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0194" name="Rectangle 18"/>
          <p:cNvSpPr>
            <a:spLocks noChangeArrowheads="1"/>
          </p:cNvSpPr>
          <p:nvPr/>
        </p:nvSpPr>
        <p:spPr bwMode="auto">
          <a:xfrm>
            <a:off x="2209800" y="609600"/>
            <a:ext cx="7772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600" dirty="0" err="1">
                <a:cs typeface="Arial" panose="020B0604020202020204" pitchFamily="34" charset="0"/>
              </a:rPr>
              <a:t>Variabel</a:t>
            </a:r>
            <a:r>
              <a:rPr lang="en-US" altLang="en-US" sz="3600" dirty="0">
                <a:cs typeface="Arial" panose="020B0604020202020204" pitchFamily="34" charset="0"/>
              </a:rPr>
              <a:t> </a:t>
            </a:r>
            <a:r>
              <a:rPr lang="en-US" altLang="en-US" sz="3600" dirty="0" err="1">
                <a:cs typeface="Arial" panose="020B0604020202020204" pitchFamily="34" charset="0"/>
              </a:rPr>
              <a:t>Permintaan</a:t>
            </a:r>
            <a:endParaRPr lang="en-US" altLang="en-US" sz="3600" dirty="0">
              <a:cs typeface="Arial" panose="020B0604020202020204" pitchFamily="34" charset="0"/>
            </a:endParaRPr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3371850" y="4514850"/>
            <a:ext cx="1093788" cy="508000"/>
            <a:chOff x="1164" y="2844"/>
            <a:chExt cx="689" cy="320"/>
          </a:xfrm>
        </p:grpSpPr>
        <p:sp>
          <p:nvSpPr>
            <p:cNvPr id="41996" name="Oval 20"/>
            <p:cNvSpPr>
              <a:spLocks noChangeArrowheads="1"/>
            </p:cNvSpPr>
            <p:nvPr/>
          </p:nvSpPr>
          <p:spPr bwMode="auto">
            <a:xfrm>
              <a:off x="1164" y="2844"/>
              <a:ext cx="528" cy="300"/>
            </a:xfrm>
            <a:prstGeom prst="ellipse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997" name="Text Box 21"/>
            <p:cNvSpPr txBox="1">
              <a:spLocks noChangeArrowheads="1"/>
            </p:cNvSpPr>
            <p:nvPr/>
          </p:nvSpPr>
          <p:spPr bwMode="auto">
            <a:xfrm>
              <a:off x="1216" y="2865"/>
              <a:ext cx="637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AU" altLang="en-US" b="1">
                  <a:solidFill>
                    <a:srgbClr val="C61204"/>
                  </a:solidFill>
                  <a:latin typeface="Lucida Sans" panose="020B0602030504020204" pitchFamily="34" charset="0"/>
                </a:rPr>
                <a:t>0,08</a:t>
              </a:r>
              <a:endParaRPr lang="en-US" altLang="en-US" b="1">
                <a:solidFill>
                  <a:srgbClr val="C61204"/>
                </a:solidFill>
                <a:latin typeface="Lucida Sans" panose="020B0602030504020204" pitchFamily="34" charset="0"/>
              </a:endParaRPr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3371851" y="3695701"/>
            <a:ext cx="981075" cy="530225"/>
            <a:chOff x="1164" y="2328"/>
            <a:chExt cx="618" cy="334"/>
          </a:xfrm>
        </p:grpSpPr>
        <p:sp>
          <p:nvSpPr>
            <p:cNvPr id="41994" name="Oval 23"/>
            <p:cNvSpPr>
              <a:spLocks noChangeArrowheads="1"/>
            </p:cNvSpPr>
            <p:nvPr/>
          </p:nvSpPr>
          <p:spPr bwMode="auto">
            <a:xfrm>
              <a:off x="1164" y="2328"/>
              <a:ext cx="528" cy="300"/>
            </a:xfrm>
            <a:prstGeom prst="ellipse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995" name="Text Box 24"/>
            <p:cNvSpPr txBox="1">
              <a:spLocks noChangeArrowheads="1"/>
            </p:cNvSpPr>
            <p:nvPr/>
          </p:nvSpPr>
          <p:spPr bwMode="auto">
            <a:xfrm>
              <a:off x="1229" y="2363"/>
              <a:ext cx="553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AU" altLang="en-US" b="1">
                  <a:solidFill>
                    <a:srgbClr val="006600"/>
                  </a:solidFill>
                  <a:latin typeface="Lucida Sans" panose="020B0602030504020204" pitchFamily="34" charset="0"/>
                </a:rPr>
                <a:t>0,5</a:t>
              </a:r>
              <a:endParaRPr lang="en-US" altLang="en-US" b="1">
                <a:solidFill>
                  <a:srgbClr val="006600"/>
                </a:solidFill>
                <a:latin typeface="Lucida Sans" panose="020B0602030504020204" pitchFamily="34" charset="0"/>
              </a:endParaRPr>
            </a:p>
          </p:txBody>
        </p:sp>
      </p:grpSp>
      <p:sp>
        <p:nvSpPr>
          <p:cNvPr id="50201" name="AutoShape 25"/>
          <p:cNvSpPr>
            <a:spLocks noChangeArrowheads="1"/>
          </p:cNvSpPr>
          <p:nvPr/>
        </p:nvSpPr>
        <p:spPr bwMode="auto">
          <a:xfrm>
            <a:off x="4191000" y="4743450"/>
            <a:ext cx="3486150" cy="190500"/>
          </a:xfrm>
          <a:prstGeom prst="leftArrow">
            <a:avLst>
              <a:gd name="adj1" fmla="val 50000"/>
              <a:gd name="adj2" fmla="val 457500"/>
            </a:avLst>
          </a:prstGeom>
          <a:solidFill>
            <a:srgbClr val="C6120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0202" name="AutoShape 26"/>
          <p:cNvSpPr>
            <a:spLocks noChangeArrowheads="1"/>
          </p:cNvSpPr>
          <p:nvPr/>
        </p:nvSpPr>
        <p:spPr bwMode="auto">
          <a:xfrm>
            <a:off x="7562850" y="4819650"/>
            <a:ext cx="190500" cy="209550"/>
          </a:xfrm>
          <a:prstGeom prst="upArrow">
            <a:avLst>
              <a:gd name="adj1" fmla="val 50000"/>
              <a:gd name="adj2" fmla="val 27500"/>
            </a:avLst>
          </a:prstGeom>
          <a:solidFill>
            <a:srgbClr val="C6120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0203" name="AutoShape 27"/>
          <p:cNvSpPr>
            <a:spLocks noChangeArrowheads="1"/>
          </p:cNvSpPr>
          <p:nvPr/>
        </p:nvSpPr>
        <p:spPr bwMode="auto">
          <a:xfrm>
            <a:off x="7562850" y="3924300"/>
            <a:ext cx="190500" cy="857250"/>
          </a:xfrm>
          <a:prstGeom prst="upArrow">
            <a:avLst>
              <a:gd name="adj1" fmla="val 50000"/>
              <a:gd name="adj2" fmla="val 112500"/>
            </a:avLst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0204" name="AutoShape 28"/>
          <p:cNvSpPr>
            <a:spLocks noChangeArrowheads="1"/>
          </p:cNvSpPr>
          <p:nvPr/>
        </p:nvSpPr>
        <p:spPr bwMode="auto">
          <a:xfrm>
            <a:off x="4229100" y="3810000"/>
            <a:ext cx="3486150" cy="190500"/>
          </a:xfrm>
          <a:prstGeom prst="leftArrow">
            <a:avLst>
              <a:gd name="adj1" fmla="val 50000"/>
              <a:gd name="adj2" fmla="val 457500"/>
            </a:avLst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6719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0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50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0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50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01" grpId="0" animBg="1"/>
      <p:bldP spid="50202" grpId="0" animBg="1"/>
      <p:bldP spid="50203" grpId="0" animBg="1"/>
      <p:bldP spid="5020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2236788" y="1085851"/>
            <a:ext cx="7935912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 err="1">
                <a:cs typeface="Arial" panose="020B0604020202020204" pitchFamily="34" charset="0"/>
              </a:rPr>
              <a:t>Jika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permintaan</a:t>
            </a:r>
            <a:r>
              <a:rPr lang="en-US" altLang="en-US" sz="2400" dirty="0">
                <a:cs typeface="Arial" panose="020B0604020202020204" pitchFamily="34" charset="0"/>
              </a:rPr>
              <a:t> 60000 </a:t>
            </a:r>
            <a:r>
              <a:rPr lang="en-US" altLang="en-US" sz="2400" dirty="0" err="1">
                <a:cs typeface="Arial" panose="020B0604020202020204" pitchFamily="34" charset="0"/>
              </a:rPr>
              <a:t>maka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nilai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keanggotaan</a:t>
            </a:r>
            <a:r>
              <a:rPr lang="en-US" altLang="en-US" sz="2400" dirty="0">
                <a:cs typeface="Arial" panose="020B0604020202020204" pitchFamily="34" charset="0"/>
              </a:rPr>
              <a:t> fuzzy </a:t>
            </a:r>
            <a:r>
              <a:rPr lang="en-US" altLang="en-US" sz="2400" dirty="0" err="1">
                <a:cs typeface="Arial" panose="020B0604020202020204" pitchFamily="34" charset="0"/>
              </a:rPr>
              <a:t>pada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tiap-tiap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himpunan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adalah</a:t>
            </a:r>
            <a:r>
              <a:rPr lang="en-US" altLang="en-US" sz="2400" dirty="0">
                <a:cs typeface="Arial" panose="020B0604020202020204" pitchFamily="34" charset="0"/>
              </a:rPr>
              <a:t> :</a:t>
            </a:r>
          </a:p>
          <a:p>
            <a:endParaRPr lang="en-US" altLang="en-US" sz="2400" dirty="0">
              <a:cs typeface="Arial" panose="020B0604020202020204" pitchFamily="34" charset="0"/>
            </a:endParaRPr>
          </a:p>
          <a:p>
            <a:pPr>
              <a:buFont typeface="Symbol" panose="05050102010706020507" pitchFamily="18" charset="2"/>
              <a:buChar char="·"/>
            </a:pPr>
            <a:r>
              <a:rPr lang="en-US" altLang="en-US" sz="2400" dirty="0">
                <a:cs typeface="Arial" panose="020B0604020202020204" pitchFamily="34" charset="0"/>
              </a:rPr>
              <a:t>  </a:t>
            </a:r>
            <a:r>
              <a:rPr lang="en-US" altLang="en-US" sz="2400" dirty="0" err="1">
                <a:cs typeface="Arial" panose="020B0604020202020204" pitchFamily="34" charset="0"/>
              </a:rPr>
              <a:t>Himpunan</a:t>
            </a:r>
            <a:r>
              <a:rPr lang="en-US" altLang="en-US" sz="2400" dirty="0">
                <a:cs typeface="Arial" panose="020B0604020202020204" pitchFamily="34" charset="0"/>
              </a:rPr>
              <a:t> fuzzy TURUN, </a:t>
            </a:r>
            <a:r>
              <a:rPr lang="en-US" altLang="en-US" sz="2400" dirty="0" err="1">
                <a:cs typeface="Arial" panose="020B0604020202020204" pitchFamily="34" charset="0"/>
              </a:rPr>
              <a:t>m</a:t>
            </a:r>
            <a:r>
              <a:rPr lang="en-US" altLang="en-US" sz="2400" baseline="-25000" dirty="0" err="1">
                <a:cs typeface="Arial" panose="020B0604020202020204" pitchFamily="34" charset="0"/>
              </a:rPr>
              <a:t>PmtTurun</a:t>
            </a:r>
            <a:r>
              <a:rPr lang="en-US" altLang="en-US" sz="2400" dirty="0">
                <a:cs typeface="Arial" panose="020B0604020202020204" pitchFamily="34" charset="0"/>
              </a:rPr>
              <a:t>[60] = 0,08.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en-US" altLang="en-US" sz="2400" dirty="0">
                <a:cs typeface="Arial" panose="020B0604020202020204" pitchFamily="34" charset="0"/>
              </a:rPr>
              <a:t>  </a:t>
            </a:r>
            <a:r>
              <a:rPr lang="en-US" altLang="en-US" sz="2400" dirty="0" err="1">
                <a:cs typeface="Arial" panose="020B0604020202020204" pitchFamily="34" charset="0"/>
              </a:rPr>
              <a:t>Himpunan</a:t>
            </a:r>
            <a:r>
              <a:rPr lang="en-US" altLang="en-US" sz="2400" dirty="0">
                <a:cs typeface="Arial" panose="020B0604020202020204" pitchFamily="34" charset="0"/>
              </a:rPr>
              <a:t> fuzzy NAIK, </a:t>
            </a:r>
            <a:r>
              <a:rPr lang="en-US" altLang="en-US" sz="2400" dirty="0" err="1">
                <a:cs typeface="Arial" panose="020B0604020202020204" pitchFamily="34" charset="0"/>
              </a:rPr>
              <a:t>m</a:t>
            </a:r>
            <a:r>
              <a:rPr lang="en-US" altLang="en-US" sz="2400" baseline="-25000" dirty="0" err="1">
                <a:cs typeface="Arial" panose="020B0604020202020204" pitchFamily="34" charset="0"/>
              </a:rPr>
              <a:t>PmtNaik</a:t>
            </a:r>
            <a:r>
              <a:rPr lang="en-US" altLang="en-US" sz="2400" dirty="0">
                <a:cs typeface="Arial" panose="020B0604020202020204" pitchFamily="34" charset="0"/>
              </a:rPr>
              <a:t>[60] = 0,5.</a:t>
            </a:r>
          </a:p>
          <a:p>
            <a:pPr lvl="1"/>
            <a:r>
              <a:rPr lang="en-US" altLang="en-US" sz="2400" dirty="0" err="1">
                <a:cs typeface="Arial" panose="020B0604020202020204" pitchFamily="34" charset="0"/>
              </a:rPr>
              <a:t>diperoleh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dari</a:t>
            </a:r>
            <a:r>
              <a:rPr lang="en-US" altLang="en-US" sz="2400" dirty="0">
                <a:cs typeface="Arial" panose="020B0604020202020204" pitchFamily="34" charset="0"/>
              </a:rPr>
              <a:t>:</a:t>
            </a:r>
          </a:p>
          <a:p>
            <a:r>
              <a:rPr lang="en-US" altLang="en-US" sz="2400" dirty="0">
                <a:cs typeface="Arial" panose="020B0604020202020204" pitchFamily="34" charset="0"/>
              </a:rPr>
              <a:t>			= 2[(60-75)/(75-45)]</a:t>
            </a:r>
            <a:r>
              <a:rPr lang="en-US" altLang="en-US" sz="2400" baseline="30000" dirty="0">
                <a:cs typeface="Arial" panose="020B0604020202020204" pitchFamily="34" charset="0"/>
              </a:rPr>
              <a:t>2</a:t>
            </a:r>
            <a:endParaRPr lang="en-US" altLang="en-US" sz="2400" dirty="0">
              <a:cs typeface="Arial" panose="020B0604020202020204" pitchFamily="34" charset="0"/>
            </a:endParaRPr>
          </a:p>
          <a:p>
            <a:r>
              <a:rPr lang="en-AU" altLang="en-US" sz="2400" dirty="0">
                <a:cs typeface="Arial" panose="020B0604020202020204" pitchFamily="34" charset="0"/>
              </a:rPr>
              <a:t>			= 0,5</a:t>
            </a:r>
            <a:endParaRPr lang="en-US" altLang="en-US" sz="2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20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2209800" y="476250"/>
            <a:ext cx="7772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600" dirty="0" err="1">
                <a:cs typeface="Arial" panose="020B0604020202020204" pitchFamily="34" charset="0"/>
              </a:rPr>
              <a:t>Variabel</a:t>
            </a:r>
            <a:r>
              <a:rPr lang="en-US" altLang="en-US" sz="3600" dirty="0">
                <a:cs typeface="Arial" panose="020B0604020202020204" pitchFamily="34" charset="0"/>
              </a:rPr>
              <a:t> </a:t>
            </a:r>
            <a:r>
              <a:rPr lang="en-US" altLang="en-US" sz="3600" dirty="0" err="1">
                <a:cs typeface="Arial" panose="020B0604020202020204" pitchFamily="34" charset="0"/>
              </a:rPr>
              <a:t>Persediaan</a:t>
            </a:r>
            <a:endParaRPr lang="en-US" altLang="en-US" sz="3600" dirty="0">
              <a:cs typeface="Arial" panose="020B0604020202020204" pitchFamily="34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960564" y="1303339"/>
            <a:ext cx="8408987" cy="4751387"/>
            <a:chOff x="275" y="821"/>
            <a:chExt cx="5297" cy="2993"/>
          </a:xfrm>
        </p:grpSpPr>
        <p:sp>
          <p:nvSpPr>
            <p:cNvPr id="46094" name="Rectangle 4"/>
            <p:cNvSpPr>
              <a:spLocks noChangeArrowheads="1"/>
            </p:cNvSpPr>
            <p:nvPr/>
          </p:nvSpPr>
          <p:spPr bwMode="auto">
            <a:xfrm>
              <a:off x="275" y="821"/>
              <a:ext cx="5297" cy="299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6095" name="Line 5"/>
            <p:cNvSpPr>
              <a:spLocks noChangeShapeType="1"/>
            </p:cNvSpPr>
            <p:nvPr/>
          </p:nvSpPr>
          <p:spPr bwMode="auto">
            <a:xfrm>
              <a:off x="1462" y="1449"/>
              <a:ext cx="0" cy="170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096" name="Line 6"/>
            <p:cNvSpPr>
              <a:spLocks noChangeShapeType="1"/>
            </p:cNvSpPr>
            <p:nvPr/>
          </p:nvSpPr>
          <p:spPr bwMode="auto">
            <a:xfrm>
              <a:off x="1462" y="3154"/>
              <a:ext cx="3335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097" name="Text Box 7"/>
            <p:cNvSpPr txBox="1">
              <a:spLocks noChangeArrowheads="1"/>
            </p:cNvSpPr>
            <p:nvPr/>
          </p:nvSpPr>
          <p:spPr bwMode="auto">
            <a:xfrm>
              <a:off x="1373" y="3153"/>
              <a:ext cx="4039" cy="5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AU" altLang="en-US">
                  <a:latin typeface="Courier New" panose="02070309020205020404" pitchFamily="49" charset="0"/>
                </a:rPr>
                <a:t>0     2       </a:t>
              </a:r>
              <a:r>
                <a:rPr lang="en-US" altLang="en-US">
                  <a:latin typeface="Courier New" panose="02070309020205020404" pitchFamily="49" charset="0"/>
                </a:rPr>
                <a:t>5        </a:t>
              </a:r>
              <a:r>
                <a:rPr lang="en-US" altLang="en-US" sz="2400">
                  <a:solidFill>
                    <a:srgbClr val="CC0000"/>
                  </a:solidFill>
                  <a:latin typeface="Courier New" panose="02070309020205020404" pitchFamily="49" charset="0"/>
                </a:rPr>
                <a:t>8</a:t>
              </a:r>
              <a:r>
                <a:rPr lang="en-US" altLang="en-US" sz="2400">
                  <a:latin typeface="Courier New" panose="02070309020205020404" pitchFamily="49" charset="0"/>
                </a:rPr>
                <a:t> </a:t>
              </a:r>
              <a:r>
                <a:rPr lang="en-US" altLang="en-US">
                  <a:latin typeface="Courier New" panose="02070309020205020404" pitchFamily="49" charset="0"/>
                </a:rPr>
                <a:t>   10  11    13</a:t>
              </a:r>
            </a:p>
            <a:p>
              <a:pPr algn="ctr"/>
              <a:r>
                <a:rPr lang="en-US" altLang="en-US">
                  <a:latin typeface="Courier New" panose="02070309020205020404" pitchFamily="49" charset="0"/>
                </a:rPr>
                <a:t>persediaan (x1000 kemasan per hari)</a:t>
              </a:r>
            </a:p>
          </p:txBody>
        </p:sp>
        <p:sp>
          <p:nvSpPr>
            <p:cNvPr id="46098" name="Text Box 8"/>
            <p:cNvSpPr txBox="1">
              <a:spLocks noChangeArrowheads="1"/>
            </p:cNvSpPr>
            <p:nvPr/>
          </p:nvSpPr>
          <p:spPr bwMode="auto">
            <a:xfrm>
              <a:off x="1140" y="1499"/>
              <a:ext cx="408" cy="4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b="1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46099" name="Text Box 9"/>
            <p:cNvSpPr txBox="1">
              <a:spLocks noChangeArrowheads="1"/>
            </p:cNvSpPr>
            <p:nvPr/>
          </p:nvSpPr>
          <p:spPr bwMode="auto">
            <a:xfrm>
              <a:off x="1102" y="3062"/>
              <a:ext cx="518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b="1">
                  <a:latin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46100" name="Line 10"/>
            <p:cNvSpPr>
              <a:spLocks noChangeShapeType="1"/>
            </p:cNvSpPr>
            <p:nvPr/>
          </p:nvSpPr>
          <p:spPr bwMode="auto">
            <a:xfrm flipH="1">
              <a:off x="1462" y="1650"/>
              <a:ext cx="298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01" name="Text Box 11"/>
            <p:cNvSpPr txBox="1">
              <a:spLocks noChangeArrowheads="1"/>
            </p:cNvSpPr>
            <p:nvPr/>
          </p:nvSpPr>
          <p:spPr bwMode="auto">
            <a:xfrm>
              <a:off x="852" y="1711"/>
              <a:ext cx="528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>
                  <a:latin typeface="Symbol" panose="05050102010706020507" pitchFamily="18" charset="2"/>
                </a:rPr>
                <a:t>m</a:t>
              </a:r>
              <a:r>
                <a:rPr lang="en-US" altLang="en-US">
                  <a:latin typeface="Courier New" panose="02070309020205020404" pitchFamily="49" charset="0"/>
                </a:rPr>
                <a:t>[x]</a:t>
              </a:r>
            </a:p>
          </p:txBody>
        </p:sp>
        <p:sp>
          <p:nvSpPr>
            <p:cNvPr id="46102" name="Line 12"/>
            <p:cNvSpPr>
              <a:spLocks noChangeShapeType="1"/>
            </p:cNvSpPr>
            <p:nvPr/>
          </p:nvSpPr>
          <p:spPr bwMode="auto">
            <a:xfrm flipV="1">
              <a:off x="4699" y="1626"/>
              <a:ext cx="0" cy="15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03" name="Text Box 13"/>
            <p:cNvSpPr txBox="1">
              <a:spLocks noChangeArrowheads="1"/>
            </p:cNvSpPr>
            <p:nvPr/>
          </p:nvSpPr>
          <p:spPr bwMode="auto">
            <a:xfrm>
              <a:off x="1190" y="1045"/>
              <a:ext cx="1050" cy="290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b="1">
                  <a:solidFill>
                    <a:srgbClr val="FFFF00"/>
                  </a:solidFill>
                  <a:latin typeface="Bookman Old Style" panose="02050604050505020204" pitchFamily="18" charset="0"/>
                </a:rPr>
                <a:t>SEDIKIT</a:t>
              </a:r>
            </a:p>
          </p:txBody>
        </p:sp>
        <p:sp>
          <p:nvSpPr>
            <p:cNvPr id="46104" name="Text Box 14"/>
            <p:cNvSpPr txBox="1">
              <a:spLocks noChangeArrowheads="1"/>
            </p:cNvSpPr>
            <p:nvPr/>
          </p:nvSpPr>
          <p:spPr bwMode="auto">
            <a:xfrm>
              <a:off x="4093" y="1032"/>
              <a:ext cx="1000" cy="291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b="1">
                  <a:solidFill>
                    <a:srgbClr val="FFFF00"/>
                  </a:solidFill>
                  <a:latin typeface="Bookman Old Style" panose="02050604050505020204" pitchFamily="18" charset="0"/>
                </a:rPr>
                <a:t>BANYAK</a:t>
              </a:r>
            </a:p>
          </p:txBody>
        </p:sp>
        <p:sp>
          <p:nvSpPr>
            <p:cNvPr id="46105" name="Line 15"/>
            <p:cNvSpPr>
              <a:spLocks noChangeShapeType="1"/>
            </p:cNvSpPr>
            <p:nvPr/>
          </p:nvSpPr>
          <p:spPr bwMode="auto">
            <a:xfrm>
              <a:off x="4562" y="1322"/>
              <a:ext cx="0" cy="3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06" name="Line 16"/>
            <p:cNvSpPr>
              <a:spLocks noChangeShapeType="1"/>
            </p:cNvSpPr>
            <p:nvPr/>
          </p:nvSpPr>
          <p:spPr bwMode="auto">
            <a:xfrm>
              <a:off x="1684" y="1334"/>
              <a:ext cx="0" cy="2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07" name="Line 17"/>
            <p:cNvSpPr>
              <a:spLocks noChangeShapeType="1"/>
            </p:cNvSpPr>
            <p:nvPr/>
          </p:nvSpPr>
          <p:spPr bwMode="auto">
            <a:xfrm>
              <a:off x="4278" y="1632"/>
              <a:ext cx="0" cy="1516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08" name="Line 18"/>
            <p:cNvSpPr>
              <a:spLocks noChangeShapeType="1"/>
            </p:cNvSpPr>
            <p:nvPr/>
          </p:nvSpPr>
          <p:spPr bwMode="auto">
            <a:xfrm>
              <a:off x="1882" y="1650"/>
              <a:ext cx="2019" cy="150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09" name="Line 19"/>
            <p:cNvSpPr>
              <a:spLocks noChangeShapeType="1"/>
            </p:cNvSpPr>
            <p:nvPr/>
          </p:nvSpPr>
          <p:spPr bwMode="auto">
            <a:xfrm flipV="1">
              <a:off x="2632" y="1637"/>
              <a:ext cx="1634" cy="150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10" name="Line 20"/>
            <p:cNvSpPr>
              <a:spLocks noChangeShapeType="1"/>
            </p:cNvSpPr>
            <p:nvPr/>
          </p:nvSpPr>
          <p:spPr bwMode="auto">
            <a:xfrm>
              <a:off x="4267" y="1637"/>
              <a:ext cx="407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11" name="Line 21"/>
            <p:cNvSpPr>
              <a:spLocks noChangeShapeType="1"/>
            </p:cNvSpPr>
            <p:nvPr/>
          </p:nvSpPr>
          <p:spPr bwMode="auto">
            <a:xfrm flipH="1">
              <a:off x="1462" y="1660"/>
              <a:ext cx="407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12" name="Line 22"/>
            <p:cNvSpPr>
              <a:spLocks noChangeShapeType="1"/>
            </p:cNvSpPr>
            <p:nvPr/>
          </p:nvSpPr>
          <p:spPr bwMode="auto">
            <a:xfrm>
              <a:off x="1882" y="1670"/>
              <a:ext cx="0" cy="1516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2835276" y="4229101"/>
            <a:ext cx="1127125" cy="555625"/>
            <a:chOff x="826" y="2664"/>
            <a:chExt cx="710" cy="350"/>
          </a:xfrm>
        </p:grpSpPr>
        <p:sp>
          <p:nvSpPr>
            <p:cNvPr id="46092" name="Oval 24"/>
            <p:cNvSpPr>
              <a:spLocks noChangeArrowheads="1"/>
            </p:cNvSpPr>
            <p:nvPr/>
          </p:nvSpPr>
          <p:spPr bwMode="auto">
            <a:xfrm>
              <a:off x="876" y="2664"/>
              <a:ext cx="564" cy="312"/>
            </a:xfrm>
            <a:prstGeom prst="ellipse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6093" name="Text Box 25"/>
            <p:cNvSpPr txBox="1">
              <a:spLocks noChangeArrowheads="1"/>
            </p:cNvSpPr>
            <p:nvPr/>
          </p:nvSpPr>
          <p:spPr bwMode="auto">
            <a:xfrm>
              <a:off x="826" y="2702"/>
              <a:ext cx="710" cy="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b="1">
                  <a:solidFill>
                    <a:srgbClr val="C61204"/>
                  </a:solidFill>
                  <a:latin typeface="Lucida Sans" panose="020B0602030504020204" pitchFamily="34" charset="0"/>
                </a:rPr>
                <a:t>0,25</a:t>
              </a:r>
            </a:p>
          </p:txBody>
        </p:sp>
      </p:grp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2797176" y="3600451"/>
            <a:ext cx="1127125" cy="555625"/>
            <a:chOff x="802" y="2268"/>
            <a:chExt cx="710" cy="350"/>
          </a:xfrm>
        </p:grpSpPr>
        <p:sp>
          <p:nvSpPr>
            <p:cNvPr id="46090" name="Oval 27"/>
            <p:cNvSpPr>
              <a:spLocks noChangeArrowheads="1"/>
            </p:cNvSpPr>
            <p:nvPr/>
          </p:nvSpPr>
          <p:spPr bwMode="auto">
            <a:xfrm>
              <a:off x="864" y="2268"/>
              <a:ext cx="564" cy="312"/>
            </a:xfrm>
            <a:prstGeom prst="ellipse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6091" name="Text Box 28"/>
            <p:cNvSpPr txBox="1">
              <a:spLocks noChangeArrowheads="1"/>
            </p:cNvSpPr>
            <p:nvPr/>
          </p:nvSpPr>
          <p:spPr bwMode="auto">
            <a:xfrm>
              <a:off x="802" y="2306"/>
              <a:ext cx="710" cy="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b="1">
                  <a:solidFill>
                    <a:srgbClr val="006600"/>
                  </a:solidFill>
                  <a:latin typeface="Lucida Sans" panose="020B0602030504020204" pitchFamily="34" charset="0"/>
                </a:rPr>
                <a:t>0,5</a:t>
              </a:r>
            </a:p>
          </p:txBody>
        </p:sp>
      </p:grpSp>
      <p:sp>
        <p:nvSpPr>
          <p:cNvPr id="52253" name="AutoShape 29"/>
          <p:cNvSpPr>
            <a:spLocks noChangeArrowheads="1"/>
          </p:cNvSpPr>
          <p:nvPr/>
        </p:nvSpPr>
        <p:spPr bwMode="auto">
          <a:xfrm>
            <a:off x="6934200" y="4514850"/>
            <a:ext cx="209550" cy="476250"/>
          </a:xfrm>
          <a:prstGeom prst="upArrow">
            <a:avLst>
              <a:gd name="adj1" fmla="val 50000"/>
              <a:gd name="adj2" fmla="val 56818"/>
            </a:avLst>
          </a:prstGeom>
          <a:solidFill>
            <a:srgbClr val="C6120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2254" name="AutoShape 30"/>
          <p:cNvSpPr>
            <a:spLocks noChangeArrowheads="1"/>
          </p:cNvSpPr>
          <p:nvPr/>
        </p:nvSpPr>
        <p:spPr bwMode="auto">
          <a:xfrm>
            <a:off x="3867150" y="4343400"/>
            <a:ext cx="3143250" cy="228600"/>
          </a:xfrm>
          <a:prstGeom prst="leftArrow">
            <a:avLst>
              <a:gd name="adj1" fmla="val 50000"/>
              <a:gd name="adj2" fmla="val 343750"/>
            </a:avLst>
          </a:prstGeom>
          <a:solidFill>
            <a:srgbClr val="C6120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2255" name="AutoShape 31"/>
          <p:cNvSpPr>
            <a:spLocks noChangeArrowheads="1"/>
          </p:cNvSpPr>
          <p:nvPr/>
        </p:nvSpPr>
        <p:spPr bwMode="auto">
          <a:xfrm>
            <a:off x="6934200" y="3790950"/>
            <a:ext cx="209550" cy="666750"/>
          </a:xfrm>
          <a:prstGeom prst="upArrow">
            <a:avLst>
              <a:gd name="adj1" fmla="val 50000"/>
              <a:gd name="adj2" fmla="val 79545"/>
            </a:avLst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2256" name="AutoShape 32"/>
          <p:cNvSpPr>
            <a:spLocks noChangeArrowheads="1"/>
          </p:cNvSpPr>
          <p:nvPr/>
        </p:nvSpPr>
        <p:spPr bwMode="auto">
          <a:xfrm>
            <a:off x="3867150" y="3695700"/>
            <a:ext cx="3143250" cy="228600"/>
          </a:xfrm>
          <a:prstGeom prst="leftArrow">
            <a:avLst>
              <a:gd name="adj1" fmla="val 50000"/>
              <a:gd name="adj2" fmla="val 343750"/>
            </a:avLst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9213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2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52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2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52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53" grpId="0" animBg="1"/>
      <p:bldP spid="52254" grpId="0" animBg="1"/>
      <p:bldP spid="52255" grpId="0" animBg="1"/>
      <p:bldP spid="5225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2435226" y="695325"/>
            <a:ext cx="8232775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 err="1">
                <a:cs typeface="Arial" panose="020B0604020202020204" pitchFamily="34" charset="0"/>
              </a:rPr>
              <a:t>Jika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persediaan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sebanyak</a:t>
            </a:r>
            <a:r>
              <a:rPr lang="en-US" altLang="en-US" sz="2400" dirty="0">
                <a:cs typeface="Arial" panose="020B0604020202020204" pitchFamily="34" charset="0"/>
              </a:rPr>
              <a:t> 8000 </a:t>
            </a:r>
            <a:r>
              <a:rPr lang="en-US" altLang="en-US" sz="2400" dirty="0" err="1">
                <a:cs typeface="Arial" panose="020B0604020202020204" pitchFamily="34" charset="0"/>
              </a:rPr>
              <a:t>kemasan</a:t>
            </a:r>
            <a:r>
              <a:rPr lang="en-US" altLang="en-US" sz="2400" dirty="0">
                <a:cs typeface="Arial" panose="020B0604020202020204" pitchFamily="34" charset="0"/>
              </a:rPr>
              <a:t> per </a:t>
            </a:r>
            <a:r>
              <a:rPr lang="en-US" altLang="en-US" sz="2400" dirty="0" err="1">
                <a:cs typeface="Arial" panose="020B0604020202020204" pitchFamily="34" charset="0"/>
              </a:rPr>
              <a:t>hari</a:t>
            </a:r>
            <a:r>
              <a:rPr lang="en-US" altLang="en-US" sz="2400" dirty="0">
                <a:cs typeface="Arial" panose="020B0604020202020204" pitchFamily="34" charset="0"/>
              </a:rPr>
              <a:t>, </a:t>
            </a:r>
            <a:r>
              <a:rPr lang="en-US" altLang="en-US" sz="2400" dirty="0" err="1">
                <a:cs typeface="Arial" panose="020B0604020202020204" pitchFamily="34" charset="0"/>
              </a:rPr>
              <a:t>maka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nilai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keanggotaan</a:t>
            </a:r>
            <a:r>
              <a:rPr lang="en-US" altLang="en-US" sz="2400" dirty="0">
                <a:cs typeface="Arial" panose="020B0604020202020204" pitchFamily="34" charset="0"/>
              </a:rPr>
              <a:t> fuzzy </a:t>
            </a:r>
            <a:r>
              <a:rPr lang="en-US" altLang="en-US" sz="2400" dirty="0" err="1">
                <a:cs typeface="Arial" panose="020B0604020202020204" pitchFamily="34" charset="0"/>
              </a:rPr>
              <a:t>pada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tiap-tiap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himpunan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adalah</a:t>
            </a:r>
            <a:r>
              <a:rPr lang="en-US" altLang="en-US" sz="2400" dirty="0">
                <a:cs typeface="Arial" panose="020B0604020202020204" pitchFamily="34" charset="0"/>
              </a:rPr>
              <a:t> :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en-US" altLang="en-US" sz="2400" dirty="0">
                <a:cs typeface="Arial" panose="020B0604020202020204" pitchFamily="34" charset="0"/>
              </a:rPr>
              <a:t>  </a:t>
            </a:r>
            <a:r>
              <a:rPr lang="en-US" altLang="en-US" sz="2400" dirty="0" err="1">
                <a:cs typeface="Arial" panose="020B0604020202020204" pitchFamily="34" charset="0"/>
              </a:rPr>
              <a:t>Himpunan</a:t>
            </a:r>
            <a:r>
              <a:rPr lang="en-US" altLang="en-US" sz="2400" dirty="0">
                <a:cs typeface="Arial" panose="020B0604020202020204" pitchFamily="34" charset="0"/>
              </a:rPr>
              <a:t> fuzzy SEDIKIT, </a:t>
            </a:r>
            <a:r>
              <a:rPr lang="en-US" altLang="en-US" sz="2400" dirty="0" err="1">
                <a:cs typeface="Arial" panose="020B0604020202020204" pitchFamily="34" charset="0"/>
              </a:rPr>
              <a:t>m</a:t>
            </a:r>
            <a:r>
              <a:rPr lang="en-US" altLang="en-US" sz="2400" baseline="-25000" dirty="0" err="1">
                <a:cs typeface="Arial" panose="020B0604020202020204" pitchFamily="34" charset="0"/>
              </a:rPr>
              <a:t>PsdSedikit</a:t>
            </a:r>
            <a:r>
              <a:rPr lang="en-US" altLang="en-US" sz="2400" dirty="0">
                <a:cs typeface="Arial" panose="020B0604020202020204" pitchFamily="34" charset="0"/>
              </a:rPr>
              <a:t>[8] = 0,25.</a:t>
            </a:r>
          </a:p>
          <a:p>
            <a:pPr lvl="1"/>
            <a:r>
              <a:rPr lang="en-US" altLang="en-US" sz="2400" dirty="0" err="1">
                <a:cs typeface="Arial" panose="020B0604020202020204" pitchFamily="34" charset="0"/>
              </a:rPr>
              <a:t>diperoleh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dari</a:t>
            </a:r>
            <a:r>
              <a:rPr lang="en-US" altLang="en-US" sz="2400" dirty="0">
                <a:cs typeface="Arial" panose="020B0604020202020204" pitchFamily="34" charset="0"/>
              </a:rPr>
              <a:t>:</a:t>
            </a:r>
          </a:p>
          <a:p>
            <a:pPr lvl="2"/>
            <a:r>
              <a:rPr lang="en-US" altLang="en-US" sz="2400" dirty="0">
                <a:cs typeface="Arial" panose="020B0604020202020204" pitchFamily="34" charset="0"/>
              </a:rPr>
              <a:t>		= (10-8)/(10-2)</a:t>
            </a:r>
          </a:p>
          <a:p>
            <a:pPr lvl="2"/>
            <a:r>
              <a:rPr lang="en-US" altLang="en-US" sz="2400" dirty="0">
                <a:cs typeface="Arial" panose="020B0604020202020204" pitchFamily="34" charset="0"/>
              </a:rPr>
              <a:t>		= 0,25</a:t>
            </a:r>
          </a:p>
          <a:p>
            <a:pPr>
              <a:buFont typeface="Symbol" panose="05050102010706020507" pitchFamily="18" charset="2"/>
              <a:buNone/>
            </a:pPr>
            <a:endParaRPr lang="en-US" altLang="en-US" sz="2400" dirty="0">
              <a:cs typeface="Arial" panose="020B0604020202020204" pitchFamily="34" charset="0"/>
            </a:endParaRPr>
          </a:p>
          <a:p>
            <a:pPr>
              <a:buFont typeface="Symbol" panose="05050102010706020507" pitchFamily="18" charset="2"/>
              <a:buChar char="·"/>
            </a:pPr>
            <a:r>
              <a:rPr lang="en-US" altLang="en-US" sz="2400" dirty="0">
                <a:cs typeface="Arial" panose="020B0604020202020204" pitchFamily="34" charset="0"/>
              </a:rPr>
              <a:t>  </a:t>
            </a:r>
            <a:r>
              <a:rPr lang="en-US" altLang="en-US" sz="2400" dirty="0" err="1">
                <a:cs typeface="Arial" panose="020B0604020202020204" pitchFamily="34" charset="0"/>
              </a:rPr>
              <a:t>Himpunan</a:t>
            </a:r>
            <a:r>
              <a:rPr lang="en-US" altLang="en-US" sz="2400" dirty="0">
                <a:cs typeface="Arial" panose="020B0604020202020204" pitchFamily="34" charset="0"/>
              </a:rPr>
              <a:t> fuzzy BANYAK, </a:t>
            </a:r>
            <a:r>
              <a:rPr lang="en-US" altLang="en-US" sz="2400" dirty="0" err="1">
                <a:cs typeface="Arial" panose="020B0604020202020204" pitchFamily="34" charset="0"/>
              </a:rPr>
              <a:t>m</a:t>
            </a:r>
            <a:r>
              <a:rPr lang="en-US" altLang="en-US" sz="2400" baseline="-25000" dirty="0" err="1">
                <a:cs typeface="Arial" panose="020B0604020202020204" pitchFamily="34" charset="0"/>
              </a:rPr>
              <a:t>PsdBanyak</a:t>
            </a:r>
            <a:r>
              <a:rPr lang="en-US" altLang="en-US" sz="2400" dirty="0">
                <a:cs typeface="Arial" panose="020B0604020202020204" pitchFamily="34" charset="0"/>
              </a:rPr>
              <a:t>[8] = 0,5.</a:t>
            </a:r>
          </a:p>
          <a:p>
            <a:pPr lvl="1"/>
            <a:r>
              <a:rPr lang="en-US" altLang="en-US" sz="2400" dirty="0" err="1">
                <a:cs typeface="Arial" panose="020B0604020202020204" pitchFamily="34" charset="0"/>
              </a:rPr>
              <a:t>diperoleh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dari</a:t>
            </a:r>
            <a:r>
              <a:rPr lang="en-US" altLang="en-US" sz="2400" dirty="0">
                <a:cs typeface="Arial" panose="020B0604020202020204" pitchFamily="34" charset="0"/>
              </a:rPr>
              <a:t>:</a:t>
            </a:r>
          </a:p>
          <a:p>
            <a:pPr lvl="2"/>
            <a:r>
              <a:rPr lang="en-US" altLang="en-US" sz="2400" dirty="0">
                <a:cs typeface="Arial" panose="020B0604020202020204" pitchFamily="34" charset="0"/>
              </a:rPr>
              <a:t>		= (8 -5)/(11-5)</a:t>
            </a:r>
          </a:p>
          <a:p>
            <a:pPr lvl="2"/>
            <a:r>
              <a:rPr lang="en-US" altLang="en-US" sz="2400" dirty="0">
                <a:cs typeface="Arial" panose="020B0604020202020204" pitchFamily="34" charset="0"/>
              </a:rPr>
              <a:t>		= 0,5</a:t>
            </a:r>
          </a:p>
        </p:txBody>
      </p:sp>
    </p:spTree>
    <p:extLst>
      <p:ext uri="{BB962C8B-B14F-4D97-AF65-F5344CB8AC3E}">
        <p14:creationId xmlns:p14="http://schemas.microsoft.com/office/powerpoint/2010/main" val="308660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2209800" y="609600"/>
            <a:ext cx="7772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600" dirty="0" err="1">
                <a:cs typeface="Arial" panose="020B0604020202020204" pitchFamily="34" charset="0"/>
              </a:rPr>
              <a:t>Variabel</a:t>
            </a:r>
            <a:r>
              <a:rPr lang="en-US" altLang="en-US" sz="3600" dirty="0">
                <a:cs typeface="Arial" panose="020B0604020202020204" pitchFamily="34" charset="0"/>
              </a:rPr>
              <a:t> </a:t>
            </a:r>
            <a:r>
              <a:rPr lang="en-US" altLang="en-US" sz="3600" dirty="0" err="1">
                <a:cs typeface="Arial" panose="020B0604020202020204" pitchFamily="34" charset="0"/>
              </a:rPr>
              <a:t>Produksi</a:t>
            </a:r>
            <a:r>
              <a:rPr lang="en-US" altLang="en-US" sz="3600" dirty="0">
                <a:cs typeface="Arial" panose="020B0604020202020204" pitchFamily="34" charset="0"/>
              </a:rPr>
              <a:t> </a:t>
            </a:r>
            <a:r>
              <a:rPr lang="en-US" altLang="en-US" sz="3600" dirty="0" err="1">
                <a:cs typeface="Arial" panose="020B0604020202020204" pitchFamily="34" charset="0"/>
              </a:rPr>
              <a:t>Barang</a:t>
            </a:r>
            <a:endParaRPr lang="en-US" altLang="en-US" sz="3600" dirty="0">
              <a:cs typeface="Arial" panose="020B0604020202020204" pitchFamily="34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908300" y="1400175"/>
            <a:ext cx="6902450" cy="4471988"/>
            <a:chOff x="872" y="882"/>
            <a:chExt cx="4348" cy="2817"/>
          </a:xfrm>
        </p:grpSpPr>
        <p:sp>
          <p:nvSpPr>
            <p:cNvPr id="50180" name="Rectangle 4"/>
            <p:cNvSpPr>
              <a:spLocks noChangeArrowheads="1"/>
            </p:cNvSpPr>
            <p:nvPr/>
          </p:nvSpPr>
          <p:spPr bwMode="auto">
            <a:xfrm>
              <a:off x="872" y="882"/>
              <a:ext cx="4348" cy="2817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0181" name="Line 5"/>
            <p:cNvSpPr>
              <a:spLocks noChangeShapeType="1"/>
            </p:cNvSpPr>
            <p:nvPr/>
          </p:nvSpPr>
          <p:spPr bwMode="auto">
            <a:xfrm>
              <a:off x="1737" y="1507"/>
              <a:ext cx="0" cy="155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82" name="Line 6"/>
            <p:cNvSpPr>
              <a:spLocks noChangeShapeType="1"/>
            </p:cNvSpPr>
            <p:nvPr/>
          </p:nvSpPr>
          <p:spPr bwMode="auto">
            <a:xfrm>
              <a:off x="1737" y="3057"/>
              <a:ext cx="279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83" name="Text Box 7"/>
            <p:cNvSpPr txBox="1">
              <a:spLocks noChangeArrowheads="1"/>
            </p:cNvSpPr>
            <p:nvPr/>
          </p:nvSpPr>
          <p:spPr bwMode="auto">
            <a:xfrm>
              <a:off x="1592" y="3058"/>
              <a:ext cx="3388" cy="4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>
                  <a:latin typeface="Courier New" panose="02070309020205020404" pitchFamily="49" charset="0"/>
                </a:rPr>
                <a:t>                </a:t>
              </a:r>
            </a:p>
            <a:p>
              <a:pPr algn="ctr"/>
              <a:r>
                <a:rPr lang="en-US" altLang="en-US">
                  <a:latin typeface="Courier New" panose="02070309020205020404" pitchFamily="49" charset="0"/>
                </a:rPr>
                <a:t>permintaan per hari (x1000 kaleng)</a:t>
              </a:r>
            </a:p>
          </p:txBody>
        </p:sp>
        <p:sp>
          <p:nvSpPr>
            <p:cNvPr id="50184" name="Text Box 8"/>
            <p:cNvSpPr txBox="1">
              <a:spLocks noChangeArrowheads="1"/>
            </p:cNvSpPr>
            <p:nvPr/>
          </p:nvSpPr>
          <p:spPr bwMode="auto">
            <a:xfrm>
              <a:off x="1468" y="1553"/>
              <a:ext cx="342" cy="3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b="1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50185" name="Text Box 9"/>
            <p:cNvSpPr txBox="1">
              <a:spLocks noChangeArrowheads="1"/>
            </p:cNvSpPr>
            <p:nvPr/>
          </p:nvSpPr>
          <p:spPr bwMode="auto">
            <a:xfrm>
              <a:off x="1478" y="2991"/>
              <a:ext cx="342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b="1">
                  <a:latin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50186" name="Line 10"/>
            <p:cNvSpPr>
              <a:spLocks noChangeShapeType="1"/>
            </p:cNvSpPr>
            <p:nvPr/>
          </p:nvSpPr>
          <p:spPr bwMode="auto">
            <a:xfrm flipH="1">
              <a:off x="1737" y="1679"/>
              <a:ext cx="2777" cy="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87" name="Text Box 11"/>
            <p:cNvSpPr txBox="1">
              <a:spLocks noChangeArrowheads="1"/>
            </p:cNvSpPr>
            <p:nvPr/>
          </p:nvSpPr>
          <p:spPr bwMode="auto">
            <a:xfrm>
              <a:off x="1152" y="2030"/>
              <a:ext cx="554" cy="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>
                  <a:latin typeface="Symbol" panose="05050102010706020507" pitchFamily="18" charset="2"/>
                </a:rPr>
                <a:t>m</a:t>
              </a:r>
              <a:r>
                <a:rPr lang="en-US" altLang="en-US">
                  <a:latin typeface="Courier New" panose="02070309020205020404" pitchFamily="49" charset="0"/>
                </a:rPr>
                <a:t>[z]</a:t>
              </a:r>
            </a:p>
          </p:txBody>
        </p:sp>
        <p:sp>
          <p:nvSpPr>
            <p:cNvPr id="50188" name="Line 12"/>
            <p:cNvSpPr>
              <a:spLocks noChangeShapeType="1"/>
            </p:cNvSpPr>
            <p:nvPr/>
          </p:nvSpPr>
          <p:spPr bwMode="auto">
            <a:xfrm flipV="1">
              <a:off x="4493" y="1668"/>
              <a:ext cx="0" cy="13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89" name="Text Box 13"/>
            <p:cNvSpPr txBox="1">
              <a:spLocks noChangeArrowheads="1"/>
            </p:cNvSpPr>
            <p:nvPr/>
          </p:nvSpPr>
          <p:spPr bwMode="auto">
            <a:xfrm>
              <a:off x="1509" y="1139"/>
              <a:ext cx="1121" cy="265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b="1">
                  <a:solidFill>
                    <a:srgbClr val="FFFF00"/>
                  </a:solidFill>
                  <a:latin typeface="Bookman Old Style" panose="02050604050505020204" pitchFamily="18" charset="0"/>
                </a:rPr>
                <a:t>BERKURANG</a:t>
              </a:r>
            </a:p>
          </p:txBody>
        </p:sp>
        <p:sp>
          <p:nvSpPr>
            <p:cNvPr id="50190" name="Text Box 14"/>
            <p:cNvSpPr txBox="1">
              <a:spLocks noChangeArrowheads="1"/>
            </p:cNvSpPr>
            <p:nvPr/>
          </p:nvSpPr>
          <p:spPr bwMode="auto">
            <a:xfrm>
              <a:off x="3565" y="1128"/>
              <a:ext cx="1215" cy="264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b="1">
                  <a:solidFill>
                    <a:srgbClr val="FFFF00"/>
                  </a:solidFill>
                  <a:latin typeface="Bookman Old Style" panose="02050604050505020204" pitchFamily="18" charset="0"/>
                </a:rPr>
                <a:t>BERTAMBAH</a:t>
              </a:r>
            </a:p>
          </p:txBody>
        </p:sp>
        <p:sp>
          <p:nvSpPr>
            <p:cNvPr id="50191" name="Line 15"/>
            <p:cNvSpPr>
              <a:spLocks noChangeShapeType="1"/>
            </p:cNvSpPr>
            <p:nvPr/>
          </p:nvSpPr>
          <p:spPr bwMode="auto">
            <a:xfrm>
              <a:off x="4338" y="1391"/>
              <a:ext cx="0" cy="2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92" name="Line 16"/>
            <p:cNvSpPr>
              <a:spLocks noChangeShapeType="1"/>
            </p:cNvSpPr>
            <p:nvPr/>
          </p:nvSpPr>
          <p:spPr bwMode="auto">
            <a:xfrm>
              <a:off x="1924" y="1403"/>
              <a:ext cx="0" cy="26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93" name="Line 17"/>
            <p:cNvSpPr>
              <a:spLocks noChangeShapeType="1"/>
            </p:cNvSpPr>
            <p:nvPr/>
          </p:nvSpPr>
          <p:spPr bwMode="auto">
            <a:xfrm>
              <a:off x="1740" y="1692"/>
              <a:ext cx="3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194" name="Line 18"/>
            <p:cNvSpPr>
              <a:spLocks noChangeShapeType="1"/>
            </p:cNvSpPr>
            <p:nvPr/>
          </p:nvSpPr>
          <p:spPr bwMode="auto">
            <a:xfrm>
              <a:off x="2112" y="1680"/>
              <a:ext cx="1452" cy="13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195" name="Line 19"/>
            <p:cNvSpPr>
              <a:spLocks noChangeShapeType="1"/>
            </p:cNvSpPr>
            <p:nvPr/>
          </p:nvSpPr>
          <p:spPr bwMode="auto">
            <a:xfrm flipV="1">
              <a:off x="2544" y="1680"/>
              <a:ext cx="1428" cy="13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196" name="Line 20"/>
            <p:cNvSpPr>
              <a:spLocks noChangeShapeType="1"/>
            </p:cNvSpPr>
            <p:nvPr/>
          </p:nvSpPr>
          <p:spPr bwMode="auto">
            <a:xfrm flipV="1">
              <a:off x="2133" y="1684"/>
              <a:ext cx="0" cy="13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97" name="Line 21"/>
            <p:cNvSpPr>
              <a:spLocks noChangeShapeType="1"/>
            </p:cNvSpPr>
            <p:nvPr/>
          </p:nvSpPr>
          <p:spPr bwMode="auto">
            <a:xfrm flipV="1">
              <a:off x="3981" y="1672"/>
              <a:ext cx="0" cy="13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98" name="Line 22"/>
            <p:cNvSpPr>
              <a:spLocks noChangeShapeType="1"/>
            </p:cNvSpPr>
            <p:nvPr/>
          </p:nvSpPr>
          <p:spPr bwMode="auto">
            <a:xfrm>
              <a:off x="3972" y="1680"/>
              <a:ext cx="51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199" name="Text Box 23"/>
            <p:cNvSpPr txBox="1">
              <a:spLocks noChangeArrowheads="1"/>
            </p:cNvSpPr>
            <p:nvPr/>
          </p:nvSpPr>
          <p:spPr bwMode="auto">
            <a:xfrm>
              <a:off x="1970" y="3014"/>
              <a:ext cx="3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 b="1">
                  <a:latin typeface="Times New Roman" panose="02020603050405020304" pitchFamily="18" charset="0"/>
                </a:rPr>
                <a:t>15</a:t>
              </a:r>
              <a:endParaRPr lang="id-ID" altLang="en-US" sz="2400" b="1">
                <a:latin typeface="Times New Roman" panose="02020603050405020304" pitchFamily="18" charset="0"/>
              </a:endParaRPr>
            </a:p>
          </p:txBody>
        </p:sp>
        <p:sp>
          <p:nvSpPr>
            <p:cNvPr id="50200" name="Text Box 24"/>
            <p:cNvSpPr txBox="1">
              <a:spLocks noChangeArrowheads="1"/>
            </p:cNvSpPr>
            <p:nvPr/>
          </p:nvSpPr>
          <p:spPr bwMode="auto">
            <a:xfrm>
              <a:off x="3834" y="3006"/>
              <a:ext cx="40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 b="1">
                  <a:latin typeface="Times New Roman" panose="02020603050405020304" pitchFamily="18" charset="0"/>
                </a:rPr>
                <a:t>100</a:t>
              </a:r>
              <a:endParaRPr lang="id-ID" altLang="en-US" sz="2400" b="1">
                <a:latin typeface="Times New Roman" panose="02020603050405020304" pitchFamily="18" charset="0"/>
              </a:endParaRPr>
            </a:p>
          </p:txBody>
        </p:sp>
        <p:sp>
          <p:nvSpPr>
            <p:cNvPr id="50201" name="Text Box 25"/>
            <p:cNvSpPr txBox="1">
              <a:spLocks noChangeArrowheads="1"/>
            </p:cNvSpPr>
            <p:nvPr/>
          </p:nvSpPr>
          <p:spPr bwMode="auto">
            <a:xfrm>
              <a:off x="2382" y="3018"/>
              <a:ext cx="3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 b="1">
                  <a:latin typeface="Times New Roman" panose="02020603050405020304" pitchFamily="18" charset="0"/>
                </a:rPr>
                <a:t>25</a:t>
              </a:r>
              <a:endParaRPr lang="id-ID" altLang="en-US" sz="2400" b="1">
                <a:latin typeface="Times New Roman" panose="02020603050405020304" pitchFamily="18" charset="0"/>
              </a:endParaRPr>
            </a:p>
          </p:txBody>
        </p:sp>
        <p:sp>
          <p:nvSpPr>
            <p:cNvPr id="50202" name="Text Box 26"/>
            <p:cNvSpPr txBox="1">
              <a:spLocks noChangeArrowheads="1"/>
            </p:cNvSpPr>
            <p:nvPr/>
          </p:nvSpPr>
          <p:spPr bwMode="auto">
            <a:xfrm>
              <a:off x="3394" y="3022"/>
              <a:ext cx="3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 b="1">
                  <a:latin typeface="Times New Roman" panose="02020603050405020304" pitchFamily="18" charset="0"/>
                </a:rPr>
                <a:t>75</a:t>
              </a:r>
              <a:endParaRPr lang="id-ID" altLang="en-US" sz="2400" b="1"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8012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Pengertian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8761412" cy="3434229"/>
          </a:xfrm>
        </p:spPr>
        <p:txBody>
          <a:bodyPr>
            <a:normAutofit/>
          </a:bodyPr>
          <a:lstStyle/>
          <a:p>
            <a:r>
              <a:rPr lang="en-AU" altLang="en-US" sz="2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Logika</a:t>
            </a:r>
            <a:r>
              <a:rPr lang="en-AU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fuzzy </a:t>
            </a:r>
            <a:r>
              <a:rPr lang="en-AU" alt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AU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alt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suatu</a:t>
            </a:r>
            <a:r>
              <a:rPr lang="en-AU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alt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</a:t>
            </a:r>
            <a:r>
              <a:rPr lang="en-AU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AU" alt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tepat</a:t>
            </a:r>
            <a:r>
              <a:rPr lang="en-AU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alt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AU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alt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memetakan</a:t>
            </a:r>
            <a:r>
              <a:rPr lang="en-AU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alt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suatu</a:t>
            </a:r>
            <a:r>
              <a:rPr lang="en-AU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alt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ruang</a:t>
            </a:r>
            <a:r>
              <a:rPr lang="en-AU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input </a:t>
            </a:r>
            <a:r>
              <a:rPr lang="en-AU" alt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en-AU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alt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AU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alt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suatu</a:t>
            </a:r>
            <a:r>
              <a:rPr lang="en-AU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alt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ruang</a:t>
            </a:r>
            <a:r>
              <a:rPr lang="en-AU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output. </a:t>
            </a:r>
            <a:endParaRPr lang="en-AU" altLang="en-US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altLang="en-US" sz="2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Beberapa</a:t>
            </a:r>
            <a:r>
              <a:rPr lang="en-AU" altLang="en-US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altLang="en-US" sz="2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prinsip</a:t>
            </a:r>
            <a:r>
              <a:rPr lang="en-AU" altLang="en-US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altLang="en-US" sz="2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AU" altLang="en-US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altLang="en-US" sz="2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logika</a:t>
            </a:r>
            <a:r>
              <a:rPr lang="en-AU" altLang="en-US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fuzzy </a:t>
            </a:r>
            <a:r>
              <a:rPr lang="en-AU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alt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spcBef>
                <a:spcPct val="0"/>
              </a:spcBef>
              <a:spcAft>
                <a:spcPct val="0"/>
              </a:spcAft>
              <a:buClrTx/>
              <a:buFont typeface="+mj-lt"/>
              <a:buAutoNum type="arabicPeriod"/>
            </a:pPr>
            <a:r>
              <a:rPr lang="en-US" alt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Konsep</a:t>
            </a: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logika</a:t>
            </a: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fuzzy </a:t>
            </a:r>
            <a:r>
              <a:rPr lang="en-US" alt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mudah</a:t>
            </a: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dimengerti</a:t>
            </a: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00100" lvl="1" indent="-342900">
              <a:spcBef>
                <a:spcPct val="0"/>
              </a:spcBef>
              <a:spcAft>
                <a:spcPct val="0"/>
              </a:spcAft>
              <a:buClrTx/>
              <a:buFont typeface="+mj-lt"/>
              <a:buAutoNum type="arabicPeriod"/>
            </a:pPr>
            <a:r>
              <a:rPr lang="en-US" alt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sangat</a:t>
            </a: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fleksibel</a:t>
            </a: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00100" lvl="1" indent="-342900">
              <a:spcBef>
                <a:spcPct val="0"/>
              </a:spcBef>
              <a:spcAft>
                <a:spcPct val="0"/>
              </a:spcAft>
              <a:buClrTx/>
              <a:buFont typeface="+mj-lt"/>
              <a:buAutoNum type="arabicPeriod"/>
            </a:pPr>
            <a:r>
              <a:rPr lang="en-US" alt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memiliki</a:t>
            </a: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toleransi</a:t>
            </a: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terhadap</a:t>
            </a: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data-data yang lain </a:t>
            </a:r>
            <a:r>
              <a:rPr lang="en-US" alt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daripada</a:t>
            </a: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yang lain.</a:t>
            </a:r>
          </a:p>
          <a:p>
            <a:pPr marL="800100" lvl="1" indent="-342900">
              <a:spcBef>
                <a:spcPct val="0"/>
              </a:spcBef>
              <a:spcAft>
                <a:spcPct val="0"/>
              </a:spcAft>
              <a:buClrTx/>
              <a:buFont typeface="+mj-lt"/>
              <a:buAutoNum type="arabicPeriod"/>
            </a:pPr>
            <a:r>
              <a:rPr lang="en-US" alt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mampu</a:t>
            </a: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memodelkan</a:t>
            </a: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fungsi-fungsi</a:t>
            </a: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nonlinear yang </a:t>
            </a:r>
            <a:r>
              <a:rPr lang="en-US" alt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sangat</a:t>
            </a: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kompleks</a:t>
            </a: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00100" lvl="1" indent="-342900">
              <a:spcBef>
                <a:spcPct val="0"/>
              </a:spcBef>
              <a:spcAft>
                <a:spcPct val="0"/>
              </a:spcAft>
              <a:buClrTx/>
              <a:buFont typeface="+mj-lt"/>
              <a:buAutoNum type="arabicPeriod"/>
            </a:pPr>
            <a:r>
              <a:rPr lang="en-US" alt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membangun</a:t>
            </a: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bagian</a:t>
            </a: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teratas</a:t>
            </a: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pengalaman-pengalaman</a:t>
            </a: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US" alt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pakar</a:t>
            </a: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00100" lvl="1" indent="-342900">
              <a:spcBef>
                <a:spcPct val="0"/>
              </a:spcBef>
              <a:spcAft>
                <a:spcPct val="0"/>
              </a:spcAft>
              <a:buClrTx/>
              <a:buFont typeface="+mj-lt"/>
              <a:buAutoNum type="arabicPeriod"/>
            </a:pPr>
            <a:r>
              <a:rPr lang="en-US" alt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Logika</a:t>
            </a: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fuzzy </a:t>
            </a:r>
            <a:r>
              <a:rPr lang="en-US" alt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didasarkan</a:t>
            </a: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bahasa</a:t>
            </a: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alami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504387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19582" y="1350962"/>
            <a:ext cx="7772400" cy="35052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keanggotaan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fuzzy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tiap-tiap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himpunan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dirumuskan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  <a:b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Himpunan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fuzzy BERKURANG :</a:t>
            </a:r>
            <a:b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Himpunan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fuzzy BERTAMBAH :</a:t>
            </a:r>
            <a:r>
              <a:rPr 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019582" y="4326965"/>
            <a:ext cx="5684837" cy="1493838"/>
            <a:chOff x="923" y="2768"/>
            <a:chExt cx="3581" cy="941"/>
          </a:xfrm>
        </p:grpSpPr>
        <p:sp>
          <p:nvSpPr>
            <p:cNvPr id="52231" name="Rectangle 4"/>
            <p:cNvSpPr>
              <a:spLocks noChangeArrowheads="1"/>
            </p:cNvSpPr>
            <p:nvPr/>
          </p:nvSpPr>
          <p:spPr bwMode="auto">
            <a:xfrm>
              <a:off x="923" y="2768"/>
              <a:ext cx="3581" cy="941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cs typeface="Arial" panose="020B0604020202020204" pitchFamily="34" charset="0"/>
              </a:endParaRPr>
            </a:p>
          </p:txBody>
        </p:sp>
        <p:graphicFrame>
          <p:nvGraphicFramePr>
            <p:cNvPr id="52232" name="Object 5"/>
            <p:cNvGraphicFramePr>
              <a:graphicFrameLocks noChangeAspect="1"/>
            </p:cNvGraphicFramePr>
            <p:nvPr/>
          </p:nvGraphicFramePr>
          <p:xfrm>
            <a:off x="1141" y="2830"/>
            <a:ext cx="3195" cy="8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4" name="Equation" r:id="rId4" imgW="2654300" imgH="711200" progId="Equation.3">
                    <p:embed/>
                  </p:oleObj>
                </mc:Choice>
                <mc:Fallback>
                  <p:oleObj name="Equation" r:id="rId4" imgW="2654300" imgH="71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41" y="2830"/>
                          <a:ext cx="3195" cy="85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2019582" y="584993"/>
            <a:ext cx="5875337" cy="1531938"/>
            <a:chOff x="939" y="1422"/>
            <a:chExt cx="3701" cy="965"/>
          </a:xfrm>
        </p:grpSpPr>
        <p:sp>
          <p:nvSpPr>
            <p:cNvPr id="52229" name="Rectangle 7"/>
            <p:cNvSpPr>
              <a:spLocks noChangeArrowheads="1"/>
            </p:cNvSpPr>
            <p:nvPr/>
          </p:nvSpPr>
          <p:spPr bwMode="auto">
            <a:xfrm>
              <a:off x="939" y="1422"/>
              <a:ext cx="3701" cy="96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cs typeface="Arial" panose="020B0604020202020204" pitchFamily="34" charset="0"/>
              </a:endParaRPr>
            </a:p>
          </p:txBody>
        </p:sp>
        <p:graphicFrame>
          <p:nvGraphicFramePr>
            <p:cNvPr id="52230" name="Object 8"/>
            <p:cNvGraphicFramePr>
              <a:graphicFrameLocks noChangeAspect="1"/>
            </p:cNvGraphicFramePr>
            <p:nvPr/>
          </p:nvGraphicFramePr>
          <p:xfrm>
            <a:off x="1184" y="1451"/>
            <a:ext cx="3073" cy="8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5" name="Equation" r:id="rId6" imgW="2552700" imgH="711200" progId="Equation.3">
                    <p:embed/>
                  </p:oleObj>
                </mc:Choice>
                <mc:Fallback>
                  <p:oleObj name="Equation" r:id="rId6" imgW="2552700" imgH="71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84" y="1451"/>
                          <a:ext cx="3073" cy="85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9959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2209800" y="457200"/>
            <a:ext cx="777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3200" u="sng" dirty="0" err="1">
                <a:cs typeface="Arial" panose="020B0604020202020204" pitchFamily="34" charset="0"/>
              </a:rPr>
              <a:t>Aplikasi</a:t>
            </a:r>
            <a:r>
              <a:rPr lang="en-AU" altLang="en-US" sz="3200" u="sng" dirty="0">
                <a:cs typeface="Arial" panose="020B0604020202020204" pitchFamily="34" charset="0"/>
              </a:rPr>
              <a:t> operator fuzzy</a:t>
            </a:r>
            <a:endParaRPr lang="en-US" altLang="en-US" sz="3200" u="sng" dirty="0">
              <a:cs typeface="Arial" panose="020B0604020202020204" pitchFamily="34" charset="0"/>
            </a:endParaRP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1981200" y="1393825"/>
            <a:ext cx="8458200" cy="578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742950" algn="l"/>
                <a:tab pos="1257300" algn="l"/>
                <a:tab pos="3543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742950" algn="l"/>
                <a:tab pos="1257300" algn="l"/>
                <a:tab pos="3543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742950" algn="l"/>
                <a:tab pos="1257300" algn="l"/>
                <a:tab pos="3543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742950" algn="l"/>
                <a:tab pos="1257300" algn="l"/>
                <a:tab pos="3543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742950" algn="l"/>
                <a:tab pos="1257300" algn="l"/>
                <a:tab pos="3543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42950" algn="l"/>
                <a:tab pos="1257300" algn="l"/>
                <a:tab pos="3543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42950" algn="l"/>
                <a:tab pos="1257300" algn="l"/>
                <a:tab pos="3543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42950" algn="l"/>
                <a:tab pos="1257300" algn="l"/>
                <a:tab pos="3543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42950" algn="l"/>
                <a:tab pos="1257300" algn="l"/>
                <a:tab pos="3543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2400" b="1" dirty="0" err="1">
                <a:cs typeface="Arial" panose="020B0604020202020204" pitchFamily="34" charset="0"/>
              </a:rPr>
              <a:t>Aturan</a:t>
            </a:r>
            <a:r>
              <a:rPr lang="en-US" altLang="en-US" sz="2400" b="1" dirty="0">
                <a:cs typeface="Arial" panose="020B0604020202020204" pitchFamily="34" charset="0"/>
              </a:rPr>
              <a:t> ke-1 : </a:t>
            </a:r>
          </a:p>
          <a:p>
            <a:pPr algn="just">
              <a:spcAft>
                <a:spcPts val="600"/>
              </a:spcAft>
            </a:pPr>
            <a:r>
              <a:rPr lang="en-AU" altLang="en-US" sz="2400" dirty="0">
                <a:cs typeface="Arial" panose="020B0604020202020204" pitchFamily="34" charset="0"/>
              </a:rPr>
              <a:t>	</a:t>
            </a:r>
          </a:p>
          <a:p>
            <a:pPr algn="just">
              <a:spcAft>
                <a:spcPts val="600"/>
              </a:spcAft>
            </a:pPr>
            <a:r>
              <a:rPr lang="en-AU" altLang="en-US" sz="2400" dirty="0">
                <a:cs typeface="Arial" panose="020B0604020202020204" pitchFamily="34" charset="0"/>
              </a:rPr>
              <a:t>[R1] 	</a:t>
            </a:r>
            <a:r>
              <a:rPr lang="en-US" altLang="en-US" sz="2400" dirty="0">
                <a:cs typeface="Arial" panose="020B0604020202020204" pitchFamily="34" charset="0"/>
              </a:rPr>
              <a:t>IF </a:t>
            </a:r>
            <a:r>
              <a:rPr lang="en-US" altLang="en-US" sz="2400" dirty="0" err="1">
                <a:cs typeface="Arial" panose="020B0604020202020204" pitchFamily="34" charset="0"/>
              </a:rPr>
              <a:t>Permintaan</a:t>
            </a:r>
            <a:r>
              <a:rPr lang="en-US" altLang="en-US" sz="2400" dirty="0">
                <a:cs typeface="Arial" panose="020B0604020202020204" pitchFamily="34" charset="0"/>
              </a:rPr>
              <a:t> TURUN And </a:t>
            </a:r>
            <a:r>
              <a:rPr lang="en-US" altLang="en-US" sz="2400" dirty="0" err="1">
                <a:cs typeface="Arial" panose="020B0604020202020204" pitchFamily="34" charset="0"/>
              </a:rPr>
              <a:t>Persediaan</a:t>
            </a:r>
            <a:r>
              <a:rPr lang="en-US" altLang="en-US" sz="2400" dirty="0">
                <a:cs typeface="Arial" panose="020B0604020202020204" pitchFamily="34" charset="0"/>
              </a:rPr>
              <a:t> BANYAK</a:t>
            </a:r>
          </a:p>
          <a:p>
            <a:pPr algn="just"/>
            <a:r>
              <a:rPr lang="en-US" altLang="en-US" sz="2400" dirty="0">
                <a:cs typeface="Arial" panose="020B0604020202020204" pitchFamily="34" charset="0"/>
              </a:rPr>
              <a:t>	THEN </a:t>
            </a:r>
            <a:r>
              <a:rPr lang="en-US" altLang="en-US" sz="2400" dirty="0" err="1">
                <a:cs typeface="Arial" panose="020B0604020202020204" pitchFamily="34" charset="0"/>
              </a:rPr>
              <a:t>Produksi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Barang</a:t>
            </a:r>
            <a:r>
              <a:rPr lang="en-US" altLang="en-US" sz="2400" dirty="0">
                <a:cs typeface="Arial" panose="020B0604020202020204" pitchFamily="34" charset="0"/>
              </a:rPr>
              <a:t> = BERKURANG</a:t>
            </a:r>
          </a:p>
          <a:p>
            <a:pPr algn="just"/>
            <a:endParaRPr lang="en-US" altLang="en-US" sz="2400" dirty="0">
              <a:cs typeface="Arial" panose="020B0604020202020204" pitchFamily="34" charset="0"/>
            </a:endParaRPr>
          </a:p>
          <a:p>
            <a:pPr algn="just"/>
            <a:r>
              <a:rPr lang="en-US" altLang="en-US" sz="2400" dirty="0">
                <a:cs typeface="Arial" panose="020B0604020202020204" pitchFamily="34" charset="0"/>
              </a:rPr>
              <a:t>Operator yang </a:t>
            </a:r>
            <a:r>
              <a:rPr lang="en-US" altLang="en-US" sz="2400" dirty="0" err="1">
                <a:cs typeface="Arial" panose="020B0604020202020204" pitchFamily="34" charset="0"/>
              </a:rPr>
              <a:t>digunakan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adalah</a:t>
            </a:r>
            <a:r>
              <a:rPr lang="en-US" altLang="en-US" sz="2400" dirty="0">
                <a:cs typeface="Arial" panose="020B0604020202020204" pitchFamily="34" charset="0"/>
              </a:rPr>
              <a:t> AND, </a:t>
            </a:r>
            <a:r>
              <a:rPr lang="en-US" altLang="en-US" sz="2400" dirty="0" err="1">
                <a:cs typeface="Arial" panose="020B0604020202020204" pitchFamily="34" charset="0"/>
              </a:rPr>
              <a:t>sehingga</a:t>
            </a:r>
            <a:r>
              <a:rPr lang="en-US" altLang="en-US" sz="2400" dirty="0">
                <a:cs typeface="Arial" panose="020B0604020202020204" pitchFamily="34" charset="0"/>
              </a:rPr>
              <a:t> :</a:t>
            </a:r>
          </a:p>
          <a:p>
            <a:pPr algn="just"/>
            <a:r>
              <a:rPr lang="en-US" altLang="en-US" sz="2400" dirty="0">
                <a:cs typeface="Arial" panose="020B0604020202020204" pitchFamily="34" charset="0"/>
              </a:rPr>
              <a:t>	a</a:t>
            </a:r>
            <a:r>
              <a:rPr lang="en-US" altLang="en-US" sz="2400" baseline="-25000" dirty="0">
                <a:cs typeface="Arial" panose="020B0604020202020204" pitchFamily="34" charset="0"/>
              </a:rPr>
              <a:t>1</a:t>
            </a:r>
            <a:r>
              <a:rPr lang="en-US" altLang="en-US" sz="2400" dirty="0">
                <a:cs typeface="Arial" panose="020B0604020202020204" pitchFamily="34" charset="0"/>
              </a:rPr>
              <a:t> 	= m</a:t>
            </a:r>
            <a:r>
              <a:rPr lang="en-US" altLang="en-US" sz="2400" baseline="-25000" dirty="0">
                <a:cs typeface="Arial" panose="020B0604020202020204" pitchFamily="34" charset="0"/>
              </a:rPr>
              <a:t>PredikatR1</a:t>
            </a:r>
            <a:r>
              <a:rPr lang="en-US" altLang="en-US" sz="2400" dirty="0">
                <a:cs typeface="Arial" panose="020B0604020202020204" pitchFamily="34" charset="0"/>
              </a:rPr>
              <a:t> 	= min(</a:t>
            </a:r>
            <a:r>
              <a:rPr lang="en-US" altLang="en-US" sz="2400" dirty="0" err="1">
                <a:cs typeface="Arial" panose="020B0604020202020204" pitchFamily="34" charset="0"/>
              </a:rPr>
              <a:t>m</a:t>
            </a:r>
            <a:r>
              <a:rPr lang="en-US" altLang="en-US" sz="2400" baseline="-25000" dirty="0" err="1">
                <a:cs typeface="Arial" panose="020B0604020202020204" pitchFamily="34" charset="0"/>
              </a:rPr>
              <a:t>PmtTurun</a:t>
            </a:r>
            <a:r>
              <a:rPr lang="en-US" altLang="en-US" sz="2400" dirty="0">
                <a:cs typeface="Arial" panose="020B0604020202020204" pitchFamily="34" charset="0"/>
              </a:rPr>
              <a:t>[60],</a:t>
            </a:r>
            <a:r>
              <a:rPr lang="en-US" altLang="en-US" sz="2400" dirty="0" err="1">
                <a:cs typeface="Arial" panose="020B0604020202020204" pitchFamily="34" charset="0"/>
              </a:rPr>
              <a:t>m</a:t>
            </a:r>
            <a:r>
              <a:rPr lang="en-US" altLang="en-US" sz="2400" baseline="-25000" dirty="0" err="1">
                <a:cs typeface="Arial" panose="020B0604020202020204" pitchFamily="34" charset="0"/>
              </a:rPr>
              <a:t>PsdBanyak</a:t>
            </a:r>
            <a:r>
              <a:rPr lang="en-US" altLang="en-US" sz="2400" dirty="0">
                <a:cs typeface="Arial" panose="020B0604020202020204" pitchFamily="34" charset="0"/>
              </a:rPr>
              <a:t>[8])</a:t>
            </a:r>
          </a:p>
          <a:p>
            <a:pPr algn="just"/>
            <a:r>
              <a:rPr lang="en-US" altLang="en-US" sz="2400" dirty="0">
                <a:cs typeface="Arial" panose="020B0604020202020204" pitchFamily="34" charset="0"/>
              </a:rPr>
              <a:t>		= min(0,08;0,5) 	= 0,08</a:t>
            </a:r>
          </a:p>
          <a:p>
            <a:pPr algn="just"/>
            <a:r>
              <a:rPr lang="en-US" altLang="en-US" sz="2400" dirty="0">
                <a:cs typeface="Arial" panose="020B0604020202020204" pitchFamily="34" charset="0"/>
              </a:rPr>
              <a:t>	</a:t>
            </a:r>
          </a:p>
          <a:p>
            <a:pPr algn="just"/>
            <a:r>
              <a:rPr lang="en-US" altLang="en-US" sz="2400" dirty="0" err="1">
                <a:cs typeface="Arial" panose="020B0604020202020204" pitchFamily="34" charset="0"/>
              </a:rPr>
              <a:t>Cari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nilai</a:t>
            </a:r>
            <a:r>
              <a:rPr lang="en-US" altLang="en-US" sz="2400" dirty="0">
                <a:cs typeface="Arial" panose="020B0604020202020204" pitchFamily="34" charset="0"/>
              </a:rPr>
              <a:t> z</a:t>
            </a:r>
            <a:r>
              <a:rPr lang="en-US" altLang="en-US" sz="2400" baseline="-25000" dirty="0">
                <a:cs typeface="Arial" panose="020B0604020202020204" pitchFamily="34" charset="0"/>
              </a:rPr>
              <a:t>1</a:t>
            </a:r>
            <a:r>
              <a:rPr lang="en-US" altLang="en-US" sz="2400" dirty="0">
                <a:cs typeface="Arial" panose="020B0604020202020204" pitchFamily="34" charset="0"/>
              </a:rPr>
              <a:t>, </a:t>
            </a:r>
            <a:r>
              <a:rPr lang="en-US" altLang="en-US" sz="2400" dirty="0" err="1">
                <a:cs typeface="Arial" panose="020B0604020202020204" pitchFamily="34" charset="0"/>
              </a:rPr>
              <a:t>untuk</a:t>
            </a:r>
            <a:r>
              <a:rPr lang="en-US" altLang="en-US" sz="2400" dirty="0">
                <a:cs typeface="Arial" panose="020B0604020202020204" pitchFamily="34" charset="0"/>
              </a:rPr>
              <a:t> a</a:t>
            </a:r>
            <a:r>
              <a:rPr lang="en-US" altLang="en-US" sz="2400" baseline="-25000" dirty="0">
                <a:cs typeface="Arial" panose="020B0604020202020204" pitchFamily="34" charset="0"/>
              </a:rPr>
              <a:t>1</a:t>
            </a:r>
            <a:r>
              <a:rPr lang="en-US" altLang="en-US" sz="2400" dirty="0">
                <a:cs typeface="Arial" panose="020B0604020202020204" pitchFamily="34" charset="0"/>
              </a:rPr>
              <a:t> = 0,08; </a:t>
            </a:r>
            <a:r>
              <a:rPr lang="en-US" altLang="en-US" sz="2400" dirty="0" err="1">
                <a:cs typeface="Arial" panose="020B0604020202020204" pitchFamily="34" charset="0"/>
              </a:rPr>
              <a:t>lihat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himpunan</a:t>
            </a:r>
            <a:r>
              <a:rPr lang="en-US" altLang="en-US" sz="2400" dirty="0">
                <a:cs typeface="Arial" panose="020B0604020202020204" pitchFamily="34" charset="0"/>
              </a:rPr>
              <a:t> BERKURANG:</a:t>
            </a:r>
          </a:p>
          <a:p>
            <a:pPr algn="just"/>
            <a:r>
              <a:rPr lang="en-US" altLang="en-US" sz="2400" dirty="0">
                <a:cs typeface="Arial" panose="020B0604020202020204" pitchFamily="34" charset="0"/>
              </a:rPr>
              <a:t>	0,08 = (75 – z</a:t>
            </a:r>
            <a:r>
              <a:rPr lang="en-US" altLang="en-US" sz="2400" baseline="-25000" dirty="0">
                <a:cs typeface="Arial" panose="020B0604020202020204" pitchFamily="34" charset="0"/>
              </a:rPr>
              <a:t>1</a:t>
            </a:r>
            <a:r>
              <a:rPr lang="en-US" altLang="en-US" sz="2400" dirty="0">
                <a:cs typeface="Arial" panose="020B0604020202020204" pitchFamily="34" charset="0"/>
              </a:rPr>
              <a:t>)/60</a:t>
            </a:r>
          </a:p>
          <a:p>
            <a:pPr algn="just"/>
            <a:r>
              <a:rPr lang="en-US" altLang="en-US" sz="2400" dirty="0">
                <a:cs typeface="Arial" panose="020B0604020202020204" pitchFamily="34" charset="0"/>
              </a:rPr>
              <a:t>	z</a:t>
            </a:r>
            <a:r>
              <a:rPr lang="en-US" altLang="en-US" sz="2400" baseline="-25000" dirty="0">
                <a:cs typeface="Arial" panose="020B0604020202020204" pitchFamily="34" charset="0"/>
              </a:rPr>
              <a:t>1</a:t>
            </a:r>
            <a:r>
              <a:rPr lang="en-US" altLang="en-US" sz="2400" dirty="0">
                <a:cs typeface="Arial" panose="020B0604020202020204" pitchFamily="34" charset="0"/>
              </a:rPr>
              <a:t> = 75 - 4,8 = 70,2</a:t>
            </a:r>
          </a:p>
          <a:p>
            <a:pPr algn="just"/>
            <a:endParaRPr lang="en-US" altLang="en-US" sz="2400" dirty="0">
              <a:cs typeface="Arial" panose="020B0604020202020204" pitchFamily="34" charset="0"/>
            </a:endParaRPr>
          </a:p>
          <a:p>
            <a:pPr algn="just"/>
            <a:endParaRPr lang="en-US" altLang="en-US" sz="2400" dirty="0">
              <a:cs typeface="Arial" panose="020B0604020202020204" pitchFamily="34" charset="0"/>
            </a:endParaRPr>
          </a:p>
          <a:p>
            <a:endParaRPr lang="en-US" altLang="en-US" sz="2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25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981200" y="841375"/>
            <a:ext cx="8458200" cy="541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800100" algn="l"/>
                <a:tab pos="1257300" algn="l"/>
                <a:tab pos="3543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800100" algn="l"/>
                <a:tab pos="1257300" algn="l"/>
                <a:tab pos="3543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800100" algn="l"/>
                <a:tab pos="1257300" algn="l"/>
                <a:tab pos="3543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800100" algn="l"/>
                <a:tab pos="1257300" algn="l"/>
                <a:tab pos="3543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800100" algn="l"/>
                <a:tab pos="1257300" algn="l"/>
                <a:tab pos="3543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  <a:tab pos="1257300" algn="l"/>
                <a:tab pos="3543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  <a:tab pos="1257300" algn="l"/>
                <a:tab pos="3543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  <a:tab pos="1257300" algn="l"/>
                <a:tab pos="3543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  <a:tab pos="1257300" algn="l"/>
                <a:tab pos="3543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2400" b="1" dirty="0" err="1">
                <a:cs typeface="Arial" panose="020B0604020202020204" pitchFamily="34" charset="0"/>
              </a:rPr>
              <a:t>Aturan</a:t>
            </a:r>
            <a:r>
              <a:rPr lang="en-US" altLang="en-US" sz="2400" b="1" dirty="0">
                <a:cs typeface="Arial" panose="020B0604020202020204" pitchFamily="34" charset="0"/>
              </a:rPr>
              <a:t> ke-2 : </a:t>
            </a:r>
          </a:p>
          <a:p>
            <a:pPr algn="just">
              <a:spcAft>
                <a:spcPts val="600"/>
              </a:spcAft>
            </a:pPr>
            <a:r>
              <a:rPr lang="en-AU" altLang="en-US" sz="2400" dirty="0">
                <a:cs typeface="Arial" panose="020B0604020202020204" pitchFamily="34" charset="0"/>
              </a:rPr>
              <a:t>	</a:t>
            </a:r>
          </a:p>
          <a:p>
            <a:pPr algn="just">
              <a:spcAft>
                <a:spcPts val="600"/>
              </a:spcAft>
            </a:pPr>
            <a:r>
              <a:rPr lang="en-AU" altLang="en-US" sz="2400" dirty="0">
                <a:cs typeface="Arial" panose="020B0604020202020204" pitchFamily="34" charset="0"/>
              </a:rPr>
              <a:t>[R2] 	</a:t>
            </a:r>
            <a:r>
              <a:rPr lang="en-US" altLang="en-US" sz="2400" dirty="0">
                <a:cs typeface="Arial" panose="020B0604020202020204" pitchFamily="34" charset="0"/>
              </a:rPr>
              <a:t>IF </a:t>
            </a:r>
            <a:r>
              <a:rPr lang="en-US" altLang="en-US" sz="2400" dirty="0" err="1">
                <a:cs typeface="Arial" panose="020B0604020202020204" pitchFamily="34" charset="0"/>
              </a:rPr>
              <a:t>Permintaan</a:t>
            </a:r>
            <a:r>
              <a:rPr lang="en-US" altLang="en-US" sz="2400" dirty="0">
                <a:cs typeface="Arial" panose="020B0604020202020204" pitchFamily="34" charset="0"/>
              </a:rPr>
              <a:t> NAIK And </a:t>
            </a:r>
            <a:r>
              <a:rPr lang="en-US" altLang="en-US" sz="2400" dirty="0" err="1">
                <a:cs typeface="Arial" panose="020B0604020202020204" pitchFamily="34" charset="0"/>
              </a:rPr>
              <a:t>Persediaan</a:t>
            </a:r>
            <a:r>
              <a:rPr lang="en-US" altLang="en-US" sz="2400" dirty="0">
                <a:cs typeface="Arial" panose="020B0604020202020204" pitchFamily="34" charset="0"/>
              </a:rPr>
              <a:t> SEDIKIT</a:t>
            </a:r>
          </a:p>
          <a:p>
            <a:pPr algn="just"/>
            <a:r>
              <a:rPr lang="en-US" altLang="en-US" sz="2400" dirty="0">
                <a:cs typeface="Arial" panose="020B0604020202020204" pitchFamily="34" charset="0"/>
              </a:rPr>
              <a:t>	THEN </a:t>
            </a:r>
            <a:r>
              <a:rPr lang="en-US" altLang="en-US" sz="2400" dirty="0" err="1">
                <a:cs typeface="Arial" panose="020B0604020202020204" pitchFamily="34" charset="0"/>
              </a:rPr>
              <a:t>Produksi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Barang</a:t>
            </a:r>
            <a:r>
              <a:rPr lang="en-US" altLang="en-US" sz="2400" dirty="0">
                <a:cs typeface="Arial" panose="020B0604020202020204" pitchFamily="34" charset="0"/>
              </a:rPr>
              <a:t> BERTAMBAH</a:t>
            </a:r>
          </a:p>
          <a:p>
            <a:pPr algn="just"/>
            <a:endParaRPr lang="en-US" altLang="en-US" sz="2400" dirty="0">
              <a:cs typeface="Arial" panose="020B0604020202020204" pitchFamily="34" charset="0"/>
            </a:endParaRPr>
          </a:p>
          <a:p>
            <a:pPr algn="just"/>
            <a:r>
              <a:rPr lang="en-US" altLang="en-US" sz="2400" dirty="0">
                <a:cs typeface="Arial" panose="020B0604020202020204" pitchFamily="34" charset="0"/>
              </a:rPr>
              <a:t>Operator yang </a:t>
            </a:r>
            <a:r>
              <a:rPr lang="en-US" altLang="en-US" sz="2400" dirty="0" err="1">
                <a:cs typeface="Arial" panose="020B0604020202020204" pitchFamily="34" charset="0"/>
              </a:rPr>
              <a:t>digunakan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adalah</a:t>
            </a:r>
            <a:r>
              <a:rPr lang="en-US" altLang="en-US" sz="2400" dirty="0">
                <a:cs typeface="Arial" panose="020B0604020202020204" pitchFamily="34" charset="0"/>
              </a:rPr>
              <a:t> AND, </a:t>
            </a:r>
            <a:r>
              <a:rPr lang="en-US" altLang="en-US" sz="2400" dirty="0" err="1">
                <a:cs typeface="Arial" panose="020B0604020202020204" pitchFamily="34" charset="0"/>
              </a:rPr>
              <a:t>sehingga</a:t>
            </a:r>
            <a:r>
              <a:rPr lang="en-US" altLang="en-US" sz="2400" dirty="0">
                <a:cs typeface="Arial" panose="020B0604020202020204" pitchFamily="34" charset="0"/>
              </a:rPr>
              <a:t> :</a:t>
            </a:r>
          </a:p>
          <a:p>
            <a:pPr algn="just"/>
            <a:r>
              <a:rPr lang="en-US" altLang="en-US" sz="2400" dirty="0">
                <a:cs typeface="Arial" panose="020B0604020202020204" pitchFamily="34" charset="0"/>
              </a:rPr>
              <a:t>	a</a:t>
            </a:r>
            <a:r>
              <a:rPr lang="en-US" altLang="en-US" sz="2400" baseline="-25000" dirty="0">
                <a:cs typeface="Arial" panose="020B0604020202020204" pitchFamily="34" charset="0"/>
              </a:rPr>
              <a:t>2</a:t>
            </a:r>
            <a:r>
              <a:rPr lang="en-US" altLang="en-US" sz="2400" dirty="0">
                <a:cs typeface="Arial" panose="020B0604020202020204" pitchFamily="34" charset="0"/>
              </a:rPr>
              <a:t> 	= m</a:t>
            </a:r>
            <a:r>
              <a:rPr lang="en-US" altLang="en-US" sz="2400" baseline="-25000" dirty="0">
                <a:cs typeface="Arial" panose="020B0604020202020204" pitchFamily="34" charset="0"/>
              </a:rPr>
              <a:t>PredikatR2</a:t>
            </a:r>
            <a:r>
              <a:rPr lang="en-US" altLang="en-US" sz="2400" dirty="0">
                <a:cs typeface="Arial" panose="020B0604020202020204" pitchFamily="34" charset="0"/>
              </a:rPr>
              <a:t> 	= min(</a:t>
            </a:r>
            <a:r>
              <a:rPr lang="en-US" altLang="en-US" sz="2400" dirty="0" err="1">
                <a:cs typeface="Arial" panose="020B0604020202020204" pitchFamily="34" charset="0"/>
              </a:rPr>
              <a:t>m</a:t>
            </a:r>
            <a:r>
              <a:rPr lang="en-US" altLang="en-US" sz="2400" baseline="-25000" dirty="0" err="1">
                <a:cs typeface="Arial" panose="020B0604020202020204" pitchFamily="34" charset="0"/>
              </a:rPr>
              <a:t>PmtNaik</a:t>
            </a:r>
            <a:r>
              <a:rPr lang="en-US" altLang="en-US" sz="2400" dirty="0">
                <a:cs typeface="Arial" panose="020B0604020202020204" pitchFamily="34" charset="0"/>
              </a:rPr>
              <a:t>[60],</a:t>
            </a:r>
            <a:r>
              <a:rPr lang="en-US" altLang="en-US" sz="2400" dirty="0" err="1">
                <a:cs typeface="Arial" panose="020B0604020202020204" pitchFamily="34" charset="0"/>
              </a:rPr>
              <a:t>m</a:t>
            </a:r>
            <a:r>
              <a:rPr lang="en-US" altLang="en-US" sz="2400" baseline="-25000" dirty="0" err="1">
                <a:cs typeface="Arial" panose="020B0604020202020204" pitchFamily="34" charset="0"/>
              </a:rPr>
              <a:t>PsdSedikit</a:t>
            </a:r>
            <a:r>
              <a:rPr lang="en-US" altLang="en-US" sz="2400" dirty="0">
                <a:cs typeface="Arial" panose="020B0604020202020204" pitchFamily="34" charset="0"/>
              </a:rPr>
              <a:t>[8])</a:t>
            </a:r>
          </a:p>
          <a:p>
            <a:pPr algn="just"/>
            <a:r>
              <a:rPr lang="en-US" altLang="en-US" sz="2400" dirty="0">
                <a:cs typeface="Arial" panose="020B0604020202020204" pitchFamily="34" charset="0"/>
              </a:rPr>
              <a:t>		= min(0,5;0,25) 	= 0,25</a:t>
            </a:r>
          </a:p>
          <a:p>
            <a:pPr eaLnBrk="1" hangingPunct="1"/>
            <a:endParaRPr lang="en-US" altLang="en-US" sz="2400" dirty="0"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2400" dirty="0" err="1">
                <a:cs typeface="Arial" panose="020B0604020202020204" pitchFamily="34" charset="0"/>
              </a:rPr>
              <a:t>Cari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nilai</a:t>
            </a:r>
            <a:r>
              <a:rPr lang="en-US" altLang="en-US" sz="2400" dirty="0">
                <a:cs typeface="Arial" panose="020B0604020202020204" pitchFamily="34" charset="0"/>
              </a:rPr>
              <a:t> z</a:t>
            </a:r>
            <a:r>
              <a:rPr lang="en-US" altLang="en-US" sz="2400" baseline="-25000" dirty="0">
                <a:cs typeface="Arial" panose="020B0604020202020204" pitchFamily="34" charset="0"/>
              </a:rPr>
              <a:t>2</a:t>
            </a:r>
            <a:r>
              <a:rPr lang="en-US" altLang="en-US" sz="2400" dirty="0">
                <a:cs typeface="Arial" panose="020B0604020202020204" pitchFamily="34" charset="0"/>
              </a:rPr>
              <a:t>, </a:t>
            </a:r>
            <a:r>
              <a:rPr lang="en-US" altLang="en-US" sz="2400" dirty="0" err="1">
                <a:cs typeface="Arial" panose="020B0604020202020204" pitchFamily="34" charset="0"/>
              </a:rPr>
              <a:t>untuk</a:t>
            </a:r>
            <a:r>
              <a:rPr lang="en-US" altLang="en-US" sz="2400" dirty="0">
                <a:cs typeface="Arial" panose="020B0604020202020204" pitchFamily="34" charset="0"/>
              </a:rPr>
              <a:t> a</a:t>
            </a:r>
            <a:r>
              <a:rPr lang="en-US" altLang="en-US" sz="2400" baseline="-25000" dirty="0">
                <a:cs typeface="Arial" panose="020B0604020202020204" pitchFamily="34" charset="0"/>
              </a:rPr>
              <a:t>2</a:t>
            </a:r>
            <a:r>
              <a:rPr lang="en-US" altLang="en-US" sz="2400" dirty="0">
                <a:cs typeface="Arial" panose="020B0604020202020204" pitchFamily="34" charset="0"/>
              </a:rPr>
              <a:t> = 0,25; </a:t>
            </a:r>
            <a:r>
              <a:rPr lang="en-US" altLang="en-US" sz="2400" dirty="0" err="1">
                <a:cs typeface="Arial" panose="020B0604020202020204" pitchFamily="34" charset="0"/>
              </a:rPr>
              <a:t>lihat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himpunan</a:t>
            </a:r>
            <a:r>
              <a:rPr lang="en-US" altLang="en-US" sz="2400" dirty="0">
                <a:cs typeface="Arial" panose="020B0604020202020204" pitchFamily="34" charset="0"/>
              </a:rPr>
              <a:t> BERTAMBAH :</a:t>
            </a:r>
          </a:p>
          <a:p>
            <a:pPr eaLnBrk="1" hangingPunct="1"/>
            <a:r>
              <a:rPr lang="en-US" altLang="en-US" sz="2400" dirty="0">
                <a:cs typeface="Arial" panose="020B0604020202020204" pitchFamily="34" charset="0"/>
              </a:rPr>
              <a:t>	0,25 = (z</a:t>
            </a:r>
            <a:r>
              <a:rPr lang="en-US" altLang="en-US" sz="2400" baseline="-25000" dirty="0">
                <a:cs typeface="Arial" panose="020B0604020202020204" pitchFamily="34" charset="0"/>
              </a:rPr>
              <a:t>2 </a:t>
            </a:r>
            <a:r>
              <a:rPr lang="en-US" altLang="en-US" sz="2400" dirty="0">
                <a:cs typeface="Arial" panose="020B0604020202020204" pitchFamily="34" charset="0"/>
              </a:rPr>
              <a:t>– 25)/75</a:t>
            </a:r>
          </a:p>
          <a:p>
            <a:pPr eaLnBrk="1" hangingPunct="1"/>
            <a:r>
              <a:rPr lang="en-US" altLang="en-US" sz="2400" dirty="0">
                <a:cs typeface="Arial" panose="020B0604020202020204" pitchFamily="34" charset="0"/>
              </a:rPr>
              <a:t>	z</a:t>
            </a:r>
            <a:r>
              <a:rPr lang="en-US" altLang="en-US" sz="2400" baseline="-25000" dirty="0">
                <a:cs typeface="Arial" panose="020B0604020202020204" pitchFamily="34" charset="0"/>
              </a:rPr>
              <a:t>2</a:t>
            </a:r>
            <a:r>
              <a:rPr lang="en-US" altLang="en-US" sz="2400" dirty="0">
                <a:cs typeface="Arial" panose="020B0604020202020204" pitchFamily="34" charset="0"/>
              </a:rPr>
              <a:t> = 18,75 + 25 = 43,75   </a:t>
            </a:r>
          </a:p>
          <a:p>
            <a:pPr algn="just"/>
            <a:endParaRPr lang="en-US" altLang="en-US" sz="2400" dirty="0">
              <a:cs typeface="Arial" panose="020B0604020202020204" pitchFamily="34" charset="0"/>
            </a:endParaRPr>
          </a:p>
          <a:p>
            <a:endParaRPr lang="en-US" altLang="en-US" sz="2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60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1981200" y="669925"/>
            <a:ext cx="8458200" cy="504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800100" algn="l"/>
                <a:tab pos="1257300" algn="l"/>
                <a:tab pos="3486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800100" algn="l"/>
                <a:tab pos="1257300" algn="l"/>
                <a:tab pos="3486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800100" algn="l"/>
                <a:tab pos="1257300" algn="l"/>
                <a:tab pos="3486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800100" algn="l"/>
                <a:tab pos="1257300" algn="l"/>
                <a:tab pos="3486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800100" algn="l"/>
                <a:tab pos="1257300" algn="l"/>
                <a:tab pos="3486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  <a:tab pos="1257300" algn="l"/>
                <a:tab pos="3486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  <a:tab pos="1257300" algn="l"/>
                <a:tab pos="3486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  <a:tab pos="1257300" algn="l"/>
                <a:tab pos="3486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  <a:tab pos="1257300" algn="l"/>
                <a:tab pos="3486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endParaRPr lang="en-US" altLang="en-US" sz="2400" dirty="0">
              <a:cs typeface="Arial" panose="020B0604020202020204" pitchFamily="34" charset="0"/>
            </a:endParaRPr>
          </a:p>
          <a:p>
            <a:pPr algn="just"/>
            <a:r>
              <a:rPr lang="en-US" altLang="en-US" sz="2400" b="1" dirty="0" err="1">
                <a:cs typeface="Arial" panose="020B0604020202020204" pitchFamily="34" charset="0"/>
              </a:rPr>
              <a:t>Aturan</a:t>
            </a:r>
            <a:r>
              <a:rPr lang="en-US" altLang="en-US" sz="2400" b="1" dirty="0">
                <a:cs typeface="Arial" panose="020B0604020202020204" pitchFamily="34" charset="0"/>
              </a:rPr>
              <a:t> ke-3 : </a:t>
            </a:r>
          </a:p>
          <a:p>
            <a:pPr algn="just">
              <a:spcAft>
                <a:spcPts val="600"/>
              </a:spcAft>
            </a:pPr>
            <a:r>
              <a:rPr lang="en-AU" altLang="en-US" sz="2400" dirty="0">
                <a:cs typeface="Arial" panose="020B0604020202020204" pitchFamily="34" charset="0"/>
              </a:rPr>
              <a:t>	</a:t>
            </a:r>
          </a:p>
          <a:p>
            <a:pPr algn="just">
              <a:spcAft>
                <a:spcPts val="600"/>
              </a:spcAft>
            </a:pPr>
            <a:r>
              <a:rPr lang="en-AU" altLang="en-US" sz="2400" dirty="0">
                <a:cs typeface="Arial" panose="020B0604020202020204" pitchFamily="34" charset="0"/>
              </a:rPr>
              <a:t>[R3] 	</a:t>
            </a:r>
            <a:r>
              <a:rPr lang="en-US" altLang="en-US" sz="2400" dirty="0">
                <a:cs typeface="Arial" panose="020B0604020202020204" pitchFamily="34" charset="0"/>
              </a:rPr>
              <a:t>IF </a:t>
            </a:r>
            <a:r>
              <a:rPr lang="en-US" altLang="en-US" sz="2400" dirty="0" err="1">
                <a:cs typeface="Arial" panose="020B0604020202020204" pitchFamily="34" charset="0"/>
              </a:rPr>
              <a:t>Permintaan</a:t>
            </a:r>
            <a:r>
              <a:rPr lang="en-US" altLang="en-US" sz="2400" dirty="0">
                <a:cs typeface="Arial" panose="020B0604020202020204" pitchFamily="34" charset="0"/>
              </a:rPr>
              <a:t> NAIK And </a:t>
            </a:r>
            <a:r>
              <a:rPr lang="en-US" altLang="en-US" sz="2400" dirty="0" err="1">
                <a:cs typeface="Arial" panose="020B0604020202020204" pitchFamily="34" charset="0"/>
              </a:rPr>
              <a:t>Persediaan</a:t>
            </a:r>
            <a:r>
              <a:rPr lang="en-US" altLang="en-US" sz="2400" dirty="0">
                <a:cs typeface="Arial" panose="020B0604020202020204" pitchFamily="34" charset="0"/>
              </a:rPr>
              <a:t> BANYAK</a:t>
            </a:r>
          </a:p>
          <a:p>
            <a:pPr algn="just"/>
            <a:r>
              <a:rPr lang="en-US" altLang="en-US" sz="2400" dirty="0">
                <a:cs typeface="Arial" panose="020B0604020202020204" pitchFamily="34" charset="0"/>
              </a:rPr>
              <a:t>	THEN </a:t>
            </a:r>
            <a:r>
              <a:rPr lang="en-US" altLang="en-US" sz="2400" dirty="0" err="1">
                <a:cs typeface="Arial" panose="020B0604020202020204" pitchFamily="34" charset="0"/>
              </a:rPr>
              <a:t>Produksi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Barang</a:t>
            </a:r>
            <a:r>
              <a:rPr lang="en-US" altLang="en-US" sz="2400" dirty="0">
                <a:cs typeface="Arial" panose="020B0604020202020204" pitchFamily="34" charset="0"/>
              </a:rPr>
              <a:t> BERTAMBAH</a:t>
            </a:r>
          </a:p>
          <a:p>
            <a:pPr algn="just"/>
            <a:endParaRPr lang="en-US" altLang="en-US" sz="2400" dirty="0">
              <a:cs typeface="Arial" panose="020B0604020202020204" pitchFamily="34" charset="0"/>
            </a:endParaRPr>
          </a:p>
          <a:p>
            <a:pPr algn="just"/>
            <a:r>
              <a:rPr lang="en-US" altLang="en-US" sz="2400" dirty="0">
                <a:cs typeface="Arial" panose="020B0604020202020204" pitchFamily="34" charset="0"/>
              </a:rPr>
              <a:t>Operator yang </a:t>
            </a:r>
            <a:r>
              <a:rPr lang="en-US" altLang="en-US" sz="2400" dirty="0" err="1">
                <a:cs typeface="Arial" panose="020B0604020202020204" pitchFamily="34" charset="0"/>
              </a:rPr>
              <a:t>digunakan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adalah</a:t>
            </a:r>
            <a:r>
              <a:rPr lang="en-US" altLang="en-US" sz="2400" dirty="0">
                <a:cs typeface="Arial" panose="020B0604020202020204" pitchFamily="34" charset="0"/>
              </a:rPr>
              <a:t> AND, </a:t>
            </a:r>
            <a:r>
              <a:rPr lang="en-US" altLang="en-US" sz="2400" dirty="0" err="1">
                <a:cs typeface="Arial" panose="020B0604020202020204" pitchFamily="34" charset="0"/>
              </a:rPr>
              <a:t>sehingga</a:t>
            </a:r>
            <a:r>
              <a:rPr lang="en-US" altLang="en-US" sz="2400" dirty="0">
                <a:cs typeface="Arial" panose="020B0604020202020204" pitchFamily="34" charset="0"/>
              </a:rPr>
              <a:t> :</a:t>
            </a:r>
          </a:p>
          <a:p>
            <a:pPr algn="just"/>
            <a:r>
              <a:rPr lang="en-US" altLang="en-US" sz="2400" dirty="0">
                <a:cs typeface="Arial" panose="020B0604020202020204" pitchFamily="34" charset="0"/>
              </a:rPr>
              <a:t>	a</a:t>
            </a:r>
            <a:r>
              <a:rPr lang="en-US" altLang="en-US" sz="2400" baseline="-25000" dirty="0">
                <a:cs typeface="Arial" panose="020B0604020202020204" pitchFamily="34" charset="0"/>
              </a:rPr>
              <a:t>3</a:t>
            </a:r>
            <a:r>
              <a:rPr lang="en-US" altLang="en-US" sz="2400" dirty="0">
                <a:cs typeface="Arial" panose="020B0604020202020204" pitchFamily="34" charset="0"/>
              </a:rPr>
              <a:t> 	= m</a:t>
            </a:r>
            <a:r>
              <a:rPr lang="en-US" altLang="en-US" sz="2400" baseline="-25000" dirty="0">
                <a:cs typeface="Arial" panose="020B0604020202020204" pitchFamily="34" charset="0"/>
              </a:rPr>
              <a:t>PredikatR3</a:t>
            </a:r>
            <a:r>
              <a:rPr lang="en-US" altLang="en-US" sz="2400" dirty="0">
                <a:cs typeface="Arial" panose="020B0604020202020204" pitchFamily="34" charset="0"/>
              </a:rPr>
              <a:t> 	= min(</a:t>
            </a:r>
            <a:r>
              <a:rPr lang="en-US" altLang="en-US" sz="2400" dirty="0" err="1">
                <a:cs typeface="Arial" panose="020B0604020202020204" pitchFamily="34" charset="0"/>
              </a:rPr>
              <a:t>m</a:t>
            </a:r>
            <a:r>
              <a:rPr lang="en-US" altLang="en-US" sz="2400" baseline="-25000" dirty="0" err="1">
                <a:cs typeface="Arial" panose="020B0604020202020204" pitchFamily="34" charset="0"/>
              </a:rPr>
              <a:t>PmtNaik</a:t>
            </a:r>
            <a:r>
              <a:rPr lang="en-US" altLang="en-US" sz="2400" dirty="0">
                <a:cs typeface="Arial" panose="020B0604020202020204" pitchFamily="34" charset="0"/>
              </a:rPr>
              <a:t>[60],</a:t>
            </a:r>
            <a:r>
              <a:rPr lang="en-US" altLang="en-US" sz="2400" dirty="0" err="1">
                <a:cs typeface="Arial" panose="020B0604020202020204" pitchFamily="34" charset="0"/>
              </a:rPr>
              <a:t>m</a:t>
            </a:r>
            <a:r>
              <a:rPr lang="en-US" altLang="en-US" sz="2400" baseline="-25000" dirty="0" err="1">
                <a:cs typeface="Arial" panose="020B0604020202020204" pitchFamily="34" charset="0"/>
              </a:rPr>
              <a:t>PsdBanyak</a:t>
            </a:r>
            <a:r>
              <a:rPr lang="en-US" altLang="en-US" sz="2400" dirty="0">
                <a:cs typeface="Arial" panose="020B0604020202020204" pitchFamily="34" charset="0"/>
              </a:rPr>
              <a:t>[8])</a:t>
            </a:r>
          </a:p>
          <a:p>
            <a:pPr algn="just"/>
            <a:r>
              <a:rPr lang="en-US" altLang="en-US" sz="2400" dirty="0">
                <a:cs typeface="Arial" panose="020B0604020202020204" pitchFamily="34" charset="0"/>
              </a:rPr>
              <a:t>		= min(0,5;0,5)</a:t>
            </a:r>
            <a:r>
              <a:rPr lang="en-AU" altLang="en-US" sz="2400" dirty="0">
                <a:cs typeface="Arial" panose="020B0604020202020204" pitchFamily="34" charset="0"/>
              </a:rPr>
              <a:t> 	= 0,5</a:t>
            </a:r>
            <a:endParaRPr lang="en-US" altLang="en-US" sz="2400" dirty="0">
              <a:cs typeface="Arial" panose="020B0604020202020204" pitchFamily="34" charset="0"/>
            </a:endParaRPr>
          </a:p>
          <a:p>
            <a:pPr eaLnBrk="1" hangingPunct="1"/>
            <a:endParaRPr lang="en-US" altLang="en-US" sz="2400" dirty="0"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2400" dirty="0" err="1">
                <a:cs typeface="Arial" panose="020B0604020202020204" pitchFamily="34" charset="0"/>
              </a:rPr>
              <a:t>Cari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nilai</a:t>
            </a:r>
            <a:r>
              <a:rPr lang="en-US" altLang="en-US" sz="2400" dirty="0">
                <a:cs typeface="Arial" panose="020B0604020202020204" pitchFamily="34" charset="0"/>
              </a:rPr>
              <a:t> z</a:t>
            </a:r>
            <a:r>
              <a:rPr lang="en-US" altLang="en-US" sz="2400" baseline="-25000" dirty="0">
                <a:cs typeface="Arial" panose="020B0604020202020204" pitchFamily="34" charset="0"/>
              </a:rPr>
              <a:t>3</a:t>
            </a:r>
            <a:r>
              <a:rPr lang="en-US" altLang="en-US" sz="2400" dirty="0">
                <a:cs typeface="Arial" panose="020B0604020202020204" pitchFamily="34" charset="0"/>
              </a:rPr>
              <a:t>, </a:t>
            </a:r>
            <a:r>
              <a:rPr lang="en-US" altLang="en-US" sz="2400" dirty="0" err="1">
                <a:cs typeface="Arial" panose="020B0604020202020204" pitchFamily="34" charset="0"/>
              </a:rPr>
              <a:t>untuk</a:t>
            </a:r>
            <a:r>
              <a:rPr lang="en-US" altLang="en-US" sz="2400" dirty="0">
                <a:cs typeface="Arial" panose="020B0604020202020204" pitchFamily="34" charset="0"/>
              </a:rPr>
              <a:t> a</a:t>
            </a:r>
            <a:r>
              <a:rPr lang="en-US" altLang="en-US" sz="2400" baseline="-25000" dirty="0">
                <a:cs typeface="Arial" panose="020B0604020202020204" pitchFamily="34" charset="0"/>
              </a:rPr>
              <a:t>3</a:t>
            </a:r>
            <a:r>
              <a:rPr lang="en-US" altLang="en-US" sz="2400" dirty="0">
                <a:cs typeface="Arial" panose="020B0604020202020204" pitchFamily="34" charset="0"/>
              </a:rPr>
              <a:t> = 0,5; </a:t>
            </a:r>
            <a:r>
              <a:rPr lang="en-US" altLang="en-US" sz="2400" dirty="0" err="1">
                <a:cs typeface="Arial" panose="020B0604020202020204" pitchFamily="34" charset="0"/>
              </a:rPr>
              <a:t>lihat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himpunan</a:t>
            </a:r>
            <a:r>
              <a:rPr lang="en-US" altLang="en-US" sz="2400" dirty="0">
                <a:cs typeface="Arial" panose="020B0604020202020204" pitchFamily="34" charset="0"/>
              </a:rPr>
              <a:t> BERTAMBAH :</a:t>
            </a:r>
          </a:p>
          <a:p>
            <a:pPr eaLnBrk="1" hangingPunct="1"/>
            <a:r>
              <a:rPr lang="en-US" altLang="en-US" sz="2400" dirty="0">
                <a:cs typeface="Arial" panose="020B0604020202020204" pitchFamily="34" charset="0"/>
              </a:rPr>
              <a:t>	0,5 = (z</a:t>
            </a:r>
            <a:r>
              <a:rPr lang="en-US" altLang="en-US" sz="2400" baseline="-25000" dirty="0">
                <a:cs typeface="Arial" panose="020B0604020202020204" pitchFamily="34" charset="0"/>
              </a:rPr>
              <a:t>3</a:t>
            </a:r>
            <a:r>
              <a:rPr lang="en-US" altLang="en-US" sz="2400" dirty="0">
                <a:cs typeface="Arial" panose="020B0604020202020204" pitchFamily="34" charset="0"/>
              </a:rPr>
              <a:t> – 25)/75</a:t>
            </a:r>
          </a:p>
          <a:p>
            <a:pPr eaLnBrk="1" hangingPunct="1"/>
            <a:r>
              <a:rPr lang="en-US" altLang="en-US" sz="2400" dirty="0">
                <a:cs typeface="Arial" panose="020B0604020202020204" pitchFamily="34" charset="0"/>
              </a:rPr>
              <a:t>	z</a:t>
            </a:r>
            <a:r>
              <a:rPr lang="en-US" altLang="en-US" sz="2400" baseline="-25000" dirty="0">
                <a:cs typeface="Arial" panose="020B0604020202020204" pitchFamily="34" charset="0"/>
              </a:rPr>
              <a:t>3</a:t>
            </a:r>
            <a:r>
              <a:rPr lang="en-US" altLang="en-US" sz="2400" dirty="0">
                <a:cs typeface="Arial" panose="020B0604020202020204" pitchFamily="34" charset="0"/>
              </a:rPr>
              <a:t> = 37,5 + 25 = 62,5</a:t>
            </a:r>
          </a:p>
        </p:txBody>
      </p:sp>
    </p:spTree>
    <p:extLst>
      <p:ext uri="{BB962C8B-B14F-4D97-AF65-F5344CB8AC3E}">
        <p14:creationId xmlns:p14="http://schemas.microsoft.com/office/powerpoint/2010/main" val="414540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981200" y="669925"/>
            <a:ext cx="8458200" cy="504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800100" algn="l"/>
                <a:tab pos="1257300" algn="l"/>
                <a:tab pos="3486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800100" algn="l"/>
                <a:tab pos="1257300" algn="l"/>
                <a:tab pos="3486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800100" algn="l"/>
                <a:tab pos="1257300" algn="l"/>
                <a:tab pos="3486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800100" algn="l"/>
                <a:tab pos="1257300" algn="l"/>
                <a:tab pos="3486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800100" algn="l"/>
                <a:tab pos="1257300" algn="l"/>
                <a:tab pos="3486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  <a:tab pos="1257300" algn="l"/>
                <a:tab pos="3486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  <a:tab pos="1257300" algn="l"/>
                <a:tab pos="3486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  <a:tab pos="1257300" algn="l"/>
                <a:tab pos="3486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  <a:tab pos="1257300" algn="l"/>
                <a:tab pos="3486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endParaRPr lang="en-US" altLang="en-US" sz="2400" dirty="0">
              <a:cs typeface="Arial" panose="020B0604020202020204" pitchFamily="34" charset="0"/>
            </a:endParaRPr>
          </a:p>
          <a:p>
            <a:pPr algn="just"/>
            <a:r>
              <a:rPr lang="en-US" altLang="en-US" sz="2400" b="1" dirty="0" err="1">
                <a:cs typeface="Arial" panose="020B0604020202020204" pitchFamily="34" charset="0"/>
              </a:rPr>
              <a:t>Aturan</a:t>
            </a:r>
            <a:r>
              <a:rPr lang="en-US" altLang="en-US" sz="2400" b="1" dirty="0">
                <a:cs typeface="Arial" panose="020B0604020202020204" pitchFamily="34" charset="0"/>
              </a:rPr>
              <a:t> ke-4 : </a:t>
            </a:r>
          </a:p>
          <a:p>
            <a:pPr algn="just">
              <a:spcAft>
                <a:spcPts val="600"/>
              </a:spcAft>
            </a:pPr>
            <a:r>
              <a:rPr lang="en-AU" altLang="en-US" sz="2400" dirty="0">
                <a:cs typeface="Arial" panose="020B0604020202020204" pitchFamily="34" charset="0"/>
              </a:rPr>
              <a:t>	</a:t>
            </a:r>
          </a:p>
          <a:p>
            <a:pPr algn="just">
              <a:spcAft>
                <a:spcPts val="600"/>
              </a:spcAft>
            </a:pPr>
            <a:r>
              <a:rPr lang="en-AU" altLang="en-US" sz="2400" dirty="0">
                <a:cs typeface="Arial" panose="020B0604020202020204" pitchFamily="34" charset="0"/>
              </a:rPr>
              <a:t>[R4] 	</a:t>
            </a:r>
            <a:r>
              <a:rPr lang="en-US" altLang="en-US" sz="2400" dirty="0">
                <a:cs typeface="Arial" panose="020B0604020202020204" pitchFamily="34" charset="0"/>
              </a:rPr>
              <a:t>IF </a:t>
            </a:r>
            <a:r>
              <a:rPr lang="en-US" altLang="en-US" sz="2400" dirty="0" err="1">
                <a:cs typeface="Arial" panose="020B0604020202020204" pitchFamily="34" charset="0"/>
              </a:rPr>
              <a:t>permintaan</a:t>
            </a:r>
            <a:r>
              <a:rPr lang="en-US" altLang="en-US" sz="2400" dirty="0">
                <a:cs typeface="Arial" panose="020B0604020202020204" pitchFamily="34" charset="0"/>
              </a:rPr>
              <a:t> TURUN And </a:t>
            </a:r>
            <a:r>
              <a:rPr lang="en-US" altLang="en-US" sz="2400" dirty="0" err="1">
                <a:cs typeface="Arial" panose="020B0604020202020204" pitchFamily="34" charset="0"/>
              </a:rPr>
              <a:t>persediaan</a:t>
            </a:r>
            <a:r>
              <a:rPr lang="en-US" altLang="en-US" sz="2400" dirty="0">
                <a:cs typeface="Arial" panose="020B0604020202020204" pitchFamily="34" charset="0"/>
              </a:rPr>
              <a:t> SEDIKIT</a:t>
            </a:r>
          </a:p>
          <a:p>
            <a:pPr algn="just"/>
            <a:r>
              <a:rPr lang="en-US" altLang="en-US" sz="2400" dirty="0">
                <a:cs typeface="Arial" panose="020B0604020202020204" pitchFamily="34" charset="0"/>
              </a:rPr>
              <a:t>	THEN </a:t>
            </a:r>
            <a:r>
              <a:rPr lang="en-US" altLang="en-US" sz="2400" dirty="0" err="1">
                <a:cs typeface="Arial" panose="020B0604020202020204" pitchFamily="34" charset="0"/>
              </a:rPr>
              <a:t>produksi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barang</a:t>
            </a:r>
            <a:r>
              <a:rPr lang="en-US" altLang="en-US" sz="2400" dirty="0">
                <a:cs typeface="Arial" panose="020B0604020202020204" pitchFamily="34" charset="0"/>
              </a:rPr>
              <a:t> BERKURANG</a:t>
            </a:r>
          </a:p>
          <a:p>
            <a:pPr algn="just"/>
            <a:endParaRPr lang="en-US" altLang="en-US" sz="2400" dirty="0">
              <a:cs typeface="Arial" panose="020B0604020202020204" pitchFamily="34" charset="0"/>
            </a:endParaRPr>
          </a:p>
          <a:p>
            <a:pPr algn="just"/>
            <a:r>
              <a:rPr lang="en-US" altLang="en-US" sz="2400" dirty="0">
                <a:cs typeface="Arial" panose="020B0604020202020204" pitchFamily="34" charset="0"/>
              </a:rPr>
              <a:t>Operator yang </a:t>
            </a:r>
            <a:r>
              <a:rPr lang="en-US" altLang="en-US" sz="2400" dirty="0" err="1">
                <a:cs typeface="Arial" panose="020B0604020202020204" pitchFamily="34" charset="0"/>
              </a:rPr>
              <a:t>digunakan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adalah</a:t>
            </a:r>
            <a:r>
              <a:rPr lang="en-US" altLang="en-US" sz="2400" dirty="0">
                <a:cs typeface="Arial" panose="020B0604020202020204" pitchFamily="34" charset="0"/>
              </a:rPr>
              <a:t> AND, </a:t>
            </a:r>
            <a:r>
              <a:rPr lang="en-US" altLang="en-US" sz="2400" dirty="0" err="1">
                <a:cs typeface="Arial" panose="020B0604020202020204" pitchFamily="34" charset="0"/>
              </a:rPr>
              <a:t>sehingga</a:t>
            </a:r>
            <a:r>
              <a:rPr lang="en-US" altLang="en-US" sz="2400" dirty="0">
                <a:cs typeface="Arial" panose="020B0604020202020204" pitchFamily="34" charset="0"/>
              </a:rPr>
              <a:t> :</a:t>
            </a:r>
          </a:p>
          <a:p>
            <a:pPr algn="just"/>
            <a:r>
              <a:rPr lang="en-US" altLang="en-US" sz="2400" dirty="0">
                <a:cs typeface="Arial" panose="020B0604020202020204" pitchFamily="34" charset="0"/>
              </a:rPr>
              <a:t>	a</a:t>
            </a:r>
            <a:r>
              <a:rPr lang="en-US" altLang="en-US" sz="2400" baseline="-25000" dirty="0">
                <a:cs typeface="Arial" panose="020B0604020202020204" pitchFamily="34" charset="0"/>
              </a:rPr>
              <a:t>4</a:t>
            </a:r>
            <a:r>
              <a:rPr lang="en-US" altLang="en-US" sz="2400" dirty="0">
                <a:cs typeface="Arial" panose="020B0604020202020204" pitchFamily="34" charset="0"/>
              </a:rPr>
              <a:t> 	= m</a:t>
            </a:r>
            <a:r>
              <a:rPr lang="en-US" altLang="en-US" sz="2400" baseline="-25000" dirty="0">
                <a:cs typeface="Arial" panose="020B0604020202020204" pitchFamily="34" charset="0"/>
              </a:rPr>
              <a:t>PredikatR4</a:t>
            </a:r>
            <a:r>
              <a:rPr lang="en-US" altLang="en-US" sz="2400" dirty="0">
                <a:cs typeface="Arial" panose="020B0604020202020204" pitchFamily="34" charset="0"/>
              </a:rPr>
              <a:t> 		= min(</a:t>
            </a:r>
            <a:r>
              <a:rPr lang="en-US" altLang="en-US" sz="2400" dirty="0" err="1">
                <a:cs typeface="Arial" panose="020B0604020202020204" pitchFamily="34" charset="0"/>
              </a:rPr>
              <a:t>m</a:t>
            </a:r>
            <a:r>
              <a:rPr lang="en-US" altLang="en-US" sz="2400" baseline="-25000" dirty="0" err="1">
                <a:cs typeface="Arial" panose="020B0604020202020204" pitchFamily="34" charset="0"/>
              </a:rPr>
              <a:t>PmtTurun</a:t>
            </a:r>
            <a:r>
              <a:rPr lang="en-US" altLang="en-US" sz="2400" dirty="0">
                <a:cs typeface="Arial" panose="020B0604020202020204" pitchFamily="34" charset="0"/>
              </a:rPr>
              <a:t>[60],</a:t>
            </a:r>
            <a:r>
              <a:rPr lang="en-US" altLang="en-US" sz="2400" dirty="0" err="1">
                <a:cs typeface="Arial" panose="020B0604020202020204" pitchFamily="34" charset="0"/>
              </a:rPr>
              <a:t>m</a:t>
            </a:r>
            <a:r>
              <a:rPr lang="en-US" altLang="en-US" sz="2400" baseline="-25000" dirty="0" err="1">
                <a:cs typeface="Arial" panose="020B0604020202020204" pitchFamily="34" charset="0"/>
              </a:rPr>
              <a:t>PsdSedikit</a:t>
            </a:r>
            <a:r>
              <a:rPr lang="en-US" altLang="en-US" sz="2400" dirty="0">
                <a:cs typeface="Arial" panose="020B0604020202020204" pitchFamily="34" charset="0"/>
              </a:rPr>
              <a:t>[8])</a:t>
            </a:r>
          </a:p>
          <a:p>
            <a:pPr algn="just"/>
            <a:r>
              <a:rPr lang="en-US" altLang="en-US" sz="2400" dirty="0">
                <a:cs typeface="Arial" panose="020B0604020202020204" pitchFamily="34" charset="0"/>
              </a:rPr>
              <a:t>		= min(0,08;0,25)</a:t>
            </a:r>
            <a:r>
              <a:rPr lang="en-AU" altLang="en-US" sz="2400" dirty="0">
                <a:cs typeface="Arial" panose="020B0604020202020204" pitchFamily="34" charset="0"/>
              </a:rPr>
              <a:t> 	= 0,08</a:t>
            </a:r>
            <a:endParaRPr lang="en-US" altLang="en-US" sz="2400" dirty="0">
              <a:cs typeface="Arial" panose="020B0604020202020204" pitchFamily="34" charset="0"/>
            </a:endParaRPr>
          </a:p>
          <a:p>
            <a:pPr eaLnBrk="1" hangingPunct="1"/>
            <a:endParaRPr lang="en-US" altLang="en-US" sz="2400" dirty="0"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2400" dirty="0" err="1">
                <a:cs typeface="Arial" panose="020B0604020202020204" pitchFamily="34" charset="0"/>
              </a:rPr>
              <a:t>Cari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nilai</a:t>
            </a:r>
            <a:r>
              <a:rPr lang="en-US" altLang="en-US" sz="2400" dirty="0">
                <a:cs typeface="Arial" panose="020B0604020202020204" pitchFamily="34" charset="0"/>
              </a:rPr>
              <a:t> z</a:t>
            </a:r>
            <a:r>
              <a:rPr lang="en-US" altLang="en-US" sz="2400" baseline="-25000" dirty="0">
                <a:cs typeface="Arial" panose="020B0604020202020204" pitchFamily="34" charset="0"/>
              </a:rPr>
              <a:t>4</a:t>
            </a:r>
            <a:r>
              <a:rPr lang="en-US" altLang="en-US" sz="2400" dirty="0">
                <a:cs typeface="Arial" panose="020B0604020202020204" pitchFamily="34" charset="0"/>
              </a:rPr>
              <a:t>, </a:t>
            </a:r>
            <a:r>
              <a:rPr lang="en-US" altLang="en-US" sz="2400" dirty="0" err="1">
                <a:cs typeface="Arial" panose="020B0604020202020204" pitchFamily="34" charset="0"/>
              </a:rPr>
              <a:t>untuk</a:t>
            </a:r>
            <a:r>
              <a:rPr lang="en-US" altLang="en-US" sz="2400" dirty="0">
                <a:cs typeface="Arial" panose="020B0604020202020204" pitchFamily="34" charset="0"/>
              </a:rPr>
              <a:t> a</a:t>
            </a:r>
            <a:r>
              <a:rPr lang="en-US" altLang="en-US" sz="2400" baseline="-25000" dirty="0">
                <a:cs typeface="Arial" panose="020B0604020202020204" pitchFamily="34" charset="0"/>
              </a:rPr>
              <a:t>4</a:t>
            </a:r>
            <a:r>
              <a:rPr lang="en-US" altLang="en-US" sz="2400" dirty="0">
                <a:cs typeface="Arial" panose="020B0604020202020204" pitchFamily="34" charset="0"/>
              </a:rPr>
              <a:t> = 0,08; </a:t>
            </a:r>
            <a:r>
              <a:rPr lang="en-US" altLang="en-US" sz="2400" dirty="0" err="1">
                <a:cs typeface="Arial" panose="020B0604020202020204" pitchFamily="34" charset="0"/>
              </a:rPr>
              <a:t>lihat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himpunan</a:t>
            </a:r>
            <a:r>
              <a:rPr lang="en-US" altLang="en-US" sz="2400" dirty="0">
                <a:cs typeface="Arial" panose="020B0604020202020204" pitchFamily="34" charset="0"/>
              </a:rPr>
              <a:t> BERKURANG :</a:t>
            </a:r>
          </a:p>
          <a:p>
            <a:pPr eaLnBrk="1" hangingPunct="1"/>
            <a:r>
              <a:rPr lang="en-US" altLang="en-US" sz="2400" dirty="0">
                <a:cs typeface="Arial" panose="020B0604020202020204" pitchFamily="34" charset="0"/>
              </a:rPr>
              <a:t>	0,08 = (75 – z</a:t>
            </a:r>
            <a:r>
              <a:rPr lang="en-US" altLang="en-US" sz="2400" baseline="-25000" dirty="0">
                <a:cs typeface="Arial" panose="020B0604020202020204" pitchFamily="34" charset="0"/>
              </a:rPr>
              <a:t>4</a:t>
            </a:r>
            <a:r>
              <a:rPr lang="en-US" altLang="en-US" sz="2400" dirty="0">
                <a:cs typeface="Arial" panose="020B0604020202020204" pitchFamily="34" charset="0"/>
              </a:rPr>
              <a:t>)/60</a:t>
            </a:r>
          </a:p>
          <a:p>
            <a:pPr eaLnBrk="1" hangingPunct="1"/>
            <a:r>
              <a:rPr lang="en-US" altLang="en-US" sz="2400" dirty="0">
                <a:cs typeface="Arial" panose="020B0604020202020204" pitchFamily="34" charset="0"/>
              </a:rPr>
              <a:t>	z</a:t>
            </a:r>
            <a:r>
              <a:rPr lang="en-US" altLang="en-US" sz="2400" baseline="-25000" dirty="0">
                <a:cs typeface="Arial" panose="020B0604020202020204" pitchFamily="34" charset="0"/>
              </a:rPr>
              <a:t>4</a:t>
            </a:r>
            <a:r>
              <a:rPr lang="en-US" altLang="en-US" sz="2400" dirty="0">
                <a:cs typeface="Arial" panose="020B0604020202020204" pitchFamily="34" charset="0"/>
              </a:rPr>
              <a:t> = 75 – 4,8 = 70,2</a:t>
            </a:r>
          </a:p>
        </p:txBody>
      </p:sp>
    </p:spTree>
    <p:extLst>
      <p:ext uri="{BB962C8B-B14F-4D97-AF65-F5344CB8AC3E}">
        <p14:creationId xmlns:p14="http://schemas.microsoft.com/office/powerpoint/2010/main" val="359541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2209800" y="552450"/>
            <a:ext cx="777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3200" u="sng" dirty="0" err="1">
                <a:cs typeface="Arial" panose="020B0604020202020204" pitchFamily="34" charset="0"/>
              </a:rPr>
              <a:t>Penegasan</a:t>
            </a:r>
            <a:r>
              <a:rPr lang="en-AU" altLang="en-US" sz="3200" u="sng" dirty="0">
                <a:cs typeface="Arial" panose="020B0604020202020204" pitchFamily="34" charset="0"/>
              </a:rPr>
              <a:t> (</a:t>
            </a:r>
            <a:r>
              <a:rPr lang="en-AU" altLang="en-US" sz="3200" u="sng" dirty="0" err="1">
                <a:cs typeface="Arial" panose="020B0604020202020204" pitchFamily="34" charset="0"/>
              </a:rPr>
              <a:t>Defuzzy</a:t>
            </a:r>
            <a:r>
              <a:rPr lang="en-AU" altLang="en-US" sz="3200" u="sng" dirty="0">
                <a:cs typeface="Arial" panose="020B0604020202020204" pitchFamily="34" charset="0"/>
              </a:rPr>
              <a:t>)</a:t>
            </a:r>
            <a:endParaRPr lang="en-US" altLang="en-US" sz="3200" u="sng" dirty="0">
              <a:cs typeface="Arial" panose="020B0604020202020204" pitchFamily="34" charset="0"/>
            </a:endParaRPr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1981200" y="3890964"/>
            <a:ext cx="84582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2400" b="1" dirty="0">
              <a:latin typeface="Verdana" panose="020B0604030504040204" pitchFamily="34" charset="0"/>
            </a:endParaRPr>
          </a:p>
          <a:p>
            <a:r>
              <a:rPr lang="en-US" altLang="en-US" sz="2400" b="1" dirty="0" err="1">
                <a:latin typeface="Verdana" panose="020B0604030504040204" pitchFamily="34" charset="0"/>
              </a:rPr>
              <a:t>Jadi</a:t>
            </a:r>
            <a:r>
              <a:rPr lang="en-US" altLang="en-US" sz="2400" b="1" dirty="0">
                <a:latin typeface="Verdana" panose="020B0604030504040204" pitchFamily="34" charset="0"/>
              </a:rPr>
              <a:t> </a:t>
            </a:r>
            <a:r>
              <a:rPr lang="en-US" altLang="en-US" sz="2400" b="1" dirty="0" err="1">
                <a:latin typeface="Verdana" panose="020B0604030504040204" pitchFamily="34" charset="0"/>
              </a:rPr>
              <a:t>produksi</a:t>
            </a:r>
            <a:r>
              <a:rPr lang="en-US" altLang="en-US" sz="2400" b="1" dirty="0">
                <a:latin typeface="Verdana" panose="020B0604030504040204" pitchFamily="34" charset="0"/>
              </a:rPr>
              <a:t> </a:t>
            </a:r>
            <a:r>
              <a:rPr lang="en-US" altLang="en-US" sz="2400" b="1" dirty="0" err="1">
                <a:latin typeface="Verdana" panose="020B0604030504040204" pitchFamily="34" charset="0"/>
              </a:rPr>
              <a:t>barang</a:t>
            </a:r>
            <a:r>
              <a:rPr lang="en-US" altLang="en-US" sz="2400" b="1" dirty="0">
                <a:latin typeface="Verdana" panose="020B0604030504040204" pitchFamily="34" charset="0"/>
              </a:rPr>
              <a:t> = 58703 </a:t>
            </a:r>
            <a:r>
              <a:rPr lang="en-US" altLang="en-US" sz="2400" b="1" dirty="0" err="1">
                <a:latin typeface="Verdana" panose="020B0604030504040204" pitchFamily="34" charset="0"/>
              </a:rPr>
              <a:t>kaleng</a:t>
            </a:r>
            <a:endParaRPr lang="en-US" altLang="en-US" sz="2400" b="1" dirty="0">
              <a:latin typeface="Verdana" panose="020B0604030504040204" pitchFamily="34" charset="0"/>
            </a:endParaRPr>
          </a:p>
          <a:p>
            <a:endParaRPr lang="en-US" altLang="en-US" sz="2400" dirty="0">
              <a:latin typeface="Times New Roman" panose="02020603050405020304" pitchFamily="18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685926" y="1838326"/>
            <a:ext cx="8848725" cy="2047875"/>
            <a:chOff x="102" y="726"/>
            <a:chExt cx="5574" cy="1290"/>
          </a:xfrm>
        </p:grpSpPr>
        <p:sp>
          <p:nvSpPr>
            <p:cNvPr id="62469" name="Rectangle 5"/>
            <p:cNvSpPr>
              <a:spLocks noChangeArrowheads="1"/>
            </p:cNvSpPr>
            <p:nvPr/>
          </p:nvSpPr>
          <p:spPr bwMode="auto">
            <a:xfrm>
              <a:off x="102" y="726"/>
              <a:ext cx="5574" cy="129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aphicFrame>
          <p:nvGraphicFramePr>
            <p:cNvPr id="62470" name="Object 6"/>
            <p:cNvGraphicFramePr>
              <a:graphicFrameLocks noChangeAspect="1"/>
            </p:cNvGraphicFramePr>
            <p:nvPr/>
          </p:nvGraphicFramePr>
          <p:xfrm>
            <a:off x="297" y="1065"/>
            <a:ext cx="5196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6" name="Equation" r:id="rId4" imgW="3771900" imgH="419100" progId="Equation.3">
                    <p:embed/>
                  </p:oleObj>
                </mc:Choice>
                <mc:Fallback>
                  <p:oleObj name="Equation" r:id="rId4" imgW="3771900" imgH="4191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7" y="1065"/>
                          <a:ext cx="5196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89208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Himpunan</a:t>
            </a:r>
            <a:r>
              <a:rPr lang="en-US" dirty="0" smtClean="0"/>
              <a:t> CRISP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en-US" alt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Himpunan</a:t>
            </a:r>
            <a:r>
              <a:rPr lang="en-US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disimbolkan</a:t>
            </a:r>
            <a:r>
              <a:rPr lang="en-US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huruf</a:t>
            </a:r>
            <a:r>
              <a:rPr lang="en-US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besar</a:t>
            </a:r>
            <a:r>
              <a:rPr lang="en-US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(A, B, P, </a:t>
            </a:r>
            <a:r>
              <a:rPr lang="en-US" alt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dll</a:t>
            </a:r>
            <a:r>
              <a:rPr lang="en-US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en-US" alt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Anggota</a:t>
            </a:r>
            <a:r>
              <a:rPr lang="en-US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alt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</a:t>
            </a:r>
            <a:r>
              <a:rPr lang="en-US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alt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himpunan</a:t>
            </a:r>
            <a:r>
              <a:rPr lang="en-US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disimbolkan</a:t>
            </a:r>
            <a:r>
              <a:rPr lang="en-US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huruf</a:t>
            </a:r>
            <a:r>
              <a:rPr lang="en-US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kecil</a:t>
            </a:r>
            <a:r>
              <a:rPr lang="en-US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(a, b, c, x, y, </a:t>
            </a:r>
            <a:r>
              <a:rPr lang="en-US" alt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dll</a:t>
            </a:r>
            <a:r>
              <a:rPr lang="en-US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en-US" alt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Hanya</a:t>
            </a:r>
            <a:r>
              <a:rPr lang="en-US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</a:t>
            </a:r>
            <a:r>
              <a:rPr lang="en-US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alt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r>
              <a:rPr lang="en-US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keanggotaan</a:t>
            </a:r>
            <a:r>
              <a:rPr lang="en-US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yaitu</a:t>
            </a:r>
            <a:r>
              <a:rPr lang="en-US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(</a:t>
            </a:r>
            <a:r>
              <a:rPr lang="en-US" alt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anggota</a:t>
            </a:r>
            <a:r>
              <a:rPr lang="en-US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alt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0 (</a:t>
            </a:r>
            <a:r>
              <a:rPr lang="en-US" alt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bukan</a:t>
            </a:r>
            <a:r>
              <a:rPr lang="en-US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anggota</a:t>
            </a:r>
            <a:r>
              <a:rPr lang="en-US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788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Himpunan</a:t>
            </a:r>
            <a:r>
              <a:rPr lang="en-US" dirty="0" smtClean="0"/>
              <a:t> Fuzzy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Tx/>
              <a:buFont typeface="Calibri Light" panose="020F0302020204030204" pitchFamily="34" charset="0"/>
              <a:buAutoNum type="arabicPeriod"/>
            </a:pP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Diperkenalkan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Zadeh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(1965)</a:t>
            </a:r>
          </a:p>
          <a:p>
            <a:pPr marL="457200" indent="-457200">
              <a:buClrTx/>
              <a:buFont typeface="Calibri Light" panose="020F0302020204030204" pitchFamily="34" charset="0"/>
              <a:buAutoNum type="arabicPeriod"/>
            </a:pP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Memiliki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variabel</a:t>
            </a:r>
            <a:endParaRPr lang="en-US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Variabel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numeris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3, 50, 45,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dst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Variabel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linguistik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TUA, MUDA,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dst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0" indent="-457200">
              <a:buClrTx/>
              <a:buFont typeface="Calibri Light" panose="020F0302020204030204" pitchFamily="34" charset="0"/>
              <a:buAutoNum type="arabicPeriod"/>
            </a:pP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keanggotaan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terletak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interval [0,1]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458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+mn-lt"/>
                <a:cs typeface="Arial" panose="020B0604020202020204" pitchFamily="34" charset="0"/>
              </a:rPr>
              <a:t>HIMPUNAN 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+mn-lt"/>
                <a:cs typeface="Arial" panose="020B0604020202020204" pitchFamily="34" charset="0"/>
              </a:rPr>
              <a:t>CRISP 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+mn-lt"/>
                <a:cs typeface="Arial" panose="020B0604020202020204" pitchFamily="34" charset="0"/>
              </a:rPr>
              <a:t>VS 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+mn-lt"/>
                <a:cs typeface="Arial" panose="020B0604020202020204" pitchFamily="34" charset="0"/>
              </a:rPr>
              <a:t>FUZZY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Misalkan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diketahui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klasifikasi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berikut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MUDA			</a:t>
            </a:r>
            <a:r>
              <a:rPr lang="en-US" alt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altLang="en-US" sz="2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umur</a:t>
            </a:r>
            <a:r>
              <a:rPr lang="en-US" alt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 35 </a:t>
            </a:r>
            <a:r>
              <a:rPr lang="en-US" altLang="en-US" sz="2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tahun</a:t>
            </a:r>
            <a:endParaRPr lang="en-US" altLang="en-US" sz="2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SETENGAH </a:t>
            </a:r>
            <a:r>
              <a:rPr lang="en-US" alt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BAYA	</a:t>
            </a:r>
            <a:r>
              <a:rPr lang="en-US" alt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35 </a:t>
            </a:r>
            <a:r>
              <a:rPr lang="en-US" alt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 </a:t>
            </a:r>
            <a:r>
              <a:rPr lang="en-US" altLang="en-US" sz="2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umur</a:t>
            </a:r>
            <a:r>
              <a:rPr lang="en-US" alt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 55 </a:t>
            </a:r>
            <a:r>
              <a:rPr lang="en-US" altLang="en-US" sz="2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tahun</a:t>
            </a:r>
            <a:endParaRPr lang="en-US" altLang="en-US" sz="2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AU" alt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TUA</a:t>
            </a:r>
            <a:r>
              <a:rPr lang="en-AU" alt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AU" alt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AU" altLang="en-US" sz="2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umur</a:t>
            </a:r>
            <a:r>
              <a:rPr lang="en-AU" alt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AU" alt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 55 </a:t>
            </a:r>
            <a:r>
              <a:rPr lang="en-AU" altLang="en-US" sz="2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tahun</a:t>
            </a:r>
            <a:endParaRPr lang="en-US" alt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33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>
                <a:solidFill>
                  <a:schemeClr val="bg1">
                    <a:lumMod val="95000"/>
                  </a:schemeClr>
                </a:solidFill>
                <a:latin typeface="+mn-lt"/>
                <a:cs typeface="Arial" panose="020B0604020202020204" pitchFamily="34" charset="0"/>
              </a:rPr>
              <a:t>Himpunan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+mn-lt"/>
                <a:cs typeface="Arial" panose="020B0604020202020204" pitchFamily="34" charset="0"/>
              </a:rPr>
              <a:t> Crisp SETENGAH BAYA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285381" y="2478742"/>
            <a:ext cx="5090831" cy="3989293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Orang yang </a:t>
            </a:r>
            <a:r>
              <a:rPr lang="en-US" alt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berusia</a:t>
            </a: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35 </a:t>
            </a:r>
            <a:r>
              <a:rPr lang="en-US" alt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tahun</a:t>
            </a: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termasuk</a:t>
            </a: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SETENGAH BAYA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None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(</a:t>
            </a:r>
            <a:r>
              <a:rPr lang="en-US" alt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keanggotaan</a:t>
            </a: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=1)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Orang yang </a:t>
            </a:r>
            <a:r>
              <a:rPr lang="en-US" alt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berusia</a:t>
            </a: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34 </a:t>
            </a:r>
            <a:r>
              <a:rPr lang="en-US" alt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tahun</a:t>
            </a: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tidah</a:t>
            </a: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termasuk</a:t>
            </a: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SETENGAH BAYA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None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(</a:t>
            </a:r>
            <a:r>
              <a:rPr lang="en-US" alt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keanggotaan</a:t>
            </a: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Orang yang </a:t>
            </a:r>
            <a:r>
              <a:rPr lang="en-US" alt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berusia</a:t>
            </a: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55 </a:t>
            </a:r>
            <a:r>
              <a:rPr lang="en-US" alt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tahun</a:t>
            </a: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termasuk</a:t>
            </a: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SETENGAH BAYA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None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(</a:t>
            </a:r>
            <a:r>
              <a:rPr lang="en-US" alt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keanggotaan</a:t>
            </a: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=1)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Orang yang </a:t>
            </a:r>
            <a:r>
              <a:rPr lang="en-US" alt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berusia</a:t>
            </a: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56 </a:t>
            </a:r>
            <a:r>
              <a:rPr lang="en-US" alt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tahun</a:t>
            </a: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tidah</a:t>
            </a: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termasuk</a:t>
            </a: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SETENGAH BAYA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None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(</a:t>
            </a:r>
            <a:r>
              <a:rPr lang="en-US" alt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keanggotaan</a:t>
            </a: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=0)</a:t>
            </a:r>
          </a:p>
        </p:txBody>
      </p:sp>
      <p:grpSp>
        <p:nvGrpSpPr>
          <p:cNvPr id="23556" name="Group 4"/>
          <p:cNvGrpSpPr>
            <a:grpSpLocks/>
          </p:cNvGrpSpPr>
          <p:nvPr/>
        </p:nvGrpSpPr>
        <p:grpSpPr bwMode="auto">
          <a:xfrm>
            <a:off x="441794" y="2478742"/>
            <a:ext cx="5843587" cy="2525713"/>
            <a:chOff x="987" y="682"/>
            <a:chExt cx="3681" cy="1591"/>
          </a:xfrm>
        </p:grpSpPr>
        <p:sp>
          <p:nvSpPr>
            <p:cNvPr id="23557" name="Rectangle 5"/>
            <p:cNvSpPr>
              <a:spLocks noChangeArrowheads="1"/>
            </p:cNvSpPr>
            <p:nvPr/>
          </p:nvSpPr>
          <p:spPr bwMode="auto">
            <a:xfrm>
              <a:off x="987" y="682"/>
              <a:ext cx="3597" cy="15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cs typeface="Arial" panose="020B0604020202020204" pitchFamily="34" charset="0"/>
              </a:endParaRPr>
            </a:p>
          </p:txBody>
        </p:sp>
        <p:sp>
          <p:nvSpPr>
            <p:cNvPr id="23558" name="Line 6"/>
            <p:cNvSpPr>
              <a:spLocks noChangeShapeType="1"/>
            </p:cNvSpPr>
            <p:nvPr/>
          </p:nvSpPr>
          <p:spPr bwMode="auto">
            <a:xfrm>
              <a:off x="1715" y="910"/>
              <a:ext cx="0" cy="9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59" name="Line 7"/>
            <p:cNvSpPr>
              <a:spLocks noChangeShapeType="1"/>
            </p:cNvSpPr>
            <p:nvPr/>
          </p:nvSpPr>
          <p:spPr bwMode="auto">
            <a:xfrm>
              <a:off x="1723" y="1896"/>
              <a:ext cx="227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0" name="Line 8"/>
            <p:cNvSpPr>
              <a:spLocks noChangeShapeType="1"/>
            </p:cNvSpPr>
            <p:nvPr/>
          </p:nvSpPr>
          <p:spPr bwMode="auto">
            <a:xfrm flipH="1">
              <a:off x="1717" y="1142"/>
              <a:ext cx="1227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1" name="Rectangle 9"/>
            <p:cNvSpPr>
              <a:spLocks noChangeArrowheads="1"/>
            </p:cNvSpPr>
            <p:nvPr/>
          </p:nvSpPr>
          <p:spPr bwMode="auto">
            <a:xfrm>
              <a:off x="2422" y="1142"/>
              <a:ext cx="1178" cy="765"/>
            </a:xfrm>
            <a:prstGeom prst="rect">
              <a:avLst/>
            </a:prstGeom>
            <a:solidFill>
              <a:srgbClr val="FF66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cs typeface="Arial" panose="020B0604020202020204" pitchFamily="34" charset="0"/>
              </a:endParaRPr>
            </a:p>
          </p:txBody>
        </p:sp>
        <p:sp>
          <p:nvSpPr>
            <p:cNvPr id="23562" name="Text Box 10"/>
            <p:cNvSpPr txBox="1">
              <a:spLocks noChangeArrowheads="1"/>
            </p:cNvSpPr>
            <p:nvPr/>
          </p:nvSpPr>
          <p:spPr bwMode="auto">
            <a:xfrm>
              <a:off x="2304" y="1861"/>
              <a:ext cx="469" cy="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AU" altLang="en-US" sz="2800">
                  <a:cs typeface="Arial" panose="020B0604020202020204" pitchFamily="34" charset="0"/>
                </a:rPr>
                <a:t>35</a:t>
              </a:r>
              <a:endParaRPr lang="en-US" altLang="en-US" sz="2800">
                <a:cs typeface="Arial" panose="020B0604020202020204" pitchFamily="34" charset="0"/>
              </a:endParaRPr>
            </a:p>
          </p:txBody>
        </p:sp>
        <p:sp>
          <p:nvSpPr>
            <p:cNvPr id="23563" name="Text Box 11"/>
            <p:cNvSpPr txBox="1">
              <a:spLocks noChangeArrowheads="1"/>
            </p:cNvSpPr>
            <p:nvPr/>
          </p:nvSpPr>
          <p:spPr bwMode="auto">
            <a:xfrm>
              <a:off x="3406" y="1874"/>
              <a:ext cx="468" cy="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AU" altLang="en-US" sz="2800">
                  <a:cs typeface="Arial" panose="020B0604020202020204" pitchFamily="34" charset="0"/>
                </a:rPr>
                <a:t>55</a:t>
              </a:r>
              <a:endParaRPr lang="en-US" altLang="en-US" sz="2800">
                <a:cs typeface="Arial" panose="020B0604020202020204" pitchFamily="34" charset="0"/>
              </a:endParaRPr>
            </a:p>
          </p:txBody>
        </p:sp>
        <p:sp>
          <p:nvSpPr>
            <p:cNvPr id="23564" name="Text Box 12"/>
            <p:cNvSpPr txBox="1">
              <a:spLocks noChangeArrowheads="1"/>
            </p:cNvSpPr>
            <p:nvPr/>
          </p:nvSpPr>
          <p:spPr bwMode="auto">
            <a:xfrm>
              <a:off x="3731" y="1899"/>
              <a:ext cx="937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AU" altLang="en-US" sz="2800">
                  <a:cs typeface="Arial" panose="020B0604020202020204" pitchFamily="34" charset="0"/>
                </a:rPr>
                <a:t>umur</a:t>
              </a:r>
              <a:endParaRPr lang="en-US" altLang="en-US" sz="2800">
                <a:cs typeface="Arial" panose="020B0604020202020204" pitchFamily="34" charset="0"/>
              </a:endParaRPr>
            </a:p>
          </p:txBody>
        </p:sp>
        <p:sp>
          <p:nvSpPr>
            <p:cNvPr id="23565" name="Text Box 13"/>
            <p:cNvSpPr txBox="1">
              <a:spLocks noChangeArrowheads="1"/>
            </p:cNvSpPr>
            <p:nvPr/>
          </p:nvSpPr>
          <p:spPr bwMode="auto">
            <a:xfrm>
              <a:off x="1294" y="1233"/>
              <a:ext cx="468" cy="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AU" altLang="en-US" sz="2800">
                  <a:cs typeface="Arial" panose="020B0604020202020204" pitchFamily="34" charset="0"/>
                </a:rPr>
                <a:t>m</a:t>
              </a:r>
              <a:endParaRPr lang="en-US" altLang="en-US" sz="2800">
                <a:cs typeface="Arial" panose="020B0604020202020204" pitchFamily="34" charset="0"/>
              </a:endParaRPr>
            </a:p>
          </p:txBody>
        </p:sp>
        <p:sp>
          <p:nvSpPr>
            <p:cNvPr id="23566" name="Text Box 14"/>
            <p:cNvSpPr txBox="1">
              <a:spLocks noChangeArrowheads="1"/>
            </p:cNvSpPr>
            <p:nvPr/>
          </p:nvSpPr>
          <p:spPr bwMode="auto">
            <a:xfrm>
              <a:off x="1521" y="975"/>
              <a:ext cx="468" cy="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AU" altLang="en-US" sz="2800">
                  <a:cs typeface="Arial" panose="020B0604020202020204" pitchFamily="34" charset="0"/>
                </a:rPr>
                <a:t>1</a:t>
              </a:r>
              <a:endParaRPr lang="en-US" altLang="en-US" sz="2800">
                <a:cs typeface="Arial" panose="020B0604020202020204" pitchFamily="34" charset="0"/>
              </a:endParaRPr>
            </a:p>
          </p:txBody>
        </p:sp>
        <p:sp>
          <p:nvSpPr>
            <p:cNvPr id="15375" name="Text Box 15"/>
            <p:cNvSpPr txBox="1">
              <a:spLocks noChangeArrowheads="1"/>
            </p:cNvSpPr>
            <p:nvPr/>
          </p:nvSpPr>
          <p:spPr bwMode="auto">
            <a:xfrm>
              <a:off x="2532" y="1245"/>
              <a:ext cx="915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en-AU" sz="2000" dirty="0" err="1">
                  <a:effectLst>
                    <a:outerShdw blurRad="38100" dist="38100" dir="2700000" algn="tl">
                      <a:srgbClr val="C0C0C0"/>
                    </a:outerShdw>
                  </a:effectLst>
                  <a:cs typeface="Arial" panose="020B0604020202020204" pitchFamily="34" charset="0"/>
                </a:rPr>
                <a:t>Setengah</a:t>
              </a:r>
              <a:r>
                <a:rPr lang="en-AU" sz="2000" dirty="0">
                  <a:effectLst>
                    <a:outerShdw blurRad="38100" dist="38100" dir="2700000" algn="tl">
                      <a:srgbClr val="C0C0C0"/>
                    </a:outerShdw>
                  </a:effectLst>
                  <a:cs typeface="Arial" panose="020B0604020202020204" pitchFamily="34" charset="0"/>
                </a:rPr>
                <a:t> Baya</a:t>
              </a:r>
              <a:endPara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endParaRPr>
            </a:p>
          </p:txBody>
        </p:sp>
        <p:sp>
          <p:nvSpPr>
            <p:cNvPr id="23568" name="Text Box 16"/>
            <p:cNvSpPr txBox="1">
              <a:spLocks noChangeArrowheads="1"/>
            </p:cNvSpPr>
            <p:nvPr/>
          </p:nvSpPr>
          <p:spPr bwMode="auto">
            <a:xfrm>
              <a:off x="1513" y="1771"/>
              <a:ext cx="468" cy="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AU" altLang="en-US" sz="2800">
                  <a:cs typeface="Arial" panose="020B0604020202020204" pitchFamily="34" charset="0"/>
                </a:rPr>
                <a:t>0</a:t>
              </a:r>
              <a:endParaRPr lang="en-US" altLang="en-US" sz="2800"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0443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07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Himpunan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Fuzzy SETENGAH BAYA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6431245" y="2542381"/>
            <a:ext cx="5119780" cy="3360878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Orang yang 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berusia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35 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tahun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termasuk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SETENGAH BAYA (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keanggotaan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=0,5)</a:t>
            </a: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Orang yang 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berusia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45 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tahun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termasuk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SETENGAH BAYA (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keanggotaan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=1)</a:t>
            </a: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Orang yang 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berusia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55 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tahun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termasuk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SETENGAH BAYA (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keanggotaan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=0,5)</a:t>
            </a: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Orang yang 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berusia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25 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tahun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termasuk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SETENGAH BAYA (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keanggotaan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=0)</a:t>
            </a:r>
          </a:p>
        </p:txBody>
      </p:sp>
      <p:grpSp>
        <p:nvGrpSpPr>
          <p:cNvPr id="25604" name="Group 3"/>
          <p:cNvGrpSpPr>
            <a:grpSpLocks/>
          </p:cNvGrpSpPr>
          <p:nvPr/>
        </p:nvGrpSpPr>
        <p:grpSpPr bwMode="auto">
          <a:xfrm>
            <a:off x="398744" y="2520156"/>
            <a:ext cx="5859463" cy="2794000"/>
            <a:chOff x="1070" y="677"/>
            <a:chExt cx="3691" cy="1760"/>
          </a:xfrm>
        </p:grpSpPr>
        <p:sp>
          <p:nvSpPr>
            <p:cNvPr id="25605" name="Rectangle 4"/>
            <p:cNvSpPr>
              <a:spLocks noChangeArrowheads="1"/>
            </p:cNvSpPr>
            <p:nvPr/>
          </p:nvSpPr>
          <p:spPr bwMode="auto">
            <a:xfrm>
              <a:off x="1070" y="677"/>
              <a:ext cx="3691" cy="176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5606" name="Line 5"/>
            <p:cNvSpPr>
              <a:spLocks noChangeShapeType="1"/>
            </p:cNvSpPr>
            <p:nvPr/>
          </p:nvSpPr>
          <p:spPr bwMode="auto">
            <a:xfrm>
              <a:off x="1665" y="849"/>
              <a:ext cx="0" cy="109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07" name="Line 6"/>
            <p:cNvSpPr>
              <a:spLocks noChangeShapeType="1"/>
            </p:cNvSpPr>
            <p:nvPr/>
          </p:nvSpPr>
          <p:spPr bwMode="auto">
            <a:xfrm>
              <a:off x="1643" y="1940"/>
              <a:ext cx="27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08" name="Line 7"/>
            <p:cNvSpPr>
              <a:spLocks noChangeShapeType="1"/>
            </p:cNvSpPr>
            <p:nvPr/>
          </p:nvSpPr>
          <p:spPr bwMode="auto">
            <a:xfrm flipH="1">
              <a:off x="1665" y="986"/>
              <a:ext cx="1231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09" name="Line 8"/>
            <p:cNvSpPr>
              <a:spLocks noChangeShapeType="1"/>
            </p:cNvSpPr>
            <p:nvPr/>
          </p:nvSpPr>
          <p:spPr bwMode="auto">
            <a:xfrm flipH="1">
              <a:off x="1665" y="1473"/>
              <a:ext cx="1779" cy="2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0" name="Line 9"/>
            <p:cNvSpPr>
              <a:spLocks noChangeShapeType="1"/>
            </p:cNvSpPr>
            <p:nvPr/>
          </p:nvSpPr>
          <p:spPr bwMode="auto">
            <a:xfrm flipH="1">
              <a:off x="2915" y="1018"/>
              <a:ext cx="11" cy="94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1" name="Text Box 10"/>
            <p:cNvSpPr txBox="1">
              <a:spLocks noChangeArrowheads="1"/>
            </p:cNvSpPr>
            <p:nvPr/>
          </p:nvSpPr>
          <p:spPr bwMode="auto">
            <a:xfrm>
              <a:off x="2559" y="1931"/>
              <a:ext cx="718" cy="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AU" altLang="en-US" sz="2000">
                  <a:solidFill>
                    <a:schemeClr val="accent2"/>
                  </a:solidFill>
                  <a:latin typeface="Courier New" panose="02070309020205020404" pitchFamily="49" charset="0"/>
                </a:rPr>
                <a:t>45</a:t>
              </a:r>
            </a:p>
          </p:txBody>
        </p:sp>
        <p:sp>
          <p:nvSpPr>
            <p:cNvPr id="25612" name="Text Box 11"/>
            <p:cNvSpPr txBox="1">
              <a:spLocks noChangeArrowheads="1"/>
            </p:cNvSpPr>
            <p:nvPr/>
          </p:nvSpPr>
          <p:spPr bwMode="auto">
            <a:xfrm>
              <a:off x="2062" y="1929"/>
              <a:ext cx="718" cy="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AU" altLang="en-US" sz="2000">
                  <a:solidFill>
                    <a:schemeClr val="accent2"/>
                  </a:solidFill>
                  <a:latin typeface="Courier New" panose="02070309020205020404" pitchFamily="49" charset="0"/>
                </a:rPr>
                <a:t>35</a:t>
              </a:r>
            </a:p>
          </p:txBody>
        </p:sp>
        <p:sp>
          <p:nvSpPr>
            <p:cNvPr id="25613" name="Text Box 12"/>
            <p:cNvSpPr txBox="1">
              <a:spLocks noChangeArrowheads="1"/>
            </p:cNvSpPr>
            <p:nvPr/>
          </p:nvSpPr>
          <p:spPr bwMode="auto">
            <a:xfrm>
              <a:off x="3049" y="1929"/>
              <a:ext cx="718" cy="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AU" altLang="en-US" sz="2000">
                  <a:solidFill>
                    <a:schemeClr val="accent2"/>
                  </a:solidFill>
                  <a:latin typeface="Courier New" panose="02070309020205020404" pitchFamily="49" charset="0"/>
                </a:rPr>
                <a:t>55</a:t>
              </a:r>
            </a:p>
          </p:txBody>
        </p:sp>
        <p:sp>
          <p:nvSpPr>
            <p:cNvPr id="25614" name="Text Box 13"/>
            <p:cNvSpPr txBox="1">
              <a:spLocks noChangeArrowheads="1"/>
            </p:cNvSpPr>
            <p:nvPr/>
          </p:nvSpPr>
          <p:spPr bwMode="auto">
            <a:xfrm>
              <a:off x="1478" y="1927"/>
              <a:ext cx="717" cy="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AU" altLang="en-US" sz="2000">
                  <a:solidFill>
                    <a:schemeClr val="accent2"/>
                  </a:solidFill>
                  <a:latin typeface="Courier New" panose="02070309020205020404" pitchFamily="49" charset="0"/>
                </a:rPr>
                <a:t>25</a:t>
              </a:r>
            </a:p>
          </p:txBody>
        </p:sp>
        <p:sp>
          <p:nvSpPr>
            <p:cNvPr id="25615" name="Text Box 14"/>
            <p:cNvSpPr txBox="1">
              <a:spLocks noChangeArrowheads="1"/>
            </p:cNvSpPr>
            <p:nvPr/>
          </p:nvSpPr>
          <p:spPr bwMode="auto">
            <a:xfrm>
              <a:off x="3636" y="1919"/>
              <a:ext cx="719" cy="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AU" altLang="en-US" sz="2000">
                  <a:solidFill>
                    <a:schemeClr val="accent2"/>
                  </a:solidFill>
                  <a:latin typeface="Courier New" panose="02070309020205020404" pitchFamily="49" charset="0"/>
                </a:rPr>
                <a:t>65</a:t>
              </a:r>
            </a:p>
          </p:txBody>
        </p:sp>
        <p:sp>
          <p:nvSpPr>
            <p:cNvPr id="25616" name="Text Box 15"/>
            <p:cNvSpPr txBox="1">
              <a:spLocks noChangeArrowheads="1"/>
            </p:cNvSpPr>
            <p:nvPr/>
          </p:nvSpPr>
          <p:spPr bwMode="auto">
            <a:xfrm>
              <a:off x="2580" y="2083"/>
              <a:ext cx="719" cy="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AU" altLang="en-US" sz="2000" b="1">
                  <a:solidFill>
                    <a:schemeClr val="accent2"/>
                  </a:solidFill>
                  <a:latin typeface="Courier New" panose="02070309020205020404" pitchFamily="49" charset="0"/>
                </a:rPr>
                <a:t>umur</a:t>
              </a:r>
            </a:p>
          </p:txBody>
        </p:sp>
        <p:sp>
          <p:nvSpPr>
            <p:cNvPr id="25617" name="Text Box 16"/>
            <p:cNvSpPr txBox="1">
              <a:spLocks noChangeArrowheads="1"/>
            </p:cNvSpPr>
            <p:nvPr/>
          </p:nvSpPr>
          <p:spPr bwMode="auto">
            <a:xfrm>
              <a:off x="1079" y="691"/>
              <a:ext cx="718" cy="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AU" altLang="en-US" sz="2000" b="1">
                  <a:solidFill>
                    <a:schemeClr val="accent2"/>
                  </a:solidFill>
                  <a:latin typeface="Symbol" panose="05050102010706020507" pitchFamily="18" charset="2"/>
                </a:rPr>
                <a:t>m</a:t>
              </a:r>
              <a:endParaRPr lang="en-US" altLang="en-US" sz="2000">
                <a:solidFill>
                  <a:schemeClr val="accent2"/>
                </a:solidFill>
                <a:latin typeface="Symbol" panose="05050102010706020507" pitchFamily="18" charset="2"/>
              </a:endParaRPr>
            </a:p>
          </p:txBody>
        </p:sp>
        <p:sp>
          <p:nvSpPr>
            <p:cNvPr id="25618" name="Text Box 17"/>
            <p:cNvSpPr txBox="1">
              <a:spLocks noChangeArrowheads="1"/>
            </p:cNvSpPr>
            <p:nvPr/>
          </p:nvSpPr>
          <p:spPr bwMode="auto">
            <a:xfrm>
              <a:off x="1167" y="854"/>
              <a:ext cx="718" cy="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AU" altLang="en-US" sz="2000">
                  <a:solidFill>
                    <a:schemeClr val="accent2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25619" name="Text Box 18"/>
            <p:cNvSpPr txBox="1">
              <a:spLocks noChangeArrowheads="1"/>
            </p:cNvSpPr>
            <p:nvPr/>
          </p:nvSpPr>
          <p:spPr bwMode="auto">
            <a:xfrm>
              <a:off x="1080" y="1357"/>
              <a:ext cx="718" cy="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AU" altLang="en-US" sz="2000">
                  <a:solidFill>
                    <a:schemeClr val="accent2"/>
                  </a:solidFill>
                  <a:latin typeface="Courier New" panose="02070309020205020404" pitchFamily="49" charset="0"/>
                </a:rPr>
                <a:t>0.5</a:t>
              </a:r>
            </a:p>
          </p:txBody>
        </p:sp>
        <p:sp>
          <p:nvSpPr>
            <p:cNvPr id="25620" name="Text Box 19"/>
            <p:cNvSpPr txBox="1">
              <a:spLocks noChangeArrowheads="1"/>
            </p:cNvSpPr>
            <p:nvPr/>
          </p:nvSpPr>
          <p:spPr bwMode="auto">
            <a:xfrm>
              <a:off x="2120" y="705"/>
              <a:ext cx="1687" cy="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AU" altLang="en-US" sz="2000" b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SETENGAH BAYA</a:t>
              </a:r>
              <a:endParaRPr lang="en-US" altLang="en-US" sz="2000">
                <a:solidFill>
                  <a:schemeClr val="accent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621" name="Freeform 20"/>
            <p:cNvSpPr>
              <a:spLocks/>
            </p:cNvSpPr>
            <p:nvPr/>
          </p:nvSpPr>
          <p:spPr bwMode="auto">
            <a:xfrm>
              <a:off x="1788" y="977"/>
              <a:ext cx="2260" cy="997"/>
            </a:xfrm>
            <a:custGeom>
              <a:avLst/>
              <a:gdLst>
                <a:gd name="T0" fmla="*/ 0 w 4900"/>
                <a:gd name="T1" fmla="*/ 6 h 2354"/>
                <a:gd name="T2" fmla="*/ 4 w 4900"/>
                <a:gd name="T3" fmla="*/ 5 h 2354"/>
                <a:gd name="T4" fmla="*/ 11 w 4900"/>
                <a:gd name="T5" fmla="*/ 0 h 2354"/>
                <a:gd name="T6" fmla="*/ 18 w 4900"/>
                <a:gd name="T7" fmla="*/ 5 h 2354"/>
                <a:gd name="T8" fmla="*/ 22 w 4900"/>
                <a:gd name="T9" fmla="*/ 6 h 23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00"/>
                <a:gd name="T16" fmla="*/ 0 h 2354"/>
                <a:gd name="T17" fmla="*/ 4900 w 4900"/>
                <a:gd name="T18" fmla="*/ 2354 h 235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00" h="2354">
                  <a:moveTo>
                    <a:pt x="0" y="2277"/>
                  </a:moveTo>
                  <a:cubicBezTo>
                    <a:pt x="185" y="2265"/>
                    <a:pt x="370" y="2254"/>
                    <a:pt x="780" y="1877"/>
                  </a:cubicBezTo>
                  <a:cubicBezTo>
                    <a:pt x="1190" y="1500"/>
                    <a:pt x="1900" y="0"/>
                    <a:pt x="2460" y="17"/>
                  </a:cubicBezTo>
                  <a:cubicBezTo>
                    <a:pt x="3020" y="34"/>
                    <a:pt x="3733" y="1600"/>
                    <a:pt x="4140" y="1977"/>
                  </a:cubicBezTo>
                  <a:cubicBezTo>
                    <a:pt x="4547" y="2354"/>
                    <a:pt x="4773" y="2227"/>
                    <a:pt x="4900" y="2277"/>
                  </a:cubicBezTo>
                </a:path>
              </a:pathLst>
            </a:custGeom>
            <a:noFill/>
            <a:ln w="571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2" name="Line 21"/>
            <p:cNvSpPr>
              <a:spLocks noChangeShapeType="1"/>
            </p:cNvSpPr>
            <p:nvPr/>
          </p:nvSpPr>
          <p:spPr bwMode="auto">
            <a:xfrm>
              <a:off x="2424" y="1500"/>
              <a:ext cx="0" cy="459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3" name="Line 22"/>
            <p:cNvSpPr>
              <a:spLocks noChangeShapeType="1"/>
            </p:cNvSpPr>
            <p:nvPr/>
          </p:nvSpPr>
          <p:spPr bwMode="auto">
            <a:xfrm>
              <a:off x="3386" y="1454"/>
              <a:ext cx="0" cy="522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402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 …</a:t>
            </a:r>
            <a:endParaRPr lang="en-US" dirty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8253318" y="2375555"/>
            <a:ext cx="3239987" cy="433452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Orang yang 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berusia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45 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tahun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termasuk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SETENGAH BAYA (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keanggotaan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=1)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Orang yang 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berusia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35 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tahun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termasuk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SETENGAH BAYA (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keanggotaan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=0,5), 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termasuk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MUDA (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keanggotaan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0,5).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Orang yang 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berusia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55 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tahun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termasuk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SETENGAH BAYA (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keanggotaan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=0,5), 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termasuk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TUA (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keanggotaan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0,5).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7651" name="Group 3"/>
          <p:cNvGrpSpPr>
            <a:grpSpLocks/>
          </p:cNvGrpSpPr>
          <p:nvPr/>
        </p:nvGrpSpPr>
        <p:grpSpPr bwMode="auto">
          <a:xfrm>
            <a:off x="479426" y="2375555"/>
            <a:ext cx="7682939" cy="3003269"/>
            <a:chOff x="494" y="391"/>
            <a:chExt cx="4890" cy="2130"/>
          </a:xfrm>
        </p:grpSpPr>
        <p:sp>
          <p:nvSpPr>
            <p:cNvPr id="27652" name="Rectangle 4"/>
            <p:cNvSpPr>
              <a:spLocks noChangeArrowheads="1"/>
            </p:cNvSpPr>
            <p:nvPr/>
          </p:nvSpPr>
          <p:spPr bwMode="auto">
            <a:xfrm>
              <a:off x="494" y="391"/>
              <a:ext cx="4890" cy="207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7653" name="Text Box 5"/>
            <p:cNvSpPr txBox="1">
              <a:spLocks noChangeArrowheads="1"/>
            </p:cNvSpPr>
            <p:nvPr/>
          </p:nvSpPr>
          <p:spPr bwMode="auto">
            <a:xfrm>
              <a:off x="3983" y="652"/>
              <a:ext cx="785" cy="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AU" altLang="en-US" sz="2000" b="1">
                  <a:latin typeface="Times New Roman" panose="02020603050405020304" pitchFamily="18" charset="0"/>
                </a:rPr>
                <a:t>TUA</a:t>
              </a:r>
              <a:endParaRPr lang="en-US" altLang="en-US" sz="2000" b="1">
                <a:latin typeface="Times New Roman" panose="02020603050405020304" pitchFamily="18" charset="0"/>
              </a:endParaRPr>
            </a:p>
          </p:txBody>
        </p:sp>
        <p:sp>
          <p:nvSpPr>
            <p:cNvPr id="27654" name="Text Box 6"/>
            <p:cNvSpPr txBox="1">
              <a:spLocks noChangeArrowheads="1"/>
            </p:cNvSpPr>
            <p:nvPr/>
          </p:nvSpPr>
          <p:spPr bwMode="auto">
            <a:xfrm>
              <a:off x="1164" y="639"/>
              <a:ext cx="1086" cy="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AU" altLang="en-US" sz="2000" b="1">
                  <a:latin typeface="Times New Roman" panose="02020603050405020304" pitchFamily="18" charset="0"/>
                </a:rPr>
                <a:t>MUDA</a:t>
              </a:r>
              <a:endParaRPr lang="en-US" altLang="en-US" sz="2000" b="1">
                <a:latin typeface="Times New Roman" panose="02020603050405020304" pitchFamily="18" charset="0"/>
              </a:endParaRPr>
            </a:p>
          </p:txBody>
        </p:sp>
        <p:sp>
          <p:nvSpPr>
            <p:cNvPr id="27655" name="Line 7"/>
            <p:cNvSpPr>
              <a:spLocks noChangeShapeType="1"/>
            </p:cNvSpPr>
            <p:nvPr/>
          </p:nvSpPr>
          <p:spPr bwMode="auto">
            <a:xfrm>
              <a:off x="2978" y="881"/>
              <a:ext cx="0" cy="110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56" name="Line 8"/>
            <p:cNvSpPr>
              <a:spLocks noChangeShapeType="1"/>
            </p:cNvSpPr>
            <p:nvPr/>
          </p:nvSpPr>
          <p:spPr bwMode="auto">
            <a:xfrm>
              <a:off x="1326" y="719"/>
              <a:ext cx="0" cy="12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57" name="Line 9"/>
            <p:cNvSpPr>
              <a:spLocks noChangeShapeType="1"/>
            </p:cNvSpPr>
            <p:nvPr/>
          </p:nvSpPr>
          <p:spPr bwMode="auto">
            <a:xfrm>
              <a:off x="1291" y="1981"/>
              <a:ext cx="366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58" name="Line 10"/>
            <p:cNvSpPr>
              <a:spLocks noChangeShapeType="1"/>
            </p:cNvSpPr>
            <p:nvPr/>
          </p:nvSpPr>
          <p:spPr bwMode="auto">
            <a:xfrm flipH="1">
              <a:off x="1326" y="878"/>
              <a:ext cx="3045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59" name="Line 11"/>
            <p:cNvSpPr>
              <a:spLocks noChangeShapeType="1"/>
            </p:cNvSpPr>
            <p:nvPr/>
          </p:nvSpPr>
          <p:spPr bwMode="auto">
            <a:xfrm>
              <a:off x="2259" y="1471"/>
              <a:ext cx="0" cy="532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0" name="Line 12"/>
            <p:cNvSpPr>
              <a:spLocks noChangeShapeType="1"/>
            </p:cNvSpPr>
            <p:nvPr/>
          </p:nvSpPr>
          <p:spPr bwMode="auto">
            <a:xfrm>
              <a:off x="3651" y="1419"/>
              <a:ext cx="0" cy="604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1" name="Text Box 13"/>
            <p:cNvSpPr txBox="1">
              <a:spLocks noChangeArrowheads="1"/>
            </p:cNvSpPr>
            <p:nvPr/>
          </p:nvSpPr>
          <p:spPr bwMode="auto">
            <a:xfrm>
              <a:off x="2576" y="1970"/>
              <a:ext cx="762" cy="3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AU" altLang="en-US" sz="2000" b="1">
                  <a:latin typeface="Courier New" panose="02070309020205020404" pitchFamily="49" charset="0"/>
                </a:rPr>
                <a:t>45</a:t>
              </a:r>
              <a:endParaRPr lang="en-US" altLang="en-US" sz="2000" b="1">
                <a:latin typeface="Courier New" panose="02070309020205020404" pitchFamily="49" charset="0"/>
              </a:endParaRPr>
            </a:p>
          </p:txBody>
        </p:sp>
        <p:sp>
          <p:nvSpPr>
            <p:cNvPr id="27662" name="Text Box 14"/>
            <p:cNvSpPr txBox="1">
              <a:spLocks noChangeArrowheads="1"/>
            </p:cNvSpPr>
            <p:nvPr/>
          </p:nvSpPr>
          <p:spPr bwMode="auto">
            <a:xfrm>
              <a:off x="1909" y="1968"/>
              <a:ext cx="763" cy="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AU" altLang="en-US" sz="2000" b="1">
                  <a:latin typeface="Courier New" panose="02070309020205020404" pitchFamily="49" charset="0"/>
                </a:rPr>
                <a:t>35</a:t>
              </a:r>
              <a:endParaRPr lang="en-US" altLang="en-US" sz="2000" b="1">
                <a:latin typeface="Courier New" panose="02070309020205020404" pitchFamily="49" charset="0"/>
              </a:endParaRPr>
            </a:p>
          </p:txBody>
        </p:sp>
        <p:sp>
          <p:nvSpPr>
            <p:cNvPr id="27663" name="Text Box 15"/>
            <p:cNvSpPr txBox="1">
              <a:spLocks noChangeArrowheads="1"/>
            </p:cNvSpPr>
            <p:nvPr/>
          </p:nvSpPr>
          <p:spPr bwMode="auto">
            <a:xfrm>
              <a:off x="3293" y="1979"/>
              <a:ext cx="763" cy="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AU" altLang="en-US" sz="2000" b="1">
                  <a:latin typeface="Courier New" panose="02070309020205020404" pitchFamily="49" charset="0"/>
                </a:rPr>
                <a:t>55</a:t>
              </a:r>
              <a:endParaRPr lang="en-US" altLang="en-US" sz="2000" b="1">
                <a:latin typeface="Courier New" panose="02070309020205020404" pitchFamily="49" charset="0"/>
              </a:endParaRPr>
            </a:p>
          </p:txBody>
        </p:sp>
        <p:sp>
          <p:nvSpPr>
            <p:cNvPr id="27664" name="Text Box 16"/>
            <p:cNvSpPr txBox="1">
              <a:spLocks noChangeArrowheads="1"/>
            </p:cNvSpPr>
            <p:nvPr/>
          </p:nvSpPr>
          <p:spPr bwMode="auto">
            <a:xfrm>
              <a:off x="1127" y="1966"/>
              <a:ext cx="762" cy="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AU" altLang="en-US" sz="2000" b="1">
                  <a:latin typeface="Courier New" panose="02070309020205020404" pitchFamily="49" charset="0"/>
                </a:rPr>
                <a:t>25</a:t>
              </a:r>
              <a:endParaRPr lang="en-US" altLang="en-US" sz="2000" b="1">
                <a:latin typeface="Courier New" panose="02070309020205020404" pitchFamily="49" charset="0"/>
              </a:endParaRPr>
            </a:p>
          </p:txBody>
        </p:sp>
        <p:sp>
          <p:nvSpPr>
            <p:cNvPr id="27665" name="Text Box 17"/>
            <p:cNvSpPr txBox="1">
              <a:spLocks noChangeArrowheads="1"/>
            </p:cNvSpPr>
            <p:nvPr/>
          </p:nvSpPr>
          <p:spPr bwMode="auto">
            <a:xfrm>
              <a:off x="4044" y="1990"/>
              <a:ext cx="763" cy="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AU" altLang="en-US" sz="2000" b="1">
                  <a:latin typeface="Courier New" panose="02070309020205020404" pitchFamily="49" charset="0"/>
                </a:rPr>
                <a:t>65</a:t>
              </a:r>
              <a:endParaRPr lang="en-US" altLang="en-US" sz="2000" b="1">
                <a:latin typeface="Courier New" panose="02070309020205020404" pitchFamily="49" charset="0"/>
              </a:endParaRPr>
            </a:p>
          </p:txBody>
        </p:sp>
        <p:sp>
          <p:nvSpPr>
            <p:cNvPr id="27666" name="Text Box 18"/>
            <p:cNvSpPr txBox="1">
              <a:spLocks noChangeArrowheads="1"/>
            </p:cNvSpPr>
            <p:nvPr/>
          </p:nvSpPr>
          <p:spPr bwMode="auto">
            <a:xfrm>
              <a:off x="2749" y="2157"/>
              <a:ext cx="763" cy="3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AU" altLang="en-US" sz="2000" b="1">
                  <a:latin typeface="Courier New" panose="02070309020205020404" pitchFamily="49" charset="0"/>
                </a:rPr>
                <a:t>umur</a:t>
              </a:r>
              <a:endParaRPr lang="en-US" altLang="en-US" sz="2000" b="1">
                <a:latin typeface="Courier New" panose="02070309020205020404" pitchFamily="49" charset="0"/>
              </a:endParaRPr>
            </a:p>
          </p:txBody>
        </p:sp>
        <p:sp>
          <p:nvSpPr>
            <p:cNvPr id="27667" name="Text Box 19"/>
            <p:cNvSpPr txBox="1">
              <a:spLocks noChangeArrowheads="1"/>
            </p:cNvSpPr>
            <p:nvPr/>
          </p:nvSpPr>
          <p:spPr bwMode="auto">
            <a:xfrm>
              <a:off x="703" y="1017"/>
              <a:ext cx="763" cy="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AU" altLang="en-US" sz="2000" b="1">
                  <a:latin typeface="Symbol" panose="05050102010706020507" pitchFamily="18" charset="2"/>
                </a:rPr>
                <a:t>m</a:t>
              </a:r>
              <a:endParaRPr lang="en-US" altLang="en-US" sz="2000" b="1">
                <a:latin typeface="Symbol" panose="05050102010706020507" pitchFamily="18" charset="2"/>
              </a:endParaRPr>
            </a:p>
          </p:txBody>
        </p:sp>
        <p:sp>
          <p:nvSpPr>
            <p:cNvPr id="27668" name="Text Box 20"/>
            <p:cNvSpPr txBox="1">
              <a:spLocks noChangeArrowheads="1"/>
            </p:cNvSpPr>
            <p:nvPr/>
          </p:nvSpPr>
          <p:spPr bwMode="auto">
            <a:xfrm>
              <a:off x="797" y="725"/>
              <a:ext cx="762" cy="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AU" altLang="en-US" sz="2000" b="1">
                  <a:latin typeface="Courier New" panose="02070309020205020404" pitchFamily="49" charset="0"/>
                </a:rPr>
                <a:t>1</a:t>
              </a:r>
              <a:endParaRPr lang="en-US" altLang="en-US" sz="2000" b="1">
                <a:latin typeface="Courier New" panose="02070309020205020404" pitchFamily="49" charset="0"/>
              </a:endParaRPr>
            </a:p>
          </p:txBody>
        </p:sp>
        <p:sp>
          <p:nvSpPr>
            <p:cNvPr id="27669" name="Text Box 21"/>
            <p:cNvSpPr txBox="1">
              <a:spLocks noChangeArrowheads="1"/>
            </p:cNvSpPr>
            <p:nvPr/>
          </p:nvSpPr>
          <p:spPr bwMode="auto">
            <a:xfrm>
              <a:off x="704" y="1307"/>
              <a:ext cx="762" cy="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AU" altLang="en-US" sz="2000" b="1">
                  <a:latin typeface="Courier New" panose="02070309020205020404" pitchFamily="49" charset="0"/>
                </a:rPr>
                <a:t>0.5</a:t>
              </a:r>
              <a:endParaRPr lang="en-US" altLang="en-US" sz="2000" b="1">
                <a:latin typeface="Courier New" panose="02070309020205020404" pitchFamily="49" charset="0"/>
              </a:endParaRPr>
            </a:p>
          </p:txBody>
        </p:sp>
        <p:sp>
          <p:nvSpPr>
            <p:cNvPr id="27670" name="Text Box 22"/>
            <p:cNvSpPr txBox="1">
              <a:spLocks noChangeArrowheads="1"/>
            </p:cNvSpPr>
            <p:nvPr/>
          </p:nvSpPr>
          <p:spPr bwMode="auto">
            <a:xfrm>
              <a:off x="2437" y="469"/>
              <a:ext cx="1087" cy="3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AU" altLang="en-US" sz="2000" b="1">
                  <a:latin typeface="Times New Roman" panose="02020603050405020304" pitchFamily="18" charset="0"/>
                </a:rPr>
                <a:t>SETENGAH BAYA</a:t>
              </a:r>
              <a:endParaRPr lang="en-US" altLang="en-US" sz="2000" b="1">
                <a:latin typeface="Times New Roman" panose="02020603050405020304" pitchFamily="18" charset="0"/>
              </a:endParaRPr>
            </a:p>
          </p:txBody>
        </p:sp>
        <p:sp>
          <p:nvSpPr>
            <p:cNvPr id="27671" name="Freeform 23"/>
            <p:cNvSpPr>
              <a:spLocks/>
            </p:cNvSpPr>
            <p:nvPr/>
          </p:nvSpPr>
          <p:spPr bwMode="auto">
            <a:xfrm flipV="1">
              <a:off x="1468" y="867"/>
              <a:ext cx="3013" cy="1131"/>
            </a:xfrm>
            <a:custGeom>
              <a:avLst/>
              <a:gdLst>
                <a:gd name="T0" fmla="*/ 0 w 4900"/>
                <a:gd name="T1" fmla="*/ 13 h 2354"/>
                <a:gd name="T2" fmla="*/ 26 w 4900"/>
                <a:gd name="T3" fmla="*/ 11 h 2354"/>
                <a:gd name="T4" fmla="*/ 82 w 4900"/>
                <a:gd name="T5" fmla="*/ 0 h 2354"/>
                <a:gd name="T6" fmla="*/ 138 w 4900"/>
                <a:gd name="T7" fmla="*/ 12 h 2354"/>
                <a:gd name="T8" fmla="*/ 162 w 4900"/>
                <a:gd name="T9" fmla="*/ 13 h 23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00"/>
                <a:gd name="T16" fmla="*/ 0 h 2354"/>
                <a:gd name="T17" fmla="*/ 4900 w 4900"/>
                <a:gd name="T18" fmla="*/ 2354 h 235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00" h="2354">
                  <a:moveTo>
                    <a:pt x="0" y="2277"/>
                  </a:moveTo>
                  <a:cubicBezTo>
                    <a:pt x="185" y="2265"/>
                    <a:pt x="370" y="2254"/>
                    <a:pt x="780" y="1877"/>
                  </a:cubicBezTo>
                  <a:cubicBezTo>
                    <a:pt x="1190" y="1500"/>
                    <a:pt x="1900" y="0"/>
                    <a:pt x="2460" y="17"/>
                  </a:cubicBezTo>
                  <a:cubicBezTo>
                    <a:pt x="3020" y="34"/>
                    <a:pt x="3733" y="1600"/>
                    <a:pt x="4140" y="1977"/>
                  </a:cubicBezTo>
                  <a:cubicBezTo>
                    <a:pt x="4547" y="2354"/>
                    <a:pt x="4773" y="2227"/>
                    <a:pt x="4900" y="2277"/>
                  </a:cubicBezTo>
                </a:path>
              </a:pathLst>
            </a:custGeom>
            <a:noFill/>
            <a:ln w="571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72" name="Freeform 24"/>
            <p:cNvSpPr>
              <a:spLocks/>
            </p:cNvSpPr>
            <p:nvPr/>
          </p:nvSpPr>
          <p:spPr bwMode="auto">
            <a:xfrm>
              <a:off x="1456" y="889"/>
              <a:ext cx="3014" cy="1131"/>
            </a:xfrm>
            <a:custGeom>
              <a:avLst/>
              <a:gdLst>
                <a:gd name="T0" fmla="*/ 0 w 4900"/>
                <a:gd name="T1" fmla="*/ 13 h 2354"/>
                <a:gd name="T2" fmla="*/ 26 w 4900"/>
                <a:gd name="T3" fmla="*/ 11 h 2354"/>
                <a:gd name="T4" fmla="*/ 82 w 4900"/>
                <a:gd name="T5" fmla="*/ 0 h 2354"/>
                <a:gd name="T6" fmla="*/ 138 w 4900"/>
                <a:gd name="T7" fmla="*/ 12 h 2354"/>
                <a:gd name="T8" fmla="*/ 163 w 4900"/>
                <a:gd name="T9" fmla="*/ 13 h 23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00"/>
                <a:gd name="T16" fmla="*/ 0 h 2354"/>
                <a:gd name="T17" fmla="*/ 4900 w 4900"/>
                <a:gd name="T18" fmla="*/ 2354 h 235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00" h="2354">
                  <a:moveTo>
                    <a:pt x="0" y="2277"/>
                  </a:moveTo>
                  <a:cubicBezTo>
                    <a:pt x="185" y="2265"/>
                    <a:pt x="370" y="2254"/>
                    <a:pt x="780" y="1877"/>
                  </a:cubicBezTo>
                  <a:cubicBezTo>
                    <a:pt x="1190" y="1500"/>
                    <a:pt x="1900" y="0"/>
                    <a:pt x="2460" y="17"/>
                  </a:cubicBezTo>
                  <a:cubicBezTo>
                    <a:pt x="3020" y="34"/>
                    <a:pt x="3733" y="1600"/>
                    <a:pt x="4140" y="1977"/>
                  </a:cubicBezTo>
                  <a:cubicBezTo>
                    <a:pt x="4547" y="2354"/>
                    <a:pt x="4773" y="2227"/>
                    <a:pt x="4900" y="2277"/>
                  </a:cubicBezTo>
                </a:path>
              </a:pathLst>
            </a:custGeom>
            <a:noFill/>
            <a:ln w="571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8692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4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Metode</a:t>
            </a:r>
            <a:r>
              <a:rPr lang="en-US" sz="4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Inferensi</a:t>
            </a:r>
            <a:r>
              <a:rPr lang="en-US" sz="4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Fuzzy : Tsukamoto</a:t>
            </a:r>
            <a:endParaRPr lang="id-ID" sz="40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setiap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konsekuen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aturan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berbentuk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IF-Then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harus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direpresentasikan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suatu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himpunan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fuzzy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fungsi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keanggotaan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monoton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output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hasil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inferensi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tiap-tiap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aturan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diberikan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tegas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altLang="en-US" sz="2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crisp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berdasarkan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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predikat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altLang="en-US" sz="2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fire strength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r>
              <a:rPr lang="id-ID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Hasil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akhirnya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diperoleh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menggunakan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rata-rata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terbobot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id-ID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04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131</TotalTime>
  <Words>836</Words>
  <Application>Microsoft Office PowerPoint</Application>
  <PresentationFormat>Widescreen</PresentationFormat>
  <Paragraphs>263</Paragraphs>
  <Slides>25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41" baseType="lpstr">
      <vt:lpstr>Arial</vt:lpstr>
      <vt:lpstr>Bookman Old Style</vt:lpstr>
      <vt:lpstr>Calibri</vt:lpstr>
      <vt:lpstr>Calibri Light</vt:lpstr>
      <vt:lpstr>Century Gothic</vt:lpstr>
      <vt:lpstr>Courier New</vt:lpstr>
      <vt:lpstr>Lucida Sans</vt:lpstr>
      <vt:lpstr>Symbol</vt:lpstr>
      <vt:lpstr>Tahoma</vt:lpstr>
      <vt:lpstr>Times New Roman</vt:lpstr>
      <vt:lpstr>Verdana</vt:lpstr>
      <vt:lpstr>Wingdings</vt:lpstr>
      <vt:lpstr>Wingdings 3</vt:lpstr>
      <vt:lpstr>Ion Boardroom</vt:lpstr>
      <vt:lpstr>Equation.3</vt:lpstr>
      <vt:lpstr>Equation</vt:lpstr>
      <vt:lpstr>Logika Fuzzy</vt:lpstr>
      <vt:lpstr>Pengertian </vt:lpstr>
      <vt:lpstr>Himpunan CRISP</vt:lpstr>
      <vt:lpstr>Himpunan Fuzzy</vt:lpstr>
      <vt:lpstr>HIMPUNAN CRISP VS FUZZY</vt:lpstr>
      <vt:lpstr>Himpunan Crisp SETENGAH BAYA</vt:lpstr>
      <vt:lpstr>Himpunan Fuzzy SETENGAH BAYA</vt:lpstr>
      <vt:lpstr>Cont …</vt:lpstr>
      <vt:lpstr>Metode Inferensi Fuzzy : Tsukamoto</vt:lpstr>
      <vt:lpstr>PowerPoint Presentation</vt:lpstr>
      <vt:lpstr>PowerPoint Presentation</vt:lpstr>
      <vt:lpstr>CONTOH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Nilai keanggotaan fuzzy pada tiap-tiap himpunan dirumuskan :  Himpunan fuzzy BERKURANG :      Himpunan fuzzy BERTAMBAH :  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materi </dc:title>
  <dc:creator>HP</dc:creator>
  <cp:lastModifiedBy>Prodi Informatika</cp:lastModifiedBy>
  <cp:revision>7</cp:revision>
  <dcterms:created xsi:type="dcterms:W3CDTF">2019-10-07T03:04:16Z</dcterms:created>
  <dcterms:modified xsi:type="dcterms:W3CDTF">2019-12-13T04:30:40Z</dcterms:modified>
</cp:coreProperties>
</file>