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2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5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04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8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01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9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42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2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62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11/8/2019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5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/>
              <a:t>Sistem</a:t>
            </a:r>
            <a:r>
              <a:rPr lang="en-US" sz="8000" dirty="0" smtClean="0"/>
              <a:t> </a:t>
            </a:r>
            <a:r>
              <a:rPr lang="en-US" sz="8000" dirty="0" err="1" smtClean="0"/>
              <a:t>pakar</a:t>
            </a:r>
            <a:endParaRPr lang="en-ID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Safitri</a:t>
            </a:r>
            <a:r>
              <a:rPr lang="en-US" dirty="0" smtClean="0"/>
              <a:t> Jaya, </a:t>
            </a:r>
            <a:r>
              <a:rPr lang="en-US" dirty="0" err="1" smtClean="0"/>
              <a:t>S.Kom</a:t>
            </a:r>
            <a:r>
              <a:rPr lang="en-US" dirty="0" smtClean="0"/>
              <a:t>, M.T.I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20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228" t="17828" r="26655" b="8607"/>
          <a:stretch/>
        </p:blipFill>
        <p:spPr>
          <a:xfrm>
            <a:off x="2043953" y="0"/>
            <a:ext cx="7274858" cy="682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61565"/>
            <a:ext cx="9720073" cy="4023360"/>
          </a:xfrm>
        </p:spPr>
        <p:txBody>
          <a:bodyPr/>
          <a:lstStyle/>
          <a:p>
            <a:r>
              <a:rPr lang="en-US" dirty="0" err="1" smtClean="0"/>
              <a:t>Rancangan</a:t>
            </a:r>
            <a:r>
              <a:rPr lang="en-US" dirty="0" smtClean="0"/>
              <a:t> basis </a:t>
            </a:r>
            <a:r>
              <a:rPr lang="en-US" dirty="0" err="1" smtClean="0"/>
              <a:t>pengetahuan</a:t>
            </a: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76118"/>
              </p:ext>
            </p:extLst>
          </p:nvPr>
        </p:nvGraphicFramePr>
        <p:xfrm>
          <a:off x="1181429" y="2239184"/>
          <a:ext cx="3790577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52183"/>
                <a:gridCol w="2938394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 err="1" smtClean="0"/>
                        <a:t>Tabel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Penyakit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Tungro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P2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Kerdil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rumput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P3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Kerdil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hampa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P4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Blast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P5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Bercak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coklat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P6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Hawar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pelepah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P7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Hawar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bakteri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P8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Daun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jingga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P9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Kerdil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kuning</a:t>
                      </a: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66289"/>
              </p:ext>
            </p:extLst>
          </p:nvPr>
        </p:nvGraphicFramePr>
        <p:xfrm>
          <a:off x="5129307" y="2239184"/>
          <a:ext cx="6852023" cy="4358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00847"/>
                <a:gridCol w="605117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b="1" dirty="0" err="1" smtClean="0"/>
                        <a:t>Tabel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Gejala</a:t>
                      </a:r>
                      <a:endParaRPr lang="en-US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G1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Tanaman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kerdil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G2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Anakan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berkurang</a:t>
                      </a:r>
                      <a:r>
                        <a:rPr lang="en-US" sz="2000" b="0" dirty="0" smtClean="0"/>
                        <a:t>/</a:t>
                      </a:r>
                      <a:r>
                        <a:rPr lang="en-US" sz="2000" b="0" dirty="0" err="1" smtClean="0"/>
                        <a:t>sedikit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G3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Daun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menguning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sampai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jingga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dari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pucuk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ke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pangkal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G4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Daun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muda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terlihat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seperti</a:t>
                      </a:r>
                      <a:r>
                        <a:rPr lang="en-US" sz="2000" b="0" dirty="0" smtClean="0"/>
                        <a:t> mottle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G5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Daun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tua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seperti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bintik</a:t>
                      </a:r>
                      <a:r>
                        <a:rPr lang="en-US" sz="2000" b="0" baseline="0" dirty="0" smtClean="0"/>
                        <a:t> – bitnik </a:t>
                      </a:r>
                      <a:r>
                        <a:rPr lang="en-US" sz="2000" b="0" baseline="0" dirty="0" err="1" smtClean="0"/>
                        <a:t>coklat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bekas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ditusuk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G6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Bercak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bercak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warna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coklat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G7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Anakan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bertambah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banyak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G8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Daun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pendek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dan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sempit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G9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Daun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berwarna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hijau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pucat</a:t>
                      </a:r>
                      <a:r>
                        <a:rPr lang="en-US" sz="2000" b="0" dirty="0" smtClean="0"/>
                        <a:t> / </a:t>
                      </a:r>
                      <a:r>
                        <a:rPr lang="en-US" sz="2000" b="0" dirty="0" err="1" smtClean="0"/>
                        <a:t>kekuning</a:t>
                      </a:r>
                      <a:r>
                        <a:rPr lang="en-US" sz="2000" b="0" dirty="0" smtClean="0"/>
                        <a:t> – </a:t>
                      </a:r>
                      <a:r>
                        <a:rPr lang="en-US" sz="2000" b="0" dirty="0" err="1" smtClean="0"/>
                        <a:t>kuningan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G10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/>
                        <a:t>Bercak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menyerang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daun</a:t>
                      </a: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07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154" t="12531" r="25993" b="5076"/>
          <a:stretch/>
        </p:blipFill>
        <p:spPr>
          <a:xfrm>
            <a:off x="2366683" y="94130"/>
            <a:ext cx="7113494" cy="660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4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penalaran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Backward Chaining / Goal Driven</a:t>
            </a:r>
          </a:p>
          <a:p>
            <a:pPr marL="173736" lvl="1" indent="0">
              <a:buNone/>
            </a:pPr>
            <a:r>
              <a:rPr lang="en-US" dirty="0" err="1"/>
              <a:t>Metode</a:t>
            </a:r>
            <a:r>
              <a:rPr lang="en-US" dirty="0"/>
              <a:t> backward chaining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pelacakan</a:t>
            </a:r>
            <a:r>
              <a:rPr lang="en-US" dirty="0"/>
              <a:t> </a:t>
            </a:r>
            <a:r>
              <a:rPr lang="en-US" dirty="0" err="1"/>
              <a:t>kebelakang</a:t>
            </a:r>
            <a:r>
              <a:rPr lang="en-US" dirty="0"/>
              <a:t> yang 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penalarannya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(</a:t>
            </a:r>
            <a:r>
              <a:rPr lang="en-US" i="1" dirty="0"/>
              <a:t>goal</a:t>
            </a:r>
            <a:r>
              <a:rPr lang="en-US" dirty="0"/>
              <a:t>),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hipotesa-hipotesa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fakta-fakta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hipotesa-hipotesa</a:t>
            </a:r>
            <a:r>
              <a:rPr lang="en-US" dirty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Forward Chaining / Data Driven</a:t>
            </a:r>
          </a:p>
          <a:p>
            <a:pPr marL="173736" lvl="1" indent="0">
              <a:buNone/>
            </a:pP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/>
              <a:t>forward chaining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pelacakan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depan</a:t>
            </a:r>
            <a:r>
              <a:rPr lang="en-US" dirty="0"/>
              <a:t> yang </a:t>
            </a:r>
            <a:r>
              <a:rPr lang="en-US" dirty="0" err="1"/>
              <a:t>memulai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fakta-fakta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kaidah</a:t>
            </a:r>
            <a:r>
              <a:rPr lang="en-US" dirty="0"/>
              <a:t> yang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dugaan</a:t>
            </a:r>
            <a:r>
              <a:rPr lang="en-US" dirty="0"/>
              <a:t>/</a:t>
            </a:r>
            <a:r>
              <a:rPr lang="en-US" dirty="0" err="1"/>
              <a:t>hipotesa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62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4304" r="81029" b="52745"/>
          <a:stretch/>
        </p:blipFill>
        <p:spPr>
          <a:xfrm>
            <a:off x="2031582" y="2084832"/>
            <a:ext cx="7705164" cy="430055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Penalaran</a:t>
            </a:r>
            <a:r>
              <a:rPr lang="en-US" dirty="0" smtClean="0"/>
              <a:t> backward chaining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73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Penalaran</a:t>
            </a:r>
            <a:r>
              <a:rPr lang="en-US" dirty="0" smtClean="0"/>
              <a:t> forward chaining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0640" r="79154" b="6752"/>
          <a:stretch/>
        </p:blipFill>
        <p:spPr>
          <a:xfrm>
            <a:off x="1750269" y="2191870"/>
            <a:ext cx="8778778" cy="441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i="1" dirty="0"/>
              <a:t>Depth-First </a:t>
            </a:r>
            <a:r>
              <a:rPr lang="en-US" b="1" i="1" dirty="0" smtClean="0"/>
              <a:t>Search</a:t>
            </a:r>
          </a:p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data </a:t>
            </a:r>
            <a:r>
              <a:rPr lang="en-US" dirty="0" err="1"/>
              <a:t>pada</a:t>
            </a:r>
            <a:r>
              <a:rPr lang="en-US" dirty="0"/>
              <a:t> </a:t>
            </a:r>
            <a:r>
              <a:rPr lang="en-US" i="1" dirty="0"/>
              <a:t>node-node</a:t>
            </a:r>
            <a:r>
              <a:rPr lang="en-US" dirty="0"/>
              <a:t> </a:t>
            </a:r>
            <a:r>
              <a:rPr lang="en-US" dirty="0" err="1"/>
              <a:t>secara</a:t>
            </a:r>
            <a:r>
              <a:rPr lang="en-US" dirty="0"/>
              <a:t> </a:t>
            </a:r>
            <a:r>
              <a:rPr lang="en-US" i="1" dirty="0"/>
              <a:t>vertical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terdefinisi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,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penelurusan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di </a:t>
            </a:r>
            <a:r>
              <a:rPr lang="en-US" dirty="0" err="1"/>
              <a:t>gali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di </a:t>
            </a:r>
            <a:r>
              <a:rPr lang="en-US" dirty="0" err="1"/>
              <a:t>temukannya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yang optimal.</a:t>
            </a:r>
          </a:p>
          <a:p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penelesuran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lama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110" t="39995" r="52133" b="30383"/>
          <a:stretch/>
        </p:blipFill>
        <p:spPr>
          <a:xfrm>
            <a:off x="5779007" y="2286000"/>
            <a:ext cx="6268380" cy="31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6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penelusuran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42408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smtClean="0"/>
              <a:t>2.   Breadth-First </a:t>
            </a:r>
            <a:r>
              <a:rPr lang="en-US" b="1" i="1" dirty="0"/>
              <a:t>Search </a:t>
            </a:r>
            <a:endParaRPr lang="en-US" b="1" i="1" dirty="0" smtClean="0"/>
          </a:p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data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 </a:t>
            </a:r>
            <a:r>
              <a:rPr lang="en-US" i="1" dirty="0"/>
              <a:t>node 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level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 </a:t>
            </a:r>
            <a:r>
              <a:rPr lang="en-US" i="1" dirty="0"/>
              <a:t>level</a:t>
            </a:r>
            <a:r>
              <a:rPr lang="en-US" dirty="0"/>
              <a:t> 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 di </a:t>
            </a:r>
            <a:r>
              <a:rPr lang="en-US" dirty="0" err="1"/>
              <a:t>bawahnya</a:t>
            </a:r>
            <a:r>
              <a:rPr lang="en-US" dirty="0"/>
              <a:t>.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daengan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 </a:t>
            </a:r>
            <a:r>
              <a:rPr lang="en-US" i="1" dirty="0"/>
              <a:t>depth first search</a:t>
            </a:r>
            <a:r>
              <a:rPr lang="en-US" dirty="0"/>
              <a:t>,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tehnik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 </a:t>
            </a:r>
            <a:r>
              <a:rPr lang="en-US" i="1" dirty="0"/>
              <a:t>node</a:t>
            </a:r>
            <a:r>
              <a:rPr lang="en-US" dirty="0"/>
              <a:t> </a:t>
            </a:r>
            <a:r>
              <a:rPr lang="en-US" dirty="0" err="1"/>
              <a:t>akan</a:t>
            </a:r>
            <a:r>
              <a:rPr lang="en-US" dirty="0"/>
              <a:t> di </a:t>
            </a:r>
            <a:r>
              <a:rPr lang="en-US" dirty="0" err="1"/>
              <a:t>cek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tingkatan</a:t>
            </a:r>
            <a:r>
              <a:rPr lang="en-US" dirty="0"/>
              <a:t> </a:t>
            </a:r>
            <a:r>
              <a:rPr lang="en-US" i="1" dirty="0"/>
              <a:t>node.</a:t>
            </a:r>
            <a:endParaRPr lang="en-US" dirty="0"/>
          </a:p>
          <a:p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terletak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lama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 </a:t>
            </a:r>
            <a:r>
              <a:rPr lang="en-US" i="1" dirty="0"/>
              <a:t>node</a:t>
            </a:r>
            <a:r>
              <a:rPr lang="en-US" dirty="0"/>
              <a:t> </a:t>
            </a:r>
            <a:r>
              <a:rPr lang="en-US" dirty="0" err="1"/>
              <a:t>terakhir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 smtClean="0"/>
              <a:t>efisien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72" t="21555" r="54338" b="47646"/>
          <a:stretch/>
        </p:blipFill>
        <p:spPr>
          <a:xfrm>
            <a:off x="5948199" y="1949824"/>
            <a:ext cx="6243801" cy="36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3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penelusuran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3. </a:t>
            </a:r>
            <a:r>
              <a:rPr lang="en-US" b="1" i="1" dirty="0"/>
              <a:t>Best-First </a:t>
            </a:r>
            <a:r>
              <a:rPr lang="en-US" b="1" i="1" dirty="0" smtClean="0"/>
              <a:t>Search</a:t>
            </a:r>
          </a:p>
          <a:p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panduan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node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.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juga </a:t>
            </a:r>
            <a:r>
              <a:rPr lang="en-US" dirty="0" err="1"/>
              <a:t>sebagai</a:t>
            </a:r>
            <a:r>
              <a:rPr lang="en-US" dirty="0"/>
              <a:t> </a:t>
            </a:r>
            <a:r>
              <a:rPr lang="en-US" i="1" dirty="0"/>
              <a:t>heuristic</a:t>
            </a:r>
            <a:r>
              <a:rPr lang="en-US" dirty="0"/>
              <a:t>. </a:t>
            </a:r>
            <a:r>
              <a:rPr lang="en-US" dirty="0" err="1"/>
              <a:t>Pendekatan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yang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penelusuran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di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mana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proses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.</a:t>
            </a:r>
          </a:p>
          <a:p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beban</a:t>
            </a:r>
            <a:r>
              <a:rPr lang="en-US" dirty="0"/>
              <a:t> </a:t>
            </a:r>
            <a:r>
              <a:rPr lang="en-US" dirty="0" err="1"/>
              <a:t>komputasi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diuji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mendekati</a:t>
            </a:r>
            <a:r>
              <a:rPr lang="en-US" dirty="0"/>
              <a:t> yang </a:t>
            </a:r>
            <a:r>
              <a:rPr lang="en-US" dirty="0" err="1"/>
              <a:t>terbaik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model yang </a:t>
            </a:r>
            <a:r>
              <a:rPr lang="en-US" dirty="0" err="1"/>
              <a:t>menyerupai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yang </a:t>
            </a:r>
            <a:r>
              <a:rPr lang="en-US" dirty="0" err="1"/>
              <a:t>mutlak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993" t="47057" r="55441" b="24890"/>
          <a:stretch/>
        </p:blipFill>
        <p:spPr>
          <a:xfrm>
            <a:off x="5884164" y="2084832"/>
            <a:ext cx="6209590" cy="342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8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review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2045789"/>
              </p:ext>
            </p:extLst>
          </p:nvPr>
        </p:nvGraphicFramePr>
        <p:xfrm>
          <a:off x="1024128" y="1950362"/>
          <a:ext cx="10311744" cy="47511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84603"/>
                <a:gridCol w="3603812"/>
                <a:gridCol w="5123329"/>
              </a:tblGrid>
              <a:tr h="4975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Pertemuan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Materi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Pembahasan</a:t>
                      </a:r>
                      <a:endParaRPr lang="en-US" sz="2400" dirty="0"/>
                    </a:p>
                  </a:txBody>
                  <a:tcPr/>
                </a:tc>
              </a:tr>
              <a:tr h="269911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Pengantar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Sistem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Pakar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Defenisi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Manfaat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Modul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sistem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pakar</a:t>
                      </a:r>
                      <a:endParaRPr lang="en-US" sz="2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err="1" smtClean="0"/>
                        <a:t>Struktur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sistem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pakar</a:t>
                      </a:r>
                      <a:endParaRPr lang="en-US" sz="2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err="1" smtClean="0"/>
                        <a:t>Komponen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sistem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pakar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Sistem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Pakar</a:t>
                      </a:r>
                      <a:r>
                        <a:rPr lang="en-US" sz="2400" dirty="0" smtClean="0"/>
                        <a:t> Vs </a:t>
                      </a:r>
                      <a:r>
                        <a:rPr lang="en-US" sz="2400" dirty="0" err="1" smtClean="0"/>
                        <a:t>Sistem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Konvensional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Contoh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sistem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pakar</a:t>
                      </a:r>
                      <a:endParaRPr lang="en-US" sz="2400" dirty="0"/>
                    </a:p>
                  </a:txBody>
                  <a:tcPr/>
                </a:tc>
              </a:tr>
              <a:tr h="12268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Konsep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Sistem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Pakar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Konsep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dasar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sistem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pakar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Ciri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karakteristik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sistem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pakar</a:t>
                      </a:r>
                      <a:endParaRPr lang="en-US" sz="2400" baseline="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Tahap-tahap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pengembangan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sistem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pakar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04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Materi</a:t>
            </a:r>
            <a:r>
              <a:rPr lang="en-US" dirty="0" smtClean="0"/>
              <a:t> review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077594"/>
              </p:ext>
            </p:extLst>
          </p:nvPr>
        </p:nvGraphicFramePr>
        <p:xfrm>
          <a:off x="1024128" y="1950362"/>
          <a:ext cx="10311744" cy="424165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584603"/>
                <a:gridCol w="3603812"/>
                <a:gridCol w="5123329"/>
              </a:tblGrid>
              <a:tr h="4975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Pertemuan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Materi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Pembahasan</a:t>
                      </a:r>
                      <a:endParaRPr lang="en-US" sz="2400" dirty="0"/>
                    </a:p>
                  </a:txBody>
                  <a:tcPr/>
                </a:tc>
              </a:tr>
              <a:tr h="12903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Arsitektur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Sistem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Pakar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Pohon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keputusan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Level </a:t>
                      </a:r>
                      <a:r>
                        <a:rPr lang="en-US" sz="2400" dirty="0" err="1" smtClean="0"/>
                        <a:t>pengguna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Area </a:t>
                      </a:r>
                      <a:r>
                        <a:rPr lang="en-US" sz="2400" dirty="0" err="1" smtClean="0"/>
                        <a:t>permasalahan</a:t>
                      </a:r>
                      <a:r>
                        <a:rPr lang="en-US" sz="2400" dirty="0" smtClean="0"/>
                        <a:t> </a:t>
                      </a:r>
                    </a:p>
                  </a:txBody>
                  <a:tcPr/>
                </a:tc>
              </a:tr>
              <a:tr h="12268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4, 5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Representasi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Pengetahuan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Defenisi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Karakteristik</a:t>
                      </a:r>
                      <a:r>
                        <a:rPr lang="en-US" sz="2400" dirty="0" smtClean="0"/>
                        <a:t>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Pemodelan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representasi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pengetahuan</a:t>
                      </a:r>
                      <a:endParaRPr lang="en-US" sz="2400" dirty="0"/>
                    </a:p>
                  </a:txBody>
                  <a:tcPr/>
                </a:tc>
              </a:tr>
              <a:tr h="12268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6,7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Teknik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Inferensi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Reasoning : </a:t>
                      </a:r>
                      <a:r>
                        <a:rPr lang="en-US" sz="2400" dirty="0" err="1" smtClean="0"/>
                        <a:t>Deduktif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Induktif</a:t>
                      </a:r>
                      <a:endParaRPr lang="en-US" sz="2400" dirty="0" smtClean="0"/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 smtClean="0"/>
                        <a:t>Teknik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Inferensi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smtClean="0"/>
                        <a:t>: </a:t>
                      </a:r>
                      <a:r>
                        <a:rPr lang="en-US" sz="2400" i="1" baseline="0" dirty="0" smtClean="0"/>
                        <a:t>Backward Chaining and Forward Chaining</a:t>
                      </a:r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27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Pembahasan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728601" cy="4023360"/>
          </a:xfrm>
        </p:spPr>
        <p:txBody>
          <a:bodyPr/>
          <a:lstStyle/>
          <a:p>
            <a:r>
              <a:rPr lang="en-US" dirty="0" err="1" smtClean="0"/>
              <a:t>Tema</a:t>
            </a:r>
            <a:r>
              <a:rPr lang="en-US" dirty="0" smtClean="0"/>
              <a:t> 	: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Padi</a:t>
            </a:r>
            <a:r>
              <a:rPr lang="en-US" dirty="0" smtClean="0"/>
              <a:t> di </a:t>
            </a:r>
            <a:r>
              <a:rPr lang="en-US" dirty="0" err="1" smtClean="0"/>
              <a:t>Sleman</a:t>
            </a:r>
            <a:r>
              <a:rPr lang="en-US" dirty="0" smtClean="0"/>
              <a:t> Yogyakarta</a:t>
            </a:r>
          </a:p>
          <a:p>
            <a:r>
              <a:rPr lang="en-US" dirty="0" smtClean="0"/>
              <a:t>Author	: </a:t>
            </a:r>
            <a:r>
              <a:rPr lang="en-US" dirty="0" err="1" smtClean="0"/>
              <a:t>Febrianta</a:t>
            </a:r>
            <a:r>
              <a:rPr lang="en-US" dirty="0" smtClean="0"/>
              <a:t> Surya, </a:t>
            </a:r>
            <a:r>
              <a:rPr lang="en-US" dirty="0" err="1" smtClean="0"/>
              <a:t>dkk</a:t>
            </a:r>
            <a:r>
              <a:rPr lang="en-US" dirty="0" smtClean="0"/>
              <a:t> (AMIKOM Yogyakarta)</a:t>
            </a:r>
          </a:p>
          <a:p>
            <a:r>
              <a:rPr lang="en-US" u="sng" dirty="0" err="1" smtClean="0"/>
              <a:t>Permasalahan</a:t>
            </a:r>
            <a:endParaRPr lang="en-US" u="sng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Padi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komoditi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Indonesia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 smtClean="0"/>
              <a:t>penyuluhan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ketidakefektifan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pertanian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Pakar</a:t>
            </a:r>
            <a:r>
              <a:rPr lang="en-US" b="1" dirty="0" smtClean="0">
                <a:solidFill>
                  <a:srgbClr val="FF0000"/>
                </a:solidFill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</a:rPr>
              <a:t>Dinas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Pertanian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Pangan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Perikanan</a:t>
            </a:r>
            <a:r>
              <a:rPr lang="en-US" b="1" dirty="0" smtClean="0">
                <a:solidFill>
                  <a:srgbClr val="FF0000"/>
                </a:solidFill>
              </a:rPr>
              <a:t> - DPPP)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padi</a:t>
            </a:r>
            <a:r>
              <a:rPr lang="en-US" dirty="0" smtClean="0"/>
              <a:t>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memperhatikan</a:t>
            </a:r>
            <a:r>
              <a:rPr lang="en-US" dirty="0" smtClean="0"/>
              <a:t> target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pakar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418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943754" cy="4023360"/>
          </a:xfrm>
        </p:spPr>
        <p:txBody>
          <a:bodyPr>
            <a:normAutofit/>
          </a:bodyPr>
          <a:lstStyle/>
          <a:p>
            <a:r>
              <a:rPr lang="en-US" sz="2800" u="sng" dirty="0" err="1" smtClean="0"/>
              <a:t>Metode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penelitian</a:t>
            </a:r>
            <a:r>
              <a:rPr lang="en-US" sz="2800" u="sng" dirty="0" smtClean="0"/>
              <a:t> </a:t>
            </a:r>
            <a:r>
              <a:rPr lang="en-US" sz="28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Identifikasi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masalah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padi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pengguna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 </a:t>
            </a:r>
            <a:r>
              <a:rPr lang="en-US" sz="2800" dirty="0" err="1" smtClean="0"/>
              <a:t>terkait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pakar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padi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perancangan</a:t>
            </a:r>
            <a:r>
              <a:rPr lang="en-US" sz="2800" dirty="0" smtClean="0"/>
              <a:t> </a:t>
            </a:r>
            <a:r>
              <a:rPr lang="en-US" sz="2800" dirty="0" err="1" smtClean="0"/>
              <a:t>fitur</a:t>
            </a:r>
            <a:r>
              <a:rPr lang="en-US" sz="2800" dirty="0" smtClean="0"/>
              <a:t> </a:t>
            </a:r>
            <a:r>
              <a:rPr lang="en-US" sz="2800" dirty="0" err="1" smtClean="0"/>
              <a:t>tambahan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pakar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padi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Perancangan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pakar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padi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Analisis</a:t>
            </a:r>
            <a:r>
              <a:rPr lang="en-US" sz="2800" dirty="0" smtClean="0"/>
              <a:t> </a:t>
            </a:r>
            <a:r>
              <a:rPr lang="en-US" sz="2800" dirty="0" err="1" smtClean="0"/>
              <a:t>kelebihan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kekurangan</a:t>
            </a:r>
            <a:r>
              <a:rPr lang="en-US" sz="2800" dirty="0" smtClean="0"/>
              <a:t> </a:t>
            </a:r>
            <a:r>
              <a:rPr lang="en-US" sz="2800" dirty="0" err="1" smtClean="0"/>
              <a:t>rancangan</a:t>
            </a:r>
            <a:r>
              <a:rPr lang="en-US" sz="2800" dirty="0" smtClean="0"/>
              <a:t> </a:t>
            </a:r>
            <a:r>
              <a:rPr lang="en-US" sz="2800" dirty="0" err="1" smtClean="0"/>
              <a:t>arsitektur</a:t>
            </a:r>
            <a:r>
              <a:rPr lang="en-US" sz="2800" dirty="0" smtClean="0"/>
              <a:t> </a:t>
            </a:r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pakar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padi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4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943754" cy="4023360"/>
          </a:xfrm>
        </p:spPr>
        <p:txBody>
          <a:bodyPr>
            <a:normAutofit fontScale="92500" lnSpcReduction="10000"/>
          </a:bodyPr>
          <a:lstStyle/>
          <a:p>
            <a:r>
              <a:rPr lang="en-US" sz="2800" u="sng" dirty="0" err="1" smtClean="0"/>
              <a:t>Analisis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pengguna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pihak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terkait</a:t>
            </a:r>
            <a:r>
              <a:rPr lang="en-US" sz="2800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err="1" smtClean="0"/>
              <a:t>Kelompok</a:t>
            </a:r>
            <a:r>
              <a:rPr lang="en-US" sz="2800" dirty="0" smtClean="0"/>
              <a:t> </a:t>
            </a:r>
            <a:r>
              <a:rPr lang="en-US" sz="2800" dirty="0" err="1" smtClean="0"/>
              <a:t>petani</a:t>
            </a:r>
            <a:r>
              <a:rPr lang="en-US" sz="2800" dirty="0" smtClean="0"/>
              <a:t> (</a:t>
            </a:r>
            <a:r>
              <a:rPr lang="en-US" sz="2800" dirty="0" err="1" smtClean="0"/>
              <a:t>demografi</a:t>
            </a:r>
            <a:r>
              <a:rPr lang="en-US" sz="2800" dirty="0" smtClean="0"/>
              <a:t>) – </a:t>
            </a:r>
            <a:r>
              <a:rPr lang="en-US" sz="2800" dirty="0" err="1" smtClean="0"/>
              <a:t>perumusan</a:t>
            </a:r>
            <a:r>
              <a:rPr lang="en-US" sz="2800" dirty="0" smtClean="0"/>
              <a:t> target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r>
              <a:rPr lang="en-US" sz="2800" dirty="0" smtClean="0"/>
              <a:t> </a:t>
            </a:r>
            <a:r>
              <a:rPr lang="en-US" sz="2800" dirty="0" err="1" smtClean="0"/>
              <a:t>penyuluhan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KUD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toko</a:t>
            </a:r>
            <a:r>
              <a:rPr lang="en-US" sz="2800" dirty="0" smtClean="0"/>
              <a:t> </a:t>
            </a:r>
            <a:r>
              <a:rPr lang="en-US" sz="2800" dirty="0" err="1" smtClean="0"/>
              <a:t>pertanian</a:t>
            </a:r>
            <a:r>
              <a:rPr lang="en-US" sz="2800" dirty="0" smtClean="0"/>
              <a:t> – </a:t>
            </a:r>
            <a:r>
              <a:rPr lang="en-US" sz="2800" dirty="0" err="1" smtClean="0"/>
              <a:t>penyalur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petani</a:t>
            </a:r>
            <a:r>
              <a:rPr lang="en-US" sz="2800" dirty="0" smtClean="0"/>
              <a:t>, </a:t>
            </a:r>
            <a:r>
              <a:rPr lang="en-US" sz="2800" dirty="0" err="1" smtClean="0"/>
              <a:t>informan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ketersediaan</a:t>
            </a:r>
            <a:r>
              <a:rPr lang="en-US" sz="2800" dirty="0" smtClean="0"/>
              <a:t> </a:t>
            </a:r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harga</a:t>
            </a:r>
            <a:r>
              <a:rPr lang="en-US" sz="2800" dirty="0" smtClean="0"/>
              <a:t> </a:t>
            </a:r>
            <a:r>
              <a:rPr lang="en-US" sz="2800" dirty="0" err="1" smtClean="0"/>
              <a:t>obat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membasmi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padi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err="1"/>
              <a:t>Penyuluh</a:t>
            </a:r>
            <a:r>
              <a:rPr lang="en-US" sz="2800" dirty="0"/>
              <a:t> </a:t>
            </a:r>
            <a:r>
              <a:rPr lang="en-US" sz="2800" dirty="0" err="1"/>
              <a:t>pertanian</a:t>
            </a:r>
            <a:r>
              <a:rPr lang="en-US" sz="2800" dirty="0"/>
              <a:t> (DPPP</a:t>
            </a:r>
            <a:r>
              <a:rPr lang="en-US" sz="2800" dirty="0" smtClean="0"/>
              <a:t>) – </a:t>
            </a:r>
            <a:r>
              <a:rPr lang="en-US" sz="2800" dirty="0" err="1" smtClean="0"/>
              <a:t>pakar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padi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penyuluh</a:t>
            </a:r>
            <a:r>
              <a:rPr lang="en-US" sz="2800" dirty="0" smtClean="0"/>
              <a:t> </a:t>
            </a:r>
            <a:r>
              <a:rPr lang="en-US" sz="2800" dirty="0" err="1" smtClean="0"/>
              <a:t>pertanian</a:t>
            </a:r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BMKG (</a:t>
            </a:r>
            <a:r>
              <a:rPr lang="en-US" sz="2800" dirty="0" err="1" smtClean="0"/>
              <a:t>Badan</a:t>
            </a:r>
            <a:r>
              <a:rPr lang="en-US" sz="2800" dirty="0" smtClean="0"/>
              <a:t> </a:t>
            </a:r>
            <a:r>
              <a:rPr lang="en-US" sz="2800" dirty="0" err="1" smtClean="0"/>
              <a:t>Meteorologi</a:t>
            </a:r>
            <a:r>
              <a:rPr lang="en-US" sz="2800" dirty="0" smtClean="0"/>
              <a:t>, </a:t>
            </a:r>
            <a:r>
              <a:rPr lang="en-US" sz="2800" dirty="0" err="1" smtClean="0"/>
              <a:t>Klimatologi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Geofisika</a:t>
            </a:r>
            <a:r>
              <a:rPr lang="en-US" sz="2800" dirty="0" smtClean="0"/>
              <a:t>) – </a:t>
            </a:r>
            <a:r>
              <a:rPr lang="en-US" sz="2800" dirty="0" err="1" smtClean="0"/>
              <a:t>penyedia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membantu</a:t>
            </a:r>
            <a:r>
              <a:rPr lang="en-US" sz="2800" dirty="0" smtClean="0"/>
              <a:t> </a:t>
            </a:r>
            <a:r>
              <a:rPr lang="en-US" sz="2800" dirty="0" err="1" smtClean="0"/>
              <a:t>memberikan</a:t>
            </a:r>
            <a:r>
              <a:rPr lang="en-US" sz="2800" dirty="0" smtClean="0"/>
              <a:t> </a:t>
            </a:r>
            <a:r>
              <a:rPr lang="en-US" sz="2800" dirty="0" err="1" smtClean="0"/>
              <a:t>prediksi</a:t>
            </a:r>
            <a:r>
              <a:rPr lang="en-US" sz="2800" dirty="0" smtClean="0"/>
              <a:t> </a:t>
            </a:r>
            <a:r>
              <a:rPr lang="en-US" sz="2800" dirty="0" err="1" smtClean="0"/>
              <a:t>bagi</a:t>
            </a:r>
            <a:r>
              <a:rPr lang="en-US" sz="2800" dirty="0" smtClean="0"/>
              <a:t> </a:t>
            </a:r>
            <a:r>
              <a:rPr lang="en-US" sz="2800" dirty="0" err="1" smtClean="0"/>
              <a:t>pengembang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pertanian</a:t>
            </a:r>
            <a:r>
              <a:rPr lang="en-US" sz="2800" dirty="0" smtClean="0"/>
              <a:t>,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: </a:t>
            </a:r>
            <a:r>
              <a:rPr lang="en-US" sz="2800" dirty="0" err="1" smtClean="0"/>
              <a:t>perkiraan</a:t>
            </a:r>
            <a:r>
              <a:rPr lang="en-US" sz="2800" dirty="0" smtClean="0"/>
              <a:t> </a:t>
            </a:r>
            <a:r>
              <a:rPr lang="en-US" sz="2800" dirty="0" err="1" smtClean="0"/>
              <a:t>hujan</a:t>
            </a:r>
            <a:r>
              <a:rPr lang="en-US" sz="2800" dirty="0" smtClean="0"/>
              <a:t> </a:t>
            </a:r>
            <a:r>
              <a:rPr lang="en-US" sz="2800" dirty="0" err="1" smtClean="0"/>
              <a:t>bulanan</a:t>
            </a:r>
            <a:r>
              <a:rPr lang="en-US" sz="2800" dirty="0" smtClean="0"/>
              <a:t>, </a:t>
            </a:r>
            <a:r>
              <a:rPr lang="en-US" sz="2800" dirty="0" err="1" smtClean="0"/>
              <a:t>ketersediaan</a:t>
            </a:r>
            <a:r>
              <a:rPr lang="en-US" sz="2800" dirty="0" smtClean="0"/>
              <a:t> air </a:t>
            </a:r>
            <a:r>
              <a:rPr lang="en-US" sz="2800" dirty="0" err="1" smtClean="0"/>
              <a:t>tanah</a:t>
            </a:r>
            <a:r>
              <a:rPr lang="en-US" sz="2800" dirty="0" smtClean="0"/>
              <a:t>, </a:t>
            </a:r>
            <a:r>
              <a:rPr lang="en-US" sz="2800" dirty="0" err="1" smtClean="0"/>
              <a:t>perkiraan</a:t>
            </a:r>
            <a:r>
              <a:rPr lang="en-US" sz="2800" dirty="0" smtClean="0"/>
              <a:t> </a:t>
            </a:r>
            <a:r>
              <a:rPr lang="en-US" sz="2800" dirty="0" err="1" smtClean="0"/>
              <a:t>musim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cuaca</a:t>
            </a:r>
            <a:r>
              <a:rPr lang="en-US" sz="2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78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943754" cy="4023360"/>
          </a:xfrm>
        </p:spPr>
        <p:txBody>
          <a:bodyPr>
            <a:normAutofit/>
          </a:bodyPr>
          <a:lstStyle/>
          <a:p>
            <a:r>
              <a:rPr lang="en-US" sz="2800" u="sng" dirty="0" err="1" smtClean="0"/>
              <a:t>Identifikasi</a:t>
            </a:r>
            <a:r>
              <a:rPr lang="en-US" sz="2800" u="sng" dirty="0"/>
              <a:t> </a:t>
            </a:r>
            <a:r>
              <a:rPr lang="en-US" sz="2800" u="sng" dirty="0" err="1" smtClean="0"/>
              <a:t>masalah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dan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analisis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fitur</a:t>
            </a:r>
            <a:r>
              <a:rPr lang="en-US" sz="2800" u="sng" dirty="0" smtClean="0"/>
              <a:t> 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462475"/>
              </p:ext>
            </p:extLst>
          </p:nvPr>
        </p:nvGraphicFramePr>
        <p:xfrm>
          <a:off x="1174704" y="2911537"/>
          <a:ext cx="10604919" cy="3749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74014"/>
                <a:gridCol w="52309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Masalah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Fitur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Petani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tidak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mengetahui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lokasi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toko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harga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obat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Pemberian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lokasi</a:t>
                      </a:r>
                      <a:r>
                        <a:rPr lang="en-US" sz="2400" dirty="0" smtClean="0"/>
                        <a:t> took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harga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obat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penyakit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padi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Pengguna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kesulitan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menggunakan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sistem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Pemberian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halaman</a:t>
                      </a:r>
                      <a:r>
                        <a:rPr lang="en-US" sz="2400" dirty="0" smtClean="0"/>
                        <a:t> tutorial </a:t>
                      </a:r>
                      <a:r>
                        <a:rPr lang="en-US" sz="2400" dirty="0" err="1" smtClean="0"/>
                        <a:t>penggunaan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sistem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dan</a:t>
                      </a:r>
                      <a:r>
                        <a:rPr lang="en-US" sz="2400" baseline="0" dirty="0" smtClean="0"/>
                        <a:t> FAQ (</a:t>
                      </a:r>
                      <a:r>
                        <a:rPr lang="en-US" sz="2400" i="1" baseline="0" dirty="0" smtClean="0"/>
                        <a:t>Frequently Asked Question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Pengguna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kurang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memahami</a:t>
                      </a:r>
                      <a:r>
                        <a:rPr lang="en-US" sz="2400" baseline="0" dirty="0" smtClean="0"/>
                        <a:t> output yang </a:t>
                      </a:r>
                      <a:r>
                        <a:rPr lang="en-US" sz="2400" baseline="0" dirty="0" err="1" smtClean="0"/>
                        <a:t>dihasilkan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sistem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Pemberian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fitur</a:t>
                      </a:r>
                      <a:r>
                        <a:rPr lang="en-US" sz="2400" dirty="0" smtClean="0"/>
                        <a:t> chat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Cuaca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musim</a:t>
                      </a:r>
                      <a:r>
                        <a:rPr lang="en-US" sz="2400" dirty="0" smtClean="0"/>
                        <a:t> yang </a:t>
                      </a:r>
                      <a:r>
                        <a:rPr lang="en-US" sz="2400" dirty="0" err="1" smtClean="0"/>
                        <a:t>tidak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menentu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Prediksi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cuaca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musim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57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694329"/>
            <a:ext cx="10916861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u="sng" dirty="0" err="1" smtClean="0"/>
              <a:t>Rancangan</a:t>
            </a:r>
            <a:r>
              <a:rPr lang="en-US" sz="3100" u="sng" dirty="0" smtClean="0"/>
              <a:t> </a:t>
            </a:r>
            <a:r>
              <a:rPr lang="en-US" sz="3100" u="sng" dirty="0" err="1" smtClean="0"/>
              <a:t>sistem</a:t>
            </a:r>
            <a:r>
              <a:rPr lang="en-US" sz="3100" u="sng" dirty="0" smtClean="0"/>
              <a:t> </a:t>
            </a:r>
            <a:r>
              <a:rPr lang="en-US" sz="3100" u="sng" dirty="0" err="1" smtClean="0"/>
              <a:t>pakar</a:t>
            </a:r>
            <a:r>
              <a:rPr lang="en-US" sz="3100" u="sng" dirty="0" smtClean="0"/>
              <a:t> </a:t>
            </a:r>
            <a:r>
              <a:rPr lang="en-US" sz="3100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u="sng" dirty="0" err="1" smtClean="0"/>
              <a:t>Keluaran</a:t>
            </a:r>
            <a:r>
              <a:rPr lang="en-US" sz="2800" u="sng" dirty="0" smtClean="0"/>
              <a:t> </a:t>
            </a:r>
            <a:r>
              <a:rPr lang="en-US" sz="2800" u="sng" dirty="0" err="1" smtClean="0"/>
              <a:t>sistem</a:t>
            </a:r>
            <a:r>
              <a:rPr lang="en-US" sz="2800" dirty="0" smtClean="0"/>
              <a:t> :</a:t>
            </a:r>
          </a:p>
          <a:p>
            <a:pPr marL="363538" indent="-363538">
              <a:buFontTx/>
              <a:buChar char="-"/>
            </a:pPr>
            <a:r>
              <a:rPr lang="en-US" sz="2800" dirty="0" err="1" smtClean="0"/>
              <a:t>Diagnosa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padi</a:t>
            </a:r>
            <a:endParaRPr lang="en-US" sz="2800" dirty="0" smtClean="0"/>
          </a:p>
          <a:p>
            <a:pPr marL="363538" indent="-363538">
              <a:buFontTx/>
              <a:buChar char="-"/>
            </a:pPr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padi</a:t>
            </a:r>
            <a:r>
              <a:rPr lang="en-US" sz="2800" dirty="0" smtClean="0"/>
              <a:t> </a:t>
            </a:r>
            <a:r>
              <a:rPr lang="en-US" sz="2800" dirty="0" err="1" smtClean="0"/>
              <a:t>beserta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pengobatan</a:t>
            </a:r>
            <a:r>
              <a:rPr lang="en-US" sz="2800" dirty="0" smtClean="0"/>
              <a:t>, </a:t>
            </a:r>
            <a:r>
              <a:rPr lang="en-US" sz="2800" dirty="0" err="1" smtClean="0"/>
              <a:t>penanggulangan</a:t>
            </a:r>
            <a:r>
              <a:rPr lang="en-US" sz="2800" dirty="0" smtClean="0"/>
              <a:t>, </a:t>
            </a:r>
            <a:r>
              <a:rPr lang="en-US" sz="2800" dirty="0" err="1" smtClean="0"/>
              <a:t>pencegahan</a:t>
            </a:r>
            <a:r>
              <a:rPr lang="en-US" sz="2800" dirty="0" smtClean="0"/>
              <a:t> </a:t>
            </a:r>
          </a:p>
          <a:p>
            <a:pPr marL="363538" indent="-363538">
              <a:buFontTx/>
              <a:buChar char="-"/>
            </a:pPr>
            <a:r>
              <a:rPr lang="en-US" sz="2800" dirty="0" smtClean="0"/>
              <a:t>Peta </a:t>
            </a:r>
            <a:r>
              <a:rPr lang="en-US" sz="2800" dirty="0" err="1" smtClean="0"/>
              <a:t>lokasi</a:t>
            </a:r>
            <a:r>
              <a:rPr lang="en-US" sz="2800" dirty="0" smtClean="0"/>
              <a:t> </a:t>
            </a:r>
            <a:r>
              <a:rPr lang="en-US" sz="2800" dirty="0" err="1" smtClean="0"/>
              <a:t>pertanian</a:t>
            </a:r>
            <a:r>
              <a:rPr lang="en-US" sz="2800" dirty="0" smtClean="0"/>
              <a:t>, </a:t>
            </a:r>
            <a:r>
              <a:rPr lang="en-US" sz="2800" dirty="0" err="1" smtClean="0"/>
              <a:t>harga</a:t>
            </a:r>
            <a:r>
              <a:rPr lang="en-US" sz="2800" dirty="0" smtClean="0"/>
              <a:t> </a:t>
            </a:r>
            <a:r>
              <a:rPr lang="en-US" sz="2800" dirty="0" err="1" smtClean="0"/>
              <a:t>obat</a:t>
            </a:r>
            <a:r>
              <a:rPr lang="en-US" sz="2800" dirty="0" smtClean="0"/>
              <a:t>,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ramalan</a:t>
            </a:r>
            <a:r>
              <a:rPr lang="en-US" sz="2800" dirty="0" smtClean="0"/>
              <a:t> </a:t>
            </a:r>
            <a:r>
              <a:rPr lang="en-US" sz="2800" dirty="0" err="1" smtClean="0"/>
              <a:t>cuaca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</a:t>
            </a:r>
            <a:r>
              <a:rPr lang="en-US" sz="2800" dirty="0" err="1" smtClean="0"/>
              <a:t>lainnya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pertanian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96146"/>
              </p:ext>
            </p:extLst>
          </p:nvPr>
        </p:nvGraphicFramePr>
        <p:xfrm>
          <a:off x="1024126" y="2084832"/>
          <a:ext cx="1009659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5598"/>
                <a:gridCol w="63909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Pihak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terkait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Transfer knowledge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DPPP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i="1" dirty="0" smtClean="0"/>
                        <a:t>transfer knowledge </a:t>
                      </a:r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ciri-ciri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diagnosa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penyakit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padi</a:t>
                      </a:r>
                      <a:r>
                        <a:rPr lang="en-US" sz="2000" dirty="0" smtClean="0"/>
                        <a:t>,    </a:t>
                      </a:r>
                      <a:r>
                        <a:rPr lang="en-US" sz="2000" dirty="0" err="1" smtClean="0"/>
                        <a:t>pengobatan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penanggulangan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penyakit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padi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metode-metode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baru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bidang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pertanian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dalam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sistem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pakar</a:t>
                      </a:r>
                      <a:r>
                        <a:rPr lang="en-US" sz="20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KUD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toko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pertanian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data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daftar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nama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obat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atau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pestisida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beserta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harga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untuk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penyakit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padi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alamat</a:t>
                      </a:r>
                      <a:r>
                        <a:rPr lang="en-US" sz="2000" baseline="0" dirty="0" smtClean="0"/>
                        <a:t> took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BMKG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Perkiraan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cuaca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maupun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iklim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17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/>
              <a:t>Kebutuhan</a:t>
            </a:r>
            <a:r>
              <a:rPr lang="en-US" u="sng" dirty="0" smtClean="0"/>
              <a:t> </a:t>
            </a:r>
            <a:r>
              <a:rPr lang="en-US" u="sng" dirty="0" err="1" smtClean="0"/>
              <a:t>fungsional</a:t>
            </a:r>
            <a:r>
              <a:rPr lang="en-US" u="sng" dirty="0" smtClean="0"/>
              <a:t> </a:t>
            </a:r>
            <a:r>
              <a:rPr lang="en-US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mendiagnosa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padi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ciri-ciri</a:t>
            </a:r>
            <a:r>
              <a:rPr lang="en-US" dirty="0" smtClean="0"/>
              <a:t> yang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ciri-ciri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yang </a:t>
            </a:r>
            <a:r>
              <a:rPr lang="en-US" dirty="0" err="1" smtClean="0"/>
              <a:t>dimasukkan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chat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prediksi</a:t>
            </a:r>
            <a:r>
              <a:rPr lang="en-US" dirty="0" smtClean="0"/>
              <a:t> </a:t>
            </a:r>
            <a:r>
              <a:rPr lang="en-US" dirty="0" err="1" smtClean="0"/>
              <a:t>cuaca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musim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Admin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/>
              <a:t> </a:t>
            </a:r>
            <a:r>
              <a:rPr lang="en-US" dirty="0" smtClean="0"/>
              <a:t>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(CRUD)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254</TotalTime>
  <Words>619</Words>
  <Application>Microsoft Office PowerPoint</Application>
  <PresentationFormat>Widescreen</PresentationFormat>
  <Paragraphs>168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Tw Cen MT</vt:lpstr>
      <vt:lpstr>Tw Cen MT Condensed</vt:lpstr>
      <vt:lpstr>Wingdings 3</vt:lpstr>
      <vt:lpstr>Integral</vt:lpstr>
      <vt:lpstr>Sistem pakar</vt:lpstr>
      <vt:lpstr>Materi review</vt:lpstr>
      <vt:lpstr>Materi review</vt:lpstr>
      <vt:lpstr>Pembahasan contoh kasus</vt:lpstr>
      <vt:lpstr>Cont …</vt:lpstr>
      <vt:lpstr>Cont …</vt:lpstr>
      <vt:lpstr>Cont …</vt:lpstr>
      <vt:lpstr>Cont …</vt:lpstr>
      <vt:lpstr>Cont …</vt:lpstr>
      <vt:lpstr>PowerPoint Presentation</vt:lpstr>
      <vt:lpstr>Cont …</vt:lpstr>
      <vt:lpstr>PowerPoint Presentation</vt:lpstr>
      <vt:lpstr>Metode penalaran sistem pakar</vt:lpstr>
      <vt:lpstr>Penalaran backward chaining</vt:lpstr>
      <vt:lpstr>Penalaran forward chaining</vt:lpstr>
      <vt:lpstr>Teknik penelusuran</vt:lpstr>
      <vt:lpstr>Teknik penelusuran</vt:lpstr>
      <vt:lpstr>Teknik penelusuran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pakar</dc:title>
  <dc:creator>HP</dc:creator>
  <cp:lastModifiedBy>Prodi Informatika</cp:lastModifiedBy>
  <cp:revision>24</cp:revision>
  <dcterms:created xsi:type="dcterms:W3CDTF">2019-08-29T15:41:33Z</dcterms:created>
  <dcterms:modified xsi:type="dcterms:W3CDTF">2019-11-08T04:40:25Z</dcterms:modified>
</cp:coreProperties>
</file>