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2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25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04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85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01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9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42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2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62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15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nafitkomputer.com/demo/sistempakar-unggas/index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err="1" smtClean="0"/>
              <a:t>Sistem</a:t>
            </a:r>
            <a:r>
              <a:rPr lang="en-US" sz="8000" dirty="0" smtClean="0"/>
              <a:t> </a:t>
            </a:r>
            <a:r>
              <a:rPr lang="en-US" sz="8000" dirty="0" err="1" smtClean="0"/>
              <a:t>pakar</a:t>
            </a:r>
            <a:endParaRPr lang="en-ID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920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ID" sz="2800" b="1" dirty="0">
                <a:solidFill>
                  <a:srgbClr val="FF0000"/>
                </a:solidFill>
              </a:rPr>
              <a:t>Basis </a:t>
            </a:r>
            <a:r>
              <a:rPr lang="en-ID" sz="2800" b="1" dirty="0" err="1">
                <a:solidFill>
                  <a:srgbClr val="FF0000"/>
                </a:solidFill>
              </a:rPr>
              <a:t>Pengetahuan</a:t>
            </a:r>
            <a:r>
              <a:rPr lang="en-ID" sz="2800" b="1" dirty="0">
                <a:solidFill>
                  <a:srgbClr val="FF0000"/>
                </a:solidFill>
              </a:rPr>
              <a:t> (</a:t>
            </a:r>
            <a:r>
              <a:rPr lang="en-ID" sz="2800" b="1" i="1" dirty="0">
                <a:solidFill>
                  <a:srgbClr val="FF0000"/>
                </a:solidFill>
              </a:rPr>
              <a:t>Knowledge Base</a:t>
            </a:r>
            <a:r>
              <a:rPr lang="en-ID" sz="2800" b="1" dirty="0">
                <a:solidFill>
                  <a:srgbClr val="FF0000"/>
                </a:solidFill>
              </a:rPr>
              <a:t>)</a:t>
            </a:r>
          </a:p>
          <a:p>
            <a:pPr fontAlgn="base"/>
            <a:r>
              <a:rPr lang="en-ID" sz="2800" dirty="0"/>
              <a:t>Basis </a:t>
            </a:r>
            <a:r>
              <a:rPr lang="en-ID" sz="2800" dirty="0" err="1"/>
              <a:t>pengetahuan</a:t>
            </a:r>
            <a:r>
              <a:rPr lang="en-ID" sz="2800" dirty="0"/>
              <a:t> </a:t>
            </a:r>
            <a:r>
              <a:rPr lang="en-ID" sz="2800" dirty="0" err="1"/>
              <a:t>berisi</a:t>
            </a:r>
            <a:r>
              <a:rPr lang="en-ID" sz="2800" dirty="0"/>
              <a:t> </a:t>
            </a:r>
            <a:r>
              <a:rPr lang="en-ID" sz="2800" dirty="0" err="1"/>
              <a:t>pengetahuan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pemahaman</a:t>
            </a:r>
            <a:r>
              <a:rPr lang="en-ID" sz="2800" dirty="0"/>
              <a:t>, </a:t>
            </a:r>
            <a:r>
              <a:rPr lang="en-ID" sz="2800" dirty="0" err="1"/>
              <a:t>formulasi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penyelesaian</a:t>
            </a:r>
            <a:r>
              <a:rPr lang="en-ID" sz="2800" dirty="0"/>
              <a:t> </a:t>
            </a:r>
            <a:r>
              <a:rPr lang="en-ID" sz="2800" dirty="0" err="1"/>
              <a:t>masalah</a:t>
            </a:r>
            <a:r>
              <a:rPr lang="en-ID" sz="2800" dirty="0"/>
              <a:t>. </a:t>
            </a:r>
            <a:r>
              <a:rPr lang="en-ID" sz="2800" dirty="0" err="1"/>
              <a:t>Sistem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</a:t>
            </a:r>
            <a:r>
              <a:rPr lang="en-ID" sz="2800" dirty="0" err="1"/>
              <a:t>disusun</a:t>
            </a:r>
            <a:r>
              <a:rPr lang="en-ID" sz="2800" dirty="0"/>
              <a:t> </a:t>
            </a:r>
            <a:r>
              <a:rPr lang="en-ID" sz="2800" dirty="0" err="1"/>
              <a:t>atas</a:t>
            </a:r>
            <a:r>
              <a:rPr lang="en-ID" sz="2800" dirty="0"/>
              <a:t> </a:t>
            </a:r>
            <a:r>
              <a:rPr lang="en-ID" sz="2800" dirty="0" err="1"/>
              <a:t>dua</a:t>
            </a:r>
            <a:r>
              <a:rPr lang="en-ID" sz="2800" dirty="0"/>
              <a:t> </a:t>
            </a:r>
            <a:r>
              <a:rPr lang="en-ID" sz="2800" dirty="0" err="1"/>
              <a:t>elemen</a:t>
            </a:r>
            <a:r>
              <a:rPr lang="en-ID" sz="2800" dirty="0"/>
              <a:t> </a:t>
            </a:r>
            <a:r>
              <a:rPr lang="en-ID" sz="2800" dirty="0" err="1"/>
              <a:t>dasar</a:t>
            </a:r>
            <a:r>
              <a:rPr lang="en-ID" sz="2800" dirty="0"/>
              <a:t> </a:t>
            </a:r>
            <a:r>
              <a:rPr lang="en-ID" sz="2800" dirty="0" err="1"/>
              <a:t>yaitu</a:t>
            </a:r>
            <a:r>
              <a:rPr lang="en-ID" sz="2800" dirty="0"/>
              <a:t> </a:t>
            </a:r>
            <a:r>
              <a:rPr lang="en-ID" sz="2800" dirty="0" err="1"/>
              <a:t>fakta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aturan</a:t>
            </a:r>
            <a:r>
              <a:rPr lang="en-ID" sz="2800" dirty="0"/>
              <a:t>. </a:t>
            </a:r>
            <a:r>
              <a:rPr lang="en-ID" sz="2800" dirty="0" err="1"/>
              <a:t>Fakta</a:t>
            </a:r>
            <a:r>
              <a:rPr lang="en-ID" sz="2800" dirty="0"/>
              <a:t> </a:t>
            </a:r>
            <a:r>
              <a:rPr lang="en-ID" sz="2800" dirty="0" err="1"/>
              <a:t>merupakan</a:t>
            </a:r>
            <a:r>
              <a:rPr lang="en-ID" sz="2800" dirty="0"/>
              <a:t> </a:t>
            </a:r>
            <a:r>
              <a:rPr lang="en-ID" sz="2800" dirty="0" err="1"/>
              <a:t>informasi</a:t>
            </a:r>
            <a:r>
              <a:rPr lang="en-ID" sz="2800" dirty="0"/>
              <a:t> </a:t>
            </a:r>
            <a:r>
              <a:rPr lang="en-ID" sz="2800" dirty="0" err="1"/>
              <a:t>tentang</a:t>
            </a:r>
            <a:r>
              <a:rPr lang="en-ID" sz="2800" dirty="0"/>
              <a:t> </a:t>
            </a:r>
            <a:r>
              <a:rPr lang="en-ID" sz="2800" dirty="0" err="1"/>
              <a:t>objek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area </a:t>
            </a:r>
            <a:r>
              <a:rPr lang="en-ID" sz="2800" dirty="0" err="1"/>
              <a:t>permasalahan</a:t>
            </a:r>
            <a:r>
              <a:rPr lang="en-ID" sz="2800" dirty="0"/>
              <a:t> </a:t>
            </a:r>
            <a:r>
              <a:rPr lang="en-ID" sz="2800" dirty="0" err="1"/>
              <a:t>tertentu</a:t>
            </a:r>
            <a:r>
              <a:rPr lang="en-ID" sz="2800" dirty="0"/>
              <a:t>, </a:t>
            </a:r>
            <a:r>
              <a:rPr lang="en-ID" sz="2800" dirty="0" err="1"/>
              <a:t>sedangkan</a:t>
            </a:r>
            <a:r>
              <a:rPr lang="en-ID" sz="2800" dirty="0"/>
              <a:t> </a:t>
            </a:r>
            <a:r>
              <a:rPr lang="en-ID" sz="2800" dirty="0" err="1"/>
              <a:t>aturan</a:t>
            </a:r>
            <a:r>
              <a:rPr lang="en-ID" sz="2800" dirty="0"/>
              <a:t> </a:t>
            </a:r>
            <a:r>
              <a:rPr lang="en-ID" sz="2800" dirty="0" err="1"/>
              <a:t>merupakan</a:t>
            </a:r>
            <a:r>
              <a:rPr lang="en-ID" sz="2800" dirty="0"/>
              <a:t> </a:t>
            </a:r>
            <a:r>
              <a:rPr lang="en-ID" sz="2800" dirty="0" err="1"/>
              <a:t>informasi</a:t>
            </a:r>
            <a:r>
              <a:rPr lang="en-ID" sz="2800" dirty="0"/>
              <a:t> </a:t>
            </a:r>
            <a:r>
              <a:rPr lang="en-ID" sz="2800" dirty="0" err="1"/>
              <a:t>cara</a:t>
            </a:r>
            <a:r>
              <a:rPr lang="en-ID" sz="2800" dirty="0"/>
              <a:t> </a:t>
            </a:r>
            <a:r>
              <a:rPr lang="en-ID" sz="2800" dirty="0" err="1"/>
              <a:t>bagaimana</a:t>
            </a:r>
            <a:r>
              <a:rPr lang="en-ID" sz="2800" dirty="0"/>
              <a:t> </a:t>
            </a:r>
            <a:r>
              <a:rPr lang="en-ID" sz="2800" dirty="0" err="1"/>
              <a:t>memperoleh</a:t>
            </a:r>
            <a:r>
              <a:rPr lang="en-ID" sz="2800" dirty="0"/>
              <a:t> </a:t>
            </a:r>
            <a:r>
              <a:rPr lang="en-ID" sz="2800" dirty="0" err="1"/>
              <a:t>fakta</a:t>
            </a:r>
            <a:r>
              <a:rPr lang="en-ID" sz="2800" dirty="0"/>
              <a:t> </a:t>
            </a:r>
            <a:r>
              <a:rPr lang="en-ID" sz="2800" dirty="0" err="1"/>
              <a:t>baru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fakta</a:t>
            </a:r>
            <a:r>
              <a:rPr lang="en-ID" sz="2800" dirty="0"/>
              <a:t> yang </a:t>
            </a:r>
            <a:r>
              <a:rPr lang="en-ID" sz="2800" dirty="0" err="1"/>
              <a:t>telah</a:t>
            </a:r>
            <a:r>
              <a:rPr lang="en-ID" sz="2800" dirty="0"/>
              <a:t> </a:t>
            </a:r>
            <a:r>
              <a:rPr lang="en-ID" sz="2800" dirty="0" err="1"/>
              <a:t>diketahui</a:t>
            </a:r>
            <a:r>
              <a:rPr lang="en-ID" sz="2800" dirty="0"/>
              <a:t>. </a:t>
            </a:r>
            <a:r>
              <a:rPr lang="en-ID" sz="2800" dirty="0" err="1"/>
              <a:t>Pada</a:t>
            </a:r>
            <a:r>
              <a:rPr lang="en-ID" sz="2800" dirty="0"/>
              <a:t> </a:t>
            </a:r>
            <a:r>
              <a:rPr lang="en-ID" sz="2800" dirty="0" err="1"/>
              <a:t>struktur</a:t>
            </a:r>
            <a:r>
              <a:rPr lang="en-ID" sz="2800" dirty="0"/>
              <a:t> </a:t>
            </a:r>
            <a:r>
              <a:rPr lang="en-ID" sz="2800" dirty="0" err="1"/>
              <a:t>sistem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</a:t>
            </a:r>
            <a:r>
              <a:rPr lang="en-ID" sz="2800" dirty="0" err="1"/>
              <a:t>diatas</a:t>
            </a:r>
            <a:r>
              <a:rPr lang="en-ID" sz="2800" dirty="0"/>
              <a:t>, knowledge base </a:t>
            </a:r>
            <a:r>
              <a:rPr lang="en-ID" sz="2800" dirty="0" err="1"/>
              <a:t>berfungsi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menyimpan</a:t>
            </a:r>
            <a:r>
              <a:rPr lang="en-ID" sz="2800" dirty="0"/>
              <a:t> </a:t>
            </a:r>
            <a:r>
              <a:rPr lang="en-ID" sz="2800" dirty="0" err="1"/>
              <a:t>pengetahuan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</a:t>
            </a:r>
            <a:r>
              <a:rPr lang="en-ID" sz="2800" dirty="0" err="1"/>
              <a:t>berupa</a:t>
            </a:r>
            <a:r>
              <a:rPr lang="en-ID" sz="2800" dirty="0"/>
              <a:t> rule / </a:t>
            </a:r>
            <a:r>
              <a:rPr lang="en-ID" sz="2800" dirty="0" err="1"/>
              <a:t>aturan</a:t>
            </a:r>
            <a:r>
              <a:rPr lang="en-ID" sz="2800" dirty="0"/>
              <a:t> (if &lt;</a:t>
            </a:r>
            <a:r>
              <a:rPr lang="en-ID" sz="2800" dirty="0" err="1"/>
              <a:t>kondisi</a:t>
            </a:r>
            <a:r>
              <a:rPr lang="en-ID" sz="2800" dirty="0"/>
              <a:t>&gt; then &lt;</a:t>
            </a:r>
            <a:r>
              <a:rPr lang="en-ID" sz="2800" dirty="0" err="1"/>
              <a:t>aksi</a:t>
            </a:r>
            <a:r>
              <a:rPr lang="en-ID" sz="2800" dirty="0"/>
              <a:t>&gt;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dapat</a:t>
            </a:r>
            <a:r>
              <a:rPr lang="en-ID" sz="2800" dirty="0"/>
              <a:t> juga </a:t>
            </a:r>
            <a:r>
              <a:rPr lang="en-ID" sz="2800" dirty="0" err="1"/>
              <a:t>disebut</a:t>
            </a:r>
            <a:r>
              <a:rPr lang="en-ID" sz="2800" dirty="0"/>
              <a:t> condition-action rules).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5072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ID" sz="2800" b="1" dirty="0" err="1">
                <a:solidFill>
                  <a:srgbClr val="FF0000"/>
                </a:solidFill>
              </a:rPr>
              <a:t>Mesin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Inferensi</a:t>
            </a:r>
            <a:r>
              <a:rPr lang="en-ID" sz="2800" b="1" dirty="0">
                <a:solidFill>
                  <a:srgbClr val="FF0000"/>
                </a:solidFill>
              </a:rPr>
              <a:t> (</a:t>
            </a:r>
            <a:r>
              <a:rPr lang="en-ID" sz="2800" b="1" i="1" dirty="0">
                <a:solidFill>
                  <a:srgbClr val="FF0000"/>
                </a:solidFill>
              </a:rPr>
              <a:t>Inference Engine</a:t>
            </a:r>
            <a:r>
              <a:rPr lang="en-ID" sz="2800" b="1" dirty="0">
                <a:solidFill>
                  <a:srgbClr val="FF0000"/>
                </a:solidFill>
              </a:rPr>
              <a:t>)</a:t>
            </a:r>
          </a:p>
          <a:p>
            <a:pPr fontAlgn="base"/>
            <a:r>
              <a:rPr lang="en-ID" sz="2800" dirty="0" err="1"/>
              <a:t>Mesin</a:t>
            </a:r>
            <a:r>
              <a:rPr lang="en-ID" sz="2800" dirty="0"/>
              <a:t> </a:t>
            </a:r>
            <a:r>
              <a:rPr lang="en-ID" sz="2800" dirty="0" err="1"/>
              <a:t>Inferensi</a:t>
            </a:r>
            <a:r>
              <a:rPr lang="en-ID" sz="2800" dirty="0"/>
              <a:t> </a:t>
            </a:r>
            <a:r>
              <a:rPr lang="en-ID" sz="2800" dirty="0" err="1"/>
              <a:t>merupakan</a:t>
            </a:r>
            <a:r>
              <a:rPr lang="en-ID" sz="2800" dirty="0"/>
              <a:t> </a:t>
            </a:r>
            <a:r>
              <a:rPr lang="en-ID" sz="2800" dirty="0" err="1"/>
              <a:t>otak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sebuah</a:t>
            </a:r>
            <a:r>
              <a:rPr lang="en-ID" sz="2800" dirty="0"/>
              <a:t> </a:t>
            </a:r>
            <a:r>
              <a:rPr lang="en-ID" sz="2800" dirty="0" err="1"/>
              <a:t>sistem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dikenal</a:t>
            </a:r>
            <a:r>
              <a:rPr lang="en-ID" sz="2800" dirty="0"/>
              <a:t> juga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sebutan</a:t>
            </a:r>
            <a:r>
              <a:rPr lang="en-ID" sz="2800" dirty="0"/>
              <a:t> control structure </a:t>
            </a:r>
            <a:r>
              <a:rPr lang="en-ID" sz="2800" dirty="0" err="1"/>
              <a:t>atau</a:t>
            </a:r>
            <a:r>
              <a:rPr lang="en-ID" sz="2800" dirty="0"/>
              <a:t> rule interpreter (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sistem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</a:t>
            </a:r>
            <a:r>
              <a:rPr lang="en-ID" sz="2800" dirty="0" err="1"/>
              <a:t>berbasis</a:t>
            </a:r>
            <a:r>
              <a:rPr lang="en-ID" sz="2800" dirty="0"/>
              <a:t> </a:t>
            </a:r>
            <a:r>
              <a:rPr lang="en-ID" sz="2800" dirty="0" err="1"/>
              <a:t>kaidah</a:t>
            </a:r>
            <a:r>
              <a:rPr lang="en-ID" sz="2800" dirty="0"/>
              <a:t>). </a:t>
            </a:r>
            <a:r>
              <a:rPr lang="en-ID" sz="2800" dirty="0" err="1"/>
              <a:t>Komponen</a:t>
            </a:r>
            <a:r>
              <a:rPr lang="en-ID" sz="2800" dirty="0"/>
              <a:t> </a:t>
            </a:r>
            <a:r>
              <a:rPr lang="en-ID" sz="2800" dirty="0" err="1"/>
              <a:t>ini</a:t>
            </a:r>
            <a:r>
              <a:rPr lang="en-ID" sz="2800" dirty="0"/>
              <a:t> </a:t>
            </a:r>
            <a:r>
              <a:rPr lang="en-ID" sz="2800" dirty="0" err="1"/>
              <a:t>berisi</a:t>
            </a:r>
            <a:r>
              <a:rPr lang="en-ID" sz="2800" dirty="0"/>
              <a:t> </a:t>
            </a:r>
            <a:r>
              <a:rPr lang="en-ID" sz="2800" dirty="0" err="1"/>
              <a:t>mekanisme</a:t>
            </a:r>
            <a:r>
              <a:rPr lang="en-ID" sz="2800" dirty="0"/>
              <a:t> </a:t>
            </a:r>
            <a:r>
              <a:rPr lang="en-ID" sz="2800" dirty="0" err="1"/>
              <a:t>pola</a:t>
            </a:r>
            <a:r>
              <a:rPr lang="en-ID" sz="2800" dirty="0"/>
              <a:t> </a:t>
            </a:r>
            <a:r>
              <a:rPr lang="en-ID" sz="2800" dirty="0" err="1"/>
              <a:t>pikir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penalaran</a:t>
            </a:r>
            <a:r>
              <a:rPr lang="en-ID" sz="2800" dirty="0"/>
              <a:t> yang </a:t>
            </a:r>
            <a:r>
              <a:rPr lang="en-ID" sz="2800" dirty="0" err="1"/>
              <a:t>digunakan</a:t>
            </a:r>
            <a:r>
              <a:rPr lang="en-ID" sz="2800" dirty="0"/>
              <a:t> </a:t>
            </a:r>
            <a:r>
              <a:rPr lang="en-ID" sz="2800" dirty="0" err="1"/>
              <a:t>oleh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menyelesaikan</a:t>
            </a:r>
            <a:r>
              <a:rPr lang="en-ID" sz="2800" dirty="0"/>
              <a:t> </a:t>
            </a:r>
            <a:r>
              <a:rPr lang="en-ID" sz="2800" dirty="0" err="1"/>
              <a:t>suatu</a:t>
            </a:r>
            <a:r>
              <a:rPr lang="en-ID" sz="2800" dirty="0"/>
              <a:t> </a:t>
            </a:r>
            <a:r>
              <a:rPr lang="en-ID" sz="2800" dirty="0" err="1"/>
              <a:t>masalah</a:t>
            </a:r>
            <a:r>
              <a:rPr lang="en-ID" sz="2800" dirty="0"/>
              <a:t>. </a:t>
            </a:r>
            <a:r>
              <a:rPr lang="en-ID" sz="2800" dirty="0" err="1"/>
              <a:t>Mesin</a:t>
            </a:r>
            <a:r>
              <a:rPr lang="en-ID" sz="2800" dirty="0"/>
              <a:t> </a:t>
            </a:r>
            <a:r>
              <a:rPr lang="en-ID" sz="2800" dirty="0" err="1"/>
              <a:t>inferensi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processor </a:t>
            </a:r>
            <a:r>
              <a:rPr lang="en-ID" sz="2800" dirty="0" err="1"/>
              <a:t>pada</a:t>
            </a:r>
            <a:r>
              <a:rPr lang="en-ID" sz="2800" dirty="0"/>
              <a:t> </a:t>
            </a:r>
            <a:r>
              <a:rPr lang="en-ID" sz="2800" dirty="0" err="1"/>
              <a:t>sistem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yang </a:t>
            </a:r>
            <a:r>
              <a:rPr lang="en-ID" sz="2800" dirty="0" err="1"/>
              <a:t>mencocokkan</a:t>
            </a:r>
            <a:r>
              <a:rPr lang="en-ID" sz="2800" dirty="0"/>
              <a:t> </a:t>
            </a:r>
            <a:r>
              <a:rPr lang="en-ID" sz="2800" dirty="0" err="1"/>
              <a:t>bagian</a:t>
            </a:r>
            <a:r>
              <a:rPr lang="en-ID" sz="2800" dirty="0"/>
              <a:t> </a:t>
            </a:r>
            <a:r>
              <a:rPr lang="en-ID" sz="2800" dirty="0" err="1"/>
              <a:t>kondisi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rule yang </a:t>
            </a:r>
            <a:r>
              <a:rPr lang="en-ID" sz="2800" dirty="0" err="1"/>
              <a:t>tersimpan</a:t>
            </a:r>
            <a:r>
              <a:rPr lang="en-ID" sz="2800" dirty="0"/>
              <a:t> di </a:t>
            </a:r>
            <a:r>
              <a:rPr lang="en-ID" sz="2800" dirty="0" err="1"/>
              <a:t>dalam</a:t>
            </a:r>
            <a:r>
              <a:rPr lang="en-ID" sz="2800" dirty="0"/>
              <a:t> knowledge base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fakta</a:t>
            </a:r>
            <a:r>
              <a:rPr lang="en-ID" sz="2800" dirty="0"/>
              <a:t> yang </a:t>
            </a:r>
            <a:r>
              <a:rPr lang="en-ID" sz="2800" dirty="0" err="1"/>
              <a:t>tersimpan</a:t>
            </a:r>
            <a:r>
              <a:rPr lang="en-ID" sz="2800" dirty="0"/>
              <a:t> di working memory.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9653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ID" sz="2800" b="1" dirty="0" err="1">
                <a:solidFill>
                  <a:srgbClr val="FF0000"/>
                </a:solidFill>
              </a:rPr>
              <a:t>Memori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Kerja</a:t>
            </a:r>
            <a:r>
              <a:rPr lang="en-ID" sz="2800" b="1" dirty="0">
                <a:solidFill>
                  <a:srgbClr val="FF0000"/>
                </a:solidFill>
              </a:rPr>
              <a:t> (</a:t>
            </a:r>
            <a:r>
              <a:rPr lang="en-ID" sz="2800" b="1" i="1" dirty="0">
                <a:solidFill>
                  <a:srgbClr val="FF0000"/>
                </a:solidFill>
              </a:rPr>
              <a:t>Working Memory</a:t>
            </a:r>
            <a:r>
              <a:rPr lang="en-ID" sz="2800" b="1" dirty="0">
                <a:solidFill>
                  <a:srgbClr val="FF0000"/>
                </a:solidFill>
              </a:rPr>
              <a:t>)</a:t>
            </a:r>
          </a:p>
          <a:p>
            <a:pPr fontAlgn="base"/>
            <a:r>
              <a:rPr lang="en-ID" sz="2800" dirty="0" err="1"/>
              <a:t>Berguna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menyimpan</a:t>
            </a:r>
            <a:r>
              <a:rPr lang="en-ID" sz="2800" dirty="0"/>
              <a:t> </a:t>
            </a:r>
            <a:r>
              <a:rPr lang="en-ID" sz="2800" dirty="0" err="1"/>
              <a:t>fakta</a:t>
            </a:r>
            <a:r>
              <a:rPr lang="en-ID" sz="2800" dirty="0"/>
              <a:t> yang </a:t>
            </a:r>
            <a:r>
              <a:rPr lang="en-ID" sz="2800" dirty="0" err="1"/>
              <a:t>dihasilkan</a:t>
            </a:r>
            <a:r>
              <a:rPr lang="en-ID" sz="2800" dirty="0"/>
              <a:t> </a:t>
            </a:r>
            <a:r>
              <a:rPr lang="en-ID" sz="2800" dirty="0" err="1"/>
              <a:t>oleh</a:t>
            </a:r>
            <a:r>
              <a:rPr lang="en-ID" sz="2800" dirty="0"/>
              <a:t> </a:t>
            </a:r>
            <a:r>
              <a:rPr lang="en-ID" sz="2800" dirty="0" err="1"/>
              <a:t>mesin</a:t>
            </a:r>
            <a:r>
              <a:rPr lang="en-ID" sz="2800" dirty="0"/>
              <a:t> </a:t>
            </a:r>
            <a:r>
              <a:rPr lang="en-ID" sz="2800" dirty="0" err="1"/>
              <a:t>inferensi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penambahan</a:t>
            </a:r>
            <a:r>
              <a:rPr lang="en-ID" sz="2800" dirty="0"/>
              <a:t> parameter </a:t>
            </a:r>
            <a:r>
              <a:rPr lang="en-ID" sz="2800" dirty="0" err="1"/>
              <a:t>berupa</a:t>
            </a:r>
            <a:r>
              <a:rPr lang="en-ID" sz="2800" dirty="0"/>
              <a:t> </a:t>
            </a:r>
            <a:r>
              <a:rPr lang="en-ID" sz="2800" dirty="0" err="1"/>
              <a:t>derajat</a:t>
            </a:r>
            <a:r>
              <a:rPr lang="en-ID" sz="2800" dirty="0"/>
              <a:t> </a:t>
            </a:r>
            <a:r>
              <a:rPr lang="en-ID" sz="2800" dirty="0" err="1"/>
              <a:t>kepercayaan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dapat</a:t>
            </a:r>
            <a:r>
              <a:rPr lang="en-ID" sz="2800" dirty="0"/>
              <a:t> juga </a:t>
            </a:r>
            <a:r>
              <a:rPr lang="en-ID" sz="2800" dirty="0" err="1"/>
              <a:t>dikatakan</a:t>
            </a:r>
            <a:r>
              <a:rPr lang="en-ID" sz="2800" dirty="0"/>
              <a:t> </a:t>
            </a:r>
            <a:r>
              <a:rPr lang="en-ID" sz="2800" dirty="0" err="1"/>
              <a:t>sebagai</a:t>
            </a:r>
            <a:r>
              <a:rPr lang="en-ID" sz="2800" dirty="0"/>
              <a:t> global database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fakta</a:t>
            </a:r>
            <a:r>
              <a:rPr lang="en-ID" sz="2800" dirty="0"/>
              <a:t> yang </a:t>
            </a:r>
            <a:r>
              <a:rPr lang="en-ID" sz="2800" dirty="0" err="1"/>
              <a:t>digunakan</a:t>
            </a:r>
            <a:r>
              <a:rPr lang="en-ID" sz="2800" dirty="0"/>
              <a:t> </a:t>
            </a:r>
            <a:r>
              <a:rPr lang="en-ID" sz="2800" dirty="0" err="1"/>
              <a:t>oleh</a:t>
            </a:r>
            <a:r>
              <a:rPr lang="en-ID" sz="2800" dirty="0"/>
              <a:t> </a:t>
            </a:r>
            <a:r>
              <a:rPr lang="en-ID" sz="2800" dirty="0" err="1"/>
              <a:t>aturan-aturan</a:t>
            </a:r>
            <a:r>
              <a:rPr lang="en-ID" sz="2800" dirty="0"/>
              <a:t> yang </a:t>
            </a:r>
            <a:r>
              <a:rPr lang="en-ID" sz="2800" dirty="0" err="1"/>
              <a:t>ada</a:t>
            </a:r>
            <a:r>
              <a:rPr lang="en-ID" sz="2800" dirty="0"/>
              <a:t>.</a:t>
            </a:r>
          </a:p>
          <a:p>
            <a:pPr fontAlgn="base"/>
            <a:r>
              <a:rPr lang="en-ID" sz="2800" b="1" dirty="0" err="1">
                <a:solidFill>
                  <a:srgbClr val="FF0000"/>
                </a:solidFill>
              </a:rPr>
              <a:t>Fasilitas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penjelasan</a:t>
            </a:r>
            <a:r>
              <a:rPr lang="en-ID" sz="2800" b="1" dirty="0">
                <a:solidFill>
                  <a:srgbClr val="FF0000"/>
                </a:solidFill>
              </a:rPr>
              <a:t> (</a:t>
            </a:r>
            <a:r>
              <a:rPr lang="en-ID" sz="2800" b="1" i="1" dirty="0">
                <a:solidFill>
                  <a:srgbClr val="FF0000"/>
                </a:solidFill>
              </a:rPr>
              <a:t>Explanation facility</a:t>
            </a:r>
            <a:r>
              <a:rPr lang="en-ID" sz="2800" b="1" dirty="0">
                <a:solidFill>
                  <a:srgbClr val="FF0000"/>
                </a:solidFill>
              </a:rPr>
              <a:t>)</a:t>
            </a:r>
          </a:p>
          <a:p>
            <a:pPr fontAlgn="base"/>
            <a:r>
              <a:rPr lang="en-ID" sz="2800" dirty="0" err="1"/>
              <a:t>Menyediakan</a:t>
            </a:r>
            <a:r>
              <a:rPr lang="en-ID" sz="2800" dirty="0"/>
              <a:t> </a:t>
            </a:r>
            <a:r>
              <a:rPr lang="en-ID" sz="2800" dirty="0" err="1"/>
              <a:t>kebenaran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solusi</a:t>
            </a:r>
            <a:r>
              <a:rPr lang="en-ID" sz="2800" dirty="0"/>
              <a:t> yang </a:t>
            </a:r>
            <a:r>
              <a:rPr lang="en-ID" sz="2800" dirty="0" err="1"/>
              <a:t>dihasilkan</a:t>
            </a:r>
            <a:r>
              <a:rPr lang="en-ID" sz="2800" dirty="0"/>
              <a:t> </a:t>
            </a:r>
            <a:r>
              <a:rPr lang="en-ID" sz="2800" dirty="0" err="1"/>
              <a:t>kepada</a:t>
            </a:r>
            <a:r>
              <a:rPr lang="en-ID" sz="2800" dirty="0"/>
              <a:t> </a:t>
            </a:r>
            <a:r>
              <a:rPr lang="en-ID" sz="2800" dirty="0" err="1"/>
              <a:t>pemakai</a:t>
            </a:r>
            <a:r>
              <a:rPr lang="en-ID" sz="2800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1106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ID" sz="2800" b="1" dirty="0" err="1">
                <a:solidFill>
                  <a:srgbClr val="FF0000"/>
                </a:solidFill>
              </a:rPr>
              <a:t>Akuisisi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pengetahuan</a:t>
            </a:r>
            <a:r>
              <a:rPr lang="en-ID" sz="2800" b="1" dirty="0">
                <a:solidFill>
                  <a:srgbClr val="FF0000"/>
                </a:solidFill>
              </a:rPr>
              <a:t> (</a:t>
            </a:r>
            <a:r>
              <a:rPr lang="en-ID" sz="2800" b="1" i="1" dirty="0">
                <a:solidFill>
                  <a:srgbClr val="FF0000"/>
                </a:solidFill>
              </a:rPr>
              <a:t>Knowledge acquisition facility</a:t>
            </a:r>
            <a:r>
              <a:rPr lang="en-ID" sz="2800" b="1" dirty="0">
                <a:solidFill>
                  <a:srgbClr val="FF0000"/>
                </a:solidFill>
              </a:rPr>
              <a:t>)</a:t>
            </a:r>
          </a:p>
          <a:p>
            <a:pPr fontAlgn="base"/>
            <a:r>
              <a:rPr lang="en-ID" sz="2800" dirty="0" err="1"/>
              <a:t>Meliputi</a:t>
            </a:r>
            <a:r>
              <a:rPr lang="en-ID" sz="2800" dirty="0"/>
              <a:t> proses </a:t>
            </a:r>
            <a:r>
              <a:rPr lang="en-ID" sz="2800" dirty="0" err="1"/>
              <a:t>pengumpulan</a:t>
            </a:r>
            <a:r>
              <a:rPr lang="en-ID" sz="2800" dirty="0"/>
              <a:t>, </a:t>
            </a:r>
            <a:r>
              <a:rPr lang="en-ID" sz="2800" dirty="0" err="1"/>
              <a:t>pemindahan</a:t>
            </a:r>
            <a:r>
              <a:rPr lang="en-ID" sz="2800" dirty="0"/>
              <a:t>,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perubahan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kemampuan</a:t>
            </a:r>
            <a:r>
              <a:rPr lang="en-ID" sz="2800" dirty="0"/>
              <a:t/>
            </a:r>
            <a:br>
              <a:rPr lang="en-ID" sz="2800" dirty="0"/>
            </a:br>
            <a:r>
              <a:rPr lang="en-ID" sz="2800" dirty="0" err="1"/>
              <a:t>pemecahan</a:t>
            </a:r>
            <a:r>
              <a:rPr lang="en-ID" sz="2800" dirty="0"/>
              <a:t> </a:t>
            </a:r>
            <a:r>
              <a:rPr lang="en-ID" sz="2800" dirty="0" err="1"/>
              <a:t>masalah</a:t>
            </a:r>
            <a:r>
              <a:rPr lang="en-ID" sz="2800" dirty="0"/>
              <a:t> </a:t>
            </a:r>
            <a:r>
              <a:rPr lang="en-ID" sz="2800" dirty="0" err="1"/>
              <a:t>seorang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sumber</a:t>
            </a:r>
            <a:r>
              <a:rPr lang="en-ID" sz="2800" dirty="0"/>
              <a:t> </a:t>
            </a:r>
            <a:r>
              <a:rPr lang="en-ID" sz="2800" dirty="0" err="1"/>
              <a:t>pengetahuan</a:t>
            </a:r>
            <a:r>
              <a:rPr lang="en-ID" sz="2800" dirty="0"/>
              <a:t> </a:t>
            </a:r>
            <a:r>
              <a:rPr lang="en-ID" sz="2800" dirty="0" err="1"/>
              <a:t>terdokumentasi</a:t>
            </a:r>
            <a:r>
              <a:rPr lang="en-ID" sz="2800" dirty="0"/>
              <a:t> </a:t>
            </a:r>
            <a:r>
              <a:rPr lang="en-ID" sz="2800" dirty="0" err="1"/>
              <a:t>ke</a:t>
            </a:r>
            <a:r>
              <a:rPr lang="en-ID" sz="2800" dirty="0"/>
              <a:t> program </a:t>
            </a:r>
            <a:r>
              <a:rPr lang="en-ID" sz="2800" dirty="0" err="1"/>
              <a:t>komputer</a:t>
            </a:r>
            <a:r>
              <a:rPr lang="en-ID" sz="2800" dirty="0"/>
              <a:t> yang </a:t>
            </a:r>
            <a:r>
              <a:rPr lang="en-ID" sz="2800" dirty="0" err="1"/>
              <a:t>bertujuan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memperbaiki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mengembangkan</a:t>
            </a:r>
            <a:r>
              <a:rPr lang="en-ID" sz="2800" dirty="0"/>
              <a:t> basis </a:t>
            </a:r>
            <a:r>
              <a:rPr lang="en-ID" sz="2800" dirty="0" err="1"/>
              <a:t>pengetahuan</a:t>
            </a:r>
            <a:r>
              <a:rPr lang="en-ID" sz="2800" dirty="0"/>
              <a:t>.</a:t>
            </a:r>
          </a:p>
          <a:p>
            <a:pPr fontAlgn="base"/>
            <a:r>
              <a:rPr lang="en-ID" sz="2800" b="1" dirty="0" err="1">
                <a:solidFill>
                  <a:srgbClr val="FF0000"/>
                </a:solidFill>
              </a:rPr>
              <a:t>Tampilan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pemakai</a:t>
            </a:r>
            <a:r>
              <a:rPr lang="en-ID" sz="2800" b="1" dirty="0">
                <a:solidFill>
                  <a:srgbClr val="FF0000"/>
                </a:solidFill>
              </a:rPr>
              <a:t> (</a:t>
            </a:r>
            <a:r>
              <a:rPr lang="en-ID" sz="2800" b="1" i="1" dirty="0">
                <a:solidFill>
                  <a:srgbClr val="FF0000"/>
                </a:solidFill>
              </a:rPr>
              <a:t>User Interface</a:t>
            </a:r>
            <a:r>
              <a:rPr lang="en-ID" sz="2800" b="1" dirty="0">
                <a:solidFill>
                  <a:srgbClr val="FF0000"/>
                </a:solidFill>
              </a:rPr>
              <a:t>)</a:t>
            </a:r>
          </a:p>
          <a:p>
            <a:pPr fontAlgn="base"/>
            <a:r>
              <a:rPr lang="en-ID" sz="2800" dirty="0" err="1"/>
              <a:t>Mekanisme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memberi</a:t>
            </a:r>
            <a:r>
              <a:rPr lang="en-ID" sz="2800" dirty="0"/>
              <a:t> </a:t>
            </a:r>
            <a:r>
              <a:rPr lang="en-ID" sz="2800" dirty="0" err="1"/>
              <a:t>kesempatan</a:t>
            </a:r>
            <a:r>
              <a:rPr lang="en-ID" sz="2800" dirty="0"/>
              <a:t> </a:t>
            </a:r>
            <a:r>
              <a:rPr lang="en-ID" sz="2800" dirty="0" err="1"/>
              <a:t>kepada</a:t>
            </a:r>
            <a:r>
              <a:rPr lang="en-ID" sz="2800" dirty="0"/>
              <a:t> </a:t>
            </a:r>
            <a:r>
              <a:rPr lang="en-ID" sz="2800" dirty="0" err="1"/>
              <a:t>pemakai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sistem</a:t>
            </a:r>
            <a:r>
              <a:rPr lang="en-ID" sz="2800" dirty="0"/>
              <a:t> </a:t>
            </a:r>
            <a:r>
              <a:rPr lang="en-ID" sz="2800" dirty="0" err="1"/>
              <a:t>pakar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berkomunikasi</a:t>
            </a:r>
            <a:r>
              <a:rPr lang="en-ID" sz="2800" dirty="0"/>
              <a:t> </a:t>
            </a:r>
            <a:r>
              <a:rPr lang="en-ID" sz="2800" dirty="0" err="1"/>
              <a:t>antar</a:t>
            </a:r>
            <a:r>
              <a:rPr lang="en-ID" sz="2800" dirty="0"/>
              <a:t> </a:t>
            </a:r>
            <a:r>
              <a:rPr lang="en-ID" sz="2800" dirty="0" err="1"/>
              <a:t>muka</a:t>
            </a:r>
            <a:r>
              <a:rPr lang="en-ID" sz="2800" dirty="0"/>
              <a:t> </a:t>
            </a:r>
            <a:r>
              <a:rPr lang="en-ID" sz="2800" dirty="0" err="1"/>
              <a:t>yaitu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menerima</a:t>
            </a:r>
            <a:r>
              <a:rPr lang="en-ID" sz="2800" dirty="0"/>
              <a:t> </a:t>
            </a:r>
            <a:r>
              <a:rPr lang="en-ID" sz="2800" dirty="0" err="1"/>
              <a:t>informasi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pemakai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mengubahnya</a:t>
            </a:r>
            <a:r>
              <a:rPr lang="en-ID" sz="2800" dirty="0"/>
              <a:t> </a:t>
            </a:r>
            <a:r>
              <a:rPr lang="en-ID" sz="2800" dirty="0" err="1"/>
              <a:t>ke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bentuk</a:t>
            </a:r>
            <a:r>
              <a:rPr lang="en-ID" sz="2800" dirty="0"/>
              <a:t> yang </a:t>
            </a:r>
            <a:r>
              <a:rPr lang="en-ID" sz="2800" dirty="0" err="1"/>
              <a:t>dapat</a:t>
            </a:r>
            <a:r>
              <a:rPr lang="en-ID" sz="2800" dirty="0"/>
              <a:t> </a:t>
            </a:r>
            <a:r>
              <a:rPr lang="en-ID" sz="2800" dirty="0" err="1"/>
              <a:t>diterima</a:t>
            </a:r>
            <a:r>
              <a:rPr lang="en-ID" sz="2800" dirty="0"/>
              <a:t> </a:t>
            </a:r>
            <a:r>
              <a:rPr lang="en-ID" sz="2800" dirty="0" err="1"/>
              <a:t>oleh</a:t>
            </a:r>
            <a:r>
              <a:rPr lang="en-ID" sz="2800" dirty="0"/>
              <a:t> </a:t>
            </a:r>
            <a:r>
              <a:rPr lang="en-ID" sz="2800" dirty="0" err="1"/>
              <a:t>sistem</a:t>
            </a:r>
            <a:r>
              <a:rPr lang="en-ID" sz="2800" dirty="0"/>
              <a:t>. </a:t>
            </a:r>
            <a:r>
              <a:rPr lang="en-ID" sz="2800" dirty="0" err="1"/>
              <a:t>Selain</a:t>
            </a:r>
            <a:r>
              <a:rPr lang="en-ID" sz="2800" dirty="0"/>
              <a:t> </a:t>
            </a:r>
            <a:r>
              <a:rPr lang="en-ID" sz="2800" dirty="0" err="1"/>
              <a:t>itu</a:t>
            </a:r>
            <a:r>
              <a:rPr lang="en-ID" sz="2800" dirty="0"/>
              <a:t> </a:t>
            </a:r>
            <a:r>
              <a:rPr lang="en-ID" sz="2800" dirty="0" err="1"/>
              <a:t>antar</a:t>
            </a:r>
            <a:r>
              <a:rPr lang="en-ID" sz="2800" dirty="0"/>
              <a:t> </a:t>
            </a:r>
            <a:r>
              <a:rPr lang="en-ID" sz="2800" dirty="0" err="1"/>
              <a:t>muka</a:t>
            </a:r>
            <a:r>
              <a:rPr lang="en-ID" sz="2800" dirty="0"/>
              <a:t> </a:t>
            </a:r>
            <a:r>
              <a:rPr lang="en-ID" sz="2800" dirty="0" err="1"/>
              <a:t>menerima</a:t>
            </a:r>
            <a:r>
              <a:rPr lang="en-ID" sz="2800" dirty="0"/>
              <a:t> </a:t>
            </a:r>
            <a:r>
              <a:rPr lang="en-ID" sz="2800" dirty="0" err="1"/>
              <a:t>informasi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sistem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menyajikannya</a:t>
            </a:r>
            <a:r>
              <a:rPr lang="en-ID" sz="2800" dirty="0"/>
              <a:t> </a:t>
            </a:r>
            <a:r>
              <a:rPr lang="en-ID" sz="2800" dirty="0" err="1"/>
              <a:t>ke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bentuk</a:t>
            </a:r>
            <a:r>
              <a:rPr lang="en-ID" sz="2800" dirty="0"/>
              <a:t> yang </a:t>
            </a:r>
            <a:r>
              <a:rPr lang="en-ID" sz="2800" dirty="0" err="1"/>
              <a:t>dapat</a:t>
            </a:r>
            <a:r>
              <a:rPr lang="en-ID" sz="2800" dirty="0"/>
              <a:t> </a:t>
            </a:r>
            <a:r>
              <a:rPr lang="en-ID" sz="2800" dirty="0" err="1"/>
              <a:t>dimengerti</a:t>
            </a:r>
            <a:r>
              <a:rPr lang="en-ID" sz="2800" dirty="0"/>
              <a:t> </a:t>
            </a:r>
            <a:r>
              <a:rPr lang="en-ID" sz="2800" dirty="0" err="1"/>
              <a:t>oleh</a:t>
            </a:r>
            <a:r>
              <a:rPr lang="en-ID" sz="2800" dirty="0"/>
              <a:t> </a:t>
            </a:r>
            <a:r>
              <a:rPr lang="en-ID" sz="2800" dirty="0" err="1"/>
              <a:t>pemakai</a:t>
            </a:r>
            <a:endParaRPr lang="en-ID" sz="28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782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D">
                <a:hlinkClick r:id="rId2"/>
              </a:rPr>
              <a:t>http://www.bunafitkomputer.com/demo/sistempakar-unggas/index.php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6245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/>
              <a:t>Mata </a:t>
            </a:r>
            <a:r>
              <a:rPr lang="en-ID" sz="3600" dirty="0" err="1"/>
              <a:t>kuliah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r>
              <a:rPr lang="en-ID" sz="3600" dirty="0"/>
              <a:t> </a:t>
            </a:r>
            <a:r>
              <a:rPr lang="en-ID" sz="3600" dirty="0" err="1"/>
              <a:t>mempelajari</a:t>
            </a:r>
            <a:r>
              <a:rPr lang="en-ID" sz="3600" dirty="0"/>
              <a:t> </a:t>
            </a:r>
            <a:r>
              <a:rPr lang="en-ID" sz="3600" dirty="0" err="1"/>
              <a:t>teknologi</a:t>
            </a:r>
            <a:r>
              <a:rPr lang="en-ID" sz="3600" dirty="0"/>
              <a:t> </a:t>
            </a:r>
            <a:r>
              <a:rPr lang="en-ID" sz="3600" dirty="0" err="1"/>
              <a:t>sistem</a:t>
            </a:r>
            <a:r>
              <a:rPr lang="en-ID" sz="3600" dirty="0"/>
              <a:t> </a:t>
            </a:r>
            <a:r>
              <a:rPr lang="en-ID" sz="3600" dirty="0" err="1"/>
              <a:t>pakar</a:t>
            </a:r>
            <a:r>
              <a:rPr lang="en-ID" sz="3600" dirty="0"/>
              <a:t> </a:t>
            </a:r>
            <a:r>
              <a:rPr lang="en-ID" sz="3600" dirty="0" err="1"/>
              <a:t>berbasis</a:t>
            </a:r>
            <a:r>
              <a:rPr lang="en-ID" sz="3600" dirty="0"/>
              <a:t> </a:t>
            </a:r>
            <a:r>
              <a:rPr lang="en-ID" sz="3600" dirty="0" err="1"/>
              <a:t>pengetahuan</a:t>
            </a:r>
            <a:r>
              <a:rPr lang="en-ID" sz="3600" dirty="0"/>
              <a:t>. </a:t>
            </a:r>
            <a:r>
              <a:rPr lang="en-ID" sz="3600" dirty="0" err="1"/>
              <a:t>metodologi</a:t>
            </a:r>
            <a:r>
              <a:rPr lang="en-ID" sz="3600" dirty="0"/>
              <a:t> </a:t>
            </a:r>
            <a:r>
              <a:rPr lang="en-ID" sz="3600" dirty="0" err="1"/>
              <a:t>pengembangan</a:t>
            </a:r>
            <a:r>
              <a:rPr lang="en-ID" sz="3600" dirty="0"/>
              <a:t> </a:t>
            </a:r>
            <a:r>
              <a:rPr lang="en-ID" sz="3600" dirty="0" err="1"/>
              <a:t>sistem</a:t>
            </a:r>
            <a:r>
              <a:rPr lang="en-ID" sz="3600" dirty="0"/>
              <a:t> </a:t>
            </a:r>
            <a:r>
              <a:rPr lang="en-ID" sz="3600" dirty="0" err="1"/>
              <a:t>pakar</a:t>
            </a:r>
            <a:r>
              <a:rPr lang="en-ID" sz="3600" dirty="0"/>
              <a:t>, </a:t>
            </a:r>
            <a:r>
              <a:rPr lang="en-ID" sz="3600" dirty="0" err="1"/>
              <a:t>akuisisi</a:t>
            </a:r>
            <a:r>
              <a:rPr lang="en-ID" sz="3600" dirty="0"/>
              <a:t> </a:t>
            </a:r>
            <a:r>
              <a:rPr lang="en-ID" sz="3600" dirty="0" err="1"/>
              <a:t>pengetahuan</a:t>
            </a:r>
            <a:r>
              <a:rPr lang="en-ID" sz="3600" dirty="0"/>
              <a:t>, </a:t>
            </a:r>
            <a:r>
              <a:rPr lang="en-ID" sz="3600" dirty="0" err="1"/>
              <a:t>representasi</a:t>
            </a:r>
            <a:r>
              <a:rPr lang="en-ID" sz="3600" dirty="0"/>
              <a:t> </a:t>
            </a:r>
            <a:r>
              <a:rPr lang="en-ID" sz="3600" dirty="0" err="1"/>
              <a:t>pengetahuan</a:t>
            </a:r>
            <a:r>
              <a:rPr lang="en-ID" sz="3600" dirty="0"/>
              <a:t>, </a:t>
            </a:r>
            <a:r>
              <a:rPr lang="en-ID" sz="3600" dirty="0" err="1"/>
              <a:t>metode</a:t>
            </a:r>
            <a:r>
              <a:rPr lang="en-ID" sz="3600" dirty="0"/>
              <a:t> </a:t>
            </a:r>
            <a:r>
              <a:rPr lang="en-ID" sz="3600" dirty="0" err="1"/>
              <a:t>inferensi</a:t>
            </a:r>
            <a:r>
              <a:rPr lang="en-ID" sz="3600" dirty="0"/>
              <a:t> (</a:t>
            </a:r>
            <a:r>
              <a:rPr lang="en-ID" sz="3600" i="1" dirty="0"/>
              <a:t>reasoning method</a:t>
            </a:r>
            <a:r>
              <a:rPr lang="en-ID" sz="3600" dirty="0"/>
              <a:t>), </a:t>
            </a:r>
            <a:r>
              <a:rPr lang="en-ID" sz="3600" dirty="0" err="1"/>
              <a:t>metode</a:t>
            </a:r>
            <a:r>
              <a:rPr lang="en-ID" sz="3600" dirty="0"/>
              <a:t> </a:t>
            </a:r>
            <a:r>
              <a:rPr lang="en-ID" sz="3600" dirty="0" err="1" smtClean="0"/>
              <a:t>ketidakpastian</a:t>
            </a:r>
            <a:r>
              <a:rPr lang="en-ID" sz="3600" dirty="0" smtClean="0"/>
              <a:t> (</a:t>
            </a:r>
            <a:r>
              <a:rPr lang="en-ID" sz="3600" i="1" dirty="0" smtClean="0"/>
              <a:t>Uncertainty</a:t>
            </a:r>
            <a:r>
              <a:rPr lang="en-ID" sz="3600" dirty="0" smtClean="0"/>
              <a:t>) </a:t>
            </a:r>
            <a:r>
              <a:rPr lang="en-ID" sz="3600" dirty="0" err="1"/>
              <a:t>dan</a:t>
            </a:r>
            <a:r>
              <a:rPr lang="en-ID" sz="3600" dirty="0"/>
              <a:t> </a:t>
            </a:r>
            <a:r>
              <a:rPr lang="en-ID" sz="3600" i="1" dirty="0"/>
              <a:t>machine learning</a:t>
            </a:r>
            <a:r>
              <a:rPr lang="en-ID" sz="3600" dirty="0"/>
              <a:t> (</a:t>
            </a:r>
            <a:r>
              <a:rPr lang="en-ID" sz="3600" i="1" dirty="0"/>
              <a:t>decision tree, Neural Network, GA,  Text Mining, Web Mining</a:t>
            </a:r>
            <a:r>
              <a:rPr lang="en-ID" sz="3600" dirty="0"/>
              <a:t>).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291172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4598894"/>
            <a:ext cx="9720073" cy="1710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 err="1"/>
              <a:t>suatu</a:t>
            </a:r>
            <a:r>
              <a:rPr lang="en-ID" sz="3600" dirty="0"/>
              <a:t> program </a:t>
            </a:r>
            <a:r>
              <a:rPr lang="en-ID" sz="3600" dirty="0" err="1"/>
              <a:t>komputer</a:t>
            </a:r>
            <a:r>
              <a:rPr lang="en-ID" sz="3600" dirty="0"/>
              <a:t> yang </a:t>
            </a:r>
            <a:r>
              <a:rPr lang="en-ID" sz="3600" dirty="0" err="1"/>
              <a:t>mengandung</a:t>
            </a:r>
            <a:r>
              <a:rPr lang="en-ID" sz="3600" dirty="0"/>
              <a:t> </a:t>
            </a:r>
            <a:r>
              <a:rPr lang="en-ID" sz="3600" dirty="0" err="1"/>
              <a:t>pengetahuan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satu</a:t>
            </a:r>
            <a:r>
              <a:rPr lang="en-ID" sz="3600" dirty="0"/>
              <a:t> </a:t>
            </a:r>
            <a:r>
              <a:rPr lang="en-ID" sz="3600" dirty="0" err="1"/>
              <a:t>atau</a:t>
            </a:r>
            <a:r>
              <a:rPr lang="en-ID" sz="3600" dirty="0"/>
              <a:t> </a:t>
            </a:r>
            <a:r>
              <a:rPr lang="en-ID" sz="3600" dirty="0" err="1"/>
              <a:t>lebih</a:t>
            </a:r>
            <a:r>
              <a:rPr lang="en-ID" sz="3600" dirty="0"/>
              <a:t> </a:t>
            </a:r>
            <a:r>
              <a:rPr lang="en-ID" sz="3600" b="1" dirty="0" err="1" smtClean="0"/>
              <a:t>pakar</a:t>
            </a:r>
            <a:r>
              <a:rPr lang="en-ID" sz="3600" b="1" dirty="0" smtClean="0"/>
              <a:t> </a:t>
            </a:r>
            <a:r>
              <a:rPr lang="en-ID" sz="3600" dirty="0" err="1" smtClean="0"/>
              <a:t>manusia</a:t>
            </a:r>
            <a:r>
              <a:rPr lang="en-ID" sz="3600" dirty="0" smtClean="0"/>
              <a:t> </a:t>
            </a:r>
            <a:r>
              <a:rPr lang="en-ID" sz="3600" dirty="0" err="1"/>
              <a:t>mengenai</a:t>
            </a:r>
            <a:r>
              <a:rPr lang="en-ID" sz="3600" dirty="0"/>
              <a:t> </a:t>
            </a:r>
            <a:r>
              <a:rPr lang="en-ID" sz="3600" dirty="0" err="1"/>
              <a:t>suatu</a:t>
            </a:r>
            <a:r>
              <a:rPr lang="en-ID" sz="3600" dirty="0"/>
              <a:t> </a:t>
            </a:r>
            <a:r>
              <a:rPr lang="en-ID" sz="3600" dirty="0" err="1"/>
              <a:t>bidang</a:t>
            </a:r>
            <a:r>
              <a:rPr lang="en-ID" sz="3600" dirty="0"/>
              <a:t> </a:t>
            </a:r>
            <a:r>
              <a:rPr lang="en-ID" sz="3600" dirty="0" err="1"/>
              <a:t>spesifik</a:t>
            </a:r>
            <a:r>
              <a:rPr lang="en-ID" sz="3600" dirty="0"/>
              <a:t>.</a:t>
            </a:r>
            <a:endParaRPr lang="en-ID" sz="3600" dirty="0"/>
          </a:p>
        </p:txBody>
      </p:sp>
      <p:pic>
        <p:nvPicPr>
          <p:cNvPr id="1026" name="Picture 2" descr="Hasil gambar untuk sistem pakar adal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-13448"/>
            <a:ext cx="10865224" cy="4074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06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177272" cy="402336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kali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AI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pertengahan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1960. GPS (General Purpose Problem Solver)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Newel &amp; Simon (Turban, 1995)</a:t>
            </a:r>
          </a:p>
          <a:p>
            <a:r>
              <a:rPr lang="en-US" u="sng" dirty="0" err="1" smtClean="0"/>
              <a:t>Tujuan</a:t>
            </a:r>
            <a:r>
              <a:rPr lang="en-US" u="sng" dirty="0" smtClean="0"/>
              <a:t> </a:t>
            </a:r>
            <a:r>
              <a:rPr lang="en-US" u="sng" dirty="0" err="1" smtClean="0"/>
              <a:t>sistem</a:t>
            </a:r>
            <a:r>
              <a:rPr lang="en-US" u="sng" dirty="0" smtClean="0"/>
              <a:t> </a:t>
            </a:r>
            <a:r>
              <a:rPr lang="en-US" u="sng" dirty="0" err="1" smtClean="0"/>
              <a:t>pakar</a:t>
            </a:r>
            <a:endParaRPr lang="en-US" u="sng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mentransfer</a:t>
            </a:r>
            <a:r>
              <a:rPr lang="en-US" dirty="0" smtClean="0"/>
              <a:t> </a:t>
            </a:r>
            <a:r>
              <a:rPr lang="en-US" dirty="0" err="1" smtClean="0"/>
              <a:t>kepakaran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orang lain yang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r>
              <a:rPr lang="en-US" dirty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(Lestari, 2012) 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Interpretasi</a:t>
            </a:r>
            <a:r>
              <a:rPr lang="en-US" dirty="0" smtClean="0"/>
              <a:t> :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/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data </a:t>
            </a:r>
            <a:r>
              <a:rPr lang="en-US" dirty="0" err="1" smtClean="0"/>
              <a:t>mentah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Prediksi</a:t>
            </a:r>
            <a:r>
              <a:rPr lang="en-US" dirty="0" smtClean="0"/>
              <a:t> : </a:t>
            </a:r>
            <a:r>
              <a:rPr lang="en-US" dirty="0" err="1" smtClean="0"/>
              <a:t>memproyeksikan</a:t>
            </a:r>
            <a:r>
              <a:rPr lang="en-US" dirty="0" smtClean="0"/>
              <a:t> </a:t>
            </a:r>
            <a:r>
              <a:rPr lang="en-US" dirty="0" err="1" smtClean="0"/>
              <a:t>akibat-akibat</a:t>
            </a:r>
            <a:r>
              <a:rPr lang="en-US" dirty="0" smtClean="0"/>
              <a:t> yang </a:t>
            </a:r>
            <a:r>
              <a:rPr lang="en-US" dirty="0" err="1" smtClean="0"/>
              <a:t>dimungkinkan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Diagnosis</a:t>
            </a:r>
            <a:r>
              <a:rPr lang="en-US" dirty="0" smtClean="0"/>
              <a:t> :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malfungsi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gejala-gejala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Perancangan</a:t>
            </a:r>
            <a:r>
              <a:rPr lang="en-US" dirty="0" smtClean="0"/>
              <a:t> :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konfigurasi</a:t>
            </a:r>
            <a:r>
              <a:rPr lang="en-US" dirty="0" smtClean="0"/>
              <a:t> </a:t>
            </a:r>
            <a:r>
              <a:rPr lang="en-US" dirty="0" err="1" smtClean="0"/>
              <a:t>komponen-komponen</a:t>
            </a:r>
            <a:r>
              <a:rPr lang="en-US" dirty="0" smtClean="0"/>
              <a:t> yang </a:t>
            </a:r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1206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Memungkinkan</a:t>
            </a:r>
            <a:r>
              <a:rPr lang="en-US" sz="3200" dirty="0" smtClean="0"/>
              <a:t> orang </a:t>
            </a:r>
            <a:r>
              <a:rPr lang="en-US" sz="3200" dirty="0" err="1" smtClean="0"/>
              <a:t>awam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mengerjakan</a:t>
            </a:r>
            <a:r>
              <a:rPr lang="en-US" sz="3200" dirty="0" smtClean="0"/>
              <a:t> </a:t>
            </a:r>
            <a:r>
              <a:rPr lang="en-US" sz="3200" dirty="0" err="1" smtClean="0"/>
              <a:t>pekerjaan</a:t>
            </a:r>
            <a:r>
              <a:rPr lang="en-US" sz="3200" dirty="0" smtClean="0"/>
              <a:t> para </a:t>
            </a:r>
            <a:r>
              <a:rPr lang="en-US" sz="3200" dirty="0" err="1" smtClean="0"/>
              <a:t>ahli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melakukan</a:t>
            </a:r>
            <a:r>
              <a:rPr lang="en-US" sz="3200" dirty="0" smtClean="0"/>
              <a:t> proses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berulang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otomatis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Menyimpan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keahlian</a:t>
            </a:r>
            <a:r>
              <a:rPr lang="en-US" sz="3200" dirty="0" smtClean="0"/>
              <a:t> para </a:t>
            </a:r>
            <a:r>
              <a:rPr lang="en-US" sz="3200" dirty="0" err="1" smtClean="0"/>
              <a:t>pakar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reliabilitas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Mampu</a:t>
            </a:r>
            <a:r>
              <a:rPr lang="en-US" sz="3200" dirty="0" smtClean="0"/>
              <a:t> </a:t>
            </a:r>
            <a:r>
              <a:rPr lang="en-US" sz="3200" dirty="0" err="1" smtClean="0"/>
              <a:t>melestarikan</a:t>
            </a:r>
            <a:r>
              <a:rPr lang="en-US" sz="3200" dirty="0" smtClean="0"/>
              <a:t> </a:t>
            </a:r>
            <a:r>
              <a:rPr lang="en-US" sz="3200" dirty="0" err="1" smtClean="0"/>
              <a:t>keahlian</a:t>
            </a:r>
            <a:r>
              <a:rPr lang="en-US" sz="3200" dirty="0" smtClean="0"/>
              <a:t> para </a:t>
            </a:r>
            <a:r>
              <a:rPr lang="en-US" sz="3200" dirty="0" err="1" smtClean="0"/>
              <a:t>pakar</a:t>
            </a:r>
            <a:r>
              <a:rPr lang="en-US" sz="3200" dirty="0" smtClean="0"/>
              <a:t> (</a:t>
            </a:r>
            <a:r>
              <a:rPr lang="en-US" sz="3200" dirty="0" err="1" smtClean="0"/>
              <a:t>terutama</a:t>
            </a:r>
            <a:r>
              <a:rPr lang="en-US" sz="3200" dirty="0" smtClean="0"/>
              <a:t> </a:t>
            </a:r>
            <a:r>
              <a:rPr lang="en-US" sz="3200" dirty="0" err="1" smtClean="0"/>
              <a:t>keahlian</a:t>
            </a:r>
            <a:r>
              <a:rPr lang="en-US" sz="3200" dirty="0" smtClean="0"/>
              <a:t> </a:t>
            </a:r>
            <a:r>
              <a:rPr lang="en-US" sz="3200" dirty="0" err="1" smtClean="0"/>
              <a:t>langka</a:t>
            </a:r>
            <a:r>
              <a:rPr lang="en-US" sz="3200" dirty="0" smtClean="0"/>
              <a:t>)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4378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sil gambar untuk pa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8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>
                <a:solidFill>
                  <a:srgbClr val="FF0000"/>
                </a:solidFill>
              </a:rPr>
              <a:t>Modul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Penerimaan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Pengetahuan</a:t>
            </a:r>
            <a:endParaRPr lang="en-ID" dirty="0">
              <a:solidFill>
                <a:srgbClr val="FF0000"/>
              </a:solidFill>
            </a:endParaRPr>
          </a:p>
          <a:p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pakar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modul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input </a:t>
            </a:r>
            <a:r>
              <a:rPr lang="en-ID" dirty="0" err="1"/>
              <a:t>pengetahuan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para </a:t>
            </a:r>
            <a:r>
              <a:rPr lang="en-ID" dirty="0" err="1"/>
              <a:t>pakar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ahli</a:t>
            </a:r>
            <a:r>
              <a:rPr lang="en-ID" dirty="0"/>
              <a:t>. Proses </a:t>
            </a:r>
            <a:r>
              <a:rPr lang="en-ID" dirty="0" err="1"/>
              <a:t>pengumpulan</a:t>
            </a:r>
            <a:r>
              <a:rPr lang="en-ID" dirty="0"/>
              <a:t> </a:t>
            </a:r>
            <a:r>
              <a:rPr lang="en-ID" dirty="0" err="1"/>
              <a:t>pengetahuan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dibantu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Knowledge Engineer yang </a:t>
            </a:r>
            <a:r>
              <a:rPr lang="en-ID" dirty="0" err="1"/>
              <a:t>berfungsi</a:t>
            </a:r>
            <a:r>
              <a:rPr lang="en-ID" dirty="0"/>
              <a:t> </a:t>
            </a:r>
            <a:r>
              <a:rPr lang="en-ID" dirty="0" err="1"/>
              <a:t>menerjemahkan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pakar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pakar</a:t>
            </a:r>
            <a:r>
              <a:rPr lang="en-ID" dirty="0"/>
              <a:t> </a:t>
            </a:r>
            <a:r>
              <a:rPr lang="en-ID" dirty="0" err="1"/>
              <a:t>nantinya</a:t>
            </a:r>
            <a:r>
              <a:rPr lang="en-ID" dirty="0"/>
              <a:t>.</a:t>
            </a:r>
          </a:p>
          <a:p>
            <a:r>
              <a:rPr lang="en-ID" dirty="0" err="1">
                <a:solidFill>
                  <a:srgbClr val="FF0000"/>
                </a:solidFill>
              </a:rPr>
              <a:t>Modul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Konsultasi</a:t>
            </a:r>
            <a:endParaRPr lang="en-ID" dirty="0">
              <a:solidFill>
                <a:srgbClr val="FF0000"/>
              </a:solidFill>
            </a:endParaRPr>
          </a:p>
          <a:p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pakar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beralih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modul</a:t>
            </a:r>
            <a:r>
              <a:rPr lang="en-ID" dirty="0"/>
              <a:t> </a:t>
            </a:r>
            <a:r>
              <a:rPr lang="en-ID" dirty="0" err="1"/>
              <a:t>konsultasi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user.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terkadang</a:t>
            </a:r>
            <a:r>
              <a:rPr lang="en-ID" dirty="0"/>
              <a:t> juga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permasalahan</a:t>
            </a:r>
            <a:r>
              <a:rPr lang="en-ID" dirty="0"/>
              <a:t> yang </a:t>
            </a:r>
            <a:r>
              <a:rPr lang="en-ID" dirty="0" err="1"/>
              <a:t>memang</a:t>
            </a:r>
            <a:r>
              <a:rPr lang="en-ID" dirty="0"/>
              <a:t> yang </a:t>
            </a:r>
            <a:r>
              <a:rPr lang="en-ID" dirty="0" err="1"/>
              <a:t>memang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keahlian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pakar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r>
              <a:rPr lang="en-ID" dirty="0" err="1">
                <a:solidFill>
                  <a:srgbClr val="FF0000"/>
                </a:solidFill>
              </a:rPr>
              <a:t>Modul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Penjelasan</a:t>
            </a:r>
            <a:endParaRPr lang="en-ID" dirty="0">
              <a:solidFill>
                <a:srgbClr val="FF0000"/>
              </a:solidFill>
            </a:endParaRPr>
          </a:p>
          <a:p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modul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pakar</a:t>
            </a:r>
            <a:r>
              <a:rPr lang="en-ID" dirty="0"/>
              <a:t>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tugasnya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pemberi</a:t>
            </a:r>
            <a:r>
              <a:rPr lang="en-ID" dirty="0"/>
              <a:t> </a:t>
            </a:r>
            <a:r>
              <a:rPr lang="en-ID" dirty="0" err="1"/>
              <a:t>jawaban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jalan</a:t>
            </a:r>
            <a:r>
              <a:rPr lang="en-ID" dirty="0"/>
              <a:t> </a:t>
            </a:r>
            <a:r>
              <a:rPr lang="en-ID" dirty="0" err="1"/>
              <a:t>keluar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yang </a:t>
            </a:r>
            <a:r>
              <a:rPr lang="en-ID" dirty="0" err="1"/>
              <a:t>diajukan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7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asil gambar untuk sistem pakar visual tubuh bagian dalam manusia untuk membantu proses oper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847" y="3193679"/>
            <a:ext cx="4787153" cy="3691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asil gambar untuk sistem pak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739124" cy="381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asil gambar untuk sistem pak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73" y="3318154"/>
            <a:ext cx="6394545" cy="336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9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Gambar terk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191" y="1644548"/>
            <a:ext cx="8469946" cy="521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2947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</TotalTime>
  <Words>566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Tw Cen MT</vt:lpstr>
      <vt:lpstr>Tw Cen MT Condensed</vt:lpstr>
      <vt:lpstr>Wingdings 3</vt:lpstr>
      <vt:lpstr>Integral</vt:lpstr>
      <vt:lpstr>Sistem pakar</vt:lpstr>
      <vt:lpstr>Deskripsi mata kuliah sistem pakar</vt:lpstr>
      <vt:lpstr>PowerPoint Presentation</vt:lpstr>
      <vt:lpstr>Sejarah dan tujuan sistem pakar</vt:lpstr>
      <vt:lpstr>Manfaat sistem pakar</vt:lpstr>
      <vt:lpstr>PowerPoint Presentation</vt:lpstr>
      <vt:lpstr>modul Sistem pakar</vt:lpstr>
      <vt:lpstr>PowerPoint Presentation</vt:lpstr>
      <vt:lpstr>Struktur sistem pakar</vt:lpstr>
      <vt:lpstr>Komponen sistem pakar</vt:lpstr>
      <vt:lpstr>Komponen sistem pakar</vt:lpstr>
      <vt:lpstr>Komponen sistem pakar</vt:lpstr>
      <vt:lpstr>Komponen sistem pakar</vt:lpstr>
      <vt:lpstr>Contoh aplikasi sistem pakar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pakar</dc:title>
  <dc:creator>HP</dc:creator>
  <cp:lastModifiedBy>HP</cp:lastModifiedBy>
  <cp:revision>8</cp:revision>
  <dcterms:created xsi:type="dcterms:W3CDTF">2019-08-29T15:41:33Z</dcterms:created>
  <dcterms:modified xsi:type="dcterms:W3CDTF">2019-08-29T16:47:16Z</dcterms:modified>
</cp:coreProperties>
</file>