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elvetica Neue" panose="020B0604020202020204" charset="0"/>
      <p:regular r:id="rId34"/>
      <p:bold r:id="rId35"/>
      <p:italic r:id="rId36"/>
      <p:boldItalic r:id="rId37"/>
    </p:embeddedFont>
    <p:embeddedFont>
      <p:font typeface="Hind" panose="02000000000000000000" pitchFamily="50" charset="0"/>
      <p:regular r:id="rId38"/>
      <p:bold r:id="rId39"/>
    </p:embeddedFont>
    <p:embeddedFont>
      <p:font typeface="Hind Medium" panose="02000000000000000000" pitchFamily="50" charset="0"/>
      <p:regular r:id="rId40"/>
      <p:bold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a25f5d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4fa25f5d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fa25f5dea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4fa25f5dea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fa25f5de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4fa25f5de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fa25f5dea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4fa25f5dea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fa25f5dea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4fa25f5dea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fa25f5dea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4fa25f5dea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04222899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504222899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04222899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504222899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04222899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504222899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04222899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504222899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04222899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504222899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fa25f5de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4fa25f5de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04222899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504222899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04222899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504222899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04222899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g504222899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04222899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504222899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04222899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g5042228995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042228995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5042228995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042228995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5042228995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a25f5de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4fa25f5de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fa25f5de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4fa25f5de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fa25f5dea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fa25f5dea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fa25f5dea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4fa25f5dea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a25f5de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4fa25f5de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fa25f5dea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4fa25f5dea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fa25f5dea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4fa25f5dea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DG Themed_Geo" type="title">
  <p:cSld name="TITLE">
    <p:bg>
      <p:bgPr>
        <a:solidFill>
          <a:srgbClr val="005B99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6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63" name="Google Shape;63;p1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82" name="Google Shape;82;p1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01" name="Google Shape;101;p2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ctrTitle"/>
          </p:nvPr>
        </p:nvSpPr>
        <p:spPr>
          <a:xfrm>
            <a:off x="0" y="2152347"/>
            <a:ext cx="91440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Hind"/>
                <a:ea typeface="Hind"/>
                <a:cs typeface="Hind"/>
                <a:sym typeface="Hind"/>
              </a:rPr>
              <a:t>Module 06</a:t>
            </a:r>
            <a:endParaRPr b="1" dirty="0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Hind"/>
                <a:ea typeface="Hind"/>
                <a:cs typeface="Hind"/>
                <a:sym typeface="Hind"/>
              </a:rPr>
              <a:t>Getting Help</a:t>
            </a:r>
            <a:endParaRPr b="1" dirty="0"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2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2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Man Page Sections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DESCRIPTION</a:t>
            </a: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Provides a more detailed description of the command.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OPTIONS</a:t>
            </a: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Lists the options for the command as well as a description of how they are used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1332150" y="1793975"/>
            <a:ext cx="6479700" cy="835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DESCRIPTION</a:t>
            </a: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List  information  about  the FILEs (the current directory by default).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Sort entries alphabetically if none of </a:t>
            </a:r>
            <a:r>
              <a:rPr lang="en" sz="10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-cftuvSUX</a:t>
            </a: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nor </a:t>
            </a:r>
            <a:r>
              <a:rPr lang="en" sz="10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--sort</a:t>
            </a: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is  speci-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fied.   </a:t>
            </a:r>
            <a:endParaRPr sz="1100" b="1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1302150" y="3405950"/>
            <a:ext cx="6539700" cy="14643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-a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--all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do not ignore entries starting with .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-A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--almost-all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do not list implied . and ..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--author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with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-l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, print the author of each file   </a:t>
            </a: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sz="1100" b="1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D2DC5B-7EA4-445E-A208-8AD863D74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7" y="4867688"/>
            <a:ext cx="1593300" cy="1351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3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Man Page Sections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5" name="Google Shape;255;p33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FILES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Provides a more detailed description of the command.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AUTHOR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 the name of the person who created the man page and (sometimes) how to contact the person.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1302150" y="2680850"/>
            <a:ext cx="6539700" cy="14643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-a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--all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do not ignore entries starting with .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-A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--almost-all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do not list implied . and ..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--author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with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-l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, print the author of each file   </a:t>
            </a: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sz="1100" b="1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0E59-F9C3-47E1-BFCB-425BB9818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4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Man Page Sections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69" name="Google Shape;269;p34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REPORTING BUGS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Provides details on how to report problems with the command.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COPYRIGHT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Lists the options for the command as well as a description of how they are used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302150" y="2035725"/>
            <a:ext cx="6479700" cy="727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REPORTING</a:t>
            </a: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BUGS</a:t>
            </a: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GNU coreutils online help: &lt;http://www.gnu.org/software/coreutils/&gt;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Report ls translation bugs to &lt;http://translationproject.org/team/&gt;</a:t>
            </a:r>
            <a:endParaRPr sz="1000" b="1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1302150" y="3740475"/>
            <a:ext cx="6539700" cy="981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COPYRIGHT</a:t>
            </a: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Copyright (C) 2017 Free Software Foundation, Inc.  License GPLv3+:  GNU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GPL version 3 or later &lt;http://gnu.org/licenses/gpl.html&gt;.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This  is  free  software:  you  are free to change and redistribute it.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There is NO WARRANTY, to the extent permitted by law.   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sz="1100" b="1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B15C9C-51D9-4BE7-B61D-FA0322DE0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5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Man Page Sections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4" name="Google Shape;284;p35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SEE ALSO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 you with an idea of where you can find additional information. This often includes other commands that are related to this command.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Google Shape;285;p35"/>
          <p:cNvSpPr/>
          <p:nvPr/>
        </p:nvSpPr>
        <p:spPr>
          <a:xfrm>
            <a:off x="1332150" y="2208000"/>
            <a:ext cx="6479700" cy="727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SEE</a:t>
            </a: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ALSO</a:t>
            </a: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Full documentation at: &lt;http://www.gnu.org/software/coreutils/ls&gt;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or available locally via: info '(coreutils) ls invocation'  </a:t>
            </a: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7612C5-220E-40D8-9EF5-3084A5C9F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6"/>
          <p:cNvSpPr txBox="1">
            <a:spLocks noGrp="1"/>
          </p:cNvSpPr>
          <p:nvPr>
            <p:ph type="title" idx="4294967295"/>
          </p:nvPr>
        </p:nvSpPr>
        <p:spPr>
          <a:xfrm>
            <a:off x="311700" y="2263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Searching Man Pages 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8" name="Google Shape;298;p36"/>
          <p:cNvSpPr txBox="1">
            <a:spLocks noGrp="1"/>
          </p:cNvSpPr>
          <p:nvPr>
            <p:ph type="body" idx="4294967295"/>
          </p:nvPr>
        </p:nvSpPr>
        <p:spPr>
          <a:xfrm>
            <a:off x="311700" y="930150"/>
            <a:ext cx="8520600" cy="39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search a man page for a term, press the 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and type the term followed by the </a:t>
            </a:r>
            <a:r>
              <a:rPr lang="en" sz="1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</a:t>
            </a:r>
            <a:r>
              <a:rPr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key.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the term is not found, or upon reaching the end of the matches, the program will report </a:t>
            </a:r>
            <a:r>
              <a:rPr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Pattern not found (press Return)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a match is found, to move to the next match of the term, press </a:t>
            </a: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To return to a previous match of the term, press </a:t>
            </a: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36"/>
          <p:cNvSpPr/>
          <p:nvPr/>
        </p:nvSpPr>
        <p:spPr>
          <a:xfrm>
            <a:off x="892250" y="1347875"/>
            <a:ext cx="7099200" cy="314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F0F0F0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/all</a:t>
            </a:r>
            <a:endParaRPr/>
          </a:p>
        </p:txBody>
      </p:sp>
      <p:sp>
        <p:nvSpPr>
          <p:cNvPr id="300" name="Google Shape;300;p36"/>
          <p:cNvSpPr/>
          <p:nvPr/>
        </p:nvSpPr>
        <p:spPr>
          <a:xfrm>
            <a:off x="880700" y="3112425"/>
            <a:ext cx="7122300" cy="1608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Sort entries alphabetic</a:t>
            </a:r>
            <a:r>
              <a:rPr lang="en" sz="1100">
                <a:highlight>
                  <a:srgbClr val="F0F0F0"/>
                </a:highlight>
                <a:latin typeface="Courier New"/>
                <a:ea typeface="Courier New"/>
                <a:cs typeface="Courier New"/>
                <a:sym typeface="Courier New"/>
              </a:rPr>
              <a:t>all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y if none of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-cftuvSUX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nor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--sort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is  speci-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fied.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Mandatory  arguments  to  long  options are mandatory for short options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too.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-a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--</a:t>
            </a:r>
            <a:r>
              <a:rPr lang="en" sz="1100" b="1">
                <a:highlight>
                  <a:srgbClr val="F0F0F0"/>
                </a:highlight>
                <a:latin typeface="Courier New"/>
                <a:ea typeface="Courier New"/>
                <a:cs typeface="Courier New"/>
                <a:sym typeface="Courier New"/>
              </a:rPr>
              <a:t>all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do not ignore entries starting with . </a:t>
            </a:r>
            <a:r>
              <a:rPr lang="en" sz="115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6FA391-CD4F-4CE0-AAF3-AFC27F30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7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Man Page Categorized by Sections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13" name="Google Shape;313;p37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thousands of man pages on a typical Linux distribution.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organize all of these man pages, they are categorized by sections.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 default there are nine default sections of man pages: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 Commands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System Calls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Library Calls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 Files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File Formats and Conventions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Games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Miscellaneous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System Administration Commands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Kernel Routines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C5D2F-EECE-4B1E-B353-6C98A2804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8"/>
          <p:cNvSpPr txBox="1">
            <a:spLocks noGrp="1"/>
          </p:cNvSpPr>
          <p:nvPr>
            <p:ph type="title" idx="4294967295"/>
          </p:nvPr>
        </p:nvSpPr>
        <p:spPr>
          <a:xfrm>
            <a:off x="311700" y="2263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Man Page Categorized by Sections</a:t>
            </a:r>
            <a:endParaRPr b="1"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26" name="Google Shape;326;p38"/>
          <p:cNvSpPr txBox="1">
            <a:spLocks noGrp="1"/>
          </p:cNvSpPr>
          <p:nvPr>
            <p:ph type="body" idx="4294967295"/>
          </p:nvPr>
        </p:nvSpPr>
        <p:spPr>
          <a:xfrm>
            <a:off x="311700" y="930150"/>
            <a:ext cx="8520600" cy="3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 </a:t>
            </a:r>
            <a:r>
              <a:rPr lang="en" sz="140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man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searches each of these sections in order until it finds the first match.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example, the </a:t>
            </a:r>
            <a:r>
              <a:rPr lang="en" sz="140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cal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belongs to the first section of man pages: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Sometimes there are man pages with the same name in different sections: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 may necessary to specify the section of the correct man page. To specify a different section, provide the number of the section as the first argument of the man command.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7" name="Google Shape;327;p38"/>
          <p:cNvSpPr/>
          <p:nvPr/>
        </p:nvSpPr>
        <p:spPr>
          <a:xfrm>
            <a:off x="879800" y="1788625"/>
            <a:ext cx="7202700" cy="280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CAL</a:t>
            </a:r>
            <a:r>
              <a:rPr lang="en" sz="1000">
                <a:solidFill>
                  <a:srgbClr val="EF2929"/>
                </a:solidFill>
                <a:highlight>
                  <a:srgbClr val="FFFF99"/>
                </a:highlight>
                <a:latin typeface="Courier New"/>
                <a:ea typeface="Courier New"/>
                <a:cs typeface="Courier New"/>
                <a:sym typeface="Courier New"/>
              </a:rPr>
              <a:t>(1)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BSD General Commands Manual             CAL(1)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8"/>
          <p:cNvSpPr/>
          <p:nvPr/>
        </p:nvSpPr>
        <p:spPr>
          <a:xfrm>
            <a:off x="870150" y="2697425"/>
            <a:ext cx="7202700" cy="744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man -f passwd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passwd (5)           - the password file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passwd (1)           - change user password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passwd (1ssl)        - compute password hashes  </a:t>
            </a:r>
            <a:endParaRPr/>
          </a:p>
        </p:txBody>
      </p:sp>
      <p:sp>
        <p:nvSpPr>
          <p:cNvPr id="329" name="Google Shape;329;p38"/>
          <p:cNvSpPr/>
          <p:nvPr/>
        </p:nvSpPr>
        <p:spPr>
          <a:xfrm>
            <a:off x="860550" y="4205675"/>
            <a:ext cx="7221900" cy="328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man 5 passwd</a:t>
            </a: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p38"/>
          <p:cNvSpPr/>
          <p:nvPr/>
        </p:nvSpPr>
        <p:spPr>
          <a:xfrm>
            <a:off x="855600" y="4592703"/>
            <a:ext cx="7231800" cy="280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PASSWD</a:t>
            </a:r>
            <a:r>
              <a:rPr lang="en" sz="1000">
                <a:solidFill>
                  <a:srgbClr val="EF2929"/>
                </a:solidFill>
                <a:highlight>
                  <a:srgbClr val="FFFF99"/>
                </a:highlight>
                <a:latin typeface="Courier New"/>
                <a:ea typeface="Courier New"/>
                <a:cs typeface="Courier New"/>
                <a:sym typeface="Courier New"/>
              </a:rPr>
              <a:t>(5)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File Formats and Conversions          PASSWD(5)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846452-DFFC-484D-98E2-77AE8CD32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7" y="4860828"/>
            <a:ext cx="1674198" cy="1419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>
            <a:spLocks noGrp="1"/>
          </p:cNvSpPr>
          <p:nvPr>
            <p:ph type="ctrTitle"/>
          </p:nvPr>
        </p:nvSpPr>
        <p:spPr>
          <a:xfrm>
            <a:off x="589425" y="233397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1"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>
                <a:latin typeface="Hind"/>
                <a:ea typeface="Hind"/>
                <a:cs typeface="Hind"/>
                <a:sym typeface="Hind"/>
              </a:rPr>
              <a:t>Finding Commands and Documentation</a:t>
            </a:r>
            <a:endParaRPr sz="4400" b="1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36" name="Google Shape;33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9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9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C4394F-CA0D-4450-A895-9BEF2344E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0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0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0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0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0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0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0"/>
          <p:cNvSpPr txBox="1">
            <a:spLocks noGrp="1"/>
          </p:cNvSpPr>
          <p:nvPr>
            <p:ph type="title" idx="4294967295"/>
          </p:nvPr>
        </p:nvSpPr>
        <p:spPr>
          <a:xfrm>
            <a:off x="311700" y="2263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Finding Commands and Documentation</a:t>
            </a:r>
            <a:endParaRPr b="1"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55" name="Google Shape;355;p40"/>
          <p:cNvSpPr txBox="1">
            <a:spLocks noGrp="1"/>
          </p:cNvSpPr>
          <p:nvPr>
            <p:ph type="body" idx="4294967295"/>
          </p:nvPr>
        </p:nvSpPr>
        <p:spPr>
          <a:xfrm>
            <a:off x="311700" y="930150"/>
            <a:ext cx="8520600" cy="3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search for the location of a command or the man pages for a command, use the </a:t>
            </a:r>
            <a:r>
              <a:rPr lang="en" sz="160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whereis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command searches for commands, source files and man pages in specific locations where these files are typically stored: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 pages are easily distinguished from commands as they are typically compressed with a program called </a:t>
            </a:r>
            <a:r>
              <a:rPr lang="en" sz="160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gzip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resulting in a filename that ends in 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.gz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6" name="Google Shape;356;p40"/>
          <p:cNvSpPr/>
          <p:nvPr/>
        </p:nvSpPr>
        <p:spPr>
          <a:xfrm>
            <a:off x="870150" y="2373475"/>
            <a:ext cx="7202700" cy="507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1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whereis ls 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ls: /bin/ls /usr/share/man/man1p/ls.1.gz /usr/share/man/man1/ls.1.gz</a:t>
            </a:r>
            <a:endParaRPr sz="11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27E0C2-018C-4CC4-886B-2A89DD3C6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1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1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1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1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1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1"/>
          <p:cNvSpPr txBox="1">
            <a:spLocks noGrp="1"/>
          </p:cNvSpPr>
          <p:nvPr>
            <p:ph type="title" idx="4294967295"/>
          </p:nvPr>
        </p:nvSpPr>
        <p:spPr>
          <a:xfrm>
            <a:off x="311700" y="2263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Find Any File or Directory</a:t>
            </a:r>
            <a:endParaRPr b="1"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69" name="Google Shape;369;p41"/>
          <p:cNvSpPr txBox="1">
            <a:spLocks noGrp="1"/>
          </p:cNvSpPr>
          <p:nvPr>
            <p:ph type="body" idx="4294967295"/>
          </p:nvPr>
        </p:nvSpPr>
        <p:spPr>
          <a:xfrm>
            <a:off x="311700" y="930150"/>
            <a:ext cx="8520600" cy="4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find any file or directory, use the </a:t>
            </a:r>
            <a:r>
              <a:rPr lang="en" sz="140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locate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command searches a database of all files and directories that were on the system when the database was created.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However, any files created that day will not be searchable with the </a:t>
            </a:r>
            <a:r>
              <a:rPr lang="en" sz="12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locate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because the database is updated nightly.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 is possible to update the </a:t>
            </a:r>
            <a:r>
              <a:rPr lang="en" sz="120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locate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database manually by running the </a:t>
            </a:r>
            <a:r>
              <a:rPr lang="en" sz="12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updatedb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as root.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output can be quite large so it may be helpful to use the following options: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 </a:t>
            </a:r>
            <a:r>
              <a:rPr lang="en" sz="12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-c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option to the </a:t>
            </a:r>
            <a:r>
              <a:rPr lang="en" sz="12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locate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will list how many files match: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12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-b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option only includes listings that have the search term in the </a:t>
            </a:r>
            <a:r>
              <a:rPr lang="en" sz="12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basename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of the filename. To limit the output even further, place a 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character in front of the search term: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0" name="Google Shape;370;p41"/>
          <p:cNvSpPr/>
          <p:nvPr/>
        </p:nvSpPr>
        <p:spPr>
          <a:xfrm>
            <a:off x="1343900" y="3586900"/>
            <a:ext cx="7019100" cy="338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locate -c passwd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97               </a:t>
            </a:r>
            <a:endParaRPr/>
          </a:p>
        </p:txBody>
      </p:sp>
      <p:sp>
        <p:nvSpPr>
          <p:cNvPr id="371" name="Google Shape;371;p41"/>
          <p:cNvSpPr/>
          <p:nvPr/>
        </p:nvSpPr>
        <p:spPr>
          <a:xfrm>
            <a:off x="1363225" y="4495725"/>
            <a:ext cx="7019100" cy="270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locate -b "\passwd"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ctrTitle"/>
          </p:nvPr>
        </p:nvSpPr>
        <p:spPr>
          <a:xfrm>
            <a:off x="608525" y="35196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Hind Medium"/>
                <a:ea typeface="Hind Medium"/>
                <a:cs typeface="Hind Medium"/>
                <a:sym typeface="Hind Medium"/>
              </a:rPr>
              <a:t>Exam Objective</a:t>
            </a:r>
            <a:endParaRPr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Hind Medium"/>
                <a:ea typeface="Hind Medium"/>
                <a:cs typeface="Hind Medium"/>
                <a:sym typeface="Hind Medium"/>
              </a:rPr>
              <a:t>2.2 Using the Command Line to Get Help</a:t>
            </a:r>
            <a:endParaRPr sz="24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Hind Medium"/>
                <a:ea typeface="Hind Medium"/>
                <a:cs typeface="Hind Medium"/>
                <a:sym typeface="Hind Medium"/>
              </a:rPr>
              <a:t>Objective Description</a:t>
            </a:r>
            <a:endParaRPr sz="30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Hind Medium"/>
                <a:ea typeface="Hind Medium"/>
                <a:cs typeface="Hind Medium"/>
                <a:sym typeface="Hind Medium"/>
              </a:rPr>
              <a:t>Running help commands and navigation of the various help systems</a:t>
            </a:r>
            <a:endParaRPr sz="2000">
              <a:latin typeface="Hind Medium"/>
              <a:ea typeface="Hind Medium"/>
              <a:cs typeface="Hind Medium"/>
              <a:sym typeface="Hin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endParaRPr sz="4400" b="1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F86BB5-B839-4A86-8508-034E52A60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2"/>
          <p:cNvSpPr txBox="1">
            <a:spLocks noGrp="1"/>
          </p:cNvSpPr>
          <p:nvPr>
            <p:ph type="ctrTitle"/>
          </p:nvPr>
        </p:nvSpPr>
        <p:spPr>
          <a:xfrm>
            <a:off x="589425" y="233397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1"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>
                <a:latin typeface="Hind"/>
                <a:ea typeface="Hind"/>
                <a:cs typeface="Hind"/>
                <a:sym typeface="Hind"/>
              </a:rPr>
              <a:t>Info Documentation</a:t>
            </a:r>
            <a:endParaRPr sz="4400" b="1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77" name="Google Shape;37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2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2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2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2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2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2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285661-1F30-42DF-A3A7-2E63A1F2B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3"/>
          <p:cNvSpPr txBox="1">
            <a:spLocks noGrp="1"/>
          </p:cNvSpPr>
          <p:nvPr>
            <p:ph type="title" idx="4294967295"/>
          </p:nvPr>
        </p:nvSpPr>
        <p:spPr>
          <a:xfrm>
            <a:off x="311700" y="3133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Viewing Info Documentation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96" name="Google Shape;396;p43"/>
          <p:cNvSpPr txBox="1">
            <a:spLocks noGrp="1"/>
          </p:cNvSpPr>
          <p:nvPr>
            <p:ph type="body" idx="4294967295"/>
          </p:nvPr>
        </p:nvSpPr>
        <p:spPr>
          <a:xfrm>
            <a:off x="311700" y="1083075"/>
            <a:ext cx="8520600" cy="3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 pages are excellent sources of information, but they do tend to have a few disadvantages: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man page is a separate document, not related to any other man page.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Man pages may can be difficult to read.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 </a:t>
            </a:r>
            <a:r>
              <a:rPr lang="en" sz="160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info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 also provides documentation on operating system commands and features.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05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 documentation as a logical organizational structure, making reading documentation easier.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is broken down into categories that work much like a table of contents in a book.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 man pages to be more of a reference resource and info documents to be more of a learning guide.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1DB33C-696F-41C7-BFF7-BB0717E50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4"/>
          <p:cNvSpPr txBox="1">
            <a:spLocks noGrp="1"/>
          </p:cNvSpPr>
          <p:nvPr>
            <p:ph type="title" idx="4294967295"/>
          </p:nvPr>
        </p:nvSpPr>
        <p:spPr>
          <a:xfrm>
            <a:off x="311700" y="2428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Info Documentation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09" name="Google Shape;409;p44"/>
          <p:cNvSpPr txBox="1">
            <a:spLocks noGrp="1"/>
          </p:cNvSpPr>
          <p:nvPr>
            <p:ph type="body" idx="4294967295"/>
          </p:nvPr>
        </p:nvSpPr>
        <p:spPr>
          <a:xfrm>
            <a:off x="311700" y="921137"/>
            <a:ext cx="8520600" cy="3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display the info documentation for a command, use the </a:t>
            </a:r>
            <a:r>
              <a:rPr lang="en" sz="1600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info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command: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can navigate the document using the arrow keys.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documentation is broken up into </a:t>
            </a:r>
            <a:r>
              <a:rPr lang="en" sz="1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nodes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 In the example below the line highlighted in white shows it’s currently in the 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ls invocation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node: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0" name="Google Shape;410;p44"/>
          <p:cNvSpPr/>
          <p:nvPr/>
        </p:nvSpPr>
        <p:spPr>
          <a:xfrm>
            <a:off x="918475" y="1382550"/>
            <a:ext cx="7067400" cy="34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1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info ls       </a:t>
            </a:r>
            <a:endParaRPr sz="11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1" name="Google Shape;411;p44"/>
          <p:cNvSpPr/>
          <p:nvPr/>
        </p:nvSpPr>
        <p:spPr>
          <a:xfrm>
            <a:off x="918475" y="1846625"/>
            <a:ext cx="7067400" cy="1295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Next: dir invocation,  Up: Directory listing                               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10.1 `ls': List directory contents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==================================       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  The `ls' program lists information about files (of any type, including directories).  Options and file arguments can be intermixed arbitrarily, as usual.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Output Omitted...                             </a:t>
            </a:r>
            <a:endParaRPr/>
          </a:p>
        </p:txBody>
      </p:sp>
      <p:sp>
        <p:nvSpPr>
          <p:cNvPr id="412" name="Google Shape;412;p44"/>
          <p:cNvSpPr/>
          <p:nvPr/>
        </p:nvSpPr>
        <p:spPr>
          <a:xfrm>
            <a:off x="850800" y="4370025"/>
            <a:ext cx="7115700" cy="463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and control characters are output as-is.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--zz-Info: (coreutils.info.gz)ls invocation, 58 lines --Top-------------</a:t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Welcome to Info version 5.2. Type h for help, m for menu item.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52C234-1F06-415D-8432-A1CD6F343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7" y="4839068"/>
            <a:ext cx="1930808" cy="1637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5"/>
          <p:cNvSpPr txBox="1">
            <a:spLocks noGrp="1"/>
          </p:cNvSpPr>
          <p:nvPr>
            <p:ph type="title" idx="4294967295"/>
          </p:nvPr>
        </p:nvSpPr>
        <p:spPr>
          <a:xfrm>
            <a:off x="311700" y="2428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Navigating Info Documentation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25" name="Google Shape;425;p45"/>
          <p:cNvSpPr txBox="1">
            <a:spLocks noGrp="1"/>
          </p:cNvSpPr>
          <p:nvPr>
            <p:ph type="body" idx="4294967295"/>
          </p:nvPr>
        </p:nvSpPr>
        <p:spPr>
          <a:xfrm>
            <a:off x="311700" y="921137"/>
            <a:ext cx="8520600" cy="3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listing of movement commands is available by hitting the </a:t>
            </a: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Shift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key while reading the info documentation.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quit the info documentation, use the </a:t>
            </a: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key.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6" name="Google Shape;426;p45"/>
          <p:cNvSpPr/>
          <p:nvPr/>
        </p:nvSpPr>
        <p:spPr>
          <a:xfrm>
            <a:off x="850775" y="1614600"/>
            <a:ext cx="7067400" cy="2243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Basic Info command keys                   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l           Close this help window.       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q           Quit Info altogether.         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h           Invoke the Info tutorial.     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Up          Move up one line.             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Down        Move down one line.           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PgUp        Scroll backward one screenful.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PgDn        Scroll forward one screenful.    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Home        Go to the beginning of this node.                                 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End         Go to the end of this node.  </a:t>
            </a: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Output Omitted...                                       </a:t>
            </a: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D0F3F3-B5BD-4F86-BBD1-81D3B2636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6"/>
          <p:cNvSpPr txBox="1">
            <a:spLocks noGrp="1"/>
          </p:cNvSpPr>
          <p:nvPr>
            <p:ph type="ctrTitle"/>
          </p:nvPr>
        </p:nvSpPr>
        <p:spPr>
          <a:xfrm>
            <a:off x="0" y="2333972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1" dirty="0"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Additional Help</a:t>
            </a:r>
            <a:endParaRPr sz="4400" b="1" dirty="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432" name="Google Shape;43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DCF3D8-F1EB-4265-AA76-18D1AFB7E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4294967295"/>
          </p:nvPr>
        </p:nvSpPr>
        <p:spPr>
          <a:xfrm>
            <a:off x="311700" y="3133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Using the Help Option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51" name="Google Shape;451;p47"/>
          <p:cNvSpPr txBox="1">
            <a:spLocks noGrp="1"/>
          </p:cNvSpPr>
          <p:nvPr>
            <p:ph type="body" idx="4294967295"/>
          </p:nvPr>
        </p:nvSpPr>
        <p:spPr>
          <a:xfrm>
            <a:off x="311700" y="1083075"/>
            <a:ext cx="8520600" cy="3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Many commands will provide basic information, very similar to the SYNOPSIS found in man pages, by simply using the </a:t>
            </a:r>
            <a:r>
              <a:rPr lang="en" sz="1600">
                <a:solidFill>
                  <a:srgbClr val="C7254E"/>
                </a:solidFill>
                <a:highlight>
                  <a:srgbClr val="F9F2F4"/>
                </a:highlight>
                <a:latin typeface="Courier New"/>
                <a:ea typeface="Courier New"/>
                <a:cs typeface="Courier New"/>
                <a:sym typeface="Courier New"/>
              </a:rPr>
              <a:t>--help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option to the command.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2" name="Google Shape;452;p47"/>
          <p:cNvSpPr/>
          <p:nvPr/>
        </p:nvSpPr>
        <p:spPr>
          <a:xfrm>
            <a:off x="870150" y="1885300"/>
            <a:ext cx="7840800" cy="23493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0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0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 ps --help               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********* simple selection *********  ********* selection by list *********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-A all processes                      -C by command name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-N negate selection                   -G by real group ID (supports names)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-a all w/ tty except session leaders  -U by real user ID (supports names)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-d all except session leaders         -g by session OR by effective group name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-e all processes                      -p by process ID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T  all processes on this terminal     -s processes in the sessions given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a  all w/ tty, including other users  -t by tty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g  OBSOLETE -- DO NOT USE             -u by effective user ID (supports names)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r  only running processes             U  processes for specified users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x  processes w/o controlling ttys     t  by tty                            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*********** output format **********  *********** long options ***********   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Output Omitted...</a:t>
            </a:r>
            <a:endParaRPr sz="1000">
              <a:solidFill>
                <a:srgbClr val="EEEEE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C945C7-D644-4D1E-BCA3-71269ACCE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4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8"/>
          <p:cNvSpPr txBox="1">
            <a:spLocks noGrp="1"/>
          </p:cNvSpPr>
          <p:nvPr>
            <p:ph type="title" idx="4294967295"/>
          </p:nvPr>
        </p:nvSpPr>
        <p:spPr>
          <a:xfrm>
            <a:off x="311700" y="3133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Additional System Documentation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65" name="Google Shape;465;p48"/>
          <p:cNvSpPr txBox="1">
            <a:spLocks noGrp="1"/>
          </p:cNvSpPr>
          <p:nvPr>
            <p:ph type="body" idx="4294967295"/>
          </p:nvPr>
        </p:nvSpPr>
        <p:spPr>
          <a:xfrm>
            <a:off x="311700" y="1083075"/>
            <a:ext cx="8520600" cy="3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 most systems, there is a directory where additional documentation is found, such as documentation files stored by third-party software vendors.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These documentation files are often called </a:t>
            </a:r>
            <a:r>
              <a:rPr lang="en" sz="16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readme files</a:t>
            </a: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since the files typically have names such as README or readme.txt.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Typical locations for these files include /usr/share/doc and /usr/doc.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28FC2-6212-4335-A301-98FB977CB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ctrTitle"/>
          </p:nvPr>
        </p:nvSpPr>
        <p:spPr>
          <a:xfrm>
            <a:off x="460950" y="2152350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1" dirty="0"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Introduction</a:t>
            </a:r>
            <a:endParaRPr sz="4400" b="1" dirty="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5DC663-7B15-4EC0-A478-3EBDC8A63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Introduction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Knowing how to find help while working in Linux is an essential skill for any user.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Referring to help provides a quick reminder of how a command works.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a good information resource when learning new commands.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54A578-9BA3-4DDF-8D40-835FF78E7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ctrTitle"/>
          </p:nvPr>
        </p:nvSpPr>
        <p:spPr>
          <a:xfrm>
            <a:off x="460950" y="2152350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1" dirty="0"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Man Pages</a:t>
            </a:r>
            <a:endParaRPr sz="4400" b="1" dirty="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819B60-5CD8-4EA3-A300-10A3BE205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Man Pages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UNIX is the operating system that Linux was modeled after.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developers of UNIX created help documents called </a:t>
            </a:r>
            <a:r>
              <a:rPr lang="en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 pages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(short for </a:t>
            </a:r>
            <a:r>
              <a:rPr lang="en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page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 pages provide a basic description of the purpose of the command, as well as details regarding available options.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C4DCC4-8BC4-4434-A117-243C8485C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Viewing Man Pages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view a man page for a command, use the </a:t>
            </a:r>
            <a:r>
              <a:rPr lang="en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man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command: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example, the following displays the man page for the </a:t>
            </a:r>
            <a:r>
              <a:rPr lang="en">
                <a:solidFill>
                  <a:srgbClr val="C7254E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ls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command: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Navigate the document using the arrow keys: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exit viewing a man page, use the </a:t>
            </a: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key.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899150" y="1749950"/>
            <a:ext cx="7367100" cy="32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man </a:t>
            </a:r>
            <a:r>
              <a:rPr lang="en" sz="1200" i="1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command</a:t>
            </a:r>
            <a:endParaRPr sz="1200" i="1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899150" y="2759125"/>
            <a:ext cx="7367100" cy="280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8AE234"/>
                </a:solidFill>
                <a:latin typeface="Courier New"/>
                <a:ea typeface="Courier New"/>
                <a:cs typeface="Courier New"/>
                <a:sym typeface="Courier New"/>
              </a:rPr>
              <a:t>sysadmin@localhost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" sz="11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lang="en" sz="1100" b="1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" sz="1100">
                <a:solidFill>
                  <a:srgbClr val="EEEEEE"/>
                </a:solidFill>
                <a:latin typeface="Courier New"/>
                <a:ea typeface="Courier New"/>
                <a:cs typeface="Courier New"/>
                <a:sym typeface="Courier New"/>
              </a:rPr>
              <a:t> man ls  </a:t>
            </a:r>
            <a:endParaRPr sz="11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357A0-2A93-4688-9158-2E0D41B96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0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0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title" idx="4294967295"/>
          </p:nvPr>
        </p:nvSpPr>
        <p:spPr>
          <a:xfrm>
            <a:off x="311700" y="2456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Viewing Man Pages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4294967295"/>
          </p:nvPr>
        </p:nvSpPr>
        <p:spPr>
          <a:xfrm>
            <a:off x="311700" y="1046175"/>
            <a:ext cx="8520600" cy="37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30"/>
          <p:cNvSpPr/>
          <p:nvPr/>
        </p:nvSpPr>
        <p:spPr>
          <a:xfrm>
            <a:off x="888450" y="1034550"/>
            <a:ext cx="7367100" cy="3064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LS(1)                            User Commands                           LS(1)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ls - list directory contents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SYNOPSIS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ls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[OPTION]... [FILE]...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DESCRIPTION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List  information  about  the FILEs (the current directory by default).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Sort entries alphabetically if none of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-cftuvSUX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nor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--sort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is  speci-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fied.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Mandatory  arguments  to  long  options are mandatory for short options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too.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-a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--all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do not ignore entries starting with .                 </a:t>
            </a:r>
            <a:r>
              <a:rPr lang="en" sz="10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sz="1100" b="1">
              <a:solidFill>
                <a:srgbClr val="8AE23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2" name="Google Shape;212;p30"/>
          <p:cNvSpPr/>
          <p:nvPr/>
        </p:nvSpPr>
        <p:spPr>
          <a:xfrm>
            <a:off x="966825" y="4273350"/>
            <a:ext cx="7288800" cy="524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 </a:t>
            </a:r>
            <a:r>
              <a:rPr lang="en" sz="1200">
                <a:solidFill>
                  <a:srgbClr val="C7254E"/>
                </a:solidFill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man</a:t>
            </a: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command uses a </a:t>
            </a:r>
            <a:r>
              <a:rPr lang="en" sz="1200" i="1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pager</a:t>
            </a: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display documents. Usually, this pager is the </a:t>
            </a:r>
            <a:r>
              <a:rPr lang="en" sz="1200">
                <a:solidFill>
                  <a:srgbClr val="C7254E"/>
                </a:solidFill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less</a:t>
            </a: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command, but on some distributions, it may be the </a:t>
            </a:r>
            <a:r>
              <a:rPr lang="en" sz="1200">
                <a:solidFill>
                  <a:srgbClr val="C7254E"/>
                </a:solidFill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more</a:t>
            </a:r>
            <a:r>
              <a:rPr lang="en" sz="1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command. Both are very similar in how they perform. </a:t>
            </a:r>
            <a:endParaRPr sz="12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A5AB19-8979-49DE-84AC-E57AA97FE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838518"/>
            <a:ext cx="1937293" cy="1642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1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1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1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Man Page Sections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 pages are broken into sections.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section is designed to provide specific information about a command.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following describes some of the more common sections found in man pages: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NAME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Provides the name of the command and a very brief description.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○"/>
            </a:pPr>
            <a:r>
              <a:rPr lang="en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SYNOPSIS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Provides examples of how the command is executed.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31"/>
          <p:cNvSpPr/>
          <p:nvPr/>
        </p:nvSpPr>
        <p:spPr>
          <a:xfrm>
            <a:off x="1323475" y="3021825"/>
            <a:ext cx="6479700" cy="43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ls - list directory contents  </a:t>
            </a:r>
            <a:endParaRPr sz="1100" b="1">
              <a:solidFill>
                <a:srgbClr val="8AE23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7" name="Google Shape;227;p31"/>
          <p:cNvSpPr/>
          <p:nvPr/>
        </p:nvSpPr>
        <p:spPr>
          <a:xfrm>
            <a:off x="1293475" y="4012313"/>
            <a:ext cx="6539700" cy="43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SYNOPSIS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                      </a:t>
            </a:r>
            <a:endParaRPr sz="1100">
              <a:solidFill>
                <a:srgbClr val="F0F0F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 b="1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ls</a:t>
            </a:r>
            <a:r>
              <a:rPr lang="en" sz="1100">
                <a:solidFill>
                  <a:srgbClr val="F0F0F0"/>
                </a:solidFill>
                <a:latin typeface="Courier New"/>
                <a:ea typeface="Courier New"/>
                <a:cs typeface="Courier New"/>
                <a:sym typeface="Courier New"/>
              </a:rPr>
              <a:t> [OPTION]... [FILE]... </a:t>
            </a:r>
            <a:endParaRPr sz="11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380EE7-6E26-4E38-8486-5A74821C6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6" y="4797257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Custom 1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Microsoft Office PowerPoint</Application>
  <PresentationFormat>On-screen Show (16:9)</PresentationFormat>
  <Paragraphs>539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Roboto</vt:lpstr>
      <vt:lpstr>Hind Medium</vt:lpstr>
      <vt:lpstr>Trebuchet MS</vt:lpstr>
      <vt:lpstr>Arial</vt:lpstr>
      <vt:lpstr>Courier New</vt:lpstr>
      <vt:lpstr>Hind</vt:lpstr>
      <vt:lpstr>Helvetica Neue</vt:lpstr>
      <vt:lpstr>Calibri</vt:lpstr>
      <vt:lpstr>Simple Light</vt:lpstr>
      <vt:lpstr>Geometric</vt:lpstr>
      <vt:lpstr>Module 06 Getting Help</vt:lpstr>
      <vt:lpstr>Exam Objective 2.2 Using the Command Line to Get Help  Objective Description Running help commands and navigation of the various help systems </vt:lpstr>
      <vt:lpstr>  Introduction</vt:lpstr>
      <vt:lpstr>Introduction</vt:lpstr>
      <vt:lpstr>  Man Pages</vt:lpstr>
      <vt:lpstr>Man Pages</vt:lpstr>
      <vt:lpstr>Viewing Man Pages</vt:lpstr>
      <vt:lpstr>Viewing Man Pages</vt:lpstr>
      <vt:lpstr>Man Page Sections</vt:lpstr>
      <vt:lpstr>Man Page Sections</vt:lpstr>
      <vt:lpstr>Man Page Sections</vt:lpstr>
      <vt:lpstr>Man Page Sections</vt:lpstr>
      <vt:lpstr>Man Page Sections</vt:lpstr>
      <vt:lpstr>Searching Man Pages </vt:lpstr>
      <vt:lpstr>Man Page Categorized by Sections</vt:lpstr>
      <vt:lpstr>Man Page Categorized by Sections </vt:lpstr>
      <vt:lpstr>  Finding Commands and Documentation</vt:lpstr>
      <vt:lpstr>Finding Commands and Documentation </vt:lpstr>
      <vt:lpstr>Find Any File or Directory </vt:lpstr>
      <vt:lpstr>  Info Documentation</vt:lpstr>
      <vt:lpstr>Viewing Info Documentation</vt:lpstr>
      <vt:lpstr>Info Documentation</vt:lpstr>
      <vt:lpstr>Navigating Info Documentation</vt:lpstr>
      <vt:lpstr>  Additional Help</vt:lpstr>
      <vt:lpstr>Using the Help Option</vt:lpstr>
      <vt:lpstr>Additional System Documentation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06 Getting Help</dc:title>
  <cp:lastModifiedBy>Laura Dutra</cp:lastModifiedBy>
  <cp:revision>1</cp:revision>
  <dcterms:modified xsi:type="dcterms:W3CDTF">2019-02-25T19:54:57Z</dcterms:modified>
</cp:coreProperties>
</file>