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69" r:id="rId2"/>
  </p:sldMasterIdLst>
  <p:notesMasterIdLst>
    <p:notesMasterId r:id="rId4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Cambria" panose="02040503050406030204" pitchFamily="18" charset="0"/>
      <p:regular r:id="rId48"/>
      <p:bold r:id="rId49"/>
      <p:italic r:id="rId50"/>
      <p:boldItalic r:id="rId51"/>
    </p:embeddedFont>
    <p:embeddedFont>
      <p:font typeface="Helvetica Neue" panose="020B0604020202020204" charset="0"/>
      <p:regular r:id="rId52"/>
      <p:bold r:id="rId53"/>
      <p:italic r:id="rId54"/>
      <p:boldItalic r:id="rId55"/>
    </p:embeddedFont>
    <p:embeddedFont>
      <p:font typeface="Hind" panose="02000000000000000000" pitchFamily="50" charset="0"/>
      <p:regular r:id="rId56"/>
      <p:bold r:id="rId57"/>
    </p:embeddedFont>
    <p:embeddedFont>
      <p:font typeface="Hind Medium" panose="02000000000000000000" pitchFamily="50" charset="0"/>
      <p:regular r:id="rId58"/>
      <p:bold r:id="rId59"/>
    </p:embeddedFont>
    <p:embeddedFont>
      <p:font typeface="Quattrocento Sans" panose="020B0604020202020204" charset="0"/>
      <p:regular r:id="rId60"/>
      <p:bold r:id="rId61"/>
      <p:italic r:id="rId62"/>
      <p:boldItalic r:id="rId63"/>
    </p:embeddedFont>
    <p:embeddedFont>
      <p:font typeface="Roboto" panose="02000000000000000000" pitchFamily="2" charset="0"/>
      <p:regular r:id="rId64"/>
      <p:bold r:id="rId65"/>
      <p:italic r:id="rId66"/>
      <p:boldItalic r:id="rId67"/>
    </p:embeddedFont>
    <p:embeddedFont>
      <p:font typeface="Trebuchet MS" panose="020B0603020202020204" pitchFamily="34" charset="0"/>
      <p:regular r:id="rId68"/>
      <p:bold r:id="rId69"/>
      <p:italic r:id="rId70"/>
      <p:boldItalic r:id="rId7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72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font" Target="fonts/font4.fntdata"/><Relationship Id="rId63" Type="http://schemas.openxmlformats.org/officeDocument/2006/relationships/font" Target="fonts/font20.fntdata"/><Relationship Id="rId68" Type="http://schemas.openxmlformats.org/officeDocument/2006/relationships/font" Target="fonts/font2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font" Target="fonts/font15.fntdata"/><Relationship Id="rId66" Type="http://schemas.openxmlformats.org/officeDocument/2006/relationships/font" Target="fonts/font23.fntdata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font" Target="fonts/font18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64" Type="http://schemas.openxmlformats.org/officeDocument/2006/relationships/font" Target="fonts/font21.fntdata"/><Relationship Id="rId69" Type="http://schemas.openxmlformats.org/officeDocument/2006/relationships/font" Target="fonts/font26.fntdata"/><Relationship Id="rId8" Type="http://schemas.openxmlformats.org/officeDocument/2006/relationships/slide" Target="slides/slide6.xml"/><Relationship Id="rId51" Type="http://schemas.openxmlformats.org/officeDocument/2006/relationships/font" Target="fonts/font8.fntdata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3.fntdata"/><Relationship Id="rId59" Type="http://schemas.openxmlformats.org/officeDocument/2006/relationships/font" Target="fonts/font16.fntdata"/><Relationship Id="rId67" Type="http://schemas.openxmlformats.org/officeDocument/2006/relationships/font" Target="fonts/font24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11.fntdata"/><Relationship Id="rId62" Type="http://schemas.openxmlformats.org/officeDocument/2006/relationships/font" Target="fonts/font19.fntdata"/><Relationship Id="rId70" Type="http://schemas.openxmlformats.org/officeDocument/2006/relationships/font" Target="fonts/font27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font" Target="fonts/font17.fntdata"/><Relationship Id="rId65" Type="http://schemas.openxmlformats.org/officeDocument/2006/relationships/font" Target="fonts/font22.fntdata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7" Type="http://schemas.openxmlformats.org/officeDocument/2006/relationships/slide" Target="slides/slide5.xml"/><Relationship Id="rId71" Type="http://schemas.openxmlformats.org/officeDocument/2006/relationships/font" Target="fonts/font2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f31a6ec7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g4f31a6ec7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504351dca4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g504351dca4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504351dca4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g504351dca4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504351dca4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g504351dca4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504351dca4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g504351dca4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504351dca4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g504351dca4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504351dca4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g504351dca4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05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504351dca4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g504351dca4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504351dca4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8" name="Google Shape;318;g504351dca4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05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504351dca4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g504351dca4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504351dca4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7" name="Google Shape;347;g504351dca4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4f31a6ec74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4f31a6ec74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504351dca4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g504351dca4_0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504351dca4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5" name="Google Shape;375;g504351dca4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504351dca4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7" name="Google Shape;387;g504351dca4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504351dca4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0" name="Google Shape;400;g504351dca4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504351dca4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g504351dca4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504351dca4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1" name="Google Shape;431;g504351dca4_0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504351dca4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5" name="Google Shape;445;g504351dca4_0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504351dca4_0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7" name="Google Shape;457;g504351dca4_0_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504351dca4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1" name="Google Shape;471;g504351dca4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504351dca4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5" name="Google Shape;485;g504351dca4_0_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f31a6ec74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g4f31a6ec74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504351dca4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9" name="Google Shape;499;g504351dca4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504351dca4_0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5" name="Google Shape;515;g504351dca4_0_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504351dca4_0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0" name="Google Shape;530;g504351dca4_0_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504351dca4_0_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3" name="Google Shape;543;g504351dca4_0_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504351dca4_0_4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5" name="Google Shape;555;g504351dca4_0_4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75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504351dca4_0_4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0" name="Google Shape;570;g504351dca4_0_4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75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504351dca4_0_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4" name="Google Shape;584;g504351dca4_0_4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75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504351dca4_0_5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9" name="Google Shape;599;g504351dca4_0_5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75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504351dca4_0_5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4" name="Google Shape;614;g504351dca4_0_5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504351dca4_0_5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6" name="Google Shape;626;g504351dca4_0_5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75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04351dca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g504351dca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504351dca4_0_5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9" name="Google Shape;639;g504351dca4_0_5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75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f31a6ec74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g4f31a6ec74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04351dca4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504351dca4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504351dca4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g504351dca4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504351dca4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g504351dca4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504351dca4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g504351dca4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DG Themed_Geo" type="title">
  <p:cSld name="TITLE">
    <p:bg>
      <p:bgPr>
        <a:solidFill>
          <a:srgbClr val="005B99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16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63" name="Google Shape;63;p16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6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6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6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6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19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82" name="Google Shape;82;p19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9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9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9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9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1" name="Google Shape;91;p2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2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01" name="Google Shape;101;p2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" name="Google Shape;106;p22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t>xx%</a:t>
            </a:r>
          </a:p>
        </p:txBody>
      </p:sp>
      <p:sp>
        <p:nvSpPr>
          <p:cNvPr id="107" name="Google Shape;107;p22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>
            <a:spLocks noGrp="1"/>
          </p:cNvSpPr>
          <p:nvPr>
            <p:ph type="ctrTitle"/>
          </p:nvPr>
        </p:nvSpPr>
        <p:spPr>
          <a:xfrm>
            <a:off x="460950" y="1769500"/>
            <a:ext cx="8222100" cy="14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</a:pPr>
            <a:r>
              <a:rPr lang="en" sz="4400" b="1" dirty="0">
                <a:latin typeface="Hind"/>
                <a:ea typeface="Hind"/>
                <a:cs typeface="Hind"/>
                <a:sym typeface="Hind"/>
              </a:rPr>
              <a:t>Module 05</a:t>
            </a:r>
            <a:endParaRPr sz="4400" b="1" dirty="0">
              <a:latin typeface="Hind"/>
              <a:ea typeface="Hind"/>
              <a:cs typeface="Hind"/>
              <a:sym typeface="Hi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</a:pPr>
            <a:r>
              <a:rPr lang="en" sz="4400" b="1" dirty="0">
                <a:latin typeface="Hind"/>
                <a:ea typeface="Hind"/>
                <a:cs typeface="Hind"/>
                <a:sym typeface="Hind"/>
              </a:rPr>
              <a:t>Command Line Skills</a:t>
            </a:r>
            <a:endParaRPr sz="4400" b="1" dirty="0"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114" name="Google Shape;11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0975" y="4470425"/>
            <a:ext cx="1478599" cy="45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3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3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3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3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3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3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2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32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2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32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2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2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2"/>
          <p:cNvSpPr txBox="1">
            <a:spLocks noGrp="1"/>
          </p:cNvSpPr>
          <p:nvPr>
            <p:ph type="title" idx="4294967295"/>
          </p:nvPr>
        </p:nvSpPr>
        <p:spPr>
          <a:xfrm>
            <a:off x="311700" y="259975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ind"/>
                <a:ea typeface="Hind"/>
                <a:cs typeface="Hind"/>
                <a:sym typeface="Hind"/>
              </a:rPr>
              <a:t>The Shell</a:t>
            </a:r>
            <a:endParaRPr b="1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33" name="Google Shape;233;p32"/>
          <p:cNvSpPr txBox="1">
            <a:spLocks noGrp="1"/>
          </p:cNvSpPr>
          <p:nvPr>
            <p:ph type="body" idx="4294967295"/>
          </p:nvPr>
        </p:nvSpPr>
        <p:spPr>
          <a:xfrm>
            <a:off x="364950" y="908938"/>
            <a:ext cx="8520600" cy="40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●"/>
            </a:pPr>
            <a:r>
              <a:rPr lang="en" sz="1600" dirty="0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When a terminal application is run, and a shell appears, displaying an important part of the interface — the prompt. </a:t>
            </a: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●"/>
            </a:pPr>
            <a:r>
              <a:rPr lang="en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lang="en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ypically the prompt contains information about the user and the system. Below is a common prompt structure:</a:t>
            </a: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prompt shown contains the following information:</a:t>
            </a: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○"/>
            </a:pPr>
            <a:r>
              <a:rPr lang="en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Username (</a:t>
            </a:r>
            <a:r>
              <a:rPr lang="en"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sysadmin</a:t>
            </a:r>
            <a:r>
              <a:rPr lang="en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1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○"/>
            </a:pPr>
            <a:r>
              <a:rPr lang="en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System name (</a:t>
            </a:r>
            <a:r>
              <a:rPr lang="en"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localhost</a:t>
            </a:r>
            <a:r>
              <a:rPr lang="en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1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○"/>
            </a:pPr>
            <a:r>
              <a:rPr lang="en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Current Directory (</a:t>
            </a:r>
            <a:r>
              <a:rPr lang="en"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~</a:t>
            </a:r>
            <a:r>
              <a:rPr lang="en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1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4" name="Google Shape;234;p32"/>
          <p:cNvSpPr/>
          <p:nvPr/>
        </p:nvSpPr>
        <p:spPr>
          <a:xfrm>
            <a:off x="899100" y="2392950"/>
            <a:ext cx="7452300" cy="3576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75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>
                <a:solidFill>
                  <a:srgbClr val="8AE234"/>
                </a:solidFill>
                <a:latin typeface="Courier New"/>
                <a:ea typeface="Courier New"/>
                <a:cs typeface="Courier New"/>
                <a:sym typeface="Courier New"/>
              </a:rPr>
              <a:t>sysadmin@localhost</a:t>
            </a:r>
            <a:r>
              <a:rPr lang="en" sz="11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" sz="1100" b="1">
                <a:solidFill>
                  <a:srgbClr val="729FCF"/>
                </a:solidFill>
                <a:latin typeface="Courier New"/>
                <a:ea typeface="Courier New"/>
                <a:cs typeface="Courier New"/>
                <a:sym typeface="Courier New"/>
              </a:rPr>
              <a:t>~</a:t>
            </a:r>
            <a:r>
              <a:rPr lang="en" sz="1100" b="1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$</a:t>
            </a:r>
            <a:endParaRPr sz="11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5" name="Google Shape;235;p32"/>
          <p:cNvSpPr/>
          <p:nvPr/>
        </p:nvSpPr>
        <p:spPr>
          <a:xfrm>
            <a:off x="984825" y="4363725"/>
            <a:ext cx="7366500" cy="3576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rgbClr val="C9DAF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75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 </a:t>
            </a:r>
            <a:r>
              <a:rPr lang="en" sz="12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~</a:t>
            </a:r>
            <a:r>
              <a:rPr lang="en" sz="12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symbol is used as shorthand for the user's home directory. </a:t>
            </a:r>
            <a:endParaRPr sz="12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7831C0A-002D-4A2F-BC44-B08382980D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63" y="4803713"/>
            <a:ext cx="2180560" cy="18491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3"/>
          <p:cNvSpPr txBox="1">
            <a:spLocks noGrp="1"/>
          </p:cNvSpPr>
          <p:nvPr>
            <p:ph type="ctrTitle"/>
          </p:nvPr>
        </p:nvSpPr>
        <p:spPr>
          <a:xfrm>
            <a:off x="570300" y="1960522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</a:pPr>
            <a:r>
              <a:rPr lang="en" sz="4400" b="1">
                <a:latin typeface="Hind"/>
                <a:ea typeface="Hind"/>
                <a:cs typeface="Hind"/>
                <a:sym typeface="Hind"/>
              </a:rPr>
              <a:t>Commands</a:t>
            </a:r>
            <a:endParaRPr sz="4400" b="1" i="0" u="none" strike="noStrike" cap="none">
              <a:solidFill>
                <a:schemeClr val="lt1"/>
              </a:solidFill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241" name="Google Shape;24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0975" y="4470425"/>
            <a:ext cx="1478599" cy="45485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3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3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3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3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3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33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66CD0B-D3F5-4FA3-B868-1CC19ECB7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26" y="4797257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4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34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34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4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4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4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34"/>
          <p:cNvSpPr txBox="1">
            <a:spLocks noGrp="1"/>
          </p:cNvSpPr>
          <p:nvPr>
            <p:ph type="title" idx="4294967295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ind"/>
                <a:ea typeface="Hind"/>
                <a:cs typeface="Hind"/>
                <a:sym typeface="Hind"/>
              </a:rPr>
              <a:t>Commands</a:t>
            </a:r>
            <a:endParaRPr b="1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60" name="Google Shape;260;p34"/>
          <p:cNvSpPr txBox="1">
            <a:spLocks noGrp="1"/>
          </p:cNvSpPr>
          <p:nvPr>
            <p:ph type="body" idx="4294967295"/>
          </p:nvPr>
        </p:nvSpPr>
        <p:spPr>
          <a:xfrm>
            <a:off x="311700" y="1229875"/>
            <a:ext cx="8520600" cy="35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 command is a software program that when executed on the CLI, performs an action on the computer. 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To execute a command, the first step is to type the name of the command. 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If you type </a:t>
            </a:r>
            <a:r>
              <a:rPr lang="en" sz="1600">
                <a:solidFill>
                  <a:srgbClr val="C7254E"/>
                </a:solidFill>
                <a:highlight>
                  <a:srgbClr val="F9F2F4"/>
                </a:highlight>
                <a:latin typeface="Courier New"/>
                <a:ea typeface="Courier New"/>
                <a:cs typeface="Courier New"/>
                <a:sym typeface="Courier New"/>
              </a:rPr>
              <a:t>ls</a:t>
            </a: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and hit </a:t>
            </a:r>
            <a:r>
              <a:rPr lang="en" sz="1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Enter</a:t>
            </a: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 The result should resemble the example below: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1" name="Google Shape;261;p34"/>
          <p:cNvSpPr/>
          <p:nvPr/>
        </p:nvSpPr>
        <p:spPr>
          <a:xfrm>
            <a:off x="870150" y="3035825"/>
            <a:ext cx="7144800" cy="6078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750"/>
              </a:spcAft>
              <a:buNone/>
            </a:pPr>
            <a:r>
              <a:rPr lang="en" sz="1200" b="1">
                <a:solidFill>
                  <a:srgbClr val="8AE234"/>
                </a:solidFill>
                <a:latin typeface="Courier New"/>
                <a:ea typeface="Courier New"/>
                <a:cs typeface="Courier New"/>
                <a:sym typeface="Courier New"/>
              </a:rPr>
              <a:t>sysadmin@localhost</a:t>
            </a:r>
            <a:r>
              <a:rPr lang="en" sz="12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" sz="1200" b="1">
                <a:solidFill>
                  <a:srgbClr val="729FCF"/>
                </a:solidFill>
                <a:latin typeface="Courier New"/>
                <a:ea typeface="Courier New"/>
                <a:cs typeface="Courier New"/>
                <a:sym typeface="Courier New"/>
              </a:rPr>
              <a:t>~</a:t>
            </a:r>
            <a:r>
              <a:rPr lang="en" sz="1200" b="1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$ </a:t>
            </a:r>
            <a:r>
              <a:rPr lang="en" sz="1200">
                <a:solidFill>
                  <a:srgbClr val="EEEEEE"/>
                </a:solidFill>
                <a:highlight>
                  <a:srgbClr val="111111"/>
                </a:highlight>
                <a:latin typeface="Courier New"/>
                <a:ea typeface="Courier New"/>
                <a:cs typeface="Courier New"/>
                <a:sym typeface="Courier New"/>
              </a:rPr>
              <a:t>ls</a:t>
            </a:r>
            <a:br>
              <a:rPr lang="en" sz="1200">
                <a:solidFill>
                  <a:srgbClr val="EEEEEE"/>
                </a:solidFill>
                <a:highlight>
                  <a:srgbClr val="111111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200" b="1">
                <a:solidFill>
                  <a:srgbClr val="729FCF"/>
                </a:solidFill>
                <a:highlight>
                  <a:srgbClr val="111111"/>
                </a:highlight>
                <a:latin typeface="Courier New"/>
                <a:ea typeface="Courier New"/>
                <a:cs typeface="Courier New"/>
                <a:sym typeface="Courier New"/>
              </a:rPr>
              <a:t>Desktop  Documents  Downloads  Music  Pictures  Public  Templates  Videos</a:t>
            </a:r>
            <a:endParaRPr sz="1200" b="1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FDB10B-91AF-4E3D-9307-6EFFC817C1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26" y="4797257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5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35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35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35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35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35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35"/>
          <p:cNvSpPr txBox="1">
            <a:spLocks noGrp="1"/>
          </p:cNvSpPr>
          <p:nvPr>
            <p:ph type="title" idx="4294967295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ind"/>
                <a:ea typeface="Hind"/>
                <a:cs typeface="Hind"/>
                <a:sym typeface="Hind"/>
              </a:rPr>
              <a:t>Commands</a:t>
            </a:r>
            <a:endParaRPr b="1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74" name="Google Shape;274;p35"/>
          <p:cNvSpPr txBox="1">
            <a:spLocks noGrp="1"/>
          </p:cNvSpPr>
          <p:nvPr>
            <p:ph type="body" idx="4294967295"/>
          </p:nvPr>
        </p:nvSpPr>
        <p:spPr>
          <a:xfrm>
            <a:off x="311700" y="1229875"/>
            <a:ext cx="8520600" cy="35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Some commands require additional input to run correctly. 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This additional input comes in two forms: </a:t>
            </a:r>
            <a:r>
              <a:rPr lang="en" sz="16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options</a:t>
            </a: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and </a:t>
            </a:r>
            <a:r>
              <a:rPr lang="en" sz="16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arguments</a:t>
            </a: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○"/>
            </a:pP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Options are used to modify the core behavior of a command.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○"/>
            </a:pP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Arguments are used to provide additional information (such as a filename or a username). 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typical format for a command is as follows: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5" name="Google Shape;275;p35"/>
          <p:cNvSpPr/>
          <p:nvPr/>
        </p:nvSpPr>
        <p:spPr>
          <a:xfrm>
            <a:off x="899150" y="3316200"/>
            <a:ext cx="7135200" cy="4191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75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command [options] [arguments]</a:t>
            </a:r>
            <a:endParaRPr sz="1200">
              <a:solidFill>
                <a:srgbClr val="333333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1DCEA1B-93EA-4C1A-81CB-8F13E02179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26" y="4797257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6"/>
          <p:cNvSpPr txBox="1">
            <a:spLocks noGrp="1"/>
          </p:cNvSpPr>
          <p:nvPr>
            <p:ph type="ctrTitle"/>
          </p:nvPr>
        </p:nvSpPr>
        <p:spPr>
          <a:xfrm>
            <a:off x="333150" y="2152350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</a:pPr>
            <a:r>
              <a:rPr lang="en" sz="4400" b="1" dirty="0">
                <a:latin typeface="Hind"/>
                <a:ea typeface="Hind"/>
                <a:cs typeface="Hind"/>
                <a:sym typeface="Hind"/>
              </a:rPr>
              <a:t>Arguments</a:t>
            </a:r>
            <a:endParaRPr sz="4400" b="1" i="0" u="none" strike="noStrike" cap="none" dirty="0">
              <a:solidFill>
                <a:schemeClr val="lt1"/>
              </a:solidFill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281" name="Google Shape;281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0975" y="4470425"/>
            <a:ext cx="1478599" cy="45485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6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36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36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36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36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36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A98339-C36C-469D-A7A1-493BF92D9B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26" y="4797257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7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37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37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37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37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37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7"/>
          <p:cNvSpPr txBox="1">
            <a:spLocks noGrp="1"/>
          </p:cNvSpPr>
          <p:nvPr>
            <p:ph type="title" idx="4294967295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ind"/>
                <a:ea typeface="Hind"/>
                <a:cs typeface="Hind"/>
                <a:sym typeface="Hind"/>
              </a:rPr>
              <a:t>Commands</a:t>
            </a:r>
            <a:endParaRPr b="1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300" name="Google Shape;300;p37"/>
          <p:cNvSpPr txBox="1">
            <a:spLocks noGrp="1"/>
          </p:cNvSpPr>
          <p:nvPr>
            <p:ph type="body" idx="4294967295"/>
          </p:nvPr>
        </p:nvSpPr>
        <p:spPr>
          <a:xfrm>
            <a:off x="311700" y="1229875"/>
            <a:ext cx="8520600" cy="35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An argument can be used to specify something for the command to act upon.</a:t>
            </a: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If the </a:t>
            </a:r>
            <a:r>
              <a:rPr lang="en" sz="1600">
                <a:solidFill>
                  <a:srgbClr val="C7254E"/>
                </a:solidFill>
                <a:highlight>
                  <a:srgbClr val="F3F3F3"/>
                </a:highlight>
                <a:latin typeface="Courier New"/>
                <a:ea typeface="Courier New"/>
                <a:cs typeface="Courier New"/>
                <a:sym typeface="Courier New"/>
              </a:rPr>
              <a:t>ls</a:t>
            </a: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 command is given the name of a directory as an argument, it lists the contents of that directory: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Some commands (such as </a:t>
            </a:r>
            <a:r>
              <a:rPr lang="en" sz="1600">
                <a:solidFill>
                  <a:srgbClr val="C7254E"/>
                </a:solidFill>
                <a:highlight>
                  <a:srgbClr val="F3F3F3"/>
                </a:highlight>
                <a:latin typeface="Courier New"/>
                <a:ea typeface="Courier New"/>
                <a:cs typeface="Courier New"/>
                <a:sym typeface="Courier New"/>
              </a:rPr>
              <a:t>ls</a:t>
            </a: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) accept multiple arguments: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1" name="Google Shape;301;p37"/>
          <p:cNvSpPr/>
          <p:nvPr/>
        </p:nvSpPr>
        <p:spPr>
          <a:xfrm>
            <a:off x="734800" y="1276200"/>
            <a:ext cx="7135200" cy="4191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750"/>
              </a:spcAft>
              <a:buNone/>
            </a:pPr>
            <a:r>
              <a:rPr lang="en" sz="12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command [options] [</a:t>
            </a:r>
            <a:r>
              <a:rPr lang="en" sz="1200" b="1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arguments</a:t>
            </a:r>
            <a:r>
              <a:rPr lang="en" sz="12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endParaRPr sz="1200">
              <a:solidFill>
                <a:srgbClr val="333333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02" name="Google Shape;302;p37"/>
          <p:cNvSpPr/>
          <p:nvPr/>
        </p:nvSpPr>
        <p:spPr>
          <a:xfrm>
            <a:off x="899150" y="2919800"/>
            <a:ext cx="7753800" cy="6123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>
                <a:solidFill>
                  <a:srgbClr val="8AE234"/>
                </a:solidFill>
                <a:latin typeface="Courier New"/>
                <a:ea typeface="Courier New"/>
                <a:cs typeface="Courier New"/>
                <a:sym typeface="Courier New"/>
              </a:rPr>
              <a:t>sysadmin@localhost</a:t>
            </a:r>
            <a:r>
              <a:rPr lang="en" sz="1100" b="1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" sz="1100" b="1">
                <a:solidFill>
                  <a:srgbClr val="729FCF"/>
                </a:solidFill>
                <a:latin typeface="Courier New"/>
                <a:ea typeface="Courier New"/>
                <a:cs typeface="Courier New"/>
                <a:sym typeface="Courier New"/>
              </a:rPr>
              <a:t>~</a:t>
            </a:r>
            <a:r>
              <a:rPr lang="en" sz="1100" b="1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$</a:t>
            </a:r>
            <a:r>
              <a:rPr lang="en" sz="11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 ls /etc/ppp                                 </a:t>
            </a:r>
            <a:endParaRPr sz="11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750"/>
              </a:spcBef>
              <a:spcAft>
                <a:spcPts val="75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729FCF"/>
                </a:solidFill>
                <a:latin typeface="Courier New"/>
                <a:ea typeface="Courier New"/>
                <a:cs typeface="Courier New"/>
                <a:sym typeface="Courier New"/>
              </a:rPr>
              <a:t>ip-down.d</a:t>
            </a:r>
            <a:r>
              <a:rPr lang="en" sz="11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" sz="1100">
                <a:solidFill>
                  <a:srgbClr val="729FCF"/>
                </a:solidFill>
                <a:latin typeface="Courier New"/>
                <a:ea typeface="Courier New"/>
                <a:cs typeface="Courier New"/>
                <a:sym typeface="Courier New"/>
              </a:rPr>
              <a:t>ip-up.d</a:t>
            </a:r>
            <a:r>
              <a:rPr lang="en" sz="11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endParaRPr/>
          </a:p>
        </p:txBody>
      </p:sp>
      <p:sp>
        <p:nvSpPr>
          <p:cNvPr id="303" name="Google Shape;303;p37"/>
          <p:cNvSpPr/>
          <p:nvPr/>
        </p:nvSpPr>
        <p:spPr>
          <a:xfrm>
            <a:off x="879800" y="4041325"/>
            <a:ext cx="7773300" cy="3480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75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>
                <a:solidFill>
                  <a:srgbClr val="8AE234"/>
                </a:solidFill>
                <a:latin typeface="Courier New"/>
                <a:ea typeface="Courier New"/>
                <a:cs typeface="Courier New"/>
                <a:sym typeface="Courier New"/>
              </a:rPr>
              <a:t>sysadmin@localhost</a:t>
            </a:r>
            <a:r>
              <a:rPr lang="en" sz="1100" b="1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" sz="1100" b="1">
                <a:solidFill>
                  <a:srgbClr val="729FCF"/>
                </a:solidFill>
                <a:latin typeface="Courier New"/>
                <a:ea typeface="Courier New"/>
                <a:cs typeface="Courier New"/>
                <a:sym typeface="Courier New"/>
              </a:rPr>
              <a:t>~</a:t>
            </a:r>
            <a:r>
              <a:rPr lang="en" sz="1100" b="1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$</a:t>
            </a:r>
            <a:r>
              <a:rPr lang="en" sz="11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 ls /etc/ppp /etc/ssh    </a:t>
            </a:r>
            <a:endParaRPr sz="11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BFB874F-3662-4FD4-994A-458373001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26" y="4797257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8"/>
          <p:cNvSpPr txBox="1">
            <a:spLocks noGrp="1"/>
          </p:cNvSpPr>
          <p:nvPr>
            <p:ph type="ctrTitle"/>
          </p:nvPr>
        </p:nvSpPr>
        <p:spPr>
          <a:xfrm>
            <a:off x="570300" y="1960522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</a:pPr>
            <a:r>
              <a:rPr lang="en" sz="4400" b="1">
                <a:latin typeface="Hind"/>
                <a:ea typeface="Hind"/>
                <a:cs typeface="Hind"/>
                <a:sym typeface="Hind"/>
              </a:rPr>
              <a:t>Options</a:t>
            </a:r>
            <a:endParaRPr sz="4400" b="1" i="0" u="none" strike="noStrike" cap="none">
              <a:solidFill>
                <a:schemeClr val="lt1"/>
              </a:solidFill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309" name="Google Shape;309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0975" y="4470425"/>
            <a:ext cx="1478599" cy="45485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8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38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38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38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38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38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AD6EB4-E3D4-4FED-B85D-929B81B7B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26" y="4797257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39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39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39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39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39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39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39"/>
          <p:cNvSpPr txBox="1">
            <a:spLocks noGrp="1"/>
          </p:cNvSpPr>
          <p:nvPr>
            <p:ph type="title" idx="4294967295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ind"/>
                <a:ea typeface="Hind"/>
                <a:cs typeface="Hind"/>
                <a:sym typeface="Hind"/>
              </a:rPr>
              <a:t>Options</a:t>
            </a:r>
            <a:endParaRPr b="1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328" name="Google Shape;328;p39"/>
          <p:cNvSpPr txBox="1">
            <a:spLocks noGrp="1"/>
          </p:cNvSpPr>
          <p:nvPr>
            <p:ph type="body" idx="4294967295"/>
          </p:nvPr>
        </p:nvSpPr>
        <p:spPr>
          <a:xfrm>
            <a:off x="311700" y="1229875"/>
            <a:ext cx="8520600" cy="35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Options can be used with commands to expand or modify the way a command behaves.  </a:t>
            </a:r>
            <a:endParaRPr sz="14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For example, using the </a:t>
            </a:r>
            <a:r>
              <a:rPr lang="en" sz="1400" dirty="0">
                <a:solidFill>
                  <a:srgbClr val="C7254E"/>
                </a:solidFill>
                <a:highlight>
                  <a:srgbClr val="F9F2F4"/>
                </a:highlight>
                <a:latin typeface="Courier New"/>
                <a:ea typeface="Courier New"/>
                <a:cs typeface="Courier New"/>
                <a:sym typeface="Courier New"/>
              </a:rPr>
              <a:t>-l</a:t>
            </a:r>
            <a:r>
              <a:rPr lang="en" sz="1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option of the </a:t>
            </a:r>
            <a:r>
              <a:rPr lang="en" sz="1400" dirty="0">
                <a:solidFill>
                  <a:srgbClr val="C7254E"/>
                </a:solidFill>
                <a:highlight>
                  <a:srgbClr val="F9F2F4"/>
                </a:highlight>
                <a:latin typeface="Courier New"/>
                <a:ea typeface="Courier New"/>
                <a:cs typeface="Courier New"/>
                <a:sym typeface="Courier New"/>
              </a:rPr>
              <a:t>ls</a:t>
            </a:r>
            <a:r>
              <a:rPr lang="en" sz="1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command results in a </a:t>
            </a:r>
            <a:r>
              <a:rPr lang="en" sz="1400" i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long listing</a:t>
            </a:r>
            <a:r>
              <a:rPr lang="en" sz="1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providing additional information about the files that are listed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sz="14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Often the character is chosen to be mnemonic for its purpose, like choosing the letter </a:t>
            </a:r>
            <a:r>
              <a:rPr lang="en" sz="1400" i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</a:t>
            </a:r>
            <a:r>
              <a:rPr lang="en" sz="1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for </a:t>
            </a:r>
            <a:r>
              <a:rPr lang="en" sz="1400" i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long</a:t>
            </a:r>
            <a:r>
              <a:rPr lang="en" sz="1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or </a:t>
            </a:r>
            <a:r>
              <a:rPr lang="en" sz="1400" i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</a:t>
            </a:r>
            <a:r>
              <a:rPr lang="en" sz="1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for </a:t>
            </a:r>
            <a:r>
              <a:rPr lang="en" sz="1400" i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reverse</a:t>
            </a:r>
            <a:r>
              <a:rPr lang="en" sz="1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sz="14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9" name="Google Shape;329;p39"/>
          <p:cNvSpPr/>
          <p:nvPr/>
        </p:nvSpPr>
        <p:spPr>
          <a:xfrm>
            <a:off x="734800" y="1276200"/>
            <a:ext cx="7135200" cy="4191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750"/>
              </a:spcAft>
              <a:buNone/>
            </a:pPr>
            <a:r>
              <a:rPr lang="en" sz="12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command [</a:t>
            </a:r>
            <a:r>
              <a:rPr lang="en" sz="1200" b="1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options</a:t>
            </a:r>
            <a:r>
              <a:rPr lang="en" sz="12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] [arguments]</a:t>
            </a:r>
            <a:endParaRPr sz="1200">
              <a:solidFill>
                <a:srgbClr val="333333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30" name="Google Shape;330;p39"/>
          <p:cNvSpPr/>
          <p:nvPr/>
        </p:nvSpPr>
        <p:spPr>
          <a:xfrm>
            <a:off x="850800" y="2734225"/>
            <a:ext cx="7773300" cy="13167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8AE234"/>
                </a:solidFill>
                <a:latin typeface="Courier New"/>
                <a:ea typeface="Courier New"/>
                <a:cs typeface="Courier New"/>
                <a:sym typeface="Courier New"/>
              </a:rPr>
              <a:t>sysadmin@localhost</a:t>
            </a:r>
            <a:r>
              <a:rPr lang="en" sz="1000" b="1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" sz="1000" b="1">
                <a:solidFill>
                  <a:srgbClr val="729FCF"/>
                </a:solidFill>
                <a:latin typeface="Courier New"/>
                <a:ea typeface="Courier New"/>
                <a:cs typeface="Courier New"/>
                <a:sym typeface="Courier New"/>
              </a:rPr>
              <a:t>~</a:t>
            </a:r>
            <a:r>
              <a:rPr lang="en" sz="1000" b="1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$</a:t>
            </a: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 ls -l                                       </a:t>
            </a:r>
            <a:endParaRPr sz="10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total 0</a:t>
            </a:r>
            <a:endParaRPr sz="10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drwxr-xr-x 1 sysadmin sysadmin 0 Jan 29  2015 </a:t>
            </a:r>
            <a:r>
              <a:rPr lang="en" sz="1000" b="1">
                <a:solidFill>
                  <a:srgbClr val="729FCF"/>
                </a:solidFill>
                <a:latin typeface="Courier New"/>
                <a:ea typeface="Courier New"/>
                <a:cs typeface="Courier New"/>
                <a:sym typeface="Courier New"/>
              </a:rPr>
              <a:t>Desktop</a:t>
            </a: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</a:t>
            </a:r>
            <a:endParaRPr sz="10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drwxr-xr-x 1 sysadmin sysadmin 0 Jan 29  2015 </a:t>
            </a:r>
            <a:r>
              <a:rPr lang="en" sz="1000" b="1">
                <a:solidFill>
                  <a:srgbClr val="729FCF"/>
                </a:solidFill>
                <a:latin typeface="Courier New"/>
                <a:ea typeface="Courier New"/>
                <a:cs typeface="Courier New"/>
                <a:sym typeface="Courier New"/>
              </a:rPr>
              <a:t>Documents</a:t>
            </a: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endParaRPr sz="10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750"/>
              </a:spcBef>
              <a:spcAft>
                <a:spcPts val="750"/>
              </a:spcAft>
              <a:buNone/>
            </a:pP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Output Omitted...</a:t>
            </a:r>
            <a:endParaRPr sz="10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DDAFD7-902D-45CC-8267-AD8D200471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26" y="4797257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40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40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40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40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40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40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40"/>
          <p:cNvSpPr txBox="1">
            <a:spLocks noGrp="1"/>
          </p:cNvSpPr>
          <p:nvPr>
            <p:ph type="title" idx="4294967295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ind"/>
                <a:ea typeface="Hind"/>
                <a:cs typeface="Hind"/>
                <a:sym typeface="Hind"/>
              </a:rPr>
              <a:t>Options</a:t>
            </a:r>
            <a:endParaRPr b="1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343" name="Google Shape;343;p40"/>
          <p:cNvSpPr txBox="1">
            <a:spLocks noGrp="1"/>
          </p:cNvSpPr>
          <p:nvPr>
            <p:ph type="body" idx="4294967295"/>
          </p:nvPr>
        </p:nvSpPr>
        <p:spPr>
          <a:xfrm>
            <a:off x="311700" y="1229875"/>
            <a:ext cx="8520600" cy="35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Options can be used in conjunction with other options: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Options are often single letters; however, sometimes they are words or phrases as well.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Typically, older commands use single letters while newer commands use complete words for options. 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○"/>
            </a:pP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Single-letter options are preceded by a single dash </a:t>
            </a:r>
            <a:r>
              <a:rPr lang="en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character, like the </a:t>
            </a:r>
            <a:r>
              <a:rPr lang="en" sz="1200">
                <a:solidFill>
                  <a:srgbClr val="C7254E"/>
                </a:solidFill>
                <a:highlight>
                  <a:srgbClr val="F3F3F3"/>
                </a:highlight>
                <a:latin typeface="Courier New"/>
                <a:ea typeface="Courier New"/>
                <a:cs typeface="Courier New"/>
                <a:sym typeface="Courier New"/>
              </a:rPr>
              <a:t>-h</a:t>
            </a:r>
            <a:r>
              <a:rPr lang="en" sz="1200">
                <a:solidFill>
                  <a:schemeClr val="dk1"/>
                </a:solidFill>
                <a:highlight>
                  <a:srgbClr val="F9F2F4"/>
                </a:highlight>
                <a:latin typeface="Trebuchet MS"/>
                <a:ea typeface="Trebuchet MS"/>
                <a:cs typeface="Trebuchet MS"/>
                <a:sym typeface="Trebuchet MS"/>
              </a:rPr>
              <a:t> </a:t>
            </a: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option.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○"/>
            </a:pP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Full-word options are preceded by two dash -- characters like the full-word form of the</a:t>
            </a:r>
            <a:r>
              <a:rPr lang="en" sz="12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200">
                <a:solidFill>
                  <a:srgbClr val="C7254E"/>
                </a:solidFill>
                <a:highlight>
                  <a:srgbClr val="F3F3F3"/>
                </a:highlight>
                <a:latin typeface="Courier New"/>
                <a:ea typeface="Courier New"/>
                <a:cs typeface="Courier New"/>
                <a:sym typeface="Courier New"/>
              </a:rPr>
              <a:t>-h</a:t>
            </a:r>
            <a:r>
              <a:rPr lang="en" sz="12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option, the</a:t>
            </a:r>
            <a:r>
              <a:rPr lang="en" sz="12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  <a:r>
              <a:rPr lang="en" sz="1200">
                <a:solidFill>
                  <a:srgbClr val="C7254E"/>
                </a:solidFill>
                <a:highlight>
                  <a:srgbClr val="F9F2F4"/>
                </a:highlight>
                <a:latin typeface="Courier New"/>
                <a:ea typeface="Courier New"/>
                <a:cs typeface="Courier New"/>
                <a:sym typeface="Courier New"/>
              </a:rPr>
              <a:t>--human-readable</a:t>
            </a:r>
            <a:r>
              <a:rPr lang="en" sz="12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option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4" name="Google Shape;344;p40"/>
          <p:cNvSpPr/>
          <p:nvPr/>
        </p:nvSpPr>
        <p:spPr>
          <a:xfrm>
            <a:off x="883500" y="1662925"/>
            <a:ext cx="7377000" cy="3675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75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8AE234"/>
                </a:solidFill>
                <a:latin typeface="Courier New"/>
                <a:ea typeface="Courier New"/>
                <a:cs typeface="Courier New"/>
                <a:sym typeface="Courier New"/>
              </a:rPr>
              <a:t>sysadmin@localhost</a:t>
            </a:r>
            <a:r>
              <a:rPr lang="en" sz="1000" b="1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" sz="1000" b="1">
                <a:solidFill>
                  <a:srgbClr val="729FCF"/>
                </a:solidFill>
                <a:latin typeface="Courier New"/>
                <a:ea typeface="Courier New"/>
                <a:cs typeface="Courier New"/>
                <a:sym typeface="Courier New"/>
              </a:rPr>
              <a:t>~</a:t>
            </a:r>
            <a:r>
              <a:rPr lang="en" sz="1000" b="1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$</a:t>
            </a:r>
            <a:r>
              <a:rPr lang="en" sz="105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ls -lr  </a:t>
            </a:r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621026-0A7D-4F42-AC6A-71FD30C331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26" y="4797257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41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41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41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41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41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41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41"/>
          <p:cNvSpPr txBox="1">
            <a:spLocks noGrp="1"/>
          </p:cNvSpPr>
          <p:nvPr>
            <p:ph type="title" idx="4294967295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ind"/>
                <a:ea typeface="Hind"/>
                <a:cs typeface="Hind"/>
                <a:sym typeface="Hind"/>
              </a:rPr>
              <a:t>Command History</a:t>
            </a:r>
            <a:endParaRPr b="1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357" name="Google Shape;357;p41"/>
          <p:cNvSpPr txBox="1">
            <a:spLocks noGrp="1"/>
          </p:cNvSpPr>
          <p:nvPr>
            <p:ph type="body" idx="4294967295"/>
          </p:nvPr>
        </p:nvSpPr>
        <p:spPr>
          <a:xfrm>
            <a:off x="311700" y="1229875"/>
            <a:ext cx="8520600" cy="35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When a command is executed in the terminal, it is stored in a history list.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This makes it easy to execute the same command later eliminating the need to retype the entire command.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Pressing the </a:t>
            </a:r>
            <a:r>
              <a:rPr lang="en" sz="1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Up Arrow ↑</a:t>
            </a: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key displays the previous command on the prompt line. 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To view the entire history list of a terminal, use the </a:t>
            </a:r>
            <a:r>
              <a:rPr lang="en" sz="1600">
                <a:solidFill>
                  <a:srgbClr val="C7254E"/>
                </a:solidFill>
                <a:highlight>
                  <a:srgbClr val="F3F3F3"/>
                </a:highlight>
                <a:latin typeface="Courier New"/>
                <a:ea typeface="Courier New"/>
                <a:cs typeface="Courier New"/>
                <a:sym typeface="Courier New"/>
              </a:rPr>
              <a:t>history</a:t>
            </a: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command: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8" name="Google Shape;358;p41"/>
          <p:cNvSpPr/>
          <p:nvPr/>
        </p:nvSpPr>
        <p:spPr>
          <a:xfrm>
            <a:off x="935725" y="3161500"/>
            <a:ext cx="7377000" cy="13617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8AE234"/>
                </a:solidFill>
                <a:latin typeface="Courier New"/>
                <a:ea typeface="Courier New"/>
                <a:cs typeface="Courier New"/>
                <a:sym typeface="Courier New"/>
              </a:rPr>
              <a:t>sysadmin@localhost</a:t>
            </a:r>
            <a:r>
              <a:rPr lang="en" sz="1000" b="1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" sz="1000" b="1">
                <a:solidFill>
                  <a:srgbClr val="729FCF"/>
                </a:solidFill>
                <a:latin typeface="Courier New"/>
                <a:ea typeface="Courier New"/>
                <a:cs typeface="Courier New"/>
                <a:sym typeface="Courier New"/>
              </a:rPr>
              <a:t>~</a:t>
            </a:r>
            <a:r>
              <a:rPr lang="en" sz="1000" b="1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$</a:t>
            </a: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 history                                   </a:t>
            </a:r>
            <a:endParaRPr sz="10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    1  date                                                       </a:t>
            </a:r>
            <a:endParaRPr sz="10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    2  ls                                                      </a:t>
            </a:r>
            <a:endParaRPr sz="10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    3  cal 5 2030                                             </a:t>
            </a:r>
            <a:endParaRPr sz="10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750"/>
              </a:spcBef>
              <a:spcAft>
                <a:spcPts val="750"/>
              </a:spcAft>
              <a:buNone/>
            </a:pP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    4  history                                 </a:t>
            </a:r>
            <a:endParaRPr sz="1000" b="1">
              <a:solidFill>
                <a:srgbClr val="8AE234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16D455F-26DC-444E-9AB6-FA30EBCAF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26" y="4797257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ctrTitle"/>
          </p:nvPr>
        </p:nvSpPr>
        <p:spPr>
          <a:xfrm>
            <a:off x="560650" y="1546575"/>
            <a:ext cx="8222100" cy="23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Hind Medium"/>
                <a:ea typeface="Hind Medium"/>
                <a:cs typeface="Hind Medium"/>
                <a:sym typeface="Hind Medium"/>
              </a:rPr>
              <a:t>Exam Objective</a:t>
            </a:r>
            <a:endParaRPr>
              <a:latin typeface="Hind Medium"/>
              <a:ea typeface="Hind Medium"/>
              <a:cs typeface="Hind Medium"/>
              <a:sym typeface="Hind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>
                <a:latin typeface="Hind Medium"/>
                <a:ea typeface="Hind Medium"/>
                <a:cs typeface="Hind Medium"/>
                <a:sym typeface="Hind Medium"/>
              </a:rPr>
              <a:t>2.1 Command Line Basics</a:t>
            </a:r>
            <a:endParaRPr sz="2400">
              <a:latin typeface="Hind Medium"/>
              <a:ea typeface="Hind Medium"/>
              <a:cs typeface="Hind Medium"/>
              <a:sym typeface="Hind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400">
              <a:latin typeface="Hind Medium"/>
              <a:ea typeface="Hind Medium"/>
              <a:cs typeface="Hind Medium"/>
              <a:sym typeface="Hind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>
                <a:latin typeface="Hind Medium"/>
                <a:ea typeface="Hind Medium"/>
                <a:cs typeface="Hind Medium"/>
                <a:sym typeface="Hind Medium"/>
              </a:rPr>
              <a:t>Objective Description</a:t>
            </a:r>
            <a:endParaRPr sz="3000">
              <a:latin typeface="Hind Medium"/>
              <a:ea typeface="Hind Medium"/>
              <a:cs typeface="Hind Medium"/>
              <a:sym typeface="Hind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>
                <a:latin typeface="Hind Medium"/>
                <a:ea typeface="Hind Medium"/>
                <a:cs typeface="Hind Medium"/>
                <a:sym typeface="Hind Medium"/>
              </a:rPr>
              <a:t>Basics of Using the Linux Command Line</a:t>
            </a:r>
            <a:endParaRPr sz="4400" b="1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126" name="Google Shape;126;p24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4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4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4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4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4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0975" y="4470425"/>
            <a:ext cx="1478599" cy="45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AB3E14-AC60-406F-B335-333D2C1304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26" y="4797257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42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42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42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42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42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42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42"/>
          <p:cNvSpPr txBox="1">
            <a:spLocks noGrp="1"/>
          </p:cNvSpPr>
          <p:nvPr>
            <p:ph type="title" idx="4294967295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ind"/>
                <a:ea typeface="Hind"/>
                <a:cs typeface="Hind"/>
                <a:sym typeface="Hind"/>
              </a:rPr>
              <a:t>Command History</a:t>
            </a:r>
            <a:endParaRPr b="1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371" name="Google Shape;371;p42"/>
          <p:cNvSpPr txBox="1">
            <a:spLocks noGrp="1"/>
          </p:cNvSpPr>
          <p:nvPr>
            <p:ph type="body" idx="4294967295"/>
          </p:nvPr>
        </p:nvSpPr>
        <p:spPr>
          <a:xfrm>
            <a:off x="311700" y="1229875"/>
            <a:ext cx="8520600" cy="35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If the desired command is in the list that the </a:t>
            </a:r>
            <a:r>
              <a:rPr lang="en" sz="1400">
                <a:solidFill>
                  <a:srgbClr val="C7254E"/>
                </a:solidFill>
                <a:highlight>
                  <a:srgbClr val="F3F3F3"/>
                </a:highlight>
                <a:latin typeface="Courier New"/>
                <a:ea typeface="Courier New"/>
                <a:cs typeface="Courier New"/>
                <a:sym typeface="Courier New"/>
              </a:rPr>
              <a:t>history</a:t>
            </a: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command generates, it can be executed by typing an exclamation point ! character and then the number next to the command (i.e., </a:t>
            </a:r>
            <a:r>
              <a:rPr lang="en" sz="1400">
                <a:solidFill>
                  <a:srgbClr val="C7254E"/>
                </a:solidFill>
                <a:highlight>
                  <a:srgbClr val="F3F3F3"/>
                </a:highlight>
                <a:latin typeface="Courier New"/>
                <a:ea typeface="Courier New"/>
                <a:cs typeface="Courier New"/>
                <a:sym typeface="Courier New"/>
              </a:rPr>
              <a:t>!3</a:t>
            </a: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)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If the history command is passed a number as an argument, it outputs that number of previous commands from the history list.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To execute the most recent command type </a:t>
            </a:r>
            <a:r>
              <a:rPr lang="en" sz="1400">
                <a:solidFill>
                  <a:srgbClr val="C7254E"/>
                </a:solidFill>
                <a:highlight>
                  <a:srgbClr val="F3F3F3"/>
                </a:highlight>
                <a:latin typeface="Courier New"/>
                <a:ea typeface="Courier New"/>
                <a:cs typeface="Courier New"/>
                <a:sym typeface="Courier New"/>
              </a:rPr>
              <a:t>!!</a:t>
            </a: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and hit </a:t>
            </a:r>
            <a:r>
              <a:rPr lang="en" sz="14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Enter</a:t>
            </a: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To execute the most recent iteration of a specific command, type </a:t>
            </a:r>
            <a:r>
              <a:rPr lang="en" sz="1400">
                <a:solidFill>
                  <a:srgbClr val="C7254E"/>
                </a:solidFill>
                <a:highlight>
                  <a:srgbClr val="F3F3F3"/>
                </a:highlight>
                <a:latin typeface="Courier New"/>
                <a:ea typeface="Courier New"/>
                <a:cs typeface="Courier New"/>
                <a:sym typeface="Courier New"/>
              </a:rPr>
              <a:t>!</a:t>
            </a:r>
            <a:r>
              <a:rPr lang="en" sz="1400" i="1">
                <a:solidFill>
                  <a:srgbClr val="C7254E"/>
                </a:solidFill>
                <a:highlight>
                  <a:srgbClr val="F3F3F3"/>
                </a:highlight>
                <a:latin typeface="Courier New"/>
                <a:ea typeface="Courier New"/>
                <a:cs typeface="Courier New"/>
                <a:sym typeface="Courier New"/>
              </a:rPr>
              <a:t>command</a:t>
            </a: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and hit </a:t>
            </a:r>
            <a:r>
              <a:rPr lang="en" sz="14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Enter</a:t>
            </a: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72" name="Google Shape;372;p42"/>
          <p:cNvSpPr/>
          <p:nvPr/>
        </p:nvSpPr>
        <p:spPr>
          <a:xfrm>
            <a:off x="883500" y="2475050"/>
            <a:ext cx="7377000" cy="10476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8AE234"/>
                </a:solidFill>
                <a:latin typeface="Courier New"/>
                <a:ea typeface="Courier New"/>
                <a:cs typeface="Courier New"/>
                <a:sym typeface="Courier New"/>
              </a:rPr>
              <a:t>sysadmin@localhost</a:t>
            </a:r>
            <a:r>
              <a:rPr lang="en" sz="1000" b="1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" sz="1000" b="1">
                <a:solidFill>
                  <a:srgbClr val="729FCF"/>
                </a:solidFill>
                <a:latin typeface="Courier New"/>
                <a:ea typeface="Courier New"/>
                <a:cs typeface="Courier New"/>
                <a:sym typeface="Courier New"/>
              </a:rPr>
              <a:t>~</a:t>
            </a:r>
            <a:r>
              <a:rPr lang="en" sz="1000" b="1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$</a:t>
            </a: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 history 3</a:t>
            </a:r>
            <a:endParaRPr sz="10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    6  date                                                                     </a:t>
            </a:r>
            <a:endParaRPr sz="10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    7  ls /home                                                                   </a:t>
            </a:r>
            <a:endParaRPr sz="10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    8  history 3</a:t>
            </a:r>
            <a:endParaRPr sz="10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750"/>
              </a:spcBef>
              <a:spcAft>
                <a:spcPts val="750"/>
              </a:spcAft>
              <a:buNone/>
            </a:pP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endParaRPr sz="1000" b="1">
              <a:solidFill>
                <a:srgbClr val="8AE234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E4860B-0D78-4DBD-A0F9-E817461621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26" y="4797257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3"/>
          <p:cNvSpPr txBox="1">
            <a:spLocks noGrp="1"/>
          </p:cNvSpPr>
          <p:nvPr>
            <p:ph type="ctrTitle"/>
          </p:nvPr>
        </p:nvSpPr>
        <p:spPr>
          <a:xfrm>
            <a:off x="333150" y="2081024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</a:pPr>
            <a:r>
              <a:rPr lang="en" sz="4400" b="1" dirty="0">
                <a:latin typeface="Hind"/>
                <a:ea typeface="Hind"/>
                <a:cs typeface="Hind"/>
                <a:sym typeface="Hind"/>
              </a:rPr>
              <a:t>Variables</a:t>
            </a:r>
            <a:endParaRPr sz="4400" b="1" i="0" u="none" strike="noStrike" cap="none" dirty="0">
              <a:solidFill>
                <a:schemeClr val="lt1"/>
              </a:solidFill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378" name="Google Shape;378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0975" y="4470425"/>
            <a:ext cx="1478599" cy="45485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43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43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43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43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43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43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9CAC87-C232-44D5-A439-E689CBB5F4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26" y="4797257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389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44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44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44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44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44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44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44"/>
          <p:cNvSpPr txBox="1">
            <a:spLocks noGrp="1"/>
          </p:cNvSpPr>
          <p:nvPr>
            <p:ph type="title" idx="4294967295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ind"/>
                <a:ea typeface="Hind"/>
                <a:cs typeface="Hind"/>
                <a:sym typeface="Hind"/>
              </a:rPr>
              <a:t>Variables</a:t>
            </a:r>
            <a:endParaRPr b="1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397" name="Google Shape;397;p44"/>
          <p:cNvSpPr txBox="1">
            <a:spLocks noGrp="1"/>
          </p:cNvSpPr>
          <p:nvPr>
            <p:ph type="body" idx="4294967295"/>
          </p:nvPr>
        </p:nvSpPr>
        <p:spPr>
          <a:xfrm>
            <a:off x="311700" y="1229875"/>
            <a:ext cx="8520600" cy="35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 variable is a feature that allows the user or the shell to store data. 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Variables are given names and stored temporarily in memory. 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There are two types of variables used in the Bash shell, </a:t>
            </a:r>
            <a:r>
              <a:rPr lang="en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local</a:t>
            </a: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and </a:t>
            </a:r>
            <a:r>
              <a:rPr lang="en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environment</a:t>
            </a: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  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FAB849-3876-42C1-8B30-F9650BE34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26" y="4797257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45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45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45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45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45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45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45"/>
          <p:cNvSpPr txBox="1">
            <a:spLocks noGrp="1"/>
          </p:cNvSpPr>
          <p:nvPr>
            <p:ph type="title" idx="4294967295"/>
          </p:nvPr>
        </p:nvSpPr>
        <p:spPr>
          <a:xfrm>
            <a:off x="311700" y="8615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ind"/>
                <a:ea typeface="Hind"/>
                <a:cs typeface="Hind"/>
                <a:sym typeface="Hind"/>
              </a:rPr>
              <a:t>Local Variables</a:t>
            </a:r>
            <a:endParaRPr b="1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410" name="Google Shape;410;p45"/>
          <p:cNvSpPr txBox="1">
            <a:spLocks noGrp="1"/>
          </p:cNvSpPr>
          <p:nvPr>
            <p:ph type="body" idx="4294967295"/>
          </p:nvPr>
        </p:nvSpPr>
        <p:spPr>
          <a:xfrm>
            <a:off x="311700" y="779926"/>
            <a:ext cx="8520600" cy="3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Local or </a:t>
            </a:r>
            <a:r>
              <a:rPr lang="en" sz="14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shell</a:t>
            </a: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variables exist only in the current shell. When the user closes a terminal window or shell, all of the variables are lost.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To set the value of a variable, use the following assignment expression. 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following example creates a local variable named </a:t>
            </a:r>
            <a:r>
              <a:rPr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variable1</a:t>
            </a: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and assigns it a value of </a:t>
            </a:r>
            <a:r>
              <a:rPr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Something</a:t>
            </a: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To display the value of the variable, use a dollar sign </a:t>
            </a:r>
            <a:r>
              <a:rPr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$</a:t>
            </a: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character followed by the variable name as an argument to the </a:t>
            </a:r>
            <a:r>
              <a:rPr lang="en" sz="1400">
                <a:solidFill>
                  <a:srgbClr val="C7254E"/>
                </a:solidFill>
                <a:highlight>
                  <a:srgbClr val="F3F3F3"/>
                </a:highlight>
                <a:latin typeface="Courier New"/>
                <a:ea typeface="Courier New"/>
                <a:cs typeface="Courier New"/>
                <a:sym typeface="Courier New"/>
              </a:rPr>
              <a:t>echo</a:t>
            </a: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command: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11" name="Google Shape;411;p45"/>
          <p:cNvSpPr/>
          <p:nvPr/>
        </p:nvSpPr>
        <p:spPr>
          <a:xfrm>
            <a:off x="879800" y="1802650"/>
            <a:ext cx="7173900" cy="3384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75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i="1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variable</a:t>
            </a:r>
            <a:r>
              <a:rPr lang="en" sz="12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200" i="1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value</a:t>
            </a:r>
            <a:endParaRPr sz="1200" i="1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2" name="Google Shape;412;p45"/>
          <p:cNvSpPr/>
          <p:nvPr/>
        </p:nvSpPr>
        <p:spPr>
          <a:xfrm>
            <a:off x="879800" y="2938900"/>
            <a:ext cx="7173900" cy="338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75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>
                <a:solidFill>
                  <a:srgbClr val="8AE234"/>
                </a:solidFill>
                <a:latin typeface="Courier New"/>
                <a:ea typeface="Courier New"/>
                <a:cs typeface="Courier New"/>
                <a:sym typeface="Courier New"/>
              </a:rPr>
              <a:t>sysadmin@localhost</a:t>
            </a:r>
            <a:r>
              <a:rPr lang="en" sz="1100" b="1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" sz="1100" b="1">
                <a:solidFill>
                  <a:srgbClr val="729FCF"/>
                </a:solidFill>
                <a:latin typeface="Courier New"/>
                <a:ea typeface="Courier New"/>
                <a:cs typeface="Courier New"/>
                <a:sym typeface="Courier New"/>
              </a:rPr>
              <a:t>~</a:t>
            </a:r>
            <a:r>
              <a:rPr lang="en" sz="1100" b="1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$</a:t>
            </a:r>
            <a:r>
              <a:rPr lang="en" sz="11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 variable1='Something'</a:t>
            </a:r>
            <a:endParaRPr sz="11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13" name="Google Shape;413;p45"/>
          <p:cNvSpPr/>
          <p:nvPr/>
        </p:nvSpPr>
        <p:spPr>
          <a:xfrm>
            <a:off x="879800" y="4075150"/>
            <a:ext cx="7173900" cy="5166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>
                <a:solidFill>
                  <a:srgbClr val="8AE234"/>
                </a:solidFill>
                <a:latin typeface="Courier New"/>
                <a:ea typeface="Courier New"/>
                <a:cs typeface="Courier New"/>
                <a:sym typeface="Courier New"/>
              </a:rPr>
              <a:t>sysadmin@localhost</a:t>
            </a:r>
            <a:r>
              <a:rPr lang="en" sz="1100" b="1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" sz="1100" b="1">
                <a:solidFill>
                  <a:srgbClr val="729FCF"/>
                </a:solidFill>
                <a:latin typeface="Courier New"/>
                <a:ea typeface="Courier New"/>
                <a:cs typeface="Courier New"/>
                <a:sym typeface="Courier New"/>
              </a:rPr>
              <a:t>~</a:t>
            </a:r>
            <a:r>
              <a:rPr lang="en" sz="1100" b="1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$</a:t>
            </a:r>
            <a:r>
              <a:rPr lang="en" sz="11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 echo $variable1                                   </a:t>
            </a:r>
            <a:endParaRPr sz="11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75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Something</a:t>
            </a:r>
            <a:endParaRPr sz="1100" i="1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879D7AD-7FDB-4BC1-82A9-8A8EE1E23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26" y="4797257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46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46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46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46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46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46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46"/>
          <p:cNvSpPr txBox="1">
            <a:spLocks noGrp="1"/>
          </p:cNvSpPr>
          <p:nvPr>
            <p:ph type="title" idx="4294967295"/>
          </p:nvPr>
        </p:nvSpPr>
        <p:spPr>
          <a:xfrm>
            <a:off x="311700" y="8615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ind"/>
                <a:ea typeface="Hind"/>
                <a:cs typeface="Hind"/>
                <a:sym typeface="Hind"/>
              </a:rPr>
              <a:t>Environment Variables</a:t>
            </a:r>
            <a:endParaRPr b="1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426" name="Google Shape;426;p46"/>
          <p:cNvSpPr txBox="1">
            <a:spLocks noGrp="1"/>
          </p:cNvSpPr>
          <p:nvPr>
            <p:ph type="body" idx="4294967295"/>
          </p:nvPr>
        </p:nvSpPr>
        <p:spPr>
          <a:xfrm>
            <a:off x="311700" y="779926"/>
            <a:ext cx="8520600" cy="3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Environment variables</a:t>
            </a: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also called </a:t>
            </a:r>
            <a:r>
              <a:rPr lang="en" sz="14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global variables</a:t>
            </a: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are available system-wide.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Examples include the </a:t>
            </a:r>
            <a:r>
              <a:rPr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PATH</a:t>
            </a: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HOME</a:t>
            </a: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and </a:t>
            </a:r>
            <a:r>
              <a:rPr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HISTSIZE</a:t>
            </a: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variables. 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command in the example below displays the value of the </a:t>
            </a:r>
            <a:r>
              <a:rPr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HISTSIZE</a:t>
            </a: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variable: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 </a:t>
            </a:r>
            <a:r>
              <a:rPr lang="en" sz="1400">
                <a:solidFill>
                  <a:srgbClr val="C7254E"/>
                </a:solidFill>
                <a:highlight>
                  <a:srgbClr val="F3F3F3"/>
                </a:highlight>
                <a:latin typeface="Courier New"/>
                <a:ea typeface="Courier New"/>
                <a:cs typeface="Courier New"/>
                <a:sym typeface="Courier New"/>
              </a:rPr>
              <a:t>env</a:t>
            </a: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command outputs a list of the environment variables.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</a:t>
            </a:r>
            <a:r>
              <a:rPr lang="en" sz="1400">
                <a:solidFill>
                  <a:srgbClr val="C7254E"/>
                </a:solidFill>
                <a:highlight>
                  <a:srgbClr val="F3F3F3"/>
                </a:highlight>
                <a:latin typeface="Courier New"/>
                <a:ea typeface="Courier New"/>
                <a:cs typeface="Courier New"/>
                <a:sym typeface="Courier New"/>
              </a:rPr>
              <a:t>export</a:t>
            </a: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command is used to turn a local variable into an environment variable.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Exported variables can be removed using the </a:t>
            </a:r>
            <a:r>
              <a:rPr lang="en" sz="1400">
                <a:solidFill>
                  <a:srgbClr val="C7254E"/>
                </a:solidFill>
                <a:highlight>
                  <a:srgbClr val="F3F3F3"/>
                </a:highlight>
                <a:latin typeface="Courier New"/>
                <a:ea typeface="Courier New"/>
                <a:cs typeface="Courier New"/>
                <a:sym typeface="Courier New"/>
              </a:rPr>
              <a:t>unset</a:t>
            </a: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command: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27" name="Google Shape;427;p46"/>
          <p:cNvSpPr/>
          <p:nvPr/>
        </p:nvSpPr>
        <p:spPr>
          <a:xfrm>
            <a:off x="879800" y="2076738"/>
            <a:ext cx="7173900" cy="6078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8AE234"/>
                </a:solidFill>
                <a:latin typeface="Courier New"/>
                <a:ea typeface="Courier New"/>
                <a:cs typeface="Courier New"/>
                <a:sym typeface="Courier New"/>
              </a:rPr>
              <a:t>sysadmin@localhost</a:t>
            </a:r>
            <a:r>
              <a:rPr lang="en" sz="1000" b="1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" sz="1000" b="1">
                <a:solidFill>
                  <a:srgbClr val="729FCF"/>
                </a:solidFill>
                <a:latin typeface="Courier New"/>
                <a:ea typeface="Courier New"/>
                <a:cs typeface="Courier New"/>
                <a:sym typeface="Courier New"/>
              </a:rPr>
              <a:t>~</a:t>
            </a:r>
            <a:r>
              <a:rPr lang="en" sz="1000" b="1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$</a:t>
            </a: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 echo $HISTSIZE                     </a:t>
            </a:r>
            <a:endParaRPr sz="10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‌</a:t>
            </a:r>
            <a:r>
              <a:rPr lang="en" sz="1000">
                <a:solidFill>
                  <a:srgbClr val="EEEEEE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⁠</a:t>
            </a:r>
            <a:r>
              <a:rPr lang="en" sz="1000">
                <a:solidFill>
                  <a:srgbClr val="EEEEEE"/>
                </a:solidFill>
                <a:latin typeface="Cambria"/>
                <a:ea typeface="Cambria"/>
                <a:cs typeface="Cambria"/>
                <a:sym typeface="Cambria"/>
              </a:rPr>
              <a:t>​​</a:t>
            </a:r>
            <a:r>
              <a:rPr lang="en" sz="1000">
                <a:solidFill>
                  <a:srgbClr val="EEEEEE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⁠</a:t>
            </a:r>
            <a:r>
              <a:rPr lang="en" sz="1000">
                <a:solidFill>
                  <a:srgbClr val="EEEEEE"/>
                </a:solidFill>
                <a:latin typeface="Cambria"/>
                <a:ea typeface="Cambria"/>
                <a:cs typeface="Cambria"/>
                <a:sym typeface="Cambria"/>
              </a:rPr>
              <a:t>​ </a:t>
            </a: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1000 </a:t>
            </a:r>
            <a:endParaRPr sz="10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750"/>
              </a:spcBef>
              <a:spcAft>
                <a:spcPts val="750"/>
              </a:spcAft>
              <a:buNone/>
            </a:pPr>
            <a:endParaRPr sz="11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28" name="Google Shape;428;p46"/>
          <p:cNvSpPr/>
          <p:nvPr/>
        </p:nvSpPr>
        <p:spPr>
          <a:xfrm>
            <a:off x="918475" y="3741575"/>
            <a:ext cx="7560600" cy="8298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8AE234"/>
                </a:solidFill>
                <a:latin typeface="Courier New"/>
                <a:ea typeface="Courier New"/>
                <a:cs typeface="Courier New"/>
                <a:sym typeface="Courier New"/>
              </a:rPr>
              <a:t>sysadmin@localhost</a:t>
            </a:r>
            <a:r>
              <a:rPr lang="en" sz="1000" b="1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" sz="1000" b="1">
                <a:solidFill>
                  <a:srgbClr val="729FCF"/>
                </a:solidFill>
                <a:latin typeface="Courier New"/>
                <a:ea typeface="Courier New"/>
                <a:cs typeface="Courier New"/>
                <a:sym typeface="Courier New"/>
              </a:rPr>
              <a:t>~</a:t>
            </a:r>
            <a:r>
              <a:rPr lang="en" sz="1000" b="1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$</a:t>
            </a: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 export variable1                                  </a:t>
            </a:r>
            <a:endParaRPr sz="10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8AE234"/>
                </a:solidFill>
                <a:latin typeface="Courier New"/>
                <a:ea typeface="Courier New"/>
                <a:cs typeface="Courier New"/>
                <a:sym typeface="Courier New"/>
              </a:rPr>
              <a:t>sysadmin@localhost</a:t>
            </a:r>
            <a:r>
              <a:rPr lang="en" sz="1000" b="1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" sz="1000" b="1">
                <a:solidFill>
                  <a:srgbClr val="729FCF"/>
                </a:solidFill>
                <a:latin typeface="Courier New"/>
                <a:ea typeface="Courier New"/>
                <a:cs typeface="Courier New"/>
                <a:sym typeface="Courier New"/>
              </a:rPr>
              <a:t>~</a:t>
            </a:r>
            <a:r>
              <a:rPr lang="en" sz="1000" b="1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$</a:t>
            </a: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 env | grep variable1</a:t>
            </a:r>
            <a:endParaRPr sz="10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750"/>
              </a:spcBef>
              <a:spcAft>
                <a:spcPts val="75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EF2929"/>
                </a:solidFill>
                <a:latin typeface="Courier New"/>
                <a:ea typeface="Courier New"/>
                <a:cs typeface="Courier New"/>
                <a:sym typeface="Courier New"/>
              </a:rPr>
              <a:t>variable1</a:t>
            </a: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=Something</a:t>
            </a:r>
            <a:endParaRPr sz="10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4A3571B-9704-4040-8BC6-E0154A96D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8874" y="145594"/>
            <a:ext cx="1593300" cy="13511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47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47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47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47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47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47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47"/>
          <p:cNvSpPr txBox="1">
            <a:spLocks noGrp="1"/>
          </p:cNvSpPr>
          <p:nvPr>
            <p:ph type="title" idx="4294967295"/>
          </p:nvPr>
        </p:nvSpPr>
        <p:spPr>
          <a:xfrm>
            <a:off x="311700" y="312625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ind"/>
                <a:ea typeface="Hind"/>
                <a:cs typeface="Hind"/>
                <a:sym typeface="Hind"/>
              </a:rPr>
              <a:t>Path Variable</a:t>
            </a:r>
            <a:endParaRPr b="1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441" name="Google Shape;441;p47"/>
          <p:cNvSpPr txBox="1">
            <a:spLocks noGrp="1"/>
          </p:cNvSpPr>
          <p:nvPr>
            <p:ph type="body" idx="4294967295"/>
          </p:nvPr>
        </p:nvSpPr>
        <p:spPr>
          <a:xfrm>
            <a:off x="311700" y="1132525"/>
            <a:ext cx="8520600" cy="35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One of the most important Bash shell variables to understand is the </a:t>
            </a: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PATH</a:t>
            </a: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variable.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</a:t>
            </a: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PATH</a:t>
            </a: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variable lists all the places that the system can look for programs to execute. 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following command displays the path of the current shell: 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If the command is not found in any directory listed in the </a:t>
            </a: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PATH</a:t>
            </a: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variable, then the shell returns a </a:t>
            </a: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command not found </a:t>
            </a: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error.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2" name="Google Shape;442;p47"/>
          <p:cNvSpPr/>
          <p:nvPr/>
        </p:nvSpPr>
        <p:spPr>
          <a:xfrm>
            <a:off x="877650" y="3119250"/>
            <a:ext cx="7388700" cy="797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>
                <a:solidFill>
                  <a:srgbClr val="8AE234"/>
                </a:solidFill>
                <a:latin typeface="Courier New"/>
                <a:ea typeface="Courier New"/>
                <a:cs typeface="Courier New"/>
                <a:sym typeface="Courier New"/>
              </a:rPr>
              <a:t>sysadmin@localhost</a:t>
            </a:r>
            <a:r>
              <a:rPr lang="en" sz="1100" b="1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" sz="1100" b="1">
                <a:solidFill>
                  <a:srgbClr val="729FCF"/>
                </a:solidFill>
                <a:latin typeface="Courier New"/>
                <a:ea typeface="Courier New"/>
                <a:cs typeface="Courier New"/>
                <a:sym typeface="Courier New"/>
              </a:rPr>
              <a:t>~</a:t>
            </a:r>
            <a:r>
              <a:rPr lang="en" sz="1100" b="1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$</a:t>
            </a:r>
            <a:r>
              <a:rPr lang="en" sz="11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 echo $PATH                                        </a:t>
            </a:r>
            <a:endParaRPr sz="11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750"/>
              </a:spcBef>
              <a:spcAft>
                <a:spcPts val="75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/home/sysadmin/bin:/usr/local/sbin:/usr/local/bin:/usr/sbin:/usr/bin:/sbin:/bin:/usr/games</a:t>
            </a:r>
            <a:endParaRPr sz="11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B825F5A-DA0F-4ECB-8361-2BADD5B3E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26" y="4797257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8"/>
          <p:cNvSpPr txBox="1">
            <a:spLocks noGrp="1"/>
          </p:cNvSpPr>
          <p:nvPr>
            <p:ph type="ctrTitle"/>
          </p:nvPr>
        </p:nvSpPr>
        <p:spPr>
          <a:xfrm>
            <a:off x="570300" y="1960522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</a:pPr>
            <a:r>
              <a:rPr lang="en" sz="4400" b="1">
                <a:latin typeface="Hind"/>
                <a:ea typeface="Hind"/>
                <a:cs typeface="Hind"/>
                <a:sym typeface="Hind"/>
              </a:rPr>
              <a:t>Command Types</a:t>
            </a:r>
            <a:endParaRPr sz="4400" b="1" i="0" u="none" strike="noStrike" cap="none">
              <a:solidFill>
                <a:schemeClr val="lt1"/>
              </a:solidFill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448" name="Google Shape;448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0975" y="4470425"/>
            <a:ext cx="1478599" cy="454850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48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48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48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48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48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48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03D0C5-C0AE-489F-9A79-F199B98E25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26" y="4797257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Google Shape;459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49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49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49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49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49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49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49"/>
          <p:cNvSpPr txBox="1">
            <a:spLocks noGrp="1"/>
          </p:cNvSpPr>
          <p:nvPr>
            <p:ph type="title" idx="4294967295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ind"/>
                <a:ea typeface="Hind"/>
                <a:cs typeface="Hind"/>
                <a:sym typeface="Hind"/>
              </a:rPr>
              <a:t>Command Types</a:t>
            </a:r>
            <a:endParaRPr b="1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467" name="Google Shape;467;p49"/>
          <p:cNvSpPr txBox="1">
            <a:spLocks noGrp="1"/>
          </p:cNvSpPr>
          <p:nvPr>
            <p:ph type="body" idx="4294967295"/>
          </p:nvPr>
        </p:nvSpPr>
        <p:spPr>
          <a:xfrm>
            <a:off x="311700" y="1229875"/>
            <a:ext cx="8520600" cy="35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</a:t>
            </a:r>
            <a:r>
              <a:rPr lang="en" sz="1600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 </a:t>
            </a:r>
            <a:r>
              <a:rPr lang="en" sz="1600">
                <a:solidFill>
                  <a:srgbClr val="C7254E"/>
                </a:solidFill>
                <a:highlight>
                  <a:srgbClr val="F9F2F4"/>
                </a:highlight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command can be used to determine information about command type. 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There are several different sources of commands within the shell of your CLI: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○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Internal commands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○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External commands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○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Aliases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○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Functions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8" name="Google Shape;468;p49"/>
          <p:cNvSpPr/>
          <p:nvPr/>
        </p:nvSpPr>
        <p:spPr>
          <a:xfrm>
            <a:off x="870150" y="1691925"/>
            <a:ext cx="7753800" cy="3771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75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333333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type </a:t>
            </a:r>
            <a:r>
              <a:rPr lang="en" sz="1200" i="1">
                <a:solidFill>
                  <a:srgbClr val="333333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command</a:t>
            </a:r>
            <a:endParaRPr sz="120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97BF85-7E2E-440E-B543-E1F7B3C8A5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26" y="4797257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Google Shape;473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50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50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50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50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50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50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50"/>
          <p:cNvSpPr txBox="1">
            <a:spLocks noGrp="1"/>
          </p:cNvSpPr>
          <p:nvPr>
            <p:ph type="title" idx="4294967295"/>
          </p:nvPr>
        </p:nvSpPr>
        <p:spPr>
          <a:xfrm>
            <a:off x="311700" y="8615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ind"/>
                <a:ea typeface="Hind"/>
                <a:cs typeface="Hind"/>
                <a:sym typeface="Hind"/>
              </a:rPr>
              <a:t>Internal Commands</a:t>
            </a:r>
            <a:endParaRPr b="1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481" name="Google Shape;481;p50"/>
          <p:cNvSpPr txBox="1">
            <a:spLocks noGrp="1"/>
          </p:cNvSpPr>
          <p:nvPr>
            <p:ph type="body" idx="4294967295"/>
          </p:nvPr>
        </p:nvSpPr>
        <p:spPr>
          <a:xfrm>
            <a:off x="311700" y="779926"/>
            <a:ext cx="8520600" cy="3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Also called </a:t>
            </a:r>
            <a:r>
              <a:rPr lang="en" sz="16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built-in</a:t>
            </a: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commands, these commands are built into the shell itself.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 good example is the </a:t>
            </a:r>
            <a:r>
              <a:rPr lang="en" sz="1600">
                <a:solidFill>
                  <a:srgbClr val="C7254E"/>
                </a:solidFill>
                <a:highlight>
                  <a:srgbClr val="F3F3F3"/>
                </a:highlight>
                <a:latin typeface="Courier New"/>
                <a:ea typeface="Courier New"/>
                <a:cs typeface="Courier New"/>
                <a:sym typeface="Courier New"/>
              </a:rPr>
              <a:t>cd</a:t>
            </a: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 (change directory) command as it is part of the Bash shell.  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 </a:t>
            </a:r>
            <a:r>
              <a:rPr lang="en" sz="1600">
                <a:solidFill>
                  <a:srgbClr val="C7254E"/>
                </a:solidFill>
                <a:highlight>
                  <a:srgbClr val="F3F3F3"/>
                </a:highlight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command identifies the </a:t>
            </a:r>
            <a:r>
              <a:rPr lang="en" sz="1600">
                <a:solidFill>
                  <a:srgbClr val="C7254E"/>
                </a:solidFill>
                <a:highlight>
                  <a:srgbClr val="F3F3F3"/>
                </a:highlight>
                <a:latin typeface="Courier New"/>
                <a:ea typeface="Courier New"/>
                <a:cs typeface="Courier New"/>
                <a:sym typeface="Courier New"/>
              </a:rPr>
              <a:t>cd</a:t>
            </a: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command as an internal command: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82" name="Google Shape;482;p50"/>
          <p:cNvSpPr/>
          <p:nvPr/>
        </p:nvSpPr>
        <p:spPr>
          <a:xfrm>
            <a:off x="879800" y="2328125"/>
            <a:ext cx="7173900" cy="6078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8AE234"/>
                </a:solidFill>
                <a:latin typeface="Courier New"/>
                <a:ea typeface="Courier New"/>
                <a:cs typeface="Courier New"/>
                <a:sym typeface="Courier New"/>
              </a:rPr>
              <a:t>sysadmin@localhost</a:t>
            </a:r>
            <a:r>
              <a:rPr lang="en" sz="1100" b="1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" sz="1100" b="1">
                <a:solidFill>
                  <a:srgbClr val="729FCF"/>
                </a:solidFill>
                <a:latin typeface="Courier New"/>
                <a:ea typeface="Courier New"/>
                <a:cs typeface="Courier New"/>
                <a:sym typeface="Courier New"/>
              </a:rPr>
              <a:t>~</a:t>
            </a:r>
            <a:r>
              <a:rPr lang="en" sz="1100" b="1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$</a:t>
            </a:r>
            <a:r>
              <a:rPr lang="en" sz="11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 type cd                                     </a:t>
            </a:r>
            <a:endParaRPr sz="11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cd is a shell builtin</a:t>
            </a:r>
            <a:endParaRPr sz="1100" b="1">
              <a:solidFill>
                <a:srgbClr val="8AE23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750"/>
              </a:spcBef>
              <a:spcAft>
                <a:spcPts val="750"/>
              </a:spcAft>
              <a:buNone/>
            </a:pPr>
            <a:endParaRPr sz="11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E1496A-5768-43AA-BD28-1E7EB8278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26" y="4797257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Google Shape;487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51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51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51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51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51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51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51"/>
          <p:cNvSpPr txBox="1">
            <a:spLocks noGrp="1"/>
          </p:cNvSpPr>
          <p:nvPr>
            <p:ph type="title" idx="4294967295"/>
          </p:nvPr>
        </p:nvSpPr>
        <p:spPr>
          <a:xfrm>
            <a:off x="311700" y="8615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ind"/>
                <a:ea typeface="Hind"/>
                <a:cs typeface="Hind"/>
                <a:sym typeface="Hind"/>
              </a:rPr>
              <a:t>External Commands</a:t>
            </a:r>
            <a:endParaRPr b="1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495" name="Google Shape;495;p51"/>
          <p:cNvSpPr txBox="1">
            <a:spLocks noGrp="1"/>
          </p:cNvSpPr>
          <p:nvPr>
            <p:ph type="body" idx="4294967295"/>
          </p:nvPr>
        </p:nvSpPr>
        <p:spPr>
          <a:xfrm>
            <a:off x="311700" y="779926"/>
            <a:ext cx="8520600" cy="3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External commands</a:t>
            </a:r>
            <a:r>
              <a:rPr lang="en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are stored in files that are searched by the shell.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It can be beneficial to know where the shell is finding the command or which version it is using.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 </a:t>
            </a:r>
            <a:r>
              <a:rPr lang="en" sz="1600">
                <a:solidFill>
                  <a:srgbClr val="C7254E"/>
                </a:solidFill>
                <a:highlight>
                  <a:srgbClr val="F3F3F3"/>
                </a:highlight>
                <a:latin typeface="Courier New"/>
                <a:ea typeface="Courier New"/>
                <a:cs typeface="Courier New"/>
                <a:sym typeface="Courier New"/>
              </a:rPr>
              <a:t>which</a:t>
            </a: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command searches for the location of a command by searching the </a:t>
            </a:r>
            <a:r>
              <a:rPr lang="en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PATH</a:t>
            </a: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variable.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96" name="Google Shape;496;p51"/>
          <p:cNvSpPr/>
          <p:nvPr/>
        </p:nvSpPr>
        <p:spPr>
          <a:xfrm>
            <a:off x="879800" y="2753550"/>
            <a:ext cx="7173900" cy="10752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8AE234"/>
                </a:solidFill>
                <a:latin typeface="Courier New"/>
                <a:ea typeface="Courier New"/>
                <a:cs typeface="Courier New"/>
                <a:sym typeface="Courier New"/>
              </a:rPr>
              <a:t>sysadmin@localhost</a:t>
            </a:r>
            <a:r>
              <a:rPr lang="en" sz="1000" b="1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" sz="1000" b="1">
                <a:solidFill>
                  <a:srgbClr val="729FCF"/>
                </a:solidFill>
                <a:latin typeface="Courier New"/>
                <a:ea typeface="Courier New"/>
                <a:cs typeface="Courier New"/>
                <a:sym typeface="Courier New"/>
              </a:rPr>
              <a:t>~</a:t>
            </a:r>
            <a:r>
              <a:rPr lang="en" sz="1000" b="1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$</a:t>
            </a: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 which ls                                       </a:t>
            </a:r>
            <a:endParaRPr sz="10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/bin/ls                                                               </a:t>
            </a:r>
            <a:endParaRPr sz="10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8AE234"/>
                </a:solidFill>
                <a:latin typeface="Courier New"/>
                <a:ea typeface="Courier New"/>
                <a:cs typeface="Courier New"/>
                <a:sym typeface="Courier New"/>
              </a:rPr>
              <a:t>sysadmin@localhost</a:t>
            </a:r>
            <a:r>
              <a:rPr lang="en" sz="1000" b="1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" sz="1000" b="1">
                <a:solidFill>
                  <a:srgbClr val="729FCF"/>
                </a:solidFill>
                <a:latin typeface="Courier New"/>
                <a:ea typeface="Courier New"/>
                <a:cs typeface="Courier New"/>
                <a:sym typeface="Courier New"/>
              </a:rPr>
              <a:t>~</a:t>
            </a:r>
            <a:r>
              <a:rPr lang="en" sz="1000" b="1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$</a:t>
            </a: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 which cal                                        </a:t>
            </a:r>
            <a:endParaRPr sz="10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750"/>
              </a:spcBef>
              <a:spcAft>
                <a:spcPts val="750"/>
              </a:spcAft>
              <a:buNone/>
            </a:pP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/usr/bin/cal</a:t>
            </a:r>
            <a:endParaRPr sz="11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10282E-D615-4378-A3DD-B7B3064C1E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26" y="4797257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>
            <a:spLocks noGrp="1"/>
          </p:cNvSpPr>
          <p:nvPr>
            <p:ph type="ctrTitle"/>
          </p:nvPr>
        </p:nvSpPr>
        <p:spPr>
          <a:xfrm>
            <a:off x="233916" y="1960522"/>
            <a:ext cx="8558484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</a:pPr>
            <a:r>
              <a:rPr lang="en" sz="4400" b="1" dirty="0">
                <a:latin typeface="Hind"/>
                <a:ea typeface="Hind"/>
                <a:cs typeface="Hind"/>
                <a:sym typeface="Hind"/>
              </a:rPr>
              <a:t>Introduction</a:t>
            </a:r>
            <a:endParaRPr sz="4400" b="1" i="0" u="none" strike="noStrike" cap="none" dirty="0">
              <a:solidFill>
                <a:schemeClr val="lt1"/>
              </a:solidFill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138" name="Google Shape;13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0975" y="4470425"/>
            <a:ext cx="1478599" cy="45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5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5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5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5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5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5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783DF3-BCFE-4AE7-AF70-CD3A606483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26" y="4797257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Google Shape;501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52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52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52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52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52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52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52"/>
          <p:cNvSpPr txBox="1">
            <a:spLocks noGrp="1"/>
          </p:cNvSpPr>
          <p:nvPr>
            <p:ph type="title" idx="4294967295"/>
          </p:nvPr>
        </p:nvSpPr>
        <p:spPr>
          <a:xfrm>
            <a:off x="311700" y="8615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ind"/>
                <a:ea typeface="Hind"/>
                <a:cs typeface="Hind"/>
                <a:sym typeface="Hind"/>
              </a:rPr>
              <a:t>External Commands</a:t>
            </a:r>
            <a:endParaRPr b="1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509" name="Google Shape;509;p52"/>
          <p:cNvSpPr txBox="1">
            <a:spLocks noGrp="1"/>
          </p:cNvSpPr>
          <p:nvPr>
            <p:ph type="body" idx="4294967295"/>
          </p:nvPr>
        </p:nvSpPr>
        <p:spPr>
          <a:xfrm>
            <a:off x="311700" y="779926"/>
            <a:ext cx="8520600" cy="3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External commands can be executed by typing the complete path to the command.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For external commands, the </a:t>
            </a:r>
            <a:r>
              <a:rPr lang="en" sz="1600">
                <a:solidFill>
                  <a:srgbClr val="C7254E"/>
                </a:solidFill>
                <a:highlight>
                  <a:srgbClr val="F9F2F4"/>
                </a:highlight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command displays the location of the command: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To display all locations that contain the command name, use the </a:t>
            </a:r>
            <a:r>
              <a:rPr lang="en" sz="1600">
                <a:solidFill>
                  <a:srgbClr val="C7254E"/>
                </a:solidFill>
                <a:highlight>
                  <a:srgbClr val="F3F3F3"/>
                </a:highlight>
                <a:latin typeface="Courier New"/>
                <a:ea typeface="Courier New"/>
                <a:cs typeface="Courier New"/>
                <a:sym typeface="Courier New"/>
              </a:rPr>
              <a:t>-a</a:t>
            </a: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option to the </a:t>
            </a:r>
            <a:r>
              <a:rPr lang="en" sz="1600">
                <a:solidFill>
                  <a:srgbClr val="C7254E"/>
                </a:solidFill>
                <a:highlight>
                  <a:srgbClr val="F3F3F3"/>
                </a:highlight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command: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10" name="Google Shape;510;p52"/>
          <p:cNvSpPr/>
          <p:nvPr/>
        </p:nvSpPr>
        <p:spPr>
          <a:xfrm>
            <a:off x="918475" y="1196950"/>
            <a:ext cx="7173900" cy="6690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>
                <a:solidFill>
                  <a:srgbClr val="8AE234"/>
                </a:solidFill>
                <a:latin typeface="Courier New"/>
                <a:ea typeface="Courier New"/>
                <a:cs typeface="Courier New"/>
                <a:sym typeface="Courier New"/>
              </a:rPr>
              <a:t>sysadmin@localhost</a:t>
            </a:r>
            <a:r>
              <a:rPr lang="en" sz="105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" sz="1050" b="1">
                <a:solidFill>
                  <a:srgbClr val="729FCF"/>
                </a:solidFill>
                <a:latin typeface="Courier New"/>
                <a:ea typeface="Courier New"/>
                <a:cs typeface="Courier New"/>
                <a:sym typeface="Courier New"/>
              </a:rPr>
              <a:t>~</a:t>
            </a:r>
            <a:r>
              <a:rPr lang="en" sz="105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$ /bin/ls                                                   </a:t>
            </a:r>
            <a:endParaRPr sz="1050">
              <a:solidFill>
                <a:srgbClr val="F0F0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Desktop  Documents  Downloads  Music  Pictures  Public  Templates  Videos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750"/>
              </a:spcAft>
              <a:buNone/>
            </a:pPr>
            <a:endParaRPr sz="1000" b="1">
              <a:solidFill>
                <a:srgbClr val="8AE234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11" name="Google Shape;511;p52"/>
          <p:cNvSpPr/>
          <p:nvPr/>
        </p:nvSpPr>
        <p:spPr>
          <a:xfrm>
            <a:off x="899150" y="2494400"/>
            <a:ext cx="7193100" cy="5607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8AE234"/>
                </a:solidFill>
                <a:latin typeface="Courier New"/>
                <a:ea typeface="Courier New"/>
                <a:cs typeface="Courier New"/>
                <a:sym typeface="Courier New"/>
              </a:rPr>
              <a:t>sysadmin@localhost</a:t>
            </a:r>
            <a:r>
              <a:rPr lang="en" sz="1000" b="1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" sz="1000" b="1">
                <a:solidFill>
                  <a:srgbClr val="729FCF"/>
                </a:solidFill>
                <a:latin typeface="Courier New"/>
                <a:ea typeface="Courier New"/>
                <a:cs typeface="Courier New"/>
                <a:sym typeface="Courier New"/>
              </a:rPr>
              <a:t>~</a:t>
            </a:r>
            <a:r>
              <a:rPr lang="en" sz="1000" b="1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$</a:t>
            </a: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 type cal                                      </a:t>
            </a:r>
            <a:endParaRPr sz="10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750"/>
              </a:spcBef>
              <a:spcAft>
                <a:spcPts val="75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cal is /usr/bin/cal</a:t>
            </a:r>
            <a:endParaRPr sz="105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2" name="Google Shape;512;p52"/>
          <p:cNvSpPr/>
          <p:nvPr/>
        </p:nvSpPr>
        <p:spPr>
          <a:xfrm>
            <a:off x="870150" y="3983300"/>
            <a:ext cx="7222200" cy="3480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75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8AE234"/>
                </a:solidFill>
                <a:highlight>
                  <a:srgbClr val="000000"/>
                </a:highlight>
                <a:latin typeface="Courier New"/>
                <a:ea typeface="Courier New"/>
                <a:cs typeface="Courier New"/>
                <a:sym typeface="Courier New"/>
              </a:rPr>
              <a:t>sysadmin@localhost</a:t>
            </a:r>
            <a:r>
              <a:rPr lang="en" sz="1000" b="1">
                <a:solidFill>
                  <a:srgbClr val="EEEEEE"/>
                </a:solidFill>
                <a:highlight>
                  <a:srgbClr val="000000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" sz="1000" b="1">
                <a:solidFill>
                  <a:srgbClr val="729FCF"/>
                </a:solidFill>
                <a:highlight>
                  <a:srgbClr val="000000"/>
                </a:highlight>
                <a:latin typeface="Courier New"/>
                <a:ea typeface="Courier New"/>
                <a:cs typeface="Courier New"/>
                <a:sym typeface="Courier New"/>
              </a:rPr>
              <a:t>~</a:t>
            </a:r>
            <a:r>
              <a:rPr lang="en" sz="1000" b="1">
                <a:solidFill>
                  <a:srgbClr val="EEEEEE"/>
                </a:solidFill>
                <a:highlight>
                  <a:srgbClr val="000000"/>
                </a:highlight>
                <a:latin typeface="Courier New"/>
                <a:ea typeface="Courier New"/>
                <a:cs typeface="Courier New"/>
                <a:sym typeface="Courier New"/>
              </a:rPr>
              <a:t>$</a:t>
            </a:r>
            <a:r>
              <a:rPr lang="en" sz="1000">
                <a:solidFill>
                  <a:srgbClr val="EEEEEE"/>
                </a:solidFill>
                <a:highlight>
                  <a:srgbClr val="000000"/>
                </a:highlight>
                <a:latin typeface="Courier New"/>
                <a:ea typeface="Courier New"/>
                <a:cs typeface="Courier New"/>
                <a:sym typeface="Courier New"/>
              </a:rPr>
              <a:t> type -a echo  </a:t>
            </a:r>
            <a:endParaRPr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6A9DE27-A4DD-4982-82BA-AAFD74E26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26" y="4797257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Google Shape;517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53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53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53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53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53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53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53"/>
          <p:cNvSpPr txBox="1">
            <a:spLocks noGrp="1"/>
          </p:cNvSpPr>
          <p:nvPr>
            <p:ph type="title" idx="4294967295"/>
          </p:nvPr>
        </p:nvSpPr>
        <p:spPr>
          <a:xfrm>
            <a:off x="311700" y="8615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ind"/>
                <a:ea typeface="Hind"/>
                <a:cs typeface="Hind"/>
                <a:sym typeface="Hind"/>
              </a:rPr>
              <a:t>Aliases</a:t>
            </a:r>
            <a:endParaRPr b="1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525" name="Google Shape;525;p53"/>
          <p:cNvSpPr txBox="1">
            <a:spLocks noGrp="1"/>
          </p:cNvSpPr>
          <p:nvPr>
            <p:ph type="body" idx="4294967295"/>
          </p:nvPr>
        </p:nvSpPr>
        <p:spPr>
          <a:xfrm>
            <a:off x="311700" y="779926"/>
            <a:ext cx="8520600" cy="3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 </a:t>
            </a:r>
            <a:r>
              <a:rPr lang="en" sz="16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alias</a:t>
            </a: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can be used to map longer commands to shorter key sequences.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For example, the command </a:t>
            </a:r>
            <a:r>
              <a:rPr lang="en" sz="1600">
                <a:solidFill>
                  <a:srgbClr val="C7254E"/>
                </a:solidFill>
                <a:highlight>
                  <a:srgbClr val="F9F2F4"/>
                </a:highlight>
                <a:latin typeface="Courier New"/>
                <a:ea typeface="Courier New"/>
                <a:cs typeface="Courier New"/>
                <a:sym typeface="Courier New"/>
              </a:rPr>
              <a:t>ls -l</a:t>
            </a: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is commonly aliased to </a:t>
            </a:r>
            <a:r>
              <a:rPr lang="en" sz="1600">
                <a:solidFill>
                  <a:srgbClr val="C7254E"/>
                </a:solidFill>
                <a:highlight>
                  <a:srgbClr val="F3F3F3"/>
                </a:highlight>
                <a:latin typeface="Courier New"/>
                <a:ea typeface="Courier New"/>
                <a:cs typeface="Courier New"/>
                <a:sym typeface="Courier New"/>
              </a:rPr>
              <a:t>l</a:t>
            </a: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or </a:t>
            </a:r>
            <a:r>
              <a:rPr lang="en" sz="1600">
                <a:solidFill>
                  <a:srgbClr val="C7254E"/>
                </a:solidFill>
                <a:highlight>
                  <a:srgbClr val="F3F3F3"/>
                </a:highlight>
                <a:latin typeface="Courier New"/>
                <a:ea typeface="Courier New"/>
                <a:cs typeface="Courier New"/>
                <a:sym typeface="Courier New"/>
              </a:rPr>
              <a:t>ll</a:t>
            </a: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  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To determine what aliases are set on the current shell use the </a:t>
            </a:r>
            <a:r>
              <a:rPr lang="en" sz="1600">
                <a:solidFill>
                  <a:srgbClr val="C7254E"/>
                </a:solidFill>
                <a:highlight>
                  <a:srgbClr val="F3F3F3"/>
                </a:highlight>
                <a:latin typeface="Courier New"/>
                <a:ea typeface="Courier New"/>
                <a:cs typeface="Courier New"/>
                <a:sym typeface="Courier New"/>
              </a:rPr>
              <a:t>alias</a:t>
            </a: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command: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 </a:t>
            </a:r>
            <a:r>
              <a:rPr lang="en" sz="1600">
                <a:solidFill>
                  <a:srgbClr val="C7254E"/>
                </a:solidFill>
                <a:highlight>
                  <a:srgbClr val="F3F3F3"/>
                </a:highlight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command can identify aliases to other commands: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26" name="Google Shape;526;p53"/>
          <p:cNvSpPr/>
          <p:nvPr/>
        </p:nvSpPr>
        <p:spPr>
          <a:xfrm>
            <a:off x="879800" y="2328125"/>
            <a:ext cx="7173900" cy="10770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8AE234"/>
                </a:solidFill>
                <a:latin typeface="Courier New"/>
                <a:ea typeface="Courier New"/>
                <a:cs typeface="Courier New"/>
                <a:sym typeface="Courier New"/>
              </a:rPr>
              <a:t>sysadmin@localhost</a:t>
            </a:r>
            <a:r>
              <a:rPr lang="en" sz="1100" b="1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" sz="1100" b="1">
                <a:solidFill>
                  <a:srgbClr val="729FCF"/>
                </a:solidFill>
                <a:latin typeface="Courier New"/>
                <a:ea typeface="Courier New"/>
                <a:cs typeface="Courier New"/>
                <a:sym typeface="Courier New"/>
              </a:rPr>
              <a:t>~</a:t>
            </a:r>
            <a:r>
              <a:rPr lang="en" sz="1100" b="1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$</a:t>
            </a:r>
            <a:r>
              <a:rPr lang="en" sz="11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 alias                                             </a:t>
            </a:r>
            <a:endParaRPr sz="11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alias egrep='egrep --color=auto'                                       </a:t>
            </a:r>
            <a:endParaRPr sz="11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alias fgrep='fgrep --color=auto'    </a:t>
            </a:r>
            <a:endParaRPr sz="1100" b="1">
              <a:solidFill>
                <a:srgbClr val="8AE23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750"/>
              </a:spcBef>
              <a:spcAft>
                <a:spcPts val="750"/>
              </a:spcAft>
              <a:buNone/>
            </a:pPr>
            <a:r>
              <a:rPr lang="en" sz="11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Output Omitted...</a:t>
            </a:r>
            <a:endParaRPr sz="11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27" name="Google Shape;527;p53"/>
          <p:cNvSpPr/>
          <p:nvPr/>
        </p:nvSpPr>
        <p:spPr>
          <a:xfrm>
            <a:off x="870150" y="4012325"/>
            <a:ext cx="7173900" cy="5607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>
                <a:solidFill>
                  <a:srgbClr val="8AE234"/>
                </a:solidFill>
                <a:latin typeface="Courier New"/>
                <a:ea typeface="Courier New"/>
                <a:cs typeface="Courier New"/>
                <a:sym typeface="Courier New"/>
              </a:rPr>
              <a:t>sysadmin@localhost</a:t>
            </a:r>
            <a:r>
              <a:rPr lang="en" sz="1100" b="1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" sz="1100" b="1">
                <a:solidFill>
                  <a:srgbClr val="729FCF"/>
                </a:solidFill>
                <a:latin typeface="Courier New"/>
                <a:ea typeface="Courier New"/>
                <a:cs typeface="Courier New"/>
                <a:sym typeface="Courier New"/>
              </a:rPr>
              <a:t>~</a:t>
            </a:r>
            <a:r>
              <a:rPr lang="en" sz="1100" b="1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$</a:t>
            </a:r>
            <a:r>
              <a:rPr lang="en" sz="11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 type ll                                          </a:t>
            </a:r>
            <a:endParaRPr sz="11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750"/>
              </a:spcBef>
              <a:spcAft>
                <a:spcPts val="75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ll is aliased to `ls -alF' </a:t>
            </a: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         </a:t>
            </a:r>
            <a:endParaRPr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DDCA54-0068-4F2D-B49A-11AC5658B3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26" y="4797257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Google Shape;532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54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54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54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54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54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54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54"/>
          <p:cNvSpPr txBox="1">
            <a:spLocks noGrp="1"/>
          </p:cNvSpPr>
          <p:nvPr>
            <p:ph type="title" idx="4294967295"/>
          </p:nvPr>
        </p:nvSpPr>
        <p:spPr>
          <a:xfrm>
            <a:off x="311700" y="8615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ind"/>
                <a:ea typeface="Hind"/>
                <a:cs typeface="Hind"/>
                <a:sym typeface="Hind"/>
              </a:rPr>
              <a:t>Functions</a:t>
            </a:r>
            <a:endParaRPr b="1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540" name="Google Shape;540;p54"/>
          <p:cNvSpPr txBox="1">
            <a:spLocks noGrp="1"/>
          </p:cNvSpPr>
          <p:nvPr>
            <p:ph type="body" idx="4294967295"/>
          </p:nvPr>
        </p:nvSpPr>
        <p:spPr>
          <a:xfrm>
            <a:off x="311700" y="779926"/>
            <a:ext cx="8520600" cy="3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Functions can also be built using existing commands to: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○"/>
            </a:pP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Create new commands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○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Override commands built-in to the shell or commands stored in files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Aliases and functions are normally loaded from the initialization files when the shell first starts.</a:t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D220B2-AC6A-49F3-B2B5-A8C4F9D4AA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26" y="4797257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55"/>
          <p:cNvSpPr txBox="1">
            <a:spLocks noGrp="1"/>
          </p:cNvSpPr>
          <p:nvPr>
            <p:ph type="ctrTitle"/>
          </p:nvPr>
        </p:nvSpPr>
        <p:spPr>
          <a:xfrm>
            <a:off x="0" y="2152350"/>
            <a:ext cx="91440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</a:pPr>
            <a:r>
              <a:rPr lang="en" sz="4400" b="1" dirty="0">
                <a:latin typeface="Hind"/>
                <a:ea typeface="Hind"/>
                <a:cs typeface="Hind"/>
                <a:sym typeface="Hind"/>
              </a:rPr>
              <a:t>Quoting</a:t>
            </a:r>
            <a:endParaRPr sz="4400" b="1" i="0" u="none" strike="noStrike" cap="none" dirty="0">
              <a:solidFill>
                <a:schemeClr val="lt1"/>
              </a:solidFill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546" name="Google Shape;546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0975" y="4470425"/>
            <a:ext cx="1478599" cy="454850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55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55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55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55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55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55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BBD6C9-8DC4-4F27-AF4C-632EA286B9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26" y="4797257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" name="Google Shape;557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p56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56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56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56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56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56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56"/>
          <p:cNvSpPr txBox="1">
            <a:spLocks noGrp="1"/>
          </p:cNvSpPr>
          <p:nvPr>
            <p:ph type="title" idx="4294967295"/>
          </p:nvPr>
        </p:nvSpPr>
        <p:spPr>
          <a:xfrm>
            <a:off x="311700" y="8615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ind"/>
                <a:ea typeface="Hind"/>
                <a:cs typeface="Hind"/>
                <a:sym typeface="Hind"/>
              </a:rPr>
              <a:t>Double Quotes</a:t>
            </a:r>
            <a:endParaRPr b="1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565" name="Google Shape;565;p56"/>
          <p:cNvSpPr txBox="1">
            <a:spLocks noGrp="1"/>
          </p:cNvSpPr>
          <p:nvPr>
            <p:ph type="body" idx="4294967295"/>
          </p:nvPr>
        </p:nvSpPr>
        <p:spPr>
          <a:xfrm>
            <a:off x="311700" y="779926"/>
            <a:ext cx="8520600" cy="3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Double quotes stop the shell from </a:t>
            </a:r>
            <a:r>
              <a:rPr lang="en" sz="1600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interpreting</a:t>
            </a:r>
            <a:r>
              <a:rPr lang="en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some metacharacters, including glob characters</a:t>
            </a: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This is useful when you want to display something on the screen that is normally a special character to the shell.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 the example below, the Bash shell doesn't convert the glob pattern into filenames that match the pattern (like it normally does):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Double quotes still allow for </a:t>
            </a:r>
            <a:r>
              <a:rPr lang="en" sz="1600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command substitution</a:t>
            </a:r>
            <a:r>
              <a:rPr lang="en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 </a:t>
            </a:r>
            <a:r>
              <a:rPr lang="en" sz="1600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variable substitution,</a:t>
            </a:r>
            <a:r>
              <a:rPr lang="en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and permit some other shell metacharacters (i.e., the </a:t>
            </a:r>
            <a:r>
              <a:rPr lang="en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PATH</a:t>
            </a:r>
            <a:r>
              <a:rPr lang="en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variable)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6" name="Google Shape;566;p56"/>
          <p:cNvSpPr/>
          <p:nvPr/>
        </p:nvSpPr>
        <p:spPr>
          <a:xfrm>
            <a:off x="879800" y="1440575"/>
            <a:ext cx="7432800" cy="3576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rgbClr val="C9DAF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75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Glob characters, also called wild cards, are symbols that have special meaning to the shell (i.e, </a:t>
            </a:r>
            <a:r>
              <a:rPr lang="en" sz="12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" sz="12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" sz="12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?</a:t>
            </a:r>
            <a:r>
              <a:rPr lang="en" sz="12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).</a:t>
            </a:r>
            <a:endParaRPr sz="1200"/>
          </a:p>
        </p:txBody>
      </p:sp>
      <p:sp>
        <p:nvSpPr>
          <p:cNvPr id="567" name="Google Shape;567;p56"/>
          <p:cNvSpPr/>
          <p:nvPr/>
        </p:nvSpPr>
        <p:spPr>
          <a:xfrm>
            <a:off x="889475" y="3325875"/>
            <a:ext cx="7432800" cy="6078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8AE234"/>
                </a:solidFill>
                <a:latin typeface="Courier New"/>
                <a:ea typeface="Courier New"/>
                <a:cs typeface="Courier New"/>
                <a:sym typeface="Courier New"/>
              </a:rPr>
              <a:t>sysadmin@localhost</a:t>
            </a:r>
            <a:r>
              <a:rPr lang="en" sz="1000" b="1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" sz="1000" b="1">
                <a:solidFill>
                  <a:srgbClr val="729FCF"/>
                </a:solidFill>
                <a:latin typeface="Courier New"/>
                <a:ea typeface="Courier New"/>
                <a:cs typeface="Courier New"/>
                <a:sym typeface="Courier New"/>
              </a:rPr>
              <a:t>~</a:t>
            </a:r>
            <a:r>
              <a:rPr lang="en" sz="1000" b="1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$</a:t>
            </a: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 echo "The glob characters are *, ? and [ ]"      </a:t>
            </a:r>
            <a:endParaRPr sz="10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750"/>
              </a:spcBef>
              <a:spcAft>
                <a:spcPts val="75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The glob characters are *, ? and [ ]</a:t>
            </a:r>
            <a:endParaRPr sz="10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B79FBB8-37FE-4FEE-A5ED-106414B083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26" y="4797257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" name="Google Shape;572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57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57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57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57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57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57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57"/>
          <p:cNvSpPr txBox="1">
            <a:spLocks noGrp="1"/>
          </p:cNvSpPr>
          <p:nvPr>
            <p:ph type="title" idx="4294967295"/>
          </p:nvPr>
        </p:nvSpPr>
        <p:spPr>
          <a:xfrm>
            <a:off x="311700" y="8615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ind"/>
                <a:ea typeface="Hind"/>
                <a:cs typeface="Hind"/>
                <a:sym typeface="Hind"/>
              </a:rPr>
              <a:t>Single Quotes</a:t>
            </a:r>
            <a:endParaRPr b="1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580" name="Google Shape;580;p57"/>
          <p:cNvSpPr txBox="1">
            <a:spLocks noGrp="1"/>
          </p:cNvSpPr>
          <p:nvPr>
            <p:ph type="body" idx="4294967295"/>
          </p:nvPr>
        </p:nvSpPr>
        <p:spPr>
          <a:xfrm>
            <a:off x="311700" y="779926"/>
            <a:ext cx="8520600" cy="3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Single quotes prevent the shell from doing any interpreting of special characters, including globs, variables, command substitution and other metacharacters</a:t>
            </a: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81" name="Google Shape;581;p57"/>
          <p:cNvSpPr/>
          <p:nvPr/>
        </p:nvSpPr>
        <p:spPr>
          <a:xfrm>
            <a:off x="855600" y="1533601"/>
            <a:ext cx="7432800" cy="1115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8AE234"/>
                </a:solidFill>
                <a:latin typeface="Courier New"/>
                <a:ea typeface="Courier New"/>
                <a:cs typeface="Courier New"/>
                <a:sym typeface="Courier New"/>
              </a:rPr>
              <a:t>sysadmin@localhost</a:t>
            </a:r>
            <a:r>
              <a:rPr lang="en" sz="1000" b="1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" sz="1000" b="1">
                <a:solidFill>
                  <a:srgbClr val="729FCF"/>
                </a:solidFill>
                <a:latin typeface="Courier New"/>
                <a:ea typeface="Courier New"/>
                <a:cs typeface="Courier New"/>
                <a:sym typeface="Courier New"/>
              </a:rPr>
              <a:t>~</a:t>
            </a:r>
            <a:r>
              <a:rPr lang="en" sz="1000" b="1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$</a:t>
            </a: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 echo The car costs $100                           </a:t>
            </a:r>
            <a:endParaRPr sz="10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The car costs 00                                                        </a:t>
            </a:r>
            <a:endParaRPr sz="10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8AE234"/>
                </a:solidFill>
                <a:latin typeface="Courier New"/>
                <a:ea typeface="Courier New"/>
                <a:cs typeface="Courier New"/>
                <a:sym typeface="Courier New"/>
              </a:rPr>
              <a:t>sysadmin@localhost</a:t>
            </a:r>
            <a:r>
              <a:rPr lang="en" sz="1000" b="1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" sz="1000" b="1">
                <a:solidFill>
                  <a:srgbClr val="729FCF"/>
                </a:solidFill>
                <a:latin typeface="Courier New"/>
                <a:ea typeface="Courier New"/>
                <a:cs typeface="Courier New"/>
                <a:sym typeface="Courier New"/>
              </a:rPr>
              <a:t>~</a:t>
            </a:r>
            <a:r>
              <a:rPr lang="en" sz="1000" b="1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$</a:t>
            </a: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 echo 'The car costs $100'                        </a:t>
            </a:r>
            <a:endParaRPr sz="10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750"/>
              </a:spcBef>
              <a:spcAft>
                <a:spcPts val="750"/>
              </a:spcAft>
              <a:buNone/>
            </a:pP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The car costs $100</a:t>
            </a:r>
            <a:endParaRPr sz="1000" b="1">
              <a:solidFill>
                <a:srgbClr val="8AE234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FC8220-DB27-4513-BF15-AF8D99DBDD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26" y="4797257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6" name="Google Shape;586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58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58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58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58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58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58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58"/>
          <p:cNvSpPr txBox="1">
            <a:spLocks noGrp="1"/>
          </p:cNvSpPr>
          <p:nvPr>
            <p:ph type="title" idx="4294967295"/>
          </p:nvPr>
        </p:nvSpPr>
        <p:spPr>
          <a:xfrm>
            <a:off x="311700" y="8615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ind"/>
                <a:ea typeface="Hind"/>
                <a:cs typeface="Hind"/>
                <a:sym typeface="Hind"/>
              </a:rPr>
              <a:t>Backslash Character</a:t>
            </a:r>
            <a:endParaRPr b="1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594" name="Google Shape;594;p58"/>
          <p:cNvSpPr txBox="1">
            <a:spLocks noGrp="1"/>
          </p:cNvSpPr>
          <p:nvPr>
            <p:ph type="body" idx="4294967295"/>
          </p:nvPr>
        </p:nvSpPr>
        <p:spPr>
          <a:xfrm>
            <a:off x="311700" y="999025"/>
            <a:ext cx="8520600" cy="3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 technique to essentially single quote a single character is to use the backslash character </a:t>
            </a:r>
            <a:r>
              <a:rPr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\</a:t>
            </a: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If the phrase below is placed in single quotes, </a:t>
            </a:r>
            <a:r>
              <a:rPr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$1</a:t>
            </a: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and </a:t>
            </a:r>
            <a:r>
              <a:rPr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$PATH</a:t>
            </a: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are not variables: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What if you want to have </a:t>
            </a:r>
            <a:r>
              <a:rPr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$PATH</a:t>
            </a: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treated as a variable and </a:t>
            </a:r>
            <a:r>
              <a:rPr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$1</a:t>
            </a: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not?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 this case, use a backslash </a:t>
            </a:r>
            <a:r>
              <a:rPr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\</a:t>
            </a: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character in front of the dollar sign </a:t>
            </a:r>
            <a:r>
              <a:rPr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$</a:t>
            </a: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character to prevent the shell from interpreting it: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95" name="Google Shape;595;p58"/>
          <p:cNvSpPr/>
          <p:nvPr/>
        </p:nvSpPr>
        <p:spPr>
          <a:xfrm>
            <a:off x="855600" y="1734525"/>
            <a:ext cx="7432800" cy="896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8AE234"/>
                </a:solidFill>
                <a:latin typeface="Courier New"/>
                <a:ea typeface="Courier New"/>
                <a:cs typeface="Courier New"/>
                <a:sym typeface="Courier New"/>
              </a:rPr>
              <a:t>sysadmin@localhost</a:t>
            </a:r>
            <a:r>
              <a:rPr lang="en" sz="1000" b="1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" sz="1000" b="1">
                <a:solidFill>
                  <a:srgbClr val="729FCF"/>
                </a:solidFill>
                <a:latin typeface="Courier New"/>
                <a:ea typeface="Courier New"/>
                <a:cs typeface="Courier New"/>
                <a:sym typeface="Courier New"/>
              </a:rPr>
              <a:t>~</a:t>
            </a:r>
            <a:r>
              <a:rPr lang="en" sz="1000" b="1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$</a:t>
            </a: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 echo "The service costs $1 and the path is $PATH"</a:t>
            </a:r>
            <a:endParaRPr sz="10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750"/>
              </a:spcBef>
              <a:spcAft>
                <a:spcPts val="750"/>
              </a:spcAft>
              <a:buNone/>
            </a:pP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‌</a:t>
            </a:r>
            <a:r>
              <a:rPr lang="en" sz="1000">
                <a:solidFill>
                  <a:srgbClr val="EEEEEE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⁠</a:t>
            </a:r>
            <a:r>
              <a:rPr lang="en" sz="1000">
                <a:solidFill>
                  <a:srgbClr val="EEEEEE"/>
                </a:solidFill>
                <a:latin typeface="Cambria"/>
                <a:ea typeface="Cambria"/>
                <a:cs typeface="Cambria"/>
                <a:sym typeface="Cambria"/>
              </a:rPr>
              <a:t>​​</a:t>
            </a:r>
            <a:r>
              <a:rPr lang="en" sz="1000">
                <a:solidFill>
                  <a:srgbClr val="EEEEEE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⁠</a:t>
            </a:r>
            <a:r>
              <a:rPr lang="en" sz="1000">
                <a:solidFill>
                  <a:srgbClr val="EEEEEE"/>
                </a:solidFill>
                <a:latin typeface="Cambria"/>
                <a:ea typeface="Cambria"/>
                <a:cs typeface="Cambria"/>
                <a:sym typeface="Cambria"/>
              </a:rPr>
              <a:t>​</a:t>
            </a: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The service costs  and the path is /usr/bin/custom:/home/sysadmin/bin:/usr/local/sbin:/usr/local/bin:/usr/sbin:/usr/bin:/sbin:/bin:/usr/games </a:t>
            </a:r>
            <a:endParaRPr sz="1000" b="1">
              <a:solidFill>
                <a:srgbClr val="8AE234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96" name="Google Shape;596;p58"/>
          <p:cNvSpPr/>
          <p:nvPr/>
        </p:nvSpPr>
        <p:spPr>
          <a:xfrm>
            <a:off x="855600" y="3752325"/>
            <a:ext cx="7357500" cy="8316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8AE234"/>
                </a:solidFill>
                <a:latin typeface="Courier New"/>
                <a:ea typeface="Courier New"/>
                <a:cs typeface="Courier New"/>
                <a:sym typeface="Courier New"/>
              </a:rPr>
              <a:t>sysadmin@localhost</a:t>
            </a:r>
            <a:r>
              <a:rPr lang="en" sz="1000" b="1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" sz="1000" b="1">
                <a:solidFill>
                  <a:srgbClr val="729FCF"/>
                </a:solidFill>
                <a:latin typeface="Courier New"/>
                <a:ea typeface="Courier New"/>
                <a:cs typeface="Courier New"/>
                <a:sym typeface="Courier New"/>
              </a:rPr>
              <a:t>~</a:t>
            </a:r>
            <a:r>
              <a:rPr lang="en" sz="1000" b="1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$</a:t>
            </a: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 echo The service costs \$1 and the path is $PATH</a:t>
            </a:r>
            <a:endParaRPr sz="10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750"/>
              </a:spcBef>
              <a:spcAft>
                <a:spcPts val="75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The service costs $1 and the path is /usr/bin/custom:/home/sysadmin/bin:/usr/local/sbin:/usr/local/bin:/usr/sbin:/usr/bin:/sbin:/bin:/usr/games</a:t>
            </a:r>
            <a:endParaRPr sz="10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6194491-0DB7-4323-B3B8-DE7AD9332A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26" y="4797257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" name="Google Shape;601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p59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59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59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59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59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59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59"/>
          <p:cNvSpPr txBox="1">
            <a:spLocks noGrp="1"/>
          </p:cNvSpPr>
          <p:nvPr>
            <p:ph type="title" idx="4294967295"/>
          </p:nvPr>
        </p:nvSpPr>
        <p:spPr>
          <a:xfrm>
            <a:off x="311700" y="8615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ind"/>
                <a:ea typeface="Hind"/>
                <a:cs typeface="Hind"/>
                <a:sym typeface="Hind"/>
              </a:rPr>
              <a:t>Backquotes</a:t>
            </a:r>
            <a:endParaRPr b="1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609" name="Google Shape;609;p59"/>
          <p:cNvSpPr txBox="1">
            <a:spLocks noGrp="1"/>
          </p:cNvSpPr>
          <p:nvPr>
            <p:ph type="body" idx="4294967295"/>
          </p:nvPr>
        </p:nvSpPr>
        <p:spPr>
          <a:xfrm>
            <a:off x="311700" y="779926"/>
            <a:ext cx="8520600" cy="3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Backquotes, or backticks, are used to specify a command within a command, a process called </a:t>
            </a:r>
            <a:r>
              <a:rPr lang="en" sz="16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command substitution</a:t>
            </a: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Note the output of the </a:t>
            </a:r>
            <a:r>
              <a:rPr lang="en" sz="1600">
                <a:solidFill>
                  <a:srgbClr val="C7254E"/>
                </a:solidFill>
                <a:highlight>
                  <a:srgbClr val="F3F3F3"/>
                </a:highlight>
                <a:latin typeface="Courier New"/>
                <a:ea typeface="Courier New"/>
                <a:cs typeface="Courier New"/>
                <a:sym typeface="Courier New"/>
              </a:rPr>
              <a:t>echo Today is date</a:t>
            </a: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command line: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To execute the </a:t>
            </a:r>
            <a:r>
              <a:rPr lang="en" sz="1600">
                <a:solidFill>
                  <a:srgbClr val="C7254E"/>
                </a:solidFill>
                <a:highlight>
                  <a:srgbClr val="F3F3F3"/>
                </a:highlight>
                <a:latin typeface="Courier New"/>
                <a:ea typeface="Courier New"/>
                <a:cs typeface="Courier New"/>
                <a:sym typeface="Courier New"/>
              </a:rPr>
              <a:t>date</a:t>
            </a: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command so the output of that command is sent to the </a:t>
            </a:r>
            <a:r>
              <a:rPr lang="en" sz="1600">
                <a:solidFill>
                  <a:srgbClr val="C7254E"/>
                </a:solidFill>
                <a:highlight>
                  <a:srgbClr val="F3F3F3"/>
                </a:highlight>
                <a:latin typeface="Courier New"/>
                <a:ea typeface="Courier New"/>
                <a:cs typeface="Courier New"/>
                <a:sym typeface="Courier New"/>
              </a:rPr>
              <a:t>echo</a:t>
            </a: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command, put the </a:t>
            </a:r>
            <a:r>
              <a:rPr lang="en" sz="1600">
                <a:solidFill>
                  <a:srgbClr val="C7254E"/>
                </a:solidFill>
                <a:highlight>
                  <a:srgbClr val="F3F3F3"/>
                </a:highlight>
                <a:latin typeface="Courier New"/>
                <a:ea typeface="Courier New"/>
                <a:cs typeface="Courier New"/>
                <a:sym typeface="Courier New"/>
              </a:rPr>
              <a:t>date</a:t>
            </a: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command inside of two backquotes: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10" name="Google Shape;610;p59"/>
          <p:cNvSpPr/>
          <p:nvPr/>
        </p:nvSpPr>
        <p:spPr>
          <a:xfrm>
            <a:off x="855600" y="1988000"/>
            <a:ext cx="7432800" cy="6078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8AE234"/>
                </a:solidFill>
                <a:latin typeface="Courier New"/>
                <a:ea typeface="Courier New"/>
                <a:cs typeface="Courier New"/>
                <a:sym typeface="Courier New"/>
              </a:rPr>
              <a:t>sysadmin@localhost</a:t>
            </a:r>
            <a:r>
              <a:rPr lang="en" sz="1000" b="1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" sz="1000" b="1">
                <a:solidFill>
                  <a:srgbClr val="729FCF"/>
                </a:solidFill>
                <a:latin typeface="Courier New"/>
                <a:ea typeface="Courier New"/>
                <a:cs typeface="Courier New"/>
                <a:sym typeface="Courier New"/>
              </a:rPr>
              <a:t>~</a:t>
            </a:r>
            <a:r>
              <a:rPr lang="en" sz="1000" b="1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$</a:t>
            </a: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 echo Today is date                               </a:t>
            </a:r>
            <a:endParaRPr sz="10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750"/>
              </a:spcBef>
              <a:spcAft>
                <a:spcPts val="750"/>
              </a:spcAft>
              <a:buNone/>
            </a:pP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Today is date</a:t>
            </a:r>
            <a:endParaRPr sz="1000" b="1">
              <a:solidFill>
                <a:srgbClr val="8AE234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11" name="Google Shape;611;p59"/>
          <p:cNvSpPr/>
          <p:nvPr/>
        </p:nvSpPr>
        <p:spPr>
          <a:xfrm>
            <a:off x="870150" y="3432225"/>
            <a:ext cx="7377000" cy="5607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8AE234"/>
                </a:solidFill>
                <a:latin typeface="Courier New"/>
                <a:ea typeface="Courier New"/>
                <a:cs typeface="Courier New"/>
                <a:sym typeface="Courier New"/>
              </a:rPr>
              <a:t>sysadmin@localhost</a:t>
            </a:r>
            <a:r>
              <a:rPr lang="en" sz="1000" b="1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" sz="1000" b="1">
                <a:solidFill>
                  <a:srgbClr val="729FCF"/>
                </a:solidFill>
                <a:latin typeface="Courier New"/>
                <a:ea typeface="Courier New"/>
                <a:cs typeface="Courier New"/>
                <a:sym typeface="Courier New"/>
              </a:rPr>
              <a:t>~</a:t>
            </a:r>
            <a:r>
              <a:rPr lang="en" sz="1000" b="1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$</a:t>
            </a: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 echo Today is `date`                         </a:t>
            </a:r>
            <a:endParaRPr sz="10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750"/>
              </a:spcBef>
              <a:spcAft>
                <a:spcPts val="75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Today is Mon Nov 4 03:40:04 UTC 2030</a:t>
            </a:r>
            <a:endParaRPr sz="10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33A618-5C39-4D58-ABCF-70BE35C3A0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26" y="4797257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60"/>
          <p:cNvSpPr txBox="1">
            <a:spLocks noGrp="1"/>
          </p:cNvSpPr>
          <p:nvPr>
            <p:ph type="ctrTitle"/>
          </p:nvPr>
        </p:nvSpPr>
        <p:spPr>
          <a:xfrm>
            <a:off x="0" y="2152350"/>
            <a:ext cx="91440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</a:pPr>
            <a:r>
              <a:rPr lang="en" sz="4400" b="1" dirty="0">
                <a:latin typeface="Hind"/>
                <a:ea typeface="Hind"/>
                <a:cs typeface="Hind"/>
                <a:sym typeface="Hind"/>
              </a:rPr>
              <a:t>Control Statements</a:t>
            </a:r>
            <a:endParaRPr sz="4400" b="1" i="0" u="none" strike="noStrike" cap="none" dirty="0">
              <a:solidFill>
                <a:schemeClr val="lt1"/>
              </a:solidFill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617" name="Google Shape;617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0975" y="4470425"/>
            <a:ext cx="1478599" cy="454850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60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60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60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60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60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60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D2316B-B7BD-48E2-AB37-AFAB76FEEF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26" y="4797257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8" name="Google Shape;628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61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61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61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61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61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61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61"/>
          <p:cNvSpPr txBox="1">
            <a:spLocks noGrp="1"/>
          </p:cNvSpPr>
          <p:nvPr>
            <p:ph type="title" idx="4294967295"/>
          </p:nvPr>
        </p:nvSpPr>
        <p:spPr>
          <a:xfrm>
            <a:off x="311700" y="8615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ind"/>
                <a:ea typeface="Hind"/>
                <a:cs typeface="Hind"/>
                <a:sym typeface="Hind"/>
              </a:rPr>
              <a:t>Control Statements </a:t>
            </a:r>
            <a:endParaRPr b="1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636" name="Google Shape;636;p61"/>
          <p:cNvSpPr txBox="1">
            <a:spLocks noGrp="1"/>
          </p:cNvSpPr>
          <p:nvPr>
            <p:ph type="body" idx="4294967295"/>
          </p:nvPr>
        </p:nvSpPr>
        <p:spPr>
          <a:xfrm>
            <a:off x="311700" y="779926"/>
            <a:ext cx="8520600" cy="3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Control statements allow you to use multiple commands at once or run additional commands.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Control statements include: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○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Semicolon (</a:t>
            </a:r>
            <a:r>
              <a:rPr lang="en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)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○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Double ampersand (</a:t>
            </a:r>
            <a:r>
              <a:rPr lang="en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&amp;&amp;</a:t>
            </a: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)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○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Double pipe (</a:t>
            </a:r>
            <a:r>
              <a:rPr lang="en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||</a:t>
            </a: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)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9D0FB10-2201-49AD-B1B5-30556AFDDD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26" y="4797257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6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6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6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6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6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6"/>
          <p:cNvSpPr txBox="1">
            <a:spLocks noGrp="1"/>
          </p:cNvSpPr>
          <p:nvPr>
            <p:ph type="title" idx="4294967295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ind"/>
                <a:ea typeface="Hind"/>
                <a:cs typeface="Hind"/>
                <a:sym typeface="Hind"/>
              </a:rPr>
              <a:t>Introduction</a:t>
            </a:r>
            <a:endParaRPr b="1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157" name="Google Shape;157;p26"/>
          <p:cNvSpPr txBox="1">
            <a:spLocks noGrp="1"/>
          </p:cNvSpPr>
          <p:nvPr>
            <p:ph type="body" idx="4294967295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en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module will cover the basics of the command line such as:</a:t>
            </a:r>
            <a:endParaRPr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○"/>
            </a:pPr>
            <a:r>
              <a:rPr lang="en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command line interface</a:t>
            </a:r>
            <a:endParaRPr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○"/>
            </a:pPr>
            <a:r>
              <a:rPr lang="en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shell</a:t>
            </a:r>
            <a:endParaRPr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○"/>
            </a:pPr>
            <a:r>
              <a:rPr lang="en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Commands</a:t>
            </a:r>
            <a:endParaRPr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○"/>
            </a:pPr>
            <a:r>
              <a:rPr lang="en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Variables</a:t>
            </a:r>
            <a:endParaRPr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○"/>
            </a:pPr>
            <a:r>
              <a:rPr lang="en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Command Types</a:t>
            </a:r>
            <a:endParaRPr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○"/>
            </a:pPr>
            <a:r>
              <a:rPr lang="en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Quoting </a:t>
            </a:r>
            <a:endParaRPr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○"/>
            </a:pPr>
            <a:r>
              <a:rPr lang="en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Control Statements</a:t>
            </a:r>
            <a:endParaRPr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7199AD-BAF8-4130-91BA-3DE8982A5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26" y="4797257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" name="Google Shape;641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642" name="Google Shape;642;p62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62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62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62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62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62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62"/>
          <p:cNvSpPr txBox="1">
            <a:spLocks noGrp="1"/>
          </p:cNvSpPr>
          <p:nvPr>
            <p:ph type="title" idx="4294967295"/>
          </p:nvPr>
        </p:nvSpPr>
        <p:spPr>
          <a:xfrm>
            <a:off x="311700" y="47475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ind"/>
                <a:ea typeface="Hind"/>
                <a:cs typeface="Hind"/>
                <a:sym typeface="Hind"/>
              </a:rPr>
              <a:t>Control Statements</a:t>
            </a:r>
            <a:endParaRPr b="1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649" name="Google Shape;649;p62"/>
          <p:cNvSpPr txBox="1">
            <a:spLocks noGrp="1"/>
          </p:cNvSpPr>
          <p:nvPr>
            <p:ph type="body" idx="4294967295"/>
          </p:nvPr>
        </p:nvSpPr>
        <p:spPr>
          <a:xfrm>
            <a:off x="311700" y="707476"/>
            <a:ext cx="8520600" cy="3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semicolon can be used to run multiple commands, one after the other: </a:t>
            </a:r>
            <a:endParaRPr sz="14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double ampersand </a:t>
            </a:r>
            <a:r>
              <a:rPr lang="en" sz="14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&amp;&amp;</a:t>
            </a:r>
            <a:r>
              <a:rPr lang="en" sz="1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acts as a logical "and" if the first command is successful, then the second command (to the right of the </a:t>
            </a:r>
            <a:r>
              <a:rPr lang="en" sz="14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&amp;&amp;</a:t>
            </a:r>
            <a:r>
              <a:rPr lang="en" sz="1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) will also run:</a:t>
            </a:r>
            <a:endParaRPr sz="14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double pipe </a:t>
            </a:r>
            <a:r>
              <a:rPr lang="en" sz="14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||</a:t>
            </a:r>
            <a:r>
              <a:rPr lang="en" sz="1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is a logical "or". It works similarly to </a:t>
            </a:r>
            <a:r>
              <a:rPr lang="en" sz="14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&amp;&amp;</a:t>
            </a:r>
            <a:r>
              <a:rPr lang="en" sz="1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; depending on the result of the first command, the second command will either run or be skipped:</a:t>
            </a:r>
            <a:endParaRPr sz="14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50" name="Google Shape;650;p62"/>
          <p:cNvSpPr/>
          <p:nvPr/>
        </p:nvSpPr>
        <p:spPr>
          <a:xfrm>
            <a:off x="855600" y="1108200"/>
            <a:ext cx="7432800" cy="3516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750"/>
              </a:spcAft>
              <a:buNone/>
            </a:pPr>
            <a:r>
              <a:rPr lang="en" sz="1000" b="1">
                <a:solidFill>
                  <a:srgbClr val="8AE234"/>
                </a:solidFill>
                <a:latin typeface="Courier New"/>
                <a:ea typeface="Courier New"/>
                <a:cs typeface="Courier New"/>
                <a:sym typeface="Courier New"/>
              </a:rPr>
              <a:t>sysadmin@localhost</a:t>
            </a:r>
            <a:r>
              <a:rPr lang="en" sz="1000" b="1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" sz="1000" b="1">
                <a:solidFill>
                  <a:srgbClr val="729FCF"/>
                </a:solidFill>
                <a:latin typeface="Courier New"/>
                <a:ea typeface="Courier New"/>
                <a:cs typeface="Courier New"/>
                <a:sym typeface="Courier New"/>
              </a:rPr>
              <a:t>~</a:t>
            </a:r>
            <a:r>
              <a:rPr lang="en" sz="1000" b="1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$</a:t>
            </a: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 cal 1 2015; cal 2 2015; cal 3 2015  </a:t>
            </a:r>
            <a:endParaRPr sz="1000" b="1">
              <a:solidFill>
                <a:srgbClr val="8AE234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51" name="Google Shape;651;p62"/>
          <p:cNvSpPr/>
          <p:nvPr/>
        </p:nvSpPr>
        <p:spPr>
          <a:xfrm>
            <a:off x="860475" y="2170500"/>
            <a:ext cx="7377000" cy="8025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8AE234"/>
                </a:solidFill>
                <a:latin typeface="Courier New"/>
                <a:ea typeface="Courier New"/>
                <a:cs typeface="Courier New"/>
                <a:sym typeface="Courier New"/>
              </a:rPr>
              <a:t>sysadmin@localhost</a:t>
            </a:r>
            <a:r>
              <a:rPr lang="en" sz="1000" b="1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" sz="1000" b="1">
                <a:solidFill>
                  <a:srgbClr val="729FCF"/>
                </a:solidFill>
                <a:latin typeface="Courier New"/>
                <a:ea typeface="Courier New"/>
                <a:cs typeface="Courier New"/>
                <a:sym typeface="Courier New"/>
              </a:rPr>
              <a:t>~</a:t>
            </a:r>
            <a:r>
              <a:rPr lang="en" sz="1000" b="1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$</a:t>
            </a: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 ls /etc/xml &amp;&amp; echo success          </a:t>
            </a:r>
            <a:endParaRPr sz="10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catalog  catalog.old  xml-core.xml  xml-core.xml.old        </a:t>
            </a:r>
            <a:endParaRPr sz="10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750"/>
              </a:spcBef>
              <a:spcAft>
                <a:spcPts val="750"/>
              </a:spcAft>
              <a:buNone/>
            </a:pP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success                        </a:t>
            </a:r>
            <a:endParaRPr sz="1000" b="1">
              <a:solidFill>
                <a:srgbClr val="8AE234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52" name="Google Shape;652;p62"/>
          <p:cNvSpPr/>
          <p:nvPr/>
        </p:nvSpPr>
        <p:spPr>
          <a:xfrm>
            <a:off x="860475" y="3683688"/>
            <a:ext cx="7377000" cy="8025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8AE234"/>
                </a:solidFill>
                <a:latin typeface="Courier New"/>
                <a:ea typeface="Courier New"/>
                <a:cs typeface="Courier New"/>
                <a:sym typeface="Courier New"/>
              </a:rPr>
              <a:t>sysadmin@localhost</a:t>
            </a:r>
            <a:r>
              <a:rPr lang="en" sz="1000" b="1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" sz="1000" b="1">
                <a:solidFill>
                  <a:srgbClr val="729FCF"/>
                </a:solidFill>
                <a:latin typeface="Courier New"/>
                <a:ea typeface="Courier New"/>
                <a:cs typeface="Courier New"/>
                <a:sym typeface="Courier New"/>
              </a:rPr>
              <a:t>~</a:t>
            </a:r>
            <a:r>
              <a:rPr lang="en" sz="1000" b="1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$</a:t>
            </a: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 ls /etc/junk || echo failed                  </a:t>
            </a:r>
            <a:endParaRPr sz="10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ls: cannot access /etc/junk: No such file or directory             </a:t>
            </a:r>
            <a:endParaRPr sz="10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750"/>
              </a:spcBef>
              <a:spcAft>
                <a:spcPts val="75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failed</a:t>
            </a:r>
            <a:endParaRPr sz="10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DAA722E-9A9A-41B4-822A-ED4DDCF456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26" y="4797257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>
            <a:spLocks noGrp="1"/>
          </p:cNvSpPr>
          <p:nvPr>
            <p:ph type="ctrTitle"/>
          </p:nvPr>
        </p:nvSpPr>
        <p:spPr>
          <a:xfrm>
            <a:off x="570300" y="1960522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</a:pPr>
            <a:r>
              <a:rPr lang="en" sz="4400" b="1">
                <a:latin typeface="Hind"/>
                <a:ea typeface="Hind"/>
                <a:cs typeface="Hind"/>
                <a:sym typeface="Hind"/>
              </a:rPr>
              <a:t>Command Line Interface</a:t>
            </a:r>
            <a:endParaRPr sz="4400" b="1" i="0" u="none" strike="noStrike" cap="none">
              <a:solidFill>
                <a:schemeClr val="lt1"/>
              </a:solidFill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163" name="Google Shape;16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0975" y="4470425"/>
            <a:ext cx="1478599" cy="45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7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7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7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7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7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7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9A5635-1BC7-48F9-946F-6DC4B811B4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26" y="4797257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8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8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8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8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8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8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8"/>
          <p:cNvSpPr txBox="1">
            <a:spLocks noGrp="1"/>
          </p:cNvSpPr>
          <p:nvPr>
            <p:ph type="title" idx="4294967295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ind"/>
                <a:ea typeface="Hind"/>
                <a:cs typeface="Hind"/>
                <a:sym typeface="Hind"/>
              </a:rPr>
              <a:t>Command Line Interface</a:t>
            </a:r>
            <a:endParaRPr b="1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182" name="Google Shape;182;p28"/>
          <p:cNvSpPr txBox="1">
            <a:spLocks noGrp="1"/>
          </p:cNvSpPr>
          <p:nvPr>
            <p:ph type="body" idx="4294967295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Linux community promotes the CLI due to its power, speed and ability to accomplish a vast array of tasks with a single command line instruction.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●"/>
            </a:pPr>
            <a:r>
              <a:rPr lang="en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CLI provides more precise control, greater speed and the ability to automate tasks more easily through scripting.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●"/>
            </a:pPr>
            <a:r>
              <a:rPr lang="en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By learning the CLI, a user can easily be productive almost instantly on ANY flavor or distribution of Linux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1FCA16-C915-4594-988E-69D86BEE03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26" y="4797257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9"/>
          <p:cNvSpPr txBox="1">
            <a:spLocks noGrp="1"/>
          </p:cNvSpPr>
          <p:nvPr>
            <p:ph type="ctrTitle"/>
          </p:nvPr>
        </p:nvSpPr>
        <p:spPr>
          <a:xfrm>
            <a:off x="570300" y="1960522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</a:pPr>
            <a:r>
              <a:rPr lang="en" sz="4400" b="1">
                <a:latin typeface="Hind"/>
                <a:ea typeface="Hind"/>
                <a:cs typeface="Hind"/>
                <a:sym typeface="Hind"/>
              </a:rPr>
              <a:t>The Shell</a:t>
            </a:r>
            <a:endParaRPr sz="4400" b="1" i="0" u="none" strike="noStrike" cap="none">
              <a:solidFill>
                <a:schemeClr val="lt1"/>
              </a:solidFill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188" name="Google Shape;18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0975" y="4470425"/>
            <a:ext cx="1478599" cy="45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9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9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9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9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9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9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870930-FC6F-4B43-91D2-194FB6456D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26" y="4797257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0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0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0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30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0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0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0"/>
          <p:cNvSpPr txBox="1">
            <a:spLocks noGrp="1"/>
          </p:cNvSpPr>
          <p:nvPr>
            <p:ph type="title" idx="4294967295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ind"/>
                <a:ea typeface="Hind"/>
                <a:cs typeface="Hind"/>
                <a:sym typeface="Hind"/>
              </a:rPr>
              <a:t>The Shell</a:t>
            </a:r>
            <a:endParaRPr b="1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07" name="Google Shape;207;p30"/>
          <p:cNvSpPr txBox="1">
            <a:spLocks noGrp="1"/>
          </p:cNvSpPr>
          <p:nvPr>
            <p:ph type="body" idx="4294967295"/>
          </p:nvPr>
        </p:nvSpPr>
        <p:spPr>
          <a:xfrm>
            <a:off x="311700" y="1229875"/>
            <a:ext cx="8520600" cy="35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●"/>
            </a:pPr>
            <a:r>
              <a:rPr lang="en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Once a user has entered a command the terminal then accepts what the user has typed and passes to a </a:t>
            </a:r>
            <a:r>
              <a:rPr lang="en" sz="1600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shell</a:t>
            </a:r>
            <a:r>
              <a:rPr lang="en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●"/>
            </a:pPr>
            <a:r>
              <a:rPr lang="en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CLI provides more precise control, greater speed and the ability to automate tasks more easily through scripting.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shell is the command line interpreter that translates commands entered by a user into actions to be performed by the operating system.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Linux environment allows the use of many different shells.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most commonly used shell for Linux distributions is called the </a:t>
            </a:r>
            <a:r>
              <a:rPr lang="en" sz="1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Bash</a:t>
            </a: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shell.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3C29B-B69E-49F1-8771-A98888D7CC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26" y="4797257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1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1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1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1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1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1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1"/>
          <p:cNvSpPr txBox="1">
            <a:spLocks noGrp="1"/>
          </p:cNvSpPr>
          <p:nvPr>
            <p:ph type="title" idx="4294967295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ind"/>
                <a:ea typeface="Hind"/>
                <a:cs typeface="Hind"/>
                <a:sym typeface="Hind"/>
              </a:rPr>
              <a:t>The Shell</a:t>
            </a:r>
            <a:endParaRPr b="1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20" name="Google Shape;220;p31"/>
          <p:cNvSpPr txBox="1">
            <a:spLocks noGrp="1"/>
          </p:cNvSpPr>
          <p:nvPr>
            <p:ph type="body" idx="4294967295"/>
          </p:nvPr>
        </p:nvSpPr>
        <p:spPr>
          <a:xfrm>
            <a:off x="311700" y="1229875"/>
            <a:ext cx="8520600" cy="35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Bash shell also has many popular features, a few of which are listed below: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rebuchet MS"/>
              <a:buChar char="○"/>
            </a:pPr>
            <a:r>
              <a:rPr lang="en" sz="1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Command line history</a:t>
            </a:r>
            <a:endParaRPr sz="1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rebuchet MS"/>
              <a:buChar char="○"/>
            </a:pPr>
            <a:r>
              <a:rPr lang="en" sz="1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Inline editing</a:t>
            </a:r>
            <a:endParaRPr sz="1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rebuchet MS"/>
              <a:buChar char="○"/>
            </a:pPr>
            <a:r>
              <a:rPr lang="en" sz="1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Scripting</a:t>
            </a:r>
            <a:endParaRPr sz="1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371600" lvl="2" indent="-3048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■"/>
            </a:pP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ability to place commands in a file and 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then interpret (effectively use </a:t>
            </a: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Bash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 to execute the contents of) the file, </a:t>
            </a: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resulting in all of the commands being executed.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○"/>
            </a:pP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Aliases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371600" lvl="2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■"/>
            </a:pP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ability to create short nicknames for longer commands.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○"/>
            </a:pP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Variables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371600" lvl="2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■"/>
            </a:pP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Used to store information for the Bash shell and for the user. 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E9142A4-A7B9-423C-A301-69C2506FC1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26" y="4797257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ometric">
  <a:themeElements>
    <a:clrScheme name="Custom 1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1632</Words>
  <Application>Microsoft Office PowerPoint</Application>
  <PresentationFormat>On-screen Show (16:9)</PresentationFormat>
  <Paragraphs>864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2" baseType="lpstr">
      <vt:lpstr>Cambria</vt:lpstr>
      <vt:lpstr>Quattrocento Sans</vt:lpstr>
      <vt:lpstr>Roboto</vt:lpstr>
      <vt:lpstr>Hind Medium</vt:lpstr>
      <vt:lpstr>Trebuchet MS</vt:lpstr>
      <vt:lpstr>Hind</vt:lpstr>
      <vt:lpstr>Courier New</vt:lpstr>
      <vt:lpstr>Arial</vt:lpstr>
      <vt:lpstr>Helvetica Neue</vt:lpstr>
      <vt:lpstr>Calibri</vt:lpstr>
      <vt:lpstr>Simple Light</vt:lpstr>
      <vt:lpstr>Geometric</vt:lpstr>
      <vt:lpstr>Module 05 Command Line Skills</vt:lpstr>
      <vt:lpstr>Exam Objective 2.1 Command Line Basics  Objective Description Basics of Using the Linux Command Line</vt:lpstr>
      <vt:lpstr>Introduction</vt:lpstr>
      <vt:lpstr>Introduction</vt:lpstr>
      <vt:lpstr>Command Line Interface</vt:lpstr>
      <vt:lpstr>Command Line Interface</vt:lpstr>
      <vt:lpstr>The Shell</vt:lpstr>
      <vt:lpstr>The Shell</vt:lpstr>
      <vt:lpstr>The Shell</vt:lpstr>
      <vt:lpstr>The Shell</vt:lpstr>
      <vt:lpstr>Commands</vt:lpstr>
      <vt:lpstr>Commands</vt:lpstr>
      <vt:lpstr>Commands</vt:lpstr>
      <vt:lpstr>Arguments</vt:lpstr>
      <vt:lpstr>Commands</vt:lpstr>
      <vt:lpstr>Options</vt:lpstr>
      <vt:lpstr>Options</vt:lpstr>
      <vt:lpstr>Options</vt:lpstr>
      <vt:lpstr>Command History</vt:lpstr>
      <vt:lpstr>Command History</vt:lpstr>
      <vt:lpstr>Variables</vt:lpstr>
      <vt:lpstr>Variables</vt:lpstr>
      <vt:lpstr>Local Variables</vt:lpstr>
      <vt:lpstr>Environment Variables</vt:lpstr>
      <vt:lpstr>Path Variable</vt:lpstr>
      <vt:lpstr>Command Types</vt:lpstr>
      <vt:lpstr>Command Types</vt:lpstr>
      <vt:lpstr>Internal Commands</vt:lpstr>
      <vt:lpstr>External Commands</vt:lpstr>
      <vt:lpstr>External Commands</vt:lpstr>
      <vt:lpstr>Aliases</vt:lpstr>
      <vt:lpstr>Functions</vt:lpstr>
      <vt:lpstr>Quoting</vt:lpstr>
      <vt:lpstr>Double Quotes</vt:lpstr>
      <vt:lpstr>Single Quotes</vt:lpstr>
      <vt:lpstr>Backslash Character</vt:lpstr>
      <vt:lpstr>Backquotes</vt:lpstr>
      <vt:lpstr>Control Statements</vt:lpstr>
      <vt:lpstr>Control Statements </vt:lpstr>
      <vt:lpstr>Control Statements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05 Command Line Skills</dc:title>
  <cp:lastModifiedBy>Laura Dutra</cp:lastModifiedBy>
  <cp:revision>1</cp:revision>
  <dcterms:modified xsi:type="dcterms:W3CDTF">2019-02-25T19:52:53Z</dcterms:modified>
</cp:coreProperties>
</file>