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3333" autoAdjust="0"/>
  </p:normalViewPr>
  <p:slideViewPr>
    <p:cSldViewPr>
      <p:cViewPr varScale="1">
        <p:scale>
          <a:sx n="71" d="100"/>
          <a:sy n="71" d="100"/>
        </p:scale>
        <p:origin x="11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pPr/>
              <a:t>03/10/2018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03/10/2018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03/10/2018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03/10/2018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F7F46-CDCF-4678-823B-8D55D18AE44C}" type="datetimeFigureOut">
              <a:rPr lang="en-US"/>
              <a:pPr>
                <a:defRPr/>
              </a:pPr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34AEF06C-8BDE-437E-9CA8-C34C11F77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366187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03/10/2018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03/10/2018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03/10/2018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pPr/>
              <a:t>03/10/2018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03/10/2018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03/10/2018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03/10/2018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03/10/2018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pPr/>
              <a:t>03/10/2018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0560" y="1052736"/>
            <a:ext cx="8458200" cy="1470025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Etika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smtClean="0"/>
              <a:t>6</a:t>
            </a:r>
            <a:endParaRPr lang="en-US" dirty="0" smtClean="0"/>
          </a:p>
          <a:p>
            <a:r>
              <a:rPr lang="en-US" dirty="0" err="1" smtClean="0"/>
              <a:t>Tinjauan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di </a:t>
            </a:r>
            <a:r>
              <a:rPr lang="en-US" dirty="0" err="1" smtClean="0"/>
              <a:t>Bidang</a:t>
            </a:r>
            <a:r>
              <a:rPr lang="en-US" dirty="0" smtClean="0"/>
              <a:t> TI</a:t>
            </a:r>
            <a:endParaRPr lang="en-US" dirty="0" smtClean="0"/>
          </a:p>
          <a:p>
            <a:r>
              <a:rPr lang="en-US" dirty="0" err="1" smtClean="0"/>
              <a:t>Rabu</a:t>
            </a:r>
            <a:r>
              <a:rPr lang="en-US" dirty="0" smtClean="0"/>
              <a:t>, </a:t>
            </a:r>
            <a:r>
              <a:rPr lang="en-US" dirty="0" smtClean="0"/>
              <a:t>3 </a:t>
            </a:r>
            <a:r>
              <a:rPr lang="en-US" dirty="0" err="1" smtClean="0"/>
              <a:t>Oktober</a:t>
            </a:r>
            <a:r>
              <a:rPr lang="en-US" dirty="0" smtClean="0"/>
              <a:t> 2018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Safitri</a:t>
            </a:r>
            <a:r>
              <a:rPr lang="en-US" dirty="0" smtClean="0"/>
              <a:t> Jaya, </a:t>
            </a:r>
            <a:r>
              <a:rPr lang="en-US" dirty="0" err="1" smtClean="0"/>
              <a:t>S.Kom</a:t>
            </a:r>
            <a:r>
              <a:rPr lang="en-US" dirty="0" smtClean="0"/>
              <a:t>, M.T.I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err="1" smtClean="0"/>
              <a:t>Pekerjaan</a:t>
            </a:r>
            <a:r>
              <a:rPr lang="en-US" sz="4000" dirty="0" smtClean="0"/>
              <a:t> </a:t>
            </a:r>
            <a:r>
              <a:rPr lang="en-US" sz="4000" dirty="0" err="1" smtClean="0"/>
              <a:t>di</a:t>
            </a:r>
            <a:r>
              <a:rPr lang="en-US" sz="4000" dirty="0" smtClean="0"/>
              <a:t> </a:t>
            </a:r>
            <a:r>
              <a:rPr lang="en-US" sz="4000" dirty="0" err="1" smtClean="0"/>
              <a:t>Bidang</a:t>
            </a:r>
            <a:r>
              <a:rPr lang="en-US" sz="4000" dirty="0" smtClean="0"/>
              <a:t> TI </a:t>
            </a:r>
            <a:br>
              <a:rPr lang="en-US" sz="4000" dirty="0" smtClean="0"/>
            </a:br>
            <a:r>
              <a:rPr lang="en-US" sz="4000" dirty="0" err="1" smtClean="0"/>
              <a:t>Standar</a:t>
            </a:r>
            <a:r>
              <a:rPr lang="en-US" sz="4000" dirty="0" smtClean="0"/>
              <a:t> </a:t>
            </a:r>
            <a:r>
              <a:rPr lang="en-US" sz="4000" dirty="0" err="1" smtClean="0"/>
              <a:t>Pemerintah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2253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43" indent="-514350" algn="just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altLang="en-US" dirty="0" err="1" smtClean="0"/>
              <a:t>Institusi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pemerintah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telah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mulai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melakukan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klasifikasi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pekerjaan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dalam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bidang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teknologi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informasi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sejak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tahun</a:t>
            </a:r>
            <a:r>
              <a:rPr lang="en-US" altLang="en-US" dirty="0" smtClean="0"/>
              <a:t> 1992.</a:t>
            </a:r>
          </a:p>
          <a:p>
            <a:pPr marL="624043" indent="-514350" algn="just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altLang="en-US" dirty="0" err="1" smtClean="0"/>
              <a:t>Klasifikasi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pekerjaan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mungkin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masih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belum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dapat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mengakomodasi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klasifikasi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pekerjaan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pada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teknologi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informasi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secara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umum</a:t>
            </a:r>
            <a:r>
              <a:rPr lang="en-US" altLang="en-US" dirty="0" smtClean="0"/>
              <a:t>.</a:t>
            </a:r>
          </a:p>
          <a:p>
            <a:pPr marL="624043" indent="-514350" algn="just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altLang="en-US" dirty="0" err="1" smtClean="0"/>
              <a:t>Deskripsi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pekerjaan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setiap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klasifikasi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pekerjaan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masih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kurang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jelas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dalam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membedakan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setiap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pekerjaan</a:t>
            </a: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5386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err="1" smtClean="0"/>
              <a:t>Pranata</a:t>
            </a:r>
            <a:r>
              <a:rPr lang="en-US" sz="4000" dirty="0" smtClean="0"/>
              <a:t> </a:t>
            </a:r>
            <a:r>
              <a:rPr lang="en-US" sz="4000" dirty="0" err="1" smtClean="0"/>
              <a:t>Komputer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945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dirty="0" err="1" smtClean="0"/>
              <a:t>Pegawai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Negeri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Sipil</a:t>
            </a:r>
            <a:r>
              <a:rPr lang="en-US" altLang="en-US" dirty="0" smtClean="0"/>
              <a:t> yang </a:t>
            </a:r>
            <a:r>
              <a:rPr lang="en-US" altLang="en-US" dirty="0" err="1" smtClean="0"/>
              <a:t>bekerja</a:t>
            </a:r>
            <a:r>
              <a:rPr lang="en-US" altLang="en-US" dirty="0" smtClean="0"/>
              <a:t> di </a:t>
            </a:r>
            <a:r>
              <a:rPr lang="en-US" altLang="en-US" dirty="0" err="1" smtClean="0"/>
              <a:t>bidang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teknologi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informasi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disebut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pranata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komputer</a:t>
            </a:r>
            <a:r>
              <a:rPr lang="en-US" altLang="en-US" dirty="0" smtClean="0"/>
              <a:t>. </a:t>
            </a:r>
            <a:r>
              <a:rPr lang="en-US" altLang="en-US" dirty="0" err="1" smtClean="0"/>
              <a:t>Beberapa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penjelasan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tentang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pranata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komputer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sebagai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berikut</a:t>
            </a:r>
            <a:r>
              <a:rPr lang="en-US" altLang="en-US" dirty="0" smtClean="0"/>
              <a:t>: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 smtClean="0"/>
          </a:p>
          <a:p>
            <a:pPr marL="0" indent="0" eaLnBrk="1" hangingPunct="1"/>
            <a:endParaRPr lang="en-US" altLang="en-US" dirty="0" smtClean="0"/>
          </a:p>
          <a:p>
            <a:pPr marL="0" indent="0" eaLnBrk="1" hangingPunct="1"/>
            <a:endParaRPr lang="en-US" altLang="en-US" dirty="0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33400" y="3717032"/>
            <a:ext cx="8610600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latin typeface="Calibri" panose="020F0502020204030204" pitchFamily="34" charset="0"/>
              </a:rPr>
              <a:t>Pengangkatan</a:t>
            </a: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dirty="0" err="1">
                <a:latin typeface="Calibri" panose="020F0502020204030204" pitchFamily="34" charset="0"/>
              </a:rPr>
              <a:t>Pegawai</a:t>
            </a: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dirty="0" err="1">
                <a:latin typeface="Calibri" panose="020F0502020204030204" pitchFamily="34" charset="0"/>
              </a:rPr>
              <a:t>Negeri</a:t>
            </a: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dirty="0" err="1">
                <a:latin typeface="Calibri" panose="020F0502020204030204" pitchFamily="34" charset="0"/>
              </a:rPr>
              <a:t>Sipil</a:t>
            </a: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dirty="0" err="1">
                <a:latin typeface="Calibri" panose="020F0502020204030204" pitchFamily="34" charset="0"/>
              </a:rPr>
              <a:t>dalam</a:t>
            </a: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dirty="0" err="1">
                <a:latin typeface="Calibri" panose="020F0502020204030204" pitchFamily="34" charset="0"/>
              </a:rPr>
              <a:t>jabatan</a:t>
            </a: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dirty="0" err="1">
                <a:latin typeface="Calibri" panose="020F0502020204030204" pitchFamily="34" charset="0"/>
              </a:rPr>
              <a:t>Pranata</a:t>
            </a: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dirty="0" err="1">
                <a:latin typeface="Calibri" panose="020F0502020204030204" pitchFamily="34" charset="0"/>
              </a:rPr>
              <a:t>Komputer</a:t>
            </a: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dirty="0" err="1">
                <a:latin typeface="Calibri" panose="020F0502020204030204" pitchFamily="34" charset="0"/>
              </a:rPr>
              <a:t>ditetapkan</a:t>
            </a: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dirty="0" err="1">
                <a:latin typeface="Calibri" panose="020F0502020204030204" pitchFamily="34" charset="0"/>
              </a:rPr>
              <a:t>oleh</a:t>
            </a: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dirty="0" err="1">
                <a:latin typeface="Calibri" panose="020F0502020204030204" pitchFamily="34" charset="0"/>
              </a:rPr>
              <a:t>Menteri</a:t>
            </a:r>
            <a:r>
              <a:rPr lang="en-US" altLang="en-US" sz="2800" dirty="0">
                <a:latin typeface="Calibri" panose="020F0502020204030204" pitchFamily="34" charset="0"/>
              </a:rPr>
              <a:t>, </a:t>
            </a:r>
            <a:r>
              <a:rPr lang="en-US" altLang="en-US" sz="2800" dirty="0" err="1">
                <a:latin typeface="Calibri" panose="020F0502020204030204" pitchFamily="34" charset="0"/>
              </a:rPr>
              <a:t>Jaksa</a:t>
            </a: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dirty="0" err="1">
                <a:latin typeface="Calibri" panose="020F0502020204030204" pitchFamily="34" charset="0"/>
              </a:rPr>
              <a:t>Agung</a:t>
            </a:r>
            <a:r>
              <a:rPr lang="en-US" altLang="en-US" sz="2800" dirty="0">
                <a:latin typeface="Calibri" panose="020F0502020204030204" pitchFamily="34" charset="0"/>
              </a:rPr>
              <a:t>, </a:t>
            </a:r>
            <a:r>
              <a:rPr lang="en-US" altLang="en-US" sz="2800" dirty="0" err="1">
                <a:latin typeface="Calibri" panose="020F0502020204030204" pitchFamily="34" charset="0"/>
              </a:rPr>
              <a:t>Pimpinan</a:t>
            </a: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dirty="0" err="1">
                <a:latin typeface="Calibri" panose="020F0502020204030204" pitchFamily="34" charset="0"/>
              </a:rPr>
              <a:t>Kesekretariatan</a:t>
            </a: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dirty="0" err="1">
                <a:latin typeface="Calibri" panose="020F0502020204030204" pitchFamily="34" charset="0"/>
              </a:rPr>
              <a:t>Lembaga</a:t>
            </a: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dirty="0" err="1">
                <a:latin typeface="Calibri" panose="020F0502020204030204" pitchFamily="34" charset="0"/>
              </a:rPr>
              <a:t>Tertinggi</a:t>
            </a:r>
            <a:r>
              <a:rPr lang="en-US" altLang="en-US" sz="2800" dirty="0">
                <a:latin typeface="Calibri" panose="020F0502020204030204" pitchFamily="34" charset="0"/>
              </a:rPr>
              <a:t>/Tinggi Negara. </a:t>
            </a:r>
            <a:r>
              <a:rPr lang="en-US" altLang="en-US" sz="2800" dirty="0" err="1">
                <a:latin typeface="Calibri" panose="020F0502020204030204" pitchFamily="34" charset="0"/>
              </a:rPr>
              <a:t>Pimpinan</a:t>
            </a: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dirty="0" err="1">
                <a:latin typeface="Calibri" panose="020F0502020204030204" pitchFamily="34" charset="0"/>
              </a:rPr>
              <a:t>Lembaga</a:t>
            </a: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dirty="0" err="1">
                <a:latin typeface="Calibri" panose="020F0502020204030204" pitchFamily="34" charset="0"/>
              </a:rPr>
              <a:t>Pemerintah</a:t>
            </a: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dirty="0" err="1">
                <a:latin typeface="Calibri" panose="020F0502020204030204" pitchFamily="34" charset="0"/>
              </a:rPr>
              <a:t>Nondepartemen</a:t>
            </a: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dirty="0" err="1">
                <a:latin typeface="Calibri" panose="020F0502020204030204" pitchFamily="34" charset="0"/>
              </a:rPr>
              <a:t>dan</a:t>
            </a: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dirty="0" err="1">
                <a:latin typeface="Calibri" panose="020F0502020204030204" pitchFamily="34" charset="0"/>
              </a:rPr>
              <a:t>Gubernur</a:t>
            </a: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dirty="0" err="1">
                <a:latin typeface="Calibri" panose="020F0502020204030204" pitchFamily="34" charset="0"/>
              </a:rPr>
              <a:t>Kepala</a:t>
            </a:r>
            <a:r>
              <a:rPr lang="en-US" altLang="en-US" sz="2800" dirty="0">
                <a:latin typeface="Calibri" panose="020F0502020204030204" pitchFamily="34" charset="0"/>
              </a:rPr>
              <a:t> Daerah Tingkat 1.</a:t>
            </a:r>
          </a:p>
        </p:txBody>
      </p:sp>
    </p:spTree>
    <p:extLst>
      <p:ext uri="{BB962C8B-B14F-4D97-AF65-F5344CB8AC3E}">
        <p14:creationId xmlns:p14="http://schemas.microsoft.com/office/powerpoint/2010/main" val="393069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/>
              <a:t>Syarat-Syarat Jabatan Pranata Komputer</a:t>
            </a:r>
            <a:br>
              <a:rPr lang="en-US" sz="3600" smtClean="0"/>
            </a:br>
            <a:endParaRPr lang="en-US" sz="3600" smtClean="0"/>
          </a:p>
        </p:txBody>
      </p:sp>
      <p:sp>
        <p:nvSpPr>
          <p:cNvPr id="20483" name="Rectangle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43" indent="-514350" eaLnBrk="1" hangingPunct="1">
              <a:buFont typeface="+mj-lt"/>
              <a:buAutoNum type="arabicPeriod"/>
            </a:pPr>
            <a:r>
              <a:rPr lang="en-US" altLang="en-US" sz="2800" dirty="0" err="1" smtClean="0"/>
              <a:t>Bekerja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pada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satuan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organisasi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instansi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bertugas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pokok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membuat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memelihara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mengembangkan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mengembangkan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sistem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atau</a:t>
            </a:r>
            <a:r>
              <a:rPr lang="en-US" altLang="en-US" sz="2800" dirty="0" smtClean="0"/>
              <a:t> program </a:t>
            </a:r>
            <a:r>
              <a:rPr lang="en-US" altLang="en-US" sz="2800" dirty="0" err="1" smtClean="0"/>
              <a:t>pengolahan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dengan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komputer</a:t>
            </a:r>
            <a:r>
              <a:rPr lang="en-US" altLang="en-US" sz="2800" dirty="0" smtClean="0"/>
              <a:t>.</a:t>
            </a:r>
          </a:p>
          <a:p>
            <a:pPr marL="624043" indent="-514350" eaLnBrk="1" hangingPunct="1">
              <a:buFont typeface="+mj-lt"/>
              <a:buAutoNum type="arabicPeriod"/>
            </a:pPr>
            <a:r>
              <a:rPr lang="en-US" altLang="en-US" sz="2800" dirty="0" err="1" smtClean="0"/>
              <a:t>Berijazah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serendah-rendahnya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Sarjana</a:t>
            </a:r>
            <a:r>
              <a:rPr lang="en-US" altLang="en-US" sz="2800" dirty="0" smtClean="0"/>
              <a:t> Muda/D3 </a:t>
            </a:r>
            <a:r>
              <a:rPr lang="en-US" altLang="en-US" sz="2800" dirty="0" err="1" smtClean="0"/>
              <a:t>atau</a:t>
            </a:r>
            <a:r>
              <a:rPr lang="en-US" altLang="en-US" sz="2800" dirty="0" smtClean="0"/>
              <a:t> yang </a:t>
            </a:r>
            <a:r>
              <a:rPr lang="en-US" altLang="en-US" sz="2800" dirty="0" err="1" smtClean="0"/>
              <a:t>sederajat</a:t>
            </a:r>
            <a:endParaRPr lang="en-US" altLang="en-US" sz="2800" dirty="0" smtClean="0"/>
          </a:p>
          <a:p>
            <a:pPr marL="624043" indent="-514350" eaLnBrk="1" hangingPunct="1">
              <a:buFont typeface="+mj-lt"/>
              <a:buAutoNum type="arabicPeriod"/>
            </a:pPr>
            <a:r>
              <a:rPr lang="en-US" altLang="en-US" sz="2800" dirty="0" err="1" smtClean="0"/>
              <a:t>Memiliki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pendidikan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atau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latihan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dalam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bidang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komputer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pengalaman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melakukan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kegiatan</a:t>
            </a:r>
            <a:r>
              <a:rPr lang="en-US" altLang="en-US" sz="2800" dirty="0" smtClean="0"/>
              <a:t> di </a:t>
            </a:r>
            <a:r>
              <a:rPr lang="en-US" altLang="en-US" sz="2800" dirty="0" err="1" smtClean="0"/>
              <a:t>bidang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komputer</a:t>
            </a:r>
            <a:endParaRPr lang="en-US" altLang="en-US" sz="2800" dirty="0" smtClean="0"/>
          </a:p>
          <a:p>
            <a:pPr eaLnBrk="1" hangingPunct="1"/>
            <a:endParaRPr lang="en-US" altLang="en-US" sz="2800" dirty="0" smtClean="0"/>
          </a:p>
          <a:p>
            <a:pPr eaLnBrk="1" hangingPunct="1"/>
            <a:endParaRPr lang="en-US" altLang="en-US" sz="2800" dirty="0" smtClean="0"/>
          </a:p>
          <a:p>
            <a:pPr eaLnBrk="1" hangingPunct="1"/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12814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/>
              <a:t>Syarat-Syarat Jabatan </a:t>
            </a:r>
            <a:br>
              <a:rPr lang="en-US" sz="3600" smtClean="0"/>
            </a:br>
            <a:r>
              <a:rPr lang="en-US" sz="3600" smtClean="0"/>
              <a:t>Pranata Komputer (2)</a:t>
            </a:r>
          </a:p>
        </p:txBody>
      </p:sp>
      <p:sp>
        <p:nvSpPr>
          <p:cNvPr id="2150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43" indent="-514350" eaLnBrk="1" hangingPunct="1">
              <a:buFont typeface="+mj-lt"/>
              <a:buAutoNum type="arabicPeriod"/>
            </a:pPr>
            <a:r>
              <a:rPr lang="en-US" altLang="en-US" dirty="0" err="1" smtClean="0"/>
              <a:t>Memiliki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pengetahuan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atau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pengalaman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dalam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bidang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tertentu</a:t>
            </a:r>
            <a:r>
              <a:rPr lang="en-US" altLang="en-US" dirty="0" smtClean="0"/>
              <a:t> yang </a:t>
            </a:r>
            <a:r>
              <a:rPr lang="en-US" altLang="en-US" dirty="0" err="1" smtClean="0"/>
              <a:t>berhubungan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dengan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bidang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komputer</a:t>
            </a:r>
            <a:r>
              <a:rPr lang="en-US" altLang="en-US" dirty="0" smtClean="0"/>
              <a:t>.</a:t>
            </a:r>
          </a:p>
          <a:p>
            <a:pPr marL="624043" indent="-514350" eaLnBrk="1" hangingPunct="1">
              <a:buFont typeface="+mj-lt"/>
              <a:buAutoNum type="arabicPeriod"/>
            </a:pPr>
            <a:r>
              <a:rPr lang="en-US" altLang="en-US" dirty="0" err="1" smtClean="0"/>
              <a:t>Setiap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unsur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penilaian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pelaksanaan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pekerjaan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sekurang-kurangnya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bernilai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baik</a:t>
            </a:r>
            <a:r>
              <a:rPr lang="en-US" altLang="en-US" dirty="0" smtClean="0"/>
              <a:t>.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6140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err="1" smtClean="0"/>
              <a:t>Jenjang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Pangkat</a:t>
            </a:r>
            <a:r>
              <a:rPr lang="en-US" sz="3600" dirty="0" smtClean="0"/>
              <a:t> </a:t>
            </a:r>
            <a:r>
              <a:rPr lang="en-US" sz="3600" dirty="0" err="1" smtClean="0"/>
              <a:t>Pranata</a:t>
            </a:r>
            <a:r>
              <a:rPr lang="en-US" sz="3600" dirty="0" smtClean="0"/>
              <a:t> </a:t>
            </a:r>
            <a:r>
              <a:rPr lang="en-US" sz="3600" dirty="0" err="1" smtClean="0"/>
              <a:t>Komputer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 smtClean="0"/>
          </a:p>
        </p:txBody>
      </p:sp>
      <p:graphicFrame>
        <p:nvGraphicFramePr>
          <p:cNvPr id="27003" name="Group 379"/>
          <p:cNvGraphicFramePr>
            <a:graphicFrameLocks noGrp="1"/>
          </p:cNvGraphicFramePr>
          <p:nvPr>
            <p:ph idx="1"/>
          </p:nvPr>
        </p:nvGraphicFramePr>
        <p:xfrm>
          <a:off x="457200" y="1943100"/>
          <a:ext cx="8229600" cy="4525961"/>
        </p:xfrm>
        <a:graphic>
          <a:graphicData uri="http://schemas.openxmlformats.org/drawingml/2006/table">
            <a:tbl>
              <a:tblPr/>
              <a:tblGrid>
                <a:gridCol w="494626"/>
                <a:gridCol w="3802245"/>
                <a:gridCol w="2330506"/>
                <a:gridCol w="873940"/>
                <a:gridCol w="728283"/>
              </a:tblGrid>
              <a:tr h="57916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Jabatan Pranata Komputer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Pangkat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Gol/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Ruang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Angka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Kredit</a:t>
                      </a: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8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Asisten Pranata Komputer Madya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Pengatur Muda Tingkat I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II/b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8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Asisten Pranata Komputer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Pengatur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II/c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8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Ajun Pranata Komputer Muda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Pengatur Tingkat I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II/d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8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Ajun Pranata Komputer Madya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Penata Muda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III/a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50</a:t>
                      </a: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8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Ajun Pranata Komputer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Penata Muda Tingkat I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III/b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50</a:t>
                      </a: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8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Ahli Pranata Komputer Pratama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Penata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III/c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8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Ahli Pranata Komputer Muda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Penata Tingkat I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III/d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8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Ahli Pranata Komputer Madya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Pembina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IV/a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150</a:t>
                      </a: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8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Ahli Pranata Komputer Utama Pratama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Pembina Tingkat I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IV/b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150</a:t>
                      </a: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8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Ahli Pranata Komputer Utama Muda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Pembina Utama Muda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IV/c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150</a:t>
                      </a: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8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Ahli Pranata Komputer Utama Madya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Pembina Utama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IV/d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7394" marR="87394"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252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Angka Kredit</a:t>
            </a:r>
          </a:p>
        </p:txBody>
      </p:sp>
      <p:sp>
        <p:nvSpPr>
          <p:cNvPr id="2355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Pemerintah juga menetapkan bahwa Pranata</a:t>
            </a:r>
          </a:p>
          <a:p>
            <a:pPr marL="533400" indent="-533400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Komputer harus dapat mengumpulkan angka</a:t>
            </a:r>
          </a:p>
          <a:p>
            <a:pPr marL="533400" indent="-533400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kredit minimal. Angka kredit minimal yang harus</a:t>
            </a:r>
          </a:p>
          <a:p>
            <a:pPr marL="533400" indent="-533400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dikumpulkan adalah :</a:t>
            </a:r>
          </a:p>
          <a:p>
            <a:pPr marL="533400" indent="-533400" eaLnBrk="1" hangingPunct="1">
              <a:buFont typeface="Arial" panose="020B0604020202020204" pitchFamily="34" charset="0"/>
              <a:buAutoNum type="arabicPeriod"/>
            </a:pPr>
            <a:r>
              <a:rPr lang="en-US" altLang="en-US" smtClean="0"/>
              <a:t>Asisten Pranata Komputer Madya sebanyak 20 angka kredit.</a:t>
            </a:r>
          </a:p>
          <a:p>
            <a:pPr marL="533400" indent="-533400" eaLnBrk="1" hangingPunct="1">
              <a:buFont typeface="Arial" panose="020B0604020202020204" pitchFamily="34" charset="0"/>
              <a:buAutoNum type="arabicPeriod"/>
            </a:pPr>
            <a:r>
              <a:rPr lang="en-US" altLang="en-US" smtClean="0"/>
              <a:t>Asisten Pranata Komputer sebanyak 20 angka kredit.</a:t>
            </a:r>
          </a:p>
          <a:p>
            <a:pPr marL="533400" indent="-533400"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marL="533400" indent="-533400"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1339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>
          <a:xfrm>
            <a:off x="138336" y="772337"/>
            <a:ext cx="8867328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err="1" smtClean="0"/>
              <a:t>Pemberhentian</a:t>
            </a:r>
            <a:r>
              <a:rPr lang="en-US" sz="4000" dirty="0" smtClean="0"/>
              <a:t> </a:t>
            </a:r>
            <a:r>
              <a:rPr lang="en-US" sz="4000" dirty="0" err="1" smtClean="0"/>
              <a:t>Jabatan</a:t>
            </a:r>
            <a:r>
              <a:rPr lang="en-US" sz="4000" dirty="0" smtClean="0"/>
              <a:t> </a:t>
            </a:r>
            <a:r>
              <a:rPr lang="en-US" sz="4000" dirty="0" err="1" smtClean="0"/>
              <a:t>Pranata</a:t>
            </a:r>
            <a:r>
              <a:rPr lang="en-US" sz="4000" dirty="0" smtClean="0"/>
              <a:t> </a:t>
            </a:r>
            <a:r>
              <a:rPr lang="en-US" sz="4000" dirty="0" err="1" smtClean="0"/>
              <a:t>komputer</a:t>
            </a:r>
            <a:endParaRPr lang="en-US" sz="4000" dirty="0" smtClean="0"/>
          </a:p>
        </p:txBody>
      </p:sp>
      <p:sp>
        <p:nvSpPr>
          <p:cNvPr id="2457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marL="609600" indent="-609600"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533400" y="1735138"/>
            <a:ext cx="8077200" cy="428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 err="1">
                <a:latin typeface="Calibri" panose="020F0502020204030204" pitchFamily="34" charset="0"/>
              </a:rPr>
              <a:t>Apabila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Pejabat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Pranata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Komputer</a:t>
            </a:r>
            <a:r>
              <a:rPr lang="en-US" altLang="en-US" sz="2500" dirty="0">
                <a:latin typeface="Calibri" panose="020F0502020204030204" pitchFamily="34" charset="0"/>
              </a:rPr>
              <a:t> yang </a:t>
            </a:r>
            <a:r>
              <a:rPr lang="en-US" altLang="en-US" sz="2500" dirty="0" err="1">
                <a:latin typeface="Calibri" panose="020F0502020204030204" pitchFamily="34" charset="0"/>
              </a:rPr>
              <a:t>telah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dibebaskan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sementara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dari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jabatannya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tidak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dapat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mengumpulkan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angka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kredit</a:t>
            </a:r>
            <a:r>
              <a:rPr lang="en-US" altLang="en-US" sz="2500" dirty="0">
                <a:latin typeface="Calibri" panose="020F0502020204030204" pitchFamily="34" charset="0"/>
              </a:rPr>
              <a:t> yang </a:t>
            </a:r>
            <a:r>
              <a:rPr lang="en-US" altLang="en-US" sz="2500" dirty="0" err="1">
                <a:latin typeface="Calibri" panose="020F0502020204030204" pitchFamily="34" charset="0"/>
              </a:rPr>
              <a:t>dipersyaratkan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dalam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waktu</a:t>
            </a:r>
            <a:r>
              <a:rPr lang="en-US" altLang="en-US" sz="2500" dirty="0">
                <a:latin typeface="Calibri" panose="020F0502020204030204" pitchFamily="34" charset="0"/>
              </a:rPr>
              <a:t> 3 </a:t>
            </a:r>
            <a:r>
              <a:rPr lang="en-US" altLang="en-US" sz="2500" dirty="0" err="1">
                <a:latin typeface="Calibri" panose="020F0502020204030204" pitchFamily="34" charset="0"/>
              </a:rPr>
              <a:t>tahun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setelah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pembebasan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sementara</a:t>
            </a:r>
            <a:r>
              <a:rPr lang="en-US" altLang="en-US" sz="2500" dirty="0">
                <a:latin typeface="Calibri" panose="020F0502020204030204" pitchFamily="34" charset="0"/>
              </a:rPr>
              <a:t> (</a:t>
            </a:r>
            <a:r>
              <a:rPr lang="en-US" altLang="en-US" sz="2500" dirty="0" err="1">
                <a:latin typeface="Calibri" panose="020F0502020204030204" pitchFamily="34" charset="0"/>
              </a:rPr>
              <a:t>Pembebasan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sementara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Pranata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Komputer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untuk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tetap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berada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pada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jalur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profesionalitasnya</a:t>
            </a:r>
            <a:r>
              <a:rPr lang="en-US" altLang="en-US" sz="2500" dirty="0">
                <a:latin typeface="Calibri" panose="020F0502020204030204" pitchFamily="34" charset="0"/>
              </a:rPr>
              <a:t>)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500" dirty="0" err="1">
                <a:latin typeface="Calibri" panose="020F0502020204030204" pitchFamily="34" charset="0"/>
              </a:rPr>
              <a:t>Apabila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Pejabat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Pranata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Komputer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dijatuhi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hukuman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disiplin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Pegawai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Negeri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Sipil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berdasarkan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peraturan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Pemerintah</a:t>
            </a:r>
            <a:r>
              <a:rPr lang="en-US" altLang="en-US" sz="2500" dirty="0">
                <a:latin typeface="Calibri" panose="020F0502020204030204" pitchFamily="34" charset="0"/>
              </a:rPr>
              <a:t> No.30 </a:t>
            </a:r>
            <a:r>
              <a:rPr lang="en-US" altLang="en-US" sz="2500" dirty="0" err="1">
                <a:latin typeface="Calibri" panose="020F0502020204030204" pitchFamily="34" charset="0"/>
              </a:rPr>
              <a:t>tahun</a:t>
            </a:r>
            <a:r>
              <a:rPr lang="en-US" altLang="en-US" sz="2500" dirty="0">
                <a:latin typeface="Calibri" panose="020F0502020204030204" pitchFamily="34" charset="0"/>
              </a:rPr>
              <a:t> 1980 </a:t>
            </a:r>
            <a:r>
              <a:rPr lang="en-US" altLang="en-US" sz="2500" dirty="0" err="1">
                <a:latin typeface="Calibri" panose="020F0502020204030204" pitchFamily="34" charset="0"/>
              </a:rPr>
              <a:t>dengan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tingkat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hukuman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disiplin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berat</a:t>
            </a:r>
            <a:r>
              <a:rPr lang="en-US" altLang="en-US" sz="2500" dirty="0">
                <a:latin typeface="Calibri" panose="020F0502020204030204" pitchFamily="34" charset="0"/>
              </a:rPr>
              <a:t> yang </a:t>
            </a:r>
            <a:r>
              <a:rPr lang="en-US" altLang="en-US" sz="2500" dirty="0" err="1">
                <a:latin typeface="Calibri" panose="020F0502020204030204" pitchFamily="34" charset="0"/>
              </a:rPr>
              <a:t>telah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mempunyai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kekuatan</a:t>
            </a:r>
            <a:r>
              <a:rPr lang="en-US" altLang="en-US" sz="2500" dirty="0">
                <a:latin typeface="Calibri" panose="020F0502020204030204" pitchFamily="34" charset="0"/>
              </a:rPr>
              <a:t> </a:t>
            </a:r>
            <a:r>
              <a:rPr lang="en-US" altLang="en-US" sz="2500" dirty="0" err="1">
                <a:latin typeface="Calibri" panose="020F0502020204030204" pitchFamily="34" charset="0"/>
              </a:rPr>
              <a:t>hukum</a:t>
            </a:r>
            <a:r>
              <a:rPr lang="en-US" altLang="en-US" sz="2500" dirty="0">
                <a:latin typeface="Calibri" panose="020F0502020204030204" pitchFamily="34" charset="0"/>
              </a:rPr>
              <a:t> yang </a:t>
            </a:r>
            <a:r>
              <a:rPr lang="en-US" altLang="en-US" sz="2500" dirty="0" err="1">
                <a:latin typeface="Calibri" panose="020F0502020204030204" pitchFamily="34" charset="0"/>
              </a:rPr>
              <a:t>tetap</a:t>
            </a:r>
            <a:r>
              <a:rPr lang="en-US" altLang="en-US" sz="2500" dirty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310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200" b="1" dirty="0" smtClean="0"/>
              <a:t>Standarisasi Profesi TI menurut</a:t>
            </a:r>
            <a:br>
              <a:rPr lang="it-IT" sz="3200" b="1" dirty="0" smtClean="0"/>
            </a:br>
            <a:r>
              <a:rPr lang="it-IT" sz="3200" b="1" dirty="0" smtClean="0"/>
              <a:t>SRIG-PS SEARCC</a:t>
            </a:r>
            <a:endParaRPr lang="en-US" sz="3200" b="1" dirty="0" smtClean="0"/>
          </a:p>
        </p:txBody>
      </p:sp>
      <p:sp>
        <p:nvSpPr>
          <p:cNvPr id="31747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just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Yang </a:t>
            </a:r>
            <a:r>
              <a:rPr lang="en-US" sz="2800" dirty="0" err="1" smtClean="0"/>
              <a:t>sering</a:t>
            </a:r>
            <a:r>
              <a:rPr lang="en-US" sz="2800" dirty="0" smtClean="0"/>
              <a:t>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pengklasifikasian</a:t>
            </a:r>
            <a:r>
              <a:rPr lang="en-US" sz="2800" dirty="0" smtClean="0"/>
              <a:t> </a:t>
            </a:r>
            <a:r>
              <a:rPr lang="en-US" sz="2800" dirty="0" err="1" smtClean="0"/>
              <a:t>standarisasi</a:t>
            </a:r>
            <a:r>
              <a:rPr lang="en-US" sz="2800" dirty="0" smtClean="0"/>
              <a:t> </a:t>
            </a:r>
            <a:r>
              <a:rPr lang="en-US" sz="2800" dirty="0" err="1" smtClean="0"/>
              <a:t>profesi</a:t>
            </a:r>
            <a:r>
              <a:rPr lang="en-US" sz="2800" dirty="0" smtClean="0"/>
              <a:t> di </a:t>
            </a:r>
            <a:r>
              <a:rPr lang="en-US" sz="2800" dirty="0" err="1" smtClean="0"/>
              <a:t>bidang</a:t>
            </a:r>
            <a:r>
              <a:rPr lang="en-US" sz="2800" dirty="0" smtClean="0"/>
              <a:t> </a:t>
            </a:r>
            <a:r>
              <a:rPr lang="en-US" sz="2800" dirty="0" err="1" smtClean="0"/>
              <a:t>teknologi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 </a:t>
            </a:r>
            <a:r>
              <a:rPr lang="en-US" sz="2800" dirty="0" err="1" smtClean="0"/>
              <a:t>menurut</a:t>
            </a:r>
            <a:r>
              <a:rPr lang="en-US" sz="2800" dirty="0" smtClean="0"/>
              <a:t> SRIG-PS SEARCC. </a:t>
            </a:r>
            <a:endParaRPr lang="en-US" sz="2800" dirty="0" smtClean="0"/>
          </a:p>
          <a:p>
            <a:pPr marL="514350" indent="-514350" algn="just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 smtClean="0"/>
          </a:p>
          <a:p>
            <a:pPr marL="514350" indent="-514350" algn="just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SEARCC (South East Asia Regional Computer </a:t>
            </a:r>
            <a:r>
              <a:rPr lang="en-US" sz="2800" dirty="0" err="1" smtClean="0"/>
              <a:t>Confideration</a:t>
            </a:r>
            <a:r>
              <a:rPr lang="en-US" sz="2800" dirty="0" smtClean="0"/>
              <a:t>)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forum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badan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beranggotakan</a:t>
            </a:r>
            <a:r>
              <a:rPr lang="en-US" sz="2800" dirty="0" smtClean="0"/>
              <a:t> </a:t>
            </a:r>
            <a:r>
              <a:rPr lang="en-US" sz="2800" dirty="0" err="1" smtClean="0"/>
              <a:t>himpunan</a:t>
            </a:r>
            <a:r>
              <a:rPr lang="en-US" sz="2800" dirty="0" smtClean="0"/>
              <a:t> </a:t>
            </a:r>
            <a:r>
              <a:rPr lang="en-US" sz="2800" dirty="0" err="1" smtClean="0"/>
              <a:t>profesional</a:t>
            </a:r>
            <a:r>
              <a:rPr lang="en-US" sz="2800" dirty="0" smtClean="0"/>
              <a:t> IT (</a:t>
            </a:r>
            <a:r>
              <a:rPr lang="en-US" sz="2800" i="1" dirty="0" smtClean="0"/>
              <a:t>Information Technology</a:t>
            </a:r>
            <a:r>
              <a:rPr lang="en-US" sz="2800" dirty="0" smtClean="0"/>
              <a:t>-</a:t>
            </a:r>
            <a:r>
              <a:rPr lang="en-US" sz="2800" dirty="0" err="1" smtClean="0"/>
              <a:t>Teknologi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). </a:t>
            </a:r>
            <a:endParaRPr lang="en-US" sz="2800" dirty="0" smtClean="0"/>
          </a:p>
          <a:p>
            <a:pPr marL="514350" indent="-514350" algn="just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 smtClean="0"/>
          </a:p>
          <a:p>
            <a:pPr marL="514350" indent="-514350" algn="just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SEARCC </a:t>
            </a:r>
            <a:r>
              <a:rPr lang="en-US" sz="2800" dirty="0" err="1" smtClean="0"/>
              <a:t>dibentuk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Februari</a:t>
            </a:r>
            <a:r>
              <a:rPr lang="en-US" sz="2800" dirty="0" smtClean="0"/>
              <a:t> 1978,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Singapura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6 </a:t>
            </a:r>
            <a:r>
              <a:rPr lang="en-US" sz="2800" dirty="0" err="1" smtClean="0"/>
              <a:t>ikatan</a:t>
            </a:r>
            <a:r>
              <a:rPr lang="en-US" sz="2800" dirty="0" smtClean="0"/>
              <a:t> </a:t>
            </a:r>
            <a:r>
              <a:rPr lang="en-US" sz="2800" dirty="0" err="1" smtClean="0"/>
              <a:t>komputer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negara</a:t>
            </a:r>
            <a:r>
              <a:rPr lang="en-US" sz="2800" dirty="0" smtClean="0"/>
              <a:t>- </a:t>
            </a:r>
            <a:r>
              <a:rPr lang="en-US" sz="2800" dirty="0" err="1" smtClean="0"/>
              <a:t>negara</a:t>
            </a:r>
            <a:r>
              <a:rPr lang="en-US" sz="2800" dirty="0" smtClean="0"/>
              <a:t> </a:t>
            </a:r>
            <a:r>
              <a:rPr lang="en-US" sz="2800" dirty="0" err="1" smtClean="0"/>
              <a:t>tetangga</a:t>
            </a:r>
            <a:r>
              <a:rPr lang="en-US" sz="2800" dirty="0" smtClean="0"/>
              <a:t>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</a:t>
            </a:r>
            <a:r>
              <a:rPr lang="en-US" sz="2800" dirty="0" err="1" smtClean="0"/>
              <a:t>Hongkong</a:t>
            </a:r>
            <a:r>
              <a:rPr lang="en-US" sz="2800" dirty="0" smtClean="0"/>
              <a:t>, Indonesia, Malaysia, </a:t>
            </a:r>
            <a:r>
              <a:rPr lang="en-US" sz="2800" dirty="0" err="1" smtClean="0"/>
              <a:t>Filiphina</a:t>
            </a:r>
            <a:r>
              <a:rPr lang="en-US" sz="2800" dirty="0" smtClean="0"/>
              <a:t>, </a:t>
            </a:r>
            <a:r>
              <a:rPr lang="en-US" sz="2800" dirty="0" err="1" smtClean="0"/>
              <a:t>Singapura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Thailand.</a:t>
            </a:r>
          </a:p>
        </p:txBody>
      </p:sp>
    </p:spTree>
    <p:extLst>
      <p:ext uri="{BB962C8B-B14F-4D97-AF65-F5344CB8AC3E}">
        <p14:creationId xmlns:p14="http://schemas.microsoft.com/office/powerpoint/2010/main" val="1024373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z="2800" b="1" dirty="0" smtClean="0"/>
              <a:t>SRIG-PS (Special Regional Interest Group on </a:t>
            </a:r>
            <a:r>
              <a:rPr lang="en-US" sz="2800" b="1" dirty="0" err="1" smtClean="0"/>
              <a:t>Profesional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Standardisation</a:t>
            </a:r>
            <a:r>
              <a:rPr lang="en-US" sz="2800" b="1" dirty="0" smtClean="0"/>
              <a:t>)</a:t>
            </a:r>
          </a:p>
        </p:txBody>
      </p:sp>
      <p:sp>
        <p:nvSpPr>
          <p:cNvPr id="3277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43" indent="-514350" algn="just" eaLnBrk="1" hangingPunct="1">
              <a:buFont typeface="+mj-lt"/>
              <a:buAutoNum type="arabicPeriod"/>
            </a:pPr>
            <a:r>
              <a:rPr lang="en-US" altLang="en-US" dirty="0" smtClean="0"/>
              <a:t>Indonesia </a:t>
            </a:r>
            <a:r>
              <a:rPr lang="en-US" altLang="en-US" dirty="0" err="1" smtClean="0"/>
              <a:t>sebagai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anggota</a:t>
            </a:r>
            <a:r>
              <a:rPr lang="en-US" altLang="en-US" dirty="0" smtClean="0"/>
              <a:t> SEARCC </a:t>
            </a:r>
            <a:r>
              <a:rPr lang="en-US" altLang="en-US" dirty="0" err="1" smtClean="0"/>
              <a:t>tersebut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telah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aktif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turut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serta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dalam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berbagai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kegiatan</a:t>
            </a:r>
            <a:r>
              <a:rPr lang="en-US" altLang="en-US" dirty="0" smtClean="0"/>
              <a:t> yang </a:t>
            </a:r>
            <a:r>
              <a:rPr lang="en-US" altLang="en-US" dirty="0" err="1" smtClean="0"/>
              <a:t>dilaksanakan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oleh</a:t>
            </a:r>
            <a:r>
              <a:rPr lang="en-US" altLang="en-US" dirty="0" smtClean="0"/>
              <a:t> SEARCC. </a:t>
            </a:r>
          </a:p>
          <a:p>
            <a:pPr marL="624043" indent="-514350" algn="just" eaLnBrk="1" hangingPunct="1">
              <a:buFont typeface="+mj-lt"/>
              <a:buAutoNum type="arabicPeriod"/>
            </a:pPr>
            <a:r>
              <a:rPr lang="en-US" altLang="en-US" dirty="0" smtClean="0"/>
              <a:t>Salah </a:t>
            </a:r>
            <a:r>
              <a:rPr lang="en-US" altLang="en-US" dirty="0" err="1" smtClean="0"/>
              <a:t>satunya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adalah</a:t>
            </a:r>
            <a:r>
              <a:rPr lang="en-US" altLang="en-US" dirty="0" smtClean="0"/>
              <a:t> </a:t>
            </a:r>
            <a:r>
              <a:rPr lang="en-US" altLang="en-US" b="1" dirty="0" smtClean="0"/>
              <a:t>SRIG-PS (</a:t>
            </a:r>
            <a:r>
              <a:rPr lang="en-US" altLang="en-US" b="1" i="1" dirty="0" smtClean="0"/>
              <a:t>Special Regional Interest Group on </a:t>
            </a:r>
            <a:r>
              <a:rPr lang="en-US" altLang="en-US" b="1" i="1" dirty="0" err="1" smtClean="0"/>
              <a:t>Profesional</a:t>
            </a:r>
            <a:r>
              <a:rPr lang="en-US" altLang="en-US" b="1" i="1" dirty="0" smtClean="0"/>
              <a:t> </a:t>
            </a:r>
            <a:r>
              <a:rPr lang="en-US" altLang="en-US" b="1" i="1" dirty="0" err="1" smtClean="0"/>
              <a:t>Standardisation</a:t>
            </a:r>
            <a:r>
              <a:rPr lang="en-US" altLang="en-US" dirty="0" smtClean="0"/>
              <a:t>), yang </a:t>
            </a:r>
            <a:r>
              <a:rPr lang="en-US" altLang="en-US" dirty="0" err="1" smtClean="0"/>
              <a:t>mencoba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merumuskan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standardisasi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pekerjaan</a:t>
            </a:r>
            <a:r>
              <a:rPr lang="en-US" altLang="en-US" dirty="0" smtClean="0"/>
              <a:t> di </a:t>
            </a:r>
            <a:r>
              <a:rPr lang="en-US" altLang="en-US" dirty="0" err="1" smtClean="0"/>
              <a:t>dalam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dunia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Teknologi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Informasi</a:t>
            </a:r>
            <a:r>
              <a:rPr lang="en-US" alt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918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err="1" smtClean="0"/>
              <a:t>Kriteria</a:t>
            </a:r>
            <a:r>
              <a:rPr lang="en-US" sz="3600" dirty="0" smtClean="0"/>
              <a:t> </a:t>
            </a:r>
            <a:r>
              <a:rPr lang="en-US" sz="3600" dirty="0" err="1" smtClean="0"/>
              <a:t>menjadi</a:t>
            </a:r>
            <a:r>
              <a:rPr lang="en-US" sz="3600" dirty="0" smtClean="0"/>
              <a:t> </a:t>
            </a:r>
            <a:r>
              <a:rPr lang="en-US" sz="3600" dirty="0" err="1" smtClean="0"/>
              <a:t>pertimbangan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mengembangkan</a:t>
            </a:r>
            <a:r>
              <a:rPr lang="en-US" sz="3600" dirty="0" smtClean="0"/>
              <a:t> </a:t>
            </a:r>
            <a:r>
              <a:rPr lang="en-US" sz="3600" dirty="0" err="1" smtClean="0"/>
              <a:t>klasifikasi</a:t>
            </a:r>
            <a:r>
              <a:rPr lang="en-US" sz="3600" dirty="0" smtClean="0"/>
              <a:t> job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33795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 algn="just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i="1" dirty="0" smtClean="0"/>
              <a:t>Cross Country, Cross-enterprise applicability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maksudnya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pekerjaan</a:t>
            </a:r>
            <a:r>
              <a:rPr lang="en-US" altLang="en-US" dirty="0" smtClean="0"/>
              <a:t> yang </a:t>
            </a:r>
            <a:r>
              <a:rPr lang="en-US" altLang="en-US" dirty="0" err="1" smtClean="0"/>
              <a:t>ada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harus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relevan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dengan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kondisi</a:t>
            </a:r>
            <a:r>
              <a:rPr lang="en-US" altLang="en-US" dirty="0" smtClean="0"/>
              <a:t> region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setiap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anggotanya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memiliki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kesamaan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pemahaman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fungsi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setiap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pekerjaan</a:t>
            </a:r>
            <a:r>
              <a:rPr lang="en-US" altLang="en-US" dirty="0" smtClean="0"/>
              <a:t>).</a:t>
            </a:r>
          </a:p>
          <a:p>
            <a:pPr marL="457200" indent="-457200" algn="just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en-US" dirty="0" smtClean="0"/>
          </a:p>
          <a:p>
            <a:pPr marL="457200" indent="-457200" algn="just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i="1" dirty="0" smtClean="0"/>
              <a:t>Function oriented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bukan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title oriented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maksudnya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gelar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atau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titel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tiap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negara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bisa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berbeda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namun</a:t>
            </a:r>
            <a:r>
              <a:rPr lang="en-US" altLang="en-US" dirty="0" smtClean="0"/>
              <a:t> yang </a:t>
            </a:r>
            <a:r>
              <a:rPr lang="en-US" altLang="en-US" dirty="0" err="1" smtClean="0"/>
              <a:t>terpenting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adalah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fungsi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pekerjaan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itu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adalah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sama</a:t>
            </a:r>
            <a:r>
              <a:rPr lang="en-US" altLang="en-US" dirty="0" smtClean="0"/>
              <a:t>).</a:t>
            </a:r>
          </a:p>
          <a:p>
            <a:pPr marL="457200" indent="-457200" algn="just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en-US" dirty="0" smtClean="0"/>
          </a:p>
          <a:p>
            <a:pPr marL="457200" indent="-457200" algn="just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i="1" dirty="0" smtClean="0"/>
              <a:t>Testable/certifiable 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fungsi</a:t>
            </a:r>
            <a:r>
              <a:rPr lang="en-US" altLang="en-US" dirty="0" smtClean="0"/>
              <a:t> yang </a:t>
            </a:r>
            <a:r>
              <a:rPr lang="en-US" altLang="en-US" dirty="0" err="1" smtClean="0"/>
              <a:t>ada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bisa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didefinisikan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dapat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diukur</a:t>
            </a:r>
            <a:r>
              <a:rPr lang="en-US" altLang="en-US" dirty="0" smtClean="0"/>
              <a:t>/</a:t>
            </a:r>
            <a:r>
              <a:rPr lang="en-US" altLang="en-US" dirty="0" err="1" smtClean="0"/>
              <a:t>diuji</a:t>
            </a:r>
            <a:r>
              <a:rPr lang="en-US" altLang="en-US" dirty="0" smtClean="0"/>
              <a:t>).</a:t>
            </a:r>
          </a:p>
          <a:p>
            <a:pPr marL="457200" indent="-457200" algn="just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en-US" dirty="0" smtClean="0"/>
          </a:p>
          <a:p>
            <a:pPr marL="457200" indent="-457200" algn="just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i="1" dirty="0" smtClean="0"/>
              <a:t>Applicable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fungsi</a:t>
            </a:r>
            <a:r>
              <a:rPr lang="en-US" altLang="en-US" dirty="0" smtClean="0"/>
              <a:t> yang </a:t>
            </a:r>
            <a:r>
              <a:rPr lang="en-US" altLang="en-US" dirty="0" err="1" smtClean="0"/>
              <a:t>didefinisikan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harus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dapat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diterapkan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pada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mayoritas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profesional</a:t>
            </a:r>
            <a:r>
              <a:rPr lang="en-US" altLang="en-US" dirty="0" smtClean="0"/>
              <a:t> TI </a:t>
            </a:r>
            <a:r>
              <a:rPr lang="en-US" altLang="en-US" dirty="0" err="1" smtClean="0"/>
              <a:t>pada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masing-masing</a:t>
            </a:r>
            <a:r>
              <a:rPr lang="en-US" altLang="en-US" dirty="0" smtClean="0"/>
              <a:t> region). </a:t>
            </a:r>
          </a:p>
        </p:txBody>
      </p:sp>
    </p:spTree>
    <p:extLst>
      <p:ext uri="{BB962C8B-B14F-4D97-AF65-F5344CB8AC3E}">
        <p14:creationId xmlns:p14="http://schemas.microsoft.com/office/powerpoint/2010/main" val="724157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err="1" smtClean="0"/>
              <a:t>Gambaran</a:t>
            </a:r>
            <a:r>
              <a:rPr lang="en-US" sz="3200" dirty="0" smtClean="0"/>
              <a:t> </a:t>
            </a:r>
            <a:r>
              <a:rPr lang="en-US" sz="3200" dirty="0" err="1" smtClean="0"/>
              <a:t>Umum</a:t>
            </a:r>
            <a:r>
              <a:rPr lang="en-US" sz="3200" dirty="0" smtClean="0"/>
              <a:t> </a:t>
            </a:r>
            <a:r>
              <a:rPr lang="en-US" sz="3200" dirty="0" err="1" smtClean="0"/>
              <a:t>Profesi</a:t>
            </a:r>
            <a:r>
              <a:rPr lang="en-US" sz="3200" dirty="0" smtClean="0"/>
              <a:t> Di </a:t>
            </a:r>
            <a:r>
              <a:rPr lang="en-US" sz="3200" dirty="0" err="1" smtClean="0"/>
              <a:t>Bidang</a:t>
            </a:r>
            <a:r>
              <a:rPr lang="en-US" sz="3200" dirty="0" smtClean="0"/>
              <a:t> </a:t>
            </a:r>
            <a:r>
              <a:rPr lang="en-US" sz="3200" dirty="0" err="1" smtClean="0"/>
              <a:t>Teknologi</a:t>
            </a:r>
            <a:r>
              <a:rPr lang="en-US" sz="3200" dirty="0" smtClean="0"/>
              <a:t> </a:t>
            </a:r>
            <a:r>
              <a:rPr lang="en-US" sz="3200" dirty="0" err="1" smtClean="0"/>
              <a:t>Informasi</a:t>
            </a:r>
            <a:endParaRPr lang="en-US" sz="32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  <a:tabLst>
                <a:tab pos="357188" algn="l"/>
              </a:tabLst>
            </a:pPr>
            <a:r>
              <a:rPr lang="en-US" altLang="en-US" dirty="0" err="1" smtClean="0"/>
              <a:t>Bidang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Perangkat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Lunak</a:t>
            </a:r>
            <a:r>
              <a:rPr lang="en-US" altLang="en-US" dirty="0" smtClean="0"/>
              <a:t> (</a:t>
            </a:r>
            <a:r>
              <a:rPr lang="en-US" altLang="en-US" i="1" dirty="0" smtClean="0"/>
              <a:t>Software</a:t>
            </a:r>
            <a:r>
              <a:rPr lang="en-US" altLang="en-US" dirty="0" smtClean="0"/>
              <a:t>)</a:t>
            </a:r>
          </a:p>
          <a:p>
            <a:pPr marL="514350" indent="-514350" eaLnBrk="1" hangingPunct="1">
              <a:buFont typeface="+mj-lt"/>
              <a:buAutoNum type="arabicPeriod"/>
              <a:tabLst>
                <a:tab pos="357188" algn="l"/>
              </a:tabLst>
            </a:pPr>
            <a:r>
              <a:rPr lang="en-US" altLang="en-US" dirty="0" err="1" smtClean="0"/>
              <a:t>Bidang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Perangkat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Keras</a:t>
            </a:r>
            <a:r>
              <a:rPr lang="en-US" altLang="en-US" dirty="0" smtClean="0"/>
              <a:t> (</a:t>
            </a:r>
            <a:r>
              <a:rPr lang="en-US" altLang="en-US" i="1" dirty="0" smtClean="0"/>
              <a:t>Hardware</a:t>
            </a:r>
            <a:r>
              <a:rPr lang="en-US" altLang="en-US" dirty="0" smtClean="0"/>
              <a:t>)</a:t>
            </a:r>
          </a:p>
          <a:p>
            <a:pPr marL="514350" indent="-514350" eaLnBrk="1" hangingPunct="1">
              <a:buFont typeface="+mj-lt"/>
              <a:buAutoNum type="arabicPeriod"/>
              <a:tabLst>
                <a:tab pos="357188" algn="l"/>
              </a:tabLst>
            </a:pPr>
            <a:r>
              <a:rPr lang="en-US" altLang="en-US" dirty="0" err="1" smtClean="0"/>
              <a:t>Bidang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Operasional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Sistem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Informasi</a:t>
            </a:r>
            <a:endParaRPr lang="en-US" altLang="en-US" dirty="0" smtClean="0"/>
          </a:p>
          <a:p>
            <a:pPr marL="514350" indent="-514350" eaLnBrk="1" hangingPunct="1">
              <a:buFont typeface="+mj-lt"/>
              <a:buAutoNum type="arabicPeriod"/>
              <a:tabLst>
                <a:tab pos="357188" algn="l"/>
              </a:tabLst>
            </a:pPr>
            <a:r>
              <a:rPr lang="en-US" altLang="en-US" dirty="0" err="1" smtClean="0"/>
              <a:t>Pengembang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bisnis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teknologi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informasi</a:t>
            </a:r>
            <a:r>
              <a:rPr lang="en-US" altLang="en-US" dirty="0" smtClean="0"/>
              <a:t> 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berbagai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sektor</a:t>
            </a:r>
            <a:r>
              <a:rPr lang="en-US" altLang="en-US" dirty="0" smtClean="0"/>
              <a:t> di </a:t>
            </a:r>
            <a:r>
              <a:rPr lang="en-US" altLang="en-US" dirty="0" err="1" smtClean="0"/>
              <a:t>industri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teknologi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informasi</a:t>
            </a:r>
            <a:r>
              <a:rPr lang="en-US" alt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29531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 descr="st3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14400"/>
            <a:ext cx="7620000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1828800" y="4572000"/>
            <a:ext cx="6096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/>
              <a:t>Gambar Model Klasifikasi yang direkomendasikan</a:t>
            </a:r>
          </a:p>
          <a:p>
            <a:pPr algn="ctr" eaLnBrk="1" hangingPunct="1"/>
            <a:r>
              <a:rPr lang="en-US" altLang="en-US" b="1"/>
              <a:t>(sumber http://wiryana.pandu.org/SRIG-PS)</a:t>
            </a:r>
          </a:p>
        </p:txBody>
      </p:sp>
    </p:spTree>
    <p:extLst>
      <p:ext uri="{BB962C8B-B14F-4D97-AF65-F5344CB8AC3E}">
        <p14:creationId xmlns:p14="http://schemas.microsoft.com/office/powerpoint/2010/main" val="186453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-1260648" y="404664"/>
            <a:ext cx="8229600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3 </a:t>
            </a:r>
            <a:r>
              <a:rPr lang="en-US" sz="3200" dirty="0" err="1" smtClean="0"/>
              <a:t>Tingkatan</a:t>
            </a:r>
            <a:r>
              <a:rPr lang="en-US" sz="3200" dirty="0" smtClean="0"/>
              <a:t> </a:t>
            </a:r>
            <a:r>
              <a:rPr lang="en-US" sz="3200" dirty="0" err="1" smtClean="0"/>
              <a:t>Pekerjaan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 smtClean="0"/>
              <a:t>(</a:t>
            </a:r>
            <a:r>
              <a:rPr lang="en-US" sz="3200" dirty="0" err="1" smtClean="0"/>
              <a:t>menurut</a:t>
            </a:r>
            <a:r>
              <a:rPr lang="en-US" sz="3200" dirty="0" smtClean="0"/>
              <a:t> </a:t>
            </a:r>
            <a:r>
              <a:rPr lang="en-US" sz="3200" dirty="0" err="1" smtClean="0"/>
              <a:t>skema</a:t>
            </a:r>
            <a:r>
              <a:rPr lang="en-US" sz="3200" dirty="0" smtClean="0"/>
              <a:t> SRIG-PS )</a:t>
            </a:r>
          </a:p>
        </p:txBody>
      </p:sp>
      <p:sp>
        <p:nvSpPr>
          <p:cNvPr id="35843" name="Rectangle 3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67440"/>
          </a:xfrm>
        </p:spPr>
        <p:txBody>
          <a:bodyPr>
            <a:normAutofit fontScale="92500" lnSpcReduction="10000"/>
          </a:bodyPr>
          <a:lstStyle/>
          <a:p>
            <a:pPr marL="0" indent="0" algn="just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800" dirty="0" err="1" smtClean="0"/>
              <a:t>Setiap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jenis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pekerjaan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dari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skema</a:t>
            </a:r>
            <a:r>
              <a:rPr lang="en-US" altLang="en-US" sz="2800" dirty="0" smtClean="0"/>
              <a:t> di </a:t>
            </a:r>
            <a:r>
              <a:rPr lang="en-US" altLang="en-US" sz="2800" dirty="0" err="1" smtClean="0"/>
              <a:t>atas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masing</a:t>
            </a:r>
            <a:r>
              <a:rPr lang="en-US" altLang="en-US" sz="2800" dirty="0" smtClean="0"/>
              <a:t> - </a:t>
            </a:r>
            <a:r>
              <a:rPr lang="en-US" altLang="en-US" sz="2800" dirty="0" err="1" smtClean="0"/>
              <a:t>masing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memiliki</a:t>
            </a:r>
            <a:r>
              <a:rPr lang="en-US" altLang="en-US" sz="2800" dirty="0" smtClean="0"/>
              <a:t> 3 </a:t>
            </a:r>
            <a:r>
              <a:rPr lang="en-US" altLang="en-US" sz="2800" dirty="0" err="1" smtClean="0"/>
              <a:t>tingkatan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yaitu</a:t>
            </a:r>
            <a:r>
              <a:rPr lang="en-US" altLang="en-US" sz="2800" dirty="0" smtClean="0"/>
              <a:t> : </a:t>
            </a:r>
            <a:endParaRPr lang="en-US" altLang="en-US" sz="2800" i="1" dirty="0" smtClean="0"/>
          </a:p>
          <a:p>
            <a:pPr marL="514350" indent="-514350" algn="just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i="1" dirty="0" smtClean="0"/>
              <a:t>Supervised</a:t>
            </a:r>
            <a:r>
              <a:rPr lang="en-US" altLang="en-US" sz="2800" dirty="0" smtClean="0"/>
              <a:t> (</a:t>
            </a:r>
            <a:r>
              <a:rPr lang="en-US" altLang="en-US" sz="2800" dirty="0" err="1" smtClean="0"/>
              <a:t>terbimbing</a:t>
            </a:r>
            <a:r>
              <a:rPr lang="en-US" altLang="en-US" sz="2800" dirty="0" smtClean="0"/>
              <a:t>). </a:t>
            </a:r>
            <a:r>
              <a:rPr lang="en-US" altLang="en-US" sz="2800" dirty="0" err="1" smtClean="0"/>
              <a:t>Tingkatan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awal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dengan</a:t>
            </a:r>
            <a:r>
              <a:rPr lang="en-US" altLang="en-US" sz="2800" dirty="0" smtClean="0"/>
              <a:t> 0-2 </a:t>
            </a:r>
            <a:r>
              <a:rPr lang="en-US" altLang="en-US" sz="2800" dirty="0" err="1" smtClean="0"/>
              <a:t>tahun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pengalaman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membutuhkan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pengawasan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petunjuk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dalam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pelaksanaan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tugasnya</a:t>
            </a:r>
            <a:r>
              <a:rPr lang="en-US" altLang="en-US" sz="2800" dirty="0" smtClean="0"/>
              <a:t>. </a:t>
            </a:r>
            <a:endParaRPr lang="en-US" altLang="en-US" sz="2800" dirty="0" smtClean="0"/>
          </a:p>
          <a:p>
            <a:pPr marL="514350" indent="-51435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en-US" altLang="en-US" sz="2800" i="1" dirty="0" smtClean="0"/>
          </a:p>
          <a:p>
            <a:pPr marL="514350" indent="-514350" algn="just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i="1" dirty="0" smtClean="0"/>
              <a:t>Moderately supervised</a:t>
            </a:r>
            <a:r>
              <a:rPr lang="en-US" altLang="en-US" sz="2800" dirty="0" smtClean="0"/>
              <a:t> (</a:t>
            </a:r>
            <a:r>
              <a:rPr lang="en-US" altLang="en-US" sz="2800" dirty="0" err="1" smtClean="0"/>
              <a:t>madya</a:t>
            </a:r>
            <a:r>
              <a:rPr lang="en-US" altLang="en-US" sz="2800" dirty="0" smtClean="0"/>
              <a:t>). </a:t>
            </a:r>
            <a:r>
              <a:rPr lang="en-US" altLang="en-US" sz="2800" dirty="0" err="1" smtClean="0"/>
              <a:t>Tugas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kecil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dapat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dikerjakan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oleh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mereka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tetapi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tetap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membutuhkan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bimbingan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untuk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tugas</a:t>
            </a:r>
            <a:r>
              <a:rPr lang="en-US" altLang="en-US" sz="2800" dirty="0" smtClean="0"/>
              <a:t> yang </a:t>
            </a:r>
            <a:r>
              <a:rPr lang="en-US" altLang="en-US" sz="2800" dirty="0" err="1" smtClean="0"/>
              <a:t>lebih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besar</a:t>
            </a:r>
            <a:r>
              <a:rPr lang="en-US" altLang="en-US" sz="2800" dirty="0" smtClean="0"/>
              <a:t>, 3-5 </a:t>
            </a:r>
            <a:r>
              <a:rPr lang="en-US" altLang="en-US" sz="2800" dirty="0" err="1" smtClean="0"/>
              <a:t>tahun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pengalaman</a:t>
            </a:r>
            <a:r>
              <a:rPr lang="en-US" altLang="en-US" sz="2800" dirty="0" smtClean="0"/>
              <a:t> </a:t>
            </a:r>
            <a:endParaRPr lang="en-US" altLang="en-US" sz="2800" dirty="0" smtClean="0"/>
          </a:p>
          <a:p>
            <a:pPr marL="514350" indent="-51435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en-US" altLang="en-US" sz="2800" i="1" dirty="0" smtClean="0"/>
          </a:p>
          <a:p>
            <a:pPr marL="514350" indent="-514350" algn="just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i="1" dirty="0" smtClean="0"/>
              <a:t>Independent/Managing</a:t>
            </a:r>
            <a:r>
              <a:rPr lang="en-US" altLang="en-US" sz="2800" dirty="0" smtClean="0"/>
              <a:t> (</a:t>
            </a:r>
            <a:r>
              <a:rPr lang="en-US" altLang="en-US" sz="2800" dirty="0" err="1" smtClean="0"/>
              <a:t>mandiri</a:t>
            </a:r>
            <a:r>
              <a:rPr lang="en-US" altLang="en-US" sz="2800" dirty="0" smtClean="0"/>
              <a:t>). </a:t>
            </a:r>
            <a:r>
              <a:rPr lang="en-US" altLang="en-US" sz="2800" dirty="0" err="1" smtClean="0"/>
              <a:t>Memulai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tugas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tidak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membutuhkan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bimbingan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dalam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pelaksanaan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tugas</a:t>
            </a:r>
            <a:r>
              <a:rPr lang="en-US" altLang="en-US" sz="2800" dirty="0" smtClean="0"/>
              <a:t>. </a:t>
            </a: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800" dirty="0" smtClean="0"/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68486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(</a:t>
            </a:r>
            <a:r>
              <a:rPr lang="en-US" i="1" dirty="0" smtClean="0"/>
              <a:t>Software</a:t>
            </a:r>
            <a:r>
              <a:rPr lang="en-US" dirty="0" smtClean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dirty="0" err="1" smtClean="0"/>
              <a:t>Sistem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analis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Wingdings" panose="05000000000000000000" pitchFamily="2" charset="2"/>
              </a:rPr>
              <a:t> </a:t>
            </a:r>
            <a:r>
              <a:rPr lang="en-US" altLang="en-US" dirty="0" err="1" smtClean="0"/>
              <a:t>Menganalisa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sistem</a:t>
            </a:r>
            <a:r>
              <a:rPr lang="en-US" altLang="en-US" dirty="0" smtClean="0"/>
              <a:t> yang </a:t>
            </a:r>
            <a:r>
              <a:rPr lang="en-US" altLang="en-US" dirty="0" err="1" smtClean="0"/>
              <a:t>akan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diimplementasikan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mulai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menganalisa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kelebihan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kekurangan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sistem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sampai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desain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pengembangan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sistem</a:t>
            </a:r>
            <a:endParaRPr lang="en-US" altLang="en-US" dirty="0" smtClean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dirty="0" err="1" smtClean="0"/>
              <a:t>Programer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Wingdings" panose="05000000000000000000" pitchFamily="2" charset="2"/>
              </a:rPr>
              <a:t> </a:t>
            </a:r>
            <a:r>
              <a:rPr lang="en-US" altLang="en-US" dirty="0" err="1" smtClean="0"/>
              <a:t>Mengimplementasikan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rancangan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sistem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analis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dengan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membuat</a:t>
            </a:r>
            <a:r>
              <a:rPr lang="en-US" altLang="en-US" dirty="0" smtClean="0"/>
              <a:t> program </a:t>
            </a:r>
            <a:r>
              <a:rPr lang="en-US" altLang="en-US" dirty="0" err="1" smtClean="0"/>
              <a:t>sesuai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analisa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sistem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sebelumnya</a:t>
            </a:r>
            <a:endParaRPr lang="en-US" altLang="en-US" dirty="0" smtClean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dirty="0" smtClean="0"/>
              <a:t>Web designer </a:t>
            </a:r>
            <a:r>
              <a:rPr lang="en-US" altLang="en-US" dirty="0" smtClean="0">
                <a:sym typeface="Wingdings" panose="05000000000000000000" pitchFamily="2" charset="2"/>
              </a:rPr>
              <a:t> </a:t>
            </a:r>
            <a:r>
              <a:rPr lang="en-US" altLang="en-US" dirty="0" err="1" smtClean="0"/>
              <a:t>Melakukan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perencanaan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desain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aplikasi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berbasis</a:t>
            </a:r>
            <a:r>
              <a:rPr lang="en-US" altLang="en-US" dirty="0" smtClean="0"/>
              <a:t> web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dirty="0" smtClean="0"/>
              <a:t>Web </a:t>
            </a:r>
            <a:r>
              <a:rPr lang="en-US" altLang="en-US" dirty="0" err="1" smtClean="0"/>
              <a:t>programer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Wingdings" panose="05000000000000000000" pitchFamily="2" charset="2"/>
              </a:rPr>
              <a:t></a:t>
            </a:r>
            <a:r>
              <a:rPr lang="en-US" altLang="en-US" dirty="0" err="1" smtClean="0"/>
              <a:t>Mengimplementasikan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rancangan</a:t>
            </a:r>
            <a:r>
              <a:rPr lang="en-US" altLang="en-US" dirty="0" smtClean="0"/>
              <a:t> web designer</a:t>
            </a:r>
            <a:br>
              <a:rPr lang="en-US" altLang="en-US" dirty="0" smtClean="0"/>
            </a:b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36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r>
              <a:rPr lang="en-US" dirty="0" smtClean="0"/>
              <a:t> (</a:t>
            </a:r>
            <a:r>
              <a:rPr lang="en-US" i="1" dirty="0" smtClean="0"/>
              <a:t>Hardware</a:t>
            </a:r>
            <a:r>
              <a:rPr lang="en-US" dirty="0" smtClean="0"/>
              <a:t>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anose="020F0502020204030204" pitchFamily="34" charset="0"/>
              <a:buAutoNum type="alphaLcParenR"/>
            </a:pPr>
            <a:r>
              <a:rPr lang="en-US" altLang="en-US" i="1" dirty="0" smtClean="0"/>
              <a:t>Technical engineer </a:t>
            </a:r>
            <a:r>
              <a:rPr lang="en-US" altLang="en-US" dirty="0" smtClean="0">
                <a:sym typeface="Wingdings" panose="05000000000000000000" pitchFamily="2" charset="2"/>
              </a:rPr>
              <a:t> </a:t>
            </a:r>
            <a:r>
              <a:rPr lang="en-US" altLang="en-US" dirty="0" err="1" smtClean="0">
                <a:sym typeface="Wingdings" panose="05000000000000000000" pitchFamily="2" charset="2"/>
              </a:rPr>
              <a:t>D</a:t>
            </a:r>
            <a:r>
              <a:rPr lang="en-US" altLang="en-US" dirty="0" err="1" smtClean="0"/>
              <a:t>alam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bidang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teknik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berkenaan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dengan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pemeliharaan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maupun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perbaikan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perangkat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sistem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komputer</a:t>
            </a:r>
            <a:endParaRPr lang="en-US" altLang="en-US" dirty="0" smtClean="0"/>
          </a:p>
          <a:p>
            <a:pPr marL="514350" indent="-514350" eaLnBrk="1" hangingPunct="1">
              <a:buFont typeface="Calibri" panose="020F0502020204030204" pitchFamily="34" charset="0"/>
              <a:buAutoNum type="alphaLcParenR"/>
            </a:pPr>
            <a:r>
              <a:rPr lang="en-US" altLang="en-US" i="1" dirty="0" smtClean="0"/>
              <a:t>Networking engineer </a:t>
            </a:r>
            <a:r>
              <a:rPr lang="en-US" altLang="en-US" dirty="0" smtClean="0">
                <a:sym typeface="Wingdings" panose="05000000000000000000" pitchFamily="2" charset="2"/>
              </a:rPr>
              <a:t> </a:t>
            </a:r>
            <a:r>
              <a:rPr lang="en-US" altLang="en-US" dirty="0" err="1" smtClean="0"/>
              <a:t>dalam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bidang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teknis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jaringan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komputer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maintenance</a:t>
            </a:r>
            <a:r>
              <a:rPr lang="en-US" altLang="en-US" dirty="0" smtClean="0"/>
              <a:t>-</a:t>
            </a:r>
            <a:r>
              <a:rPr lang="en-US" altLang="en-US" dirty="0" err="1" smtClean="0"/>
              <a:t>nya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5332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 eaLnBrk="1" hangingPunct="1">
              <a:buFont typeface="Century Schoolbook" panose="02040604050505020304" pitchFamily="18" charset="0"/>
              <a:buAutoNum type="alphaLcParenR"/>
            </a:pPr>
            <a:r>
              <a:rPr lang="en-US" altLang="en-US" smtClean="0"/>
              <a:t>EDP operator </a:t>
            </a:r>
            <a:r>
              <a:rPr lang="en-US" altLang="en-US" smtClean="0">
                <a:sym typeface="Wingdings" panose="05000000000000000000" pitchFamily="2" charset="2"/>
              </a:rPr>
              <a:t> M</a:t>
            </a:r>
            <a:r>
              <a:rPr lang="en-US" altLang="en-US" smtClean="0"/>
              <a:t>engoperasikan program-program yang berhubungan dengan </a:t>
            </a:r>
            <a:r>
              <a:rPr lang="en-US" altLang="en-US" i="1" smtClean="0"/>
              <a:t>electronic data processing</a:t>
            </a:r>
            <a:r>
              <a:rPr lang="en-US" altLang="en-US" smtClean="0"/>
              <a:t> di perusahaan/organisasi</a:t>
            </a:r>
          </a:p>
          <a:p>
            <a:pPr marL="514350" indent="-514350" eaLnBrk="1" hangingPunct="1">
              <a:buFont typeface="Century Schoolbook" panose="02040604050505020304" pitchFamily="18" charset="0"/>
              <a:buAutoNum type="alphaLcParenR"/>
            </a:pPr>
            <a:r>
              <a:rPr lang="en-US" altLang="en-US" smtClean="0"/>
              <a:t>Sistem administrator </a:t>
            </a:r>
            <a:r>
              <a:rPr lang="en-US" altLang="en-US" smtClean="0">
                <a:sym typeface="Wingdings" panose="05000000000000000000" pitchFamily="2" charset="2"/>
              </a:rPr>
              <a:t> Me</a:t>
            </a:r>
            <a:r>
              <a:rPr lang="en-US" altLang="en-US" smtClean="0"/>
              <a:t>lakukan administrasi terhadap sistem, pemeliharaan, mengatur hak akses terhadap sistem dan pengaturan operasional sebuah sistem</a:t>
            </a:r>
          </a:p>
          <a:p>
            <a:pPr marL="514350" indent="-514350" eaLnBrk="1" hangingPunct="1">
              <a:buFont typeface="Century Schoolbook" panose="02040604050505020304" pitchFamily="18" charset="0"/>
              <a:buAutoNum type="alphaLcParenR"/>
            </a:pPr>
            <a:r>
              <a:rPr lang="en-US" altLang="en-US" smtClean="0"/>
              <a:t>MIS (</a:t>
            </a:r>
            <a:r>
              <a:rPr lang="en-US" altLang="en-US" i="1" smtClean="0"/>
              <a:t>Managemen Information System</a:t>
            </a:r>
            <a:r>
              <a:rPr lang="en-US" altLang="en-US" smtClean="0"/>
              <a:t>) director  </a:t>
            </a:r>
            <a:r>
              <a:rPr lang="en-US" altLang="en-US" smtClean="0">
                <a:sym typeface="Wingdings" panose="05000000000000000000" pitchFamily="2" charset="2"/>
              </a:rPr>
              <a:t> M</a:t>
            </a:r>
            <a:r>
              <a:rPr lang="en-US" altLang="en-US" smtClean="0"/>
              <a:t>elakukan manajemen terhadap sistem secara keseluruhan termasuk sumber daya manusianya</a:t>
            </a:r>
          </a:p>
        </p:txBody>
      </p:sp>
    </p:spTree>
    <p:extLst>
      <p:ext uri="{BB962C8B-B14F-4D97-AF65-F5344CB8AC3E}">
        <p14:creationId xmlns:p14="http://schemas.microsoft.com/office/powerpoint/2010/main" val="3712131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914400" y="1828800"/>
            <a:ext cx="65532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Apakah pekerjaan di bidang teknologi informasi tersebut dapat dikatakan sebagai suatu profesi ?</a:t>
            </a:r>
          </a:p>
        </p:txBody>
      </p:sp>
      <p:sp>
        <p:nvSpPr>
          <p:cNvPr id="20485" name="WordArt 5"/>
          <p:cNvSpPr>
            <a:spLocks noChangeArrowheads="1" noChangeShapeType="1" noTextEdit="1"/>
          </p:cNvSpPr>
          <p:nvPr/>
        </p:nvSpPr>
        <p:spPr bwMode="auto">
          <a:xfrm>
            <a:off x="1447800" y="762000"/>
            <a:ext cx="3876675" cy="6477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 panose="020B0A04020102020204" pitchFamily="34" charset="0"/>
              </a:rPr>
              <a:t>Menurut anda...</a:t>
            </a:r>
          </a:p>
        </p:txBody>
      </p:sp>
      <p:pic>
        <p:nvPicPr>
          <p:cNvPr id="1434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657600"/>
            <a:ext cx="3106738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71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2048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485" grpId="0" animBg="1"/>
      <p:bldP spid="2048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TI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 smtClean="0"/>
          </a:p>
        </p:txBody>
      </p:sp>
      <p:sp>
        <p:nvSpPr>
          <p:cNvPr id="19459" name="Rectangle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800" smtClean="0"/>
              <a:t>Suatu pekerjaan termasuk </a:t>
            </a:r>
            <a:r>
              <a:rPr lang="en-US" sz="2800" b="1" smtClean="0"/>
              <a:t>profesi atau bukan</a:t>
            </a:r>
            <a:r>
              <a:rPr lang="en-US" sz="2800" smtClean="0"/>
              <a:t> ?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800" smtClean="0"/>
              <a:t>Kriteria pekerjaan tersebut harus diuji.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800" b="1" smtClean="0"/>
              <a:t>Contoh :</a:t>
            </a:r>
            <a:r>
              <a:rPr lang="en-US" sz="2800" smtClean="0"/>
              <a:t> pekerjaan sebagai staf operator komputer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800" smtClean="0"/>
              <a:t>(sekedar mengoperasikan), tidak masuk dalam golongan profesi jika untuk bekerja sebagai staf operator tersebut tidak membutuhkan latar belakang pendidikan, pengetahuan dan pengalaman tertentu.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sz="2800" smtClean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800" smtClean="0"/>
              <a:t>Sebutkan contoh pekerjaan lain yang dapat dikatakan sebagai profesi dan apa alasannya !</a:t>
            </a:r>
          </a:p>
        </p:txBody>
      </p:sp>
    </p:spTree>
    <p:extLst>
      <p:ext uri="{BB962C8B-B14F-4D97-AF65-F5344CB8AC3E}">
        <p14:creationId xmlns:p14="http://schemas.microsoft.com/office/powerpoint/2010/main" val="835529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dirty="0" smtClean="0"/>
              <a:t>Software Engineer</a:t>
            </a:r>
            <a:r>
              <a:rPr lang="en-US" dirty="0" smtClean="0"/>
              <a:t> ?</a:t>
            </a:r>
          </a:p>
        </p:txBody>
      </p:sp>
      <p:sp>
        <p:nvSpPr>
          <p:cNvPr id="2150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Julius Hermawan (2003), mencatat dua karakteristik yang dimiliki oleh </a:t>
            </a:r>
            <a:r>
              <a:rPr lang="en-US" altLang="en-US" i="1" smtClean="0"/>
              <a:t>software engineer</a:t>
            </a:r>
            <a:r>
              <a:rPr lang="en-US" altLang="en-US" smtClean="0"/>
              <a:t> sehingga pekerjaan tersebut layak disebut sebuah profesi, yaitu:</a:t>
            </a:r>
          </a:p>
          <a:p>
            <a:pPr marL="0" indent="0" eaLnBrk="1" hangingPunct="1"/>
            <a:endParaRPr lang="en-US" altLang="en-US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8037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625512"/>
            <a:ext cx="8229600" cy="1066800"/>
          </a:xfrm>
        </p:spPr>
        <p:txBody>
          <a:bodyPr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TI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Up Arrow Callout 7"/>
          <p:cNvSpPr>
            <a:spLocks noChangeArrowheads="1"/>
          </p:cNvSpPr>
          <p:nvPr/>
        </p:nvSpPr>
        <p:spPr bwMode="auto">
          <a:xfrm>
            <a:off x="3200400" y="1295400"/>
            <a:ext cx="2438400" cy="1828800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rgbClr val="99CCFF">
              <a:alpha val="89803"/>
            </a:srgbClr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chemeClr val="accent2"/>
                </a:solidFill>
                <a:latin typeface="Calibri" panose="020F0502020204030204" pitchFamily="34" charset="0"/>
              </a:rPr>
              <a:t>Kompetensi </a:t>
            </a:r>
          </a:p>
          <a:p>
            <a:pPr algn="ctr" eaLnBrk="1" hangingPunct="1"/>
            <a:r>
              <a:rPr lang="en-US" altLang="en-US" b="1">
                <a:solidFill>
                  <a:schemeClr val="accent2"/>
                </a:solidFill>
                <a:latin typeface="Calibri" panose="020F0502020204030204" pitchFamily="34" charset="0"/>
              </a:rPr>
              <a:t>dan</a:t>
            </a:r>
          </a:p>
          <a:p>
            <a:pPr algn="ctr" eaLnBrk="1" hangingPunct="1"/>
            <a:r>
              <a:rPr lang="en-US" altLang="en-US" b="1">
                <a:solidFill>
                  <a:schemeClr val="accent2"/>
                </a:solidFill>
                <a:latin typeface="Calibri" panose="020F0502020204030204" pitchFamily="34" charset="0"/>
              </a:rPr>
              <a:t>Tanggung jawab</a:t>
            </a:r>
          </a:p>
          <a:p>
            <a:pPr algn="ctr" eaLnBrk="1" hangingPunct="1"/>
            <a:endParaRPr lang="en-US" altLang="en-US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7172" name="TextBox 9"/>
          <p:cNvSpPr txBox="1">
            <a:spLocks noChangeArrowheads="1"/>
          </p:cNvSpPr>
          <p:nvPr/>
        </p:nvSpPr>
        <p:spPr bwMode="auto">
          <a:xfrm>
            <a:off x="304800" y="3429000"/>
            <a:ext cx="7620000" cy="1244600"/>
          </a:xfrm>
          <a:prstGeom prst="rect">
            <a:avLst/>
          </a:prstGeom>
          <a:noFill/>
          <a:ln w="57150">
            <a:solidFill>
              <a:srgbClr val="D6C33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Suatu sifat yang selalu menuntut seorang profesional </a:t>
            </a:r>
          </a:p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untuk memperdalam dan memperbaharui pengetahuan </a:t>
            </a:r>
          </a:p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dan keterampilannya sesuai dengan tuntutan profesinya </a:t>
            </a:r>
          </a:p>
        </p:txBody>
      </p:sp>
      <p:sp>
        <p:nvSpPr>
          <p:cNvPr id="7173" name="Rectangle 10"/>
          <p:cNvSpPr>
            <a:spLocks noChangeArrowheads="1"/>
          </p:cNvSpPr>
          <p:nvPr/>
        </p:nvSpPr>
        <p:spPr bwMode="auto">
          <a:xfrm>
            <a:off x="2895600" y="5410200"/>
            <a:ext cx="5715000" cy="879475"/>
          </a:xfrm>
          <a:prstGeom prst="rect">
            <a:avLst/>
          </a:prstGeom>
          <a:noFill/>
          <a:ln w="57150">
            <a:solidFill>
              <a:srgbClr val="D6C33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>
                <a:latin typeface="Calibri" panose="020F0502020204030204" pitchFamily="34" charset="0"/>
              </a:rPr>
              <a:t>Kesadaran untuk membebankan hasil pekerjaan sebagai tanggung jawab pribadi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838200" y="2111375"/>
            <a:ext cx="2819400" cy="1317625"/>
            <a:chOff x="528" y="1330"/>
            <a:chExt cx="1776" cy="830"/>
          </a:xfrm>
        </p:grpSpPr>
        <p:sp>
          <p:nvSpPr>
            <p:cNvPr id="17418" name="Line 10"/>
            <p:cNvSpPr>
              <a:spLocks noChangeShapeType="1"/>
            </p:cNvSpPr>
            <p:nvPr/>
          </p:nvSpPr>
          <p:spPr bwMode="auto">
            <a:xfrm>
              <a:off x="528" y="1330"/>
              <a:ext cx="0" cy="830"/>
            </a:xfrm>
            <a:prstGeom prst="line">
              <a:avLst/>
            </a:prstGeom>
            <a:noFill/>
            <a:ln w="57150">
              <a:solidFill>
                <a:srgbClr val="D6C33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9" name="Line 11"/>
            <p:cNvSpPr>
              <a:spLocks noChangeShapeType="1"/>
            </p:cNvSpPr>
            <p:nvPr/>
          </p:nvSpPr>
          <p:spPr bwMode="auto">
            <a:xfrm>
              <a:off x="528" y="1330"/>
              <a:ext cx="1776" cy="0"/>
            </a:xfrm>
            <a:prstGeom prst="line">
              <a:avLst/>
            </a:prstGeom>
            <a:noFill/>
            <a:ln w="57150">
              <a:solidFill>
                <a:srgbClr val="D6C338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 flipH="1">
            <a:off x="5334000" y="2667000"/>
            <a:ext cx="2895600" cy="2743200"/>
            <a:chOff x="528" y="1330"/>
            <a:chExt cx="1776" cy="830"/>
          </a:xfrm>
        </p:grpSpPr>
        <p:sp>
          <p:nvSpPr>
            <p:cNvPr id="17416" name="Line 16"/>
            <p:cNvSpPr>
              <a:spLocks noChangeShapeType="1"/>
            </p:cNvSpPr>
            <p:nvPr/>
          </p:nvSpPr>
          <p:spPr bwMode="auto">
            <a:xfrm>
              <a:off x="528" y="1330"/>
              <a:ext cx="0" cy="830"/>
            </a:xfrm>
            <a:prstGeom prst="line">
              <a:avLst/>
            </a:prstGeom>
            <a:noFill/>
            <a:ln w="57150">
              <a:solidFill>
                <a:srgbClr val="D6C33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Line 17"/>
            <p:cNvSpPr>
              <a:spLocks noChangeShapeType="1"/>
            </p:cNvSpPr>
            <p:nvPr/>
          </p:nvSpPr>
          <p:spPr bwMode="auto">
            <a:xfrm>
              <a:off x="528" y="1330"/>
              <a:ext cx="1776" cy="0"/>
            </a:xfrm>
            <a:prstGeom prst="line">
              <a:avLst/>
            </a:prstGeom>
            <a:noFill/>
            <a:ln w="57150">
              <a:solidFill>
                <a:srgbClr val="D6C338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06430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172" grpId="0" animBg="1"/>
      <p:bldP spid="717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8122</TotalTime>
  <Words>1036</Words>
  <Application>Microsoft Office PowerPoint</Application>
  <PresentationFormat>On-screen Show (4:3)</PresentationFormat>
  <Paragraphs>158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Arial Black</vt:lpstr>
      <vt:lpstr>Calibri</vt:lpstr>
      <vt:lpstr>Century Schoolbook</vt:lpstr>
      <vt:lpstr>Georgia</vt:lpstr>
      <vt:lpstr>Trebuchet MS</vt:lpstr>
      <vt:lpstr>Wingdings</vt:lpstr>
      <vt:lpstr>Wingdings 2</vt:lpstr>
      <vt:lpstr>Urban</vt:lpstr>
      <vt:lpstr>Etika Profesi</vt:lpstr>
      <vt:lpstr>Gambaran Umum Profesi Di Bidang Teknologi Informasi</vt:lpstr>
      <vt:lpstr>Bidang Perangkat Lunak (Software)</vt:lpstr>
      <vt:lpstr>Bidang Perangkat Keras (Hardware)</vt:lpstr>
      <vt:lpstr>Bidang Operasional Sistem Informasi</vt:lpstr>
      <vt:lpstr>PowerPoint Presentation</vt:lpstr>
      <vt:lpstr>Profesi di Bidang TI Sebagai Profesi</vt:lpstr>
      <vt:lpstr>Software Engineer ?</vt:lpstr>
      <vt:lpstr>Karakteristik Profesi TI</vt:lpstr>
      <vt:lpstr>Pekerjaan di Bidang TI  Standar Pemerintah </vt:lpstr>
      <vt:lpstr>Pranata Komputer </vt:lpstr>
      <vt:lpstr>Syarat-Syarat Jabatan Pranata Komputer </vt:lpstr>
      <vt:lpstr>Syarat-Syarat Jabatan  Pranata Komputer (2)</vt:lpstr>
      <vt:lpstr>Jenjang dan Pangkat Pranata Komputer </vt:lpstr>
      <vt:lpstr>Angka Kredit</vt:lpstr>
      <vt:lpstr>Pemberhentian Jabatan Pranata komputer</vt:lpstr>
      <vt:lpstr>Standarisasi Profesi TI menurut SRIG-PS SEARCC</vt:lpstr>
      <vt:lpstr>SRIG-PS (Special Regional Interest Group on Profesional Standardisation)</vt:lpstr>
      <vt:lpstr>Kriteria menjadi pertimbangan  dalam mengembangkan klasifikasi job </vt:lpstr>
      <vt:lpstr>PowerPoint Presentation</vt:lpstr>
      <vt:lpstr>3 Tingkatan Pekerjaan  (menurut skema SRIG-PS 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HP</cp:lastModifiedBy>
  <cp:revision>582</cp:revision>
  <dcterms:created xsi:type="dcterms:W3CDTF">2011-09-16T02:11:44Z</dcterms:created>
  <dcterms:modified xsi:type="dcterms:W3CDTF">2018-10-03T05:16:44Z</dcterms:modified>
</cp:coreProperties>
</file>