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3333" autoAdjust="0"/>
  </p:normalViewPr>
  <p:slideViewPr>
    <p:cSldViewPr>
      <p:cViewPr varScale="1">
        <p:scale>
          <a:sx n="71" d="100"/>
          <a:sy n="71" d="100"/>
        </p:scale>
        <p:origin x="11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05/09/2018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560" y="1052736"/>
            <a:ext cx="8458200" cy="1470025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Etika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1</a:t>
            </a:r>
          </a:p>
          <a:p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 smtClean="0"/>
          </a:p>
          <a:p>
            <a:r>
              <a:rPr lang="en-US" dirty="0" err="1" smtClean="0"/>
              <a:t>Rabu</a:t>
            </a:r>
            <a:r>
              <a:rPr lang="en-US" dirty="0" smtClean="0"/>
              <a:t>, 5 September 2018</a:t>
            </a:r>
          </a:p>
          <a:p>
            <a:endParaRPr lang="en-US" dirty="0"/>
          </a:p>
          <a:p>
            <a:r>
              <a:rPr lang="en-US" dirty="0" err="1" smtClean="0"/>
              <a:t>Safitri</a:t>
            </a:r>
            <a:r>
              <a:rPr lang="en-US" dirty="0" smtClean="0"/>
              <a:t> Jaya, </a:t>
            </a:r>
            <a:r>
              <a:rPr lang="en-US" dirty="0" err="1" smtClean="0"/>
              <a:t>S.Kom</a:t>
            </a:r>
            <a:r>
              <a:rPr lang="en-US" dirty="0" smtClean="0"/>
              <a:t>, M.T.I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Moral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914864"/>
          </a:xfrm>
        </p:spPr>
        <p:txBody>
          <a:bodyPr>
            <a:normAutofit/>
          </a:bodyPr>
          <a:lstStyle/>
          <a:p>
            <a:pPr marL="444500" lvl="1" indent="-444500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Bertanggung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jawab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setiap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kerugian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444500" lvl="1" indent="-444500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Bertanggung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jawab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jika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kerugian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karena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kelalaian</a:t>
            </a:r>
            <a:endParaRPr lang="en-US" dirty="0" smtClean="0">
              <a:solidFill>
                <a:schemeClr val="tx1"/>
              </a:solidFill>
            </a:endParaRPr>
          </a:p>
          <a:p>
            <a:pPr marL="444500" lvl="1" indent="-444500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Bertanggung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jawab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jika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kerugian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timbul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merugikan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</a:rPr>
              <a:t>orang lain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53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Review </a:t>
            </a:r>
            <a:r>
              <a:rPr lang="en-US" dirty="0" err="1" smtClean="0"/>
              <a:t>Materi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25112"/>
          </a:xfrm>
        </p:spPr>
        <p:txBody>
          <a:bodyPr>
            <a:noAutofit/>
          </a:bodyPr>
          <a:lstStyle/>
          <a:p>
            <a:pPr marL="538163" indent="-428625">
              <a:lnSpc>
                <a:spcPct val="120000"/>
              </a:lnSpc>
              <a:buAutoNum type="arabicPeriod"/>
            </a:pPr>
            <a:r>
              <a:rPr lang="en-US" sz="3200" dirty="0" err="1" smtClean="0"/>
              <a:t>Apa</a:t>
            </a:r>
            <a:r>
              <a:rPr lang="en-US" sz="3200" dirty="0" smtClean="0"/>
              <a:t> </a:t>
            </a:r>
            <a:r>
              <a:rPr lang="en-US" sz="3200" dirty="0" err="1" smtClean="0"/>
              <a:t>bedanya</a:t>
            </a:r>
            <a:r>
              <a:rPr lang="en-US" sz="3200" dirty="0" smtClean="0"/>
              <a:t> </a:t>
            </a:r>
            <a:r>
              <a:rPr lang="en-US" sz="3200" dirty="0" err="1" smtClean="0"/>
              <a:t>Etika</a:t>
            </a:r>
            <a:r>
              <a:rPr lang="en-US" sz="3200" dirty="0" smtClean="0"/>
              <a:t>, </a:t>
            </a:r>
            <a:r>
              <a:rPr lang="en-US" sz="3200" dirty="0" err="1" smtClean="0"/>
              <a:t>Etiket</a:t>
            </a:r>
            <a:r>
              <a:rPr lang="en-US" sz="3200" dirty="0" smtClean="0"/>
              <a:t>, </a:t>
            </a:r>
            <a:r>
              <a:rPr lang="en-US" sz="3200" dirty="0" err="1" smtClean="0"/>
              <a:t>Profesi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Profesionalisme</a:t>
            </a:r>
            <a:endParaRPr lang="en-US" sz="3200" dirty="0" smtClean="0"/>
          </a:p>
          <a:p>
            <a:pPr marL="538163" indent="-428625">
              <a:lnSpc>
                <a:spcPct val="120000"/>
              </a:lnSpc>
              <a:buAutoNum type="arabicPeriod"/>
            </a:pPr>
            <a:r>
              <a:rPr lang="en-US" sz="3200" dirty="0" smtClean="0"/>
              <a:t>Hal-</a:t>
            </a:r>
            <a:r>
              <a:rPr lang="en-US" sz="3200" dirty="0" err="1" smtClean="0"/>
              <a:t>hal</a:t>
            </a:r>
            <a:r>
              <a:rPr lang="en-US" sz="3200" dirty="0" smtClean="0"/>
              <a:t> </a:t>
            </a:r>
            <a:r>
              <a:rPr lang="en-US" sz="3200" dirty="0" err="1" smtClean="0"/>
              <a:t>apa</a:t>
            </a:r>
            <a:r>
              <a:rPr lang="en-US" sz="3200" dirty="0" smtClean="0"/>
              <a:t> </a:t>
            </a:r>
            <a:r>
              <a:rPr lang="en-US" sz="3200" dirty="0" err="1" smtClean="0"/>
              <a:t>saja</a:t>
            </a:r>
            <a:r>
              <a:rPr lang="en-US" sz="3200" dirty="0" smtClean="0"/>
              <a:t> yang </a:t>
            </a:r>
            <a:r>
              <a:rPr lang="en-US" sz="3200" dirty="0" err="1" smtClean="0"/>
              <a:t>harus</a:t>
            </a:r>
            <a:r>
              <a:rPr lang="en-US" sz="3200" dirty="0" smtClean="0"/>
              <a:t> </a:t>
            </a:r>
            <a:r>
              <a:rPr lang="en-US" sz="3200" dirty="0" err="1" smtClean="0"/>
              <a:t>diperhatikan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berpikir</a:t>
            </a:r>
            <a:r>
              <a:rPr lang="en-US" sz="3200" dirty="0" smtClean="0"/>
              <a:t> </a:t>
            </a:r>
            <a:r>
              <a:rPr lang="en-US" sz="3200" dirty="0" err="1" smtClean="0"/>
              <a:t>etis</a:t>
            </a:r>
            <a:endParaRPr lang="en-US" sz="3200" dirty="0" smtClean="0"/>
          </a:p>
          <a:p>
            <a:pPr marL="538163" indent="-428625">
              <a:lnSpc>
                <a:spcPct val="120000"/>
              </a:lnSpc>
              <a:buAutoNum type="arabicPeriod"/>
            </a:pPr>
            <a:r>
              <a:rPr lang="en-US" sz="3200" dirty="0" smtClean="0"/>
              <a:t>6 </a:t>
            </a:r>
            <a:r>
              <a:rPr lang="en-US" sz="3200" dirty="0" err="1" smtClean="0"/>
              <a:t>prinsip</a:t>
            </a:r>
            <a:r>
              <a:rPr lang="en-US" sz="3200" dirty="0" smtClean="0"/>
              <a:t> </a:t>
            </a:r>
            <a:r>
              <a:rPr lang="en-US" sz="3200" dirty="0" err="1" smtClean="0"/>
              <a:t>etika</a:t>
            </a:r>
            <a:endParaRPr lang="en-US" sz="3200" dirty="0" smtClean="0"/>
          </a:p>
          <a:p>
            <a:pPr marL="538163" indent="-428625">
              <a:lnSpc>
                <a:spcPct val="120000"/>
              </a:lnSpc>
              <a:buAutoNum type="arabicPeriod"/>
            </a:pPr>
            <a:r>
              <a:rPr lang="en-US" sz="3200" dirty="0" smtClean="0"/>
              <a:t>2 </a:t>
            </a:r>
            <a:r>
              <a:rPr lang="en-US" sz="3200" dirty="0" err="1" smtClean="0"/>
              <a:t>macam</a:t>
            </a:r>
            <a:r>
              <a:rPr lang="en-US" sz="3200" dirty="0" smtClean="0"/>
              <a:t> </a:t>
            </a:r>
            <a:r>
              <a:rPr lang="en-US" sz="3200" dirty="0" err="1" smtClean="0"/>
              <a:t>etika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contohnya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165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pertemuan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8163" indent="-428625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 smtClean="0"/>
          </a:p>
          <a:p>
            <a:pPr marL="538163" indent="-428625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 smtClean="0"/>
          </a:p>
          <a:p>
            <a:pPr marL="538163" indent="-428625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di </a:t>
            </a:r>
            <a:r>
              <a:rPr lang="en-US" dirty="0" err="1" smtClean="0"/>
              <a:t>Bidang</a:t>
            </a:r>
            <a:r>
              <a:rPr lang="en-US" dirty="0" smtClean="0"/>
              <a:t> IT</a:t>
            </a:r>
          </a:p>
          <a:p>
            <a:pPr marL="538163" indent="-428625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 smtClean="0"/>
          </a:p>
          <a:p>
            <a:pPr marL="538163" indent="-428625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Moral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56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38163" indent="-4286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dibentuknya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</a:p>
          <a:p>
            <a:pPr marL="925513" lvl="1" indent="-387350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wujud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standarisasi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</a:p>
          <a:p>
            <a:pPr marL="925513" lvl="1" indent="-387350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professional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profesi</a:t>
            </a:r>
            <a:endParaRPr lang="en-US" dirty="0"/>
          </a:p>
          <a:p>
            <a:pPr marL="411348" lvl="1" indent="0">
              <a:lnSpc>
                <a:spcPct val="150000"/>
              </a:lnSpc>
              <a:buNone/>
            </a:pPr>
            <a:endParaRPr lang="en-US" dirty="0" smtClean="0"/>
          </a:p>
          <a:p>
            <a:pPr marL="538163" indent="-4286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profesionalisme</a:t>
            </a:r>
            <a:endParaRPr lang="en-US" dirty="0" smtClean="0"/>
          </a:p>
          <a:p>
            <a:pPr marL="925513" lvl="1" indent="-387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 smtClean="0"/>
          </a:p>
          <a:p>
            <a:pPr marL="925513" lvl="1" indent="-387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 smtClean="0"/>
          </a:p>
          <a:p>
            <a:pPr marL="925513" lvl="1" indent="-387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 smtClean="0"/>
          </a:p>
          <a:p>
            <a:pPr marL="41134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61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914864"/>
          </a:xfrm>
        </p:spPr>
        <p:txBody>
          <a:bodyPr>
            <a:normAutofit fontScale="70000" lnSpcReduction="20000"/>
          </a:bodyPr>
          <a:lstStyle/>
          <a:p>
            <a:pPr marL="538163" indent="-428625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3400" dirty="0" err="1" smtClean="0"/>
              <a:t>Tujuan</a:t>
            </a:r>
            <a:r>
              <a:rPr lang="en-US" sz="3400" dirty="0" smtClean="0"/>
              <a:t> </a:t>
            </a:r>
            <a:r>
              <a:rPr lang="en-US" sz="3400" dirty="0" err="1" smtClean="0"/>
              <a:t>umum</a:t>
            </a:r>
            <a:r>
              <a:rPr lang="en-US" sz="3400" dirty="0" smtClean="0"/>
              <a:t> </a:t>
            </a:r>
            <a:r>
              <a:rPr lang="en-US" sz="3400" dirty="0" err="1" smtClean="0"/>
              <a:t>profesi</a:t>
            </a:r>
            <a:r>
              <a:rPr lang="en-US" sz="3400" dirty="0" smtClean="0"/>
              <a:t> </a:t>
            </a:r>
            <a:r>
              <a:rPr lang="en-US" sz="3400" dirty="0" err="1" smtClean="0"/>
              <a:t>adalah</a:t>
            </a:r>
            <a:r>
              <a:rPr lang="en-US" sz="3400" dirty="0" smtClean="0"/>
              <a:t> </a:t>
            </a:r>
          </a:p>
          <a:p>
            <a:pPr marL="925513" lvl="1" indent="-387350">
              <a:lnSpc>
                <a:spcPct val="120000"/>
              </a:lnSpc>
              <a:buFont typeface="+mj-lt"/>
              <a:buAutoNum type="arabicPeriod"/>
            </a:pPr>
            <a:r>
              <a:rPr lang="en-US" sz="3400" dirty="0" err="1"/>
              <a:t>Memenuhi</a:t>
            </a:r>
            <a:r>
              <a:rPr lang="en-US" sz="3400" dirty="0"/>
              <a:t> </a:t>
            </a:r>
            <a:r>
              <a:rPr lang="en-US" sz="3400" dirty="0" err="1"/>
              <a:t>tanggung</a:t>
            </a:r>
            <a:r>
              <a:rPr lang="en-US" sz="3400" dirty="0"/>
              <a:t> </a:t>
            </a:r>
            <a:r>
              <a:rPr lang="en-US" sz="3400" dirty="0" err="1"/>
              <a:t>jawab</a:t>
            </a:r>
            <a:r>
              <a:rPr lang="en-US" sz="3400" dirty="0"/>
              <a:t> </a:t>
            </a:r>
            <a:r>
              <a:rPr lang="en-US" sz="3400" dirty="0" err="1"/>
              <a:t>dengan</a:t>
            </a:r>
            <a:r>
              <a:rPr lang="en-US" sz="3400" dirty="0"/>
              <a:t> </a:t>
            </a:r>
            <a:r>
              <a:rPr lang="en-US" sz="3400" dirty="0" err="1"/>
              <a:t>standar</a:t>
            </a:r>
            <a:r>
              <a:rPr lang="en-US" sz="3400" dirty="0"/>
              <a:t> </a:t>
            </a:r>
            <a:r>
              <a:rPr lang="en-US" sz="3400" dirty="0" err="1"/>
              <a:t>profesionalisme</a:t>
            </a:r>
            <a:r>
              <a:rPr lang="en-US" sz="3400" dirty="0"/>
              <a:t> </a:t>
            </a:r>
            <a:r>
              <a:rPr lang="en-US" sz="3400" dirty="0" err="1"/>
              <a:t>tinggi</a:t>
            </a:r>
            <a:r>
              <a:rPr lang="en-US" sz="3400" dirty="0"/>
              <a:t> </a:t>
            </a:r>
            <a:r>
              <a:rPr lang="en-US" sz="3400" dirty="0" err="1"/>
              <a:t>sesuai</a:t>
            </a:r>
            <a:r>
              <a:rPr lang="en-US" sz="3400" dirty="0"/>
              <a:t> </a:t>
            </a:r>
            <a:r>
              <a:rPr lang="en-US" sz="3400" dirty="0" err="1"/>
              <a:t>bidangnya</a:t>
            </a:r>
            <a:endParaRPr lang="en-US" sz="3400" dirty="0"/>
          </a:p>
          <a:p>
            <a:pPr marL="925513" lvl="1" indent="-387350">
              <a:lnSpc>
                <a:spcPct val="120000"/>
              </a:lnSpc>
              <a:buFont typeface="+mj-lt"/>
              <a:buAutoNum type="arabicPeriod"/>
            </a:pPr>
            <a:r>
              <a:rPr lang="en-US" sz="3400" dirty="0" err="1"/>
              <a:t>Mencapai</a:t>
            </a:r>
            <a:r>
              <a:rPr lang="en-US" sz="3400" dirty="0"/>
              <a:t> </a:t>
            </a:r>
            <a:r>
              <a:rPr lang="en-US" sz="3400" dirty="0" err="1"/>
              <a:t>tingkat</a:t>
            </a:r>
            <a:r>
              <a:rPr lang="en-US" sz="3400" dirty="0"/>
              <a:t> </a:t>
            </a:r>
            <a:r>
              <a:rPr lang="en-US" sz="3400" dirty="0" err="1"/>
              <a:t>kinerja</a:t>
            </a:r>
            <a:r>
              <a:rPr lang="en-US" sz="3400" dirty="0"/>
              <a:t> yang </a:t>
            </a:r>
            <a:r>
              <a:rPr lang="en-US" sz="3400" dirty="0" err="1"/>
              <a:t>tinggi</a:t>
            </a:r>
            <a:endParaRPr lang="en-US" sz="3400" dirty="0"/>
          </a:p>
          <a:p>
            <a:pPr marL="925513" lvl="1" indent="-387350">
              <a:lnSpc>
                <a:spcPct val="120000"/>
              </a:lnSpc>
              <a:buFont typeface="+mj-lt"/>
              <a:buAutoNum type="arabicPeriod"/>
            </a:pPr>
            <a:r>
              <a:rPr lang="en-US" sz="3400" dirty="0" err="1"/>
              <a:t>Berorientasi</a:t>
            </a:r>
            <a:r>
              <a:rPr lang="en-US" sz="3400" dirty="0"/>
              <a:t> </a:t>
            </a:r>
            <a:r>
              <a:rPr lang="en-US" sz="3400" dirty="0" err="1"/>
              <a:t>kepada</a:t>
            </a:r>
            <a:r>
              <a:rPr lang="en-US" sz="3400" dirty="0"/>
              <a:t> </a:t>
            </a:r>
            <a:r>
              <a:rPr lang="en-US" sz="3400" dirty="0" err="1"/>
              <a:t>kepentingan</a:t>
            </a:r>
            <a:r>
              <a:rPr lang="en-US" sz="3400" dirty="0"/>
              <a:t> </a:t>
            </a:r>
            <a:r>
              <a:rPr lang="en-US" sz="3400" dirty="0" err="1"/>
              <a:t>publik</a:t>
            </a:r>
            <a:endParaRPr lang="en-US" sz="3400" dirty="0"/>
          </a:p>
          <a:p>
            <a:pPr marL="411348" lvl="1" indent="0">
              <a:lnSpc>
                <a:spcPct val="120000"/>
              </a:lnSpc>
              <a:buNone/>
            </a:pPr>
            <a:endParaRPr lang="en-US" sz="3400" dirty="0" smtClean="0"/>
          </a:p>
          <a:p>
            <a:pPr marL="538163" indent="-428625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3400" dirty="0" smtClean="0"/>
              <a:t>4 </a:t>
            </a:r>
            <a:r>
              <a:rPr lang="en-US" sz="3400" dirty="0" err="1" smtClean="0"/>
              <a:t>kebutuhan</a:t>
            </a:r>
            <a:r>
              <a:rPr lang="en-US" sz="3400" dirty="0" smtClean="0"/>
              <a:t> </a:t>
            </a:r>
            <a:r>
              <a:rPr lang="en-US" sz="3400" dirty="0" err="1" smtClean="0"/>
              <a:t>dasar</a:t>
            </a:r>
            <a:r>
              <a:rPr lang="en-US" sz="3400" dirty="0" smtClean="0"/>
              <a:t> yang </a:t>
            </a:r>
            <a:r>
              <a:rPr lang="en-US" sz="3400" dirty="0" err="1" smtClean="0"/>
              <a:t>harus</a:t>
            </a:r>
            <a:r>
              <a:rPr lang="en-US" sz="3400" dirty="0" smtClean="0"/>
              <a:t> </a:t>
            </a:r>
            <a:r>
              <a:rPr lang="en-US" sz="3400" dirty="0" err="1" smtClean="0"/>
              <a:t>dipenuhi</a:t>
            </a:r>
            <a:r>
              <a:rPr lang="en-US" sz="3400" dirty="0" smtClean="0"/>
              <a:t> </a:t>
            </a:r>
            <a:r>
              <a:rPr lang="en-US" sz="3400" dirty="0" err="1" smtClean="0"/>
              <a:t>oleh</a:t>
            </a:r>
            <a:r>
              <a:rPr lang="en-US" sz="3400" dirty="0" smtClean="0"/>
              <a:t> </a:t>
            </a:r>
            <a:r>
              <a:rPr lang="en-US" sz="3400" dirty="0" err="1" smtClean="0"/>
              <a:t>sebuah</a:t>
            </a:r>
            <a:r>
              <a:rPr lang="en-US" sz="3400" dirty="0" smtClean="0"/>
              <a:t> </a:t>
            </a:r>
            <a:r>
              <a:rPr lang="en-US" sz="3400" dirty="0" err="1" smtClean="0"/>
              <a:t>profesi</a:t>
            </a:r>
            <a:endParaRPr lang="en-US" sz="3400" dirty="0" smtClean="0"/>
          </a:p>
          <a:p>
            <a:pPr marL="925513" lvl="1" indent="-387350">
              <a:lnSpc>
                <a:spcPct val="120000"/>
              </a:lnSpc>
              <a:buFont typeface="+mj-lt"/>
              <a:buAutoNum type="arabicPeriod"/>
            </a:pPr>
            <a:r>
              <a:rPr lang="en-US" sz="3400" dirty="0" err="1" smtClean="0"/>
              <a:t>Kredibilitas</a:t>
            </a:r>
            <a:endParaRPr lang="en-US" sz="3400" dirty="0" smtClean="0"/>
          </a:p>
          <a:p>
            <a:pPr marL="925513" lvl="1" indent="-387350">
              <a:lnSpc>
                <a:spcPct val="120000"/>
              </a:lnSpc>
              <a:buFont typeface="+mj-lt"/>
              <a:buAutoNum type="arabicPeriod"/>
            </a:pPr>
            <a:r>
              <a:rPr lang="en-US" sz="3400" dirty="0" err="1" smtClean="0"/>
              <a:t>Profesionalisme</a:t>
            </a:r>
            <a:endParaRPr lang="en-US" sz="3400" dirty="0" smtClean="0"/>
          </a:p>
          <a:p>
            <a:pPr marL="925513" lvl="1" indent="-387350">
              <a:lnSpc>
                <a:spcPct val="120000"/>
              </a:lnSpc>
              <a:buFont typeface="+mj-lt"/>
              <a:buAutoNum type="arabicPeriod"/>
            </a:pPr>
            <a:r>
              <a:rPr lang="en-US" sz="3400" dirty="0" err="1" smtClean="0"/>
              <a:t>Kualitas</a:t>
            </a:r>
            <a:r>
              <a:rPr lang="en-US" sz="3400" dirty="0" smtClean="0"/>
              <a:t> </a:t>
            </a:r>
            <a:r>
              <a:rPr lang="en-US" sz="3400" dirty="0" err="1" smtClean="0"/>
              <a:t>Jasa</a:t>
            </a:r>
            <a:endParaRPr lang="en-US" sz="3400" dirty="0" smtClean="0"/>
          </a:p>
          <a:p>
            <a:pPr marL="925513" lvl="1" indent="-387350">
              <a:lnSpc>
                <a:spcPct val="120000"/>
              </a:lnSpc>
              <a:buFont typeface="+mj-lt"/>
              <a:buAutoNum type="arabicPeriod"/>
            </a:pPr>
            <a:r>
              <a:rPr lang="en-US" sz="3400" dirty="0" err="1" smtClean="0"/>
              <a:t>Kepercayaan</a:t>
            </a:r>
            <a:endParaRPr lang="en-US" sz="3400" dirty="0" smtClean="0"/>
          </a:p>
          <a:p>
            <a:pPr marL="411348" lvl="1" indent="0">
              <a:lnSpc>
                <a:spcPct val="12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01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914864"/>
          </a:xfrm>
        </p:spPr>
        <p:txBody>
          <a:bodyPr>
            <a:normAutofit/>
          </a:bodyPr>
          <a:lstStyle/>
          <a:p>
            <a:pPr marL="411348" lvl="1" indent="0">
              <a:lnSpc>
                <a:spcPct val="120000"/>
              </a:lnSpc>
              <a:buNone/>
            </a:pPr>
            <a:r>
              <a:rPr lang="en-US" dirty="0" err="1" smtClean="0">
                <a:solidFill>
                  <a:schemeClr val="tx1"/>
                </a:solidFill>
              </a:rPr>
              <a:t>Beberapa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contoh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organisasi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profesi</a:t>
            </a:r>
            <a:r>
              <a:rPr lang="en-US" dirty="0" smtClean="0">
                <a:solidFill>
                  <a:schemeClr val="tx1"/>
                </a:solidFill>
              </a:rPr>
              <a:t> :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IDI (</a:t>
            </a:r>
            <a:r>
              <a:rPr lang="en-US" dirty="0" err="1" smtClean="0"/>
              <a:t>Ikatan</a:t>
            </a:r>
            <a:r>
              <a:rPr lang="en-US" dirty="0" smtClean="0"/>
              <a:t> </a:t>
            </a:r>
            <a:r>
              <a:rPr lang="en-US" dirty="0" err="1" smtClean="0"/>
              <a:t>Dokter</a:t>
            </a:r>
            <a:r>
              <a:rPr lang="en-US" dirty="0" smtClean="0"/>
              <a:t> Indonesia)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PII (</a:t>
            </a:r>
            <a:r>
              <a:rPr lang="en-US" dirty="0" err="1" smtClean="0"/>
              <a:t>Persatuan</a:t>
            </a:r>
            <a:r>
              <a:rPr lang="en-US" dirty="0" smtClean="0"/>
              <a:t> </a:t>
            </a:r>
            <a:r>
              <a:rPr lang="en-US" dirty="0" err="1" smtClean="0"/>
              <a:t>Insinyur</a:t>
            </a:r>
            <a:r>
              <a:rPr lang="en-US" dirty="0" smtClean="0"/>
              <a:t> Indonesia)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IEEE (Institute of Electrical and Electronics Engineers)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SEARCC (South East Asia Regional Computer </a:t>
            </a:r>
            <a:r>
              <a:rPr lang="en-US" dirty="0" err="1" smtClean="0"/>
              <a:t>Confideration</a:t>
            </a:r>
            <a:r>
              <a:rPr lang="en-US" dirty="0" smtClean="0"/>
              <a:t>)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ACM (</a:t>
            </a:r>
            <a:r>
              <a:rPr lang="en-US" dirty="0" err="1" smtClean="0"/>
              <a:t>Assosiation</a:t>
            </a:r>
            <a:r>
              <a:rPr lang="en-US" dirty="0" smtClean="0"/>
              <a:t> for Computing Machinery)</a:t>
            </a:r>
          </a:p>
        </p:txBody>
      </p:sp>
    </p:spTree>
    <p:extLst>
      <p:ext uri="{BB962C8B-B14F-4D97-AF65-F5344CB8AC3E}">
        <p14:creationId xmlns:p14="http://schemas.microsoft.com/office/powerpoint/2010/main" val="514140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914864"/>
          </a:xfrm>
        </p:spPr>
        <p:txBody>
          <a:bodyPr>
            <a:normAutofit/>
          </a:bodyPr>
          <a:lstStyle/>
          <a:p>
            <a:pPr marL="538163" lvl="1" indent="-538163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Mengatur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keanggotaan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profesi</a:t>
            </a:r>
            <a:endParaRPr lang="en-US" dirty="0" smtClean="0">
              <a:solidFill>
                <a:schemeClr val="tx1"/>
              </a:solidFill>
            </a:endParaRPr>
          </a:p>
          <a:p>
            <a:pPr marL="538163" lvl="1" indent="-538163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Memfasilitasi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anggota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memperbarui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pengetahuan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sesuai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perkembangan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teknologi</a:t>
            </a:r>
            <a:endParaRPr lang="en-US" dirty="0" smtClean="0">
              <a:solidFill>
                <a:schemeClr val="tx1"/>
              </a:solidFill>
            </a:endParaRPr>
          </a:p>
          <a:p>
            <a:pPr marL="538163" lvl="1" indent="-538163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Menentukan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standarisasi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pelaksanaan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sertifikasi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anggota</a:t>
            </a:r>
            <a:endParaRPr lang="en-US" dirty="0" smtClean="0">
              <a:solidFill>
                <a:schemeClr val="tx1"/>
              </a:solidFill>
            </a:endParaRPr>
          </a:p>
          <a:p>
            <a:pPr marL="538163" lvl="1" indent="-538163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Membuat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kebijakan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etika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profesi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538163" lvl="1" indent="-538163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Memberi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sanksi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jika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pelanggaran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13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914864"/>
          </a:xfrm>
        </p:spPr>
        <p:txBody>
          <a:bodyPr>
            <a:normAutofit/>
          </a:bodyPr>
          <a:lstStyle/>
          <a:p>
            <a:pPr marL="538163" lvl="1" indent="-538163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Prinsip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</a:t>
            </a:r>
            <a:r>
              <a:rPr lang="en-US" dirty="0" err="1" smtClean="0">
                <a:solidFill>
                  <a:schemeClr val="tx1"/>
                </a:solidFill>
              </a:rPr>
              <a:t>tandar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</a:t>
            </a:r>
            <a:r>
              <a:rPr lang="en-US" dirty="0" err="1" smtClean="0">
                <a:solidFill>
                  <a:schemeClr val="tx1"/>
                </a:solidFill>
              </a:rPr>
              <a:t>eknis</a:t>
            </a:r>
            <a:endParaRPr lang="en-US" dirty="0" smtClean="0">
              <a:solidFill>
                <a:schemeClr val="tx1"/>
              </a:solidFill>
            </a:endParaRPr>
          </a:p>
          <a:p>
            <a:pPr marL="538163" lvl="1" indent="-538163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Prinsip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Kompetensi</a:t>
            </a:r>
            <a:endParaRPr lang="en-US" dirty="0" smtClean="0">
              <a:solidFill>
                <a:schemeClr val="tx1"/>
              </a:solidFill>
            </a:endParaRPr>
          </a:p>
          <a:p>
            <a:pPr marL="538163" lvl="1" indent="-538163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Prinsip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Tanggung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Jawab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Profesi</a:t>
            </a:r>
            <a:endParaRPr lang="en-US" dirty="0" smtClean="0">
              <a:solidFill>
                <a:schemeClr val="tx1"/>
              </a:solidFill>
            </a:endParaRPr>
          </a:p>
          <a:p>
            <a:pPr marL="538163" lvl="1" indent="-538163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Prinsip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Kepentingan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Publik</a:t>
            </a:r>
            <a:endParaRPr lang="en-US" dirty="0" smtClean="0">
              <a:solidFill>
                <a:schemeClr val="tx1"/>
              </a:solidFill>
            </a:endParaRPr>
          </a:p>
          <a:p>
            <a:pPr marL="538163" lvl="1" indent="-538163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Prinsip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Integritas</a:t>
            </a:r>
            <a:endParaRPr lang="en-US" dirty="0" smtClean="0">
              <a:solidFill>
                <a:schemeClr val="tx1"/>
              </a:solidFill>
            </a:endParaRPr>
          </a:p>
          <a:p>
            <a:pPr marL="538163" lvl="1" indent="-538163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Prinsip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Objektivitas</a:t>
            </a:r>
            <a:endParaRPr lang="en-US" dirty="0" smtClean="0">
              <a:solidFill>
                <a:schemeClr val="tx1"/>
              </a:solidFill>
            </a:endParaRPr>
          </a:p>
          <a:p>
            <a:pPr marL="538163" lvl="1" indent="-538163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Prinsip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Kerahasiaan</a:t>
            </a:r>
            <a:endParaRPr lang="en-US" dirty="0" smtClean="0">
              <a:solidFill>
                <a:schemeClr val="tx1"/>
              </a:solidFill>
            </a:endParaRPr>
          </a:p>
          <a:p>
            <a:pPr marL="538163" lvl="1" indent="-538163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Prinsip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Perilaku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Profesional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04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</a:t>
            </a:r>
            <a:r>
              <a:rPr lang="en-US" dirty="0" err="1" smtClean="0"/>
              <a:t>Ilmuan</a:t>
            </a:r>
            <a:r>
              <a:rPr lang="en-US" dirty="0"/>
              <a:t> </a:t>
            </a:r>
            <a:r>
              <a:rPr lang="en-US" dirty="0" smtClean="0"/>
              <a:t>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914864"/>
          </a:xfrm>
        </p:spPr>
        <p:txBody>
          <a:bodyPr>
            <a:normAutofit fontScale="70000" lnSpcReduction="20000"/>
          </a:bodyPr>
          <a:lstStyle/>
          <a:p>
            <a:pPr marL="444500" lvl="1" indent="-444500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Kewajiban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Pelaku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Profesi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Terhadap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Iptek</a:t>
            </a:r>
            <a:endParaRPr lang="en-US" dirty="0" smtClean="0">
              <a:solidFill>
                <a:schemeClr val="tx1"/>
              </a:solidFill>
            </a:endParaRPr>
          </a:p>
          <a:p>
            <a:pPr marL="709592" lvl="2" indent="-444500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Meningkatkan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keahlian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sesuai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bidangnya</a:t>
            </a:r>
            <a:endParaRPr lang="en-US" dirty="0" smtClean="0">
              <a:solidFill>
                <a:schemeClr val="tx1"/>
              </a:solidFill>
            </a:endParaRPr>
          </a:p>
          <a:p>
            <a:pPr marL="709592" lvl="2" indent="-444500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Hasil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pengembangan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dimanfaatkan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dikaji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masyarakat</a:t>
            </a:r>
            <a:endParaRPr lang="en-US" dirty="0" smtClean="0">
              <a:solidFill>
                <a:schemeClr val="tx1"/>
              </a:solidFill>
            </a:endParaRPr>
          </a:p>
          <a:p>
            <a:pPr marL="709592" lvl="2" indent="-444500">
              <a:lnSpc>
                <a:spcPct val="120000"/>
              </a:lnSpc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444500" lvl="1" indent="-444500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Kewajiban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Pelaku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Profesi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Terhadap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Masyarakat</a:t>
            </a:r>
            <a:endParaRPr lang="en-US" dirty="0" smtClean="0">
              <a:solidFill>
                <a:schemeClr val="tx1"/>
              </a:solidFill>
            </a:endParaRPr>
          </a:p>
          <a:p>
            <a:pPr marL="709592" lvl="2" indent="-444500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Mengutamakan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kepentingan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masyarakat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pribadi</a:t>
            </a:r>
            <a:endParaRPr lang="en-US" dirty="0" smtClean="0">
              <a:solidFill>
                <a:schemeClr val="tx1"/>
              </a:solidFill>
            </a:endParaRPr>
          </a:p>
          <a:p>
            <a:pPr marL="709592" lvl="2" indent="-444500">
              <a:lnSpc>
                <a:spcPct val="120000"/>
              </a:lnSpc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444500" lvl="1" indent="-444500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Kewajiban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Pelaku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Profesi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Sesama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Pengemban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Profesi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Ilmiah</a:t>
            </a:r>
            <a:endParaRPr lang="en-US" dirty="0" smtClean="0">
              <a:solidFill>
                <a:schemeClr val="tx1"/>
              </a:solidFill>
            </a:endParaRPr>
          </a:p>
          <a:p>
            <a:pPr marL="709592" lvl="2" indent="-444500">
              <a:lnSpc>
                <a:spcPct val="120000"/>
              </a:lnSpc>
              <a:buFont typeface="+mj-lt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Menghargai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hasil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tanggap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pengembangan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iptek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ilmuan</a:t>
            </a:r>
            <a:r>
              <a:rPr lang="en-US" dirty="0">
                <a:solidFill>
                  <a:schemeClr val="tx1"/>
                </a:solidFill>
              </a:rPr>
              <a:t> lain</a:t>
            </a:r>
          </a:p>
          <a:p>
            <a:pPr marL="709592" lvl="2" indent="-444500">
              <a:lnSpc>
                <a:spcPct val="120000"/>
              </a:lnSpc>
              <a:buFont typeface="+mj-lt"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Bersifat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terbuka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tanggapan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pendapat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kritik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ilmuan</a:t>
            </a:r>
            <a:r>
              <a:rPr lang="en-US" dirty="0">
                <a:solidFill>
                  <a:schemeClr val="tx1"/>
                </a:solidFill>
              </a:rPr>
              <a:t> lain</a:t>
            </a:r>
          </a:p>
          <a:p>
            <a:pPr marL="709592" lvl="2" indent="-444500">
              <a:lnSpc>
                <a:spcPct val="120000"/>
              </a:lnSpc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</a:endParaRPr>
          </a:p>
          <a:p>
            <a:pPr marL="444500" lvl="1" indent="-444500">
              <a:lnSpc>
                <a:spcPct val="12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Kewajiban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Pelaku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Profesi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Terhadap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Sesama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Umat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Manusia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Lingkungan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Hidup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787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8148</TotalTime>
  <Words>341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Georgia</vt:lpstr>
      <vt:lpstr>Trebuchet MS</vt:lpstr>
      <vt:lpstr>Wingdings</vt:lpstr>
      <vt:lpstr>Wingdings 2</vt:lpstr>
      <vt:lpstr>Urban</vt:lpstr>
      <vt:lpstr>Etika Profesi</vt:lpstr>
      <vt:lpstr>Review Materi</vt:lpstr>
      <vt:lpstr>Materi pertemuan 2</vt:lpstr>
      <vt:lpstr>Pendahuluan</vt:lpstr>
      <vt:lpstr>Pembentukan Organisasi profesi</vt:lpstr>
      <vt:lpstr>Pembentukan Organisasi profesi</vt:lpstr>
      <vt:lpstr>Tugas Pokok Organisasi profesi</vt:lpstr>
      <vt:lpstr>Prinsip Kode Etik</vt:lpstr>
      <vt:lpstr>Kode Etik Ilmuan Indonesia</vt:lpstr>
      <vt:lpstr>Tanggung Jawab Moral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HP</cp:lastModifiedBy>
  <cp:revision>586</cp:revision>
  <dcterms:created xsi:type="dcterms:W3CDTF">2011-09-16T02:11:44Z</dcterms:created>
  <dcterms:modified xsi:type="dcterms:W3CDTF">2018-09-05T09:11:55Z</dcterms:modified>
</cp:coreProperties>
</file>