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316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2115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4008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6833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0980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5848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4098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9/24/2017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65294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9/24/2017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22545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6812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3405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smtClean="0"/>
              <a:pPr/>
              <a:t>9/24/2017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24531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id-ID" sz="8000" dirty="0" smtClean="0"/>
              <a:t>MANAJEMEN PROYEK TI</a:t>
            </a:r>
            <a:endParaRPr lang="id-ID" sz="8000" dirty="0"/>
          </a:p>
        </p:txBody>
      </p:sp>
      <p:sp>
        <p:nvSpPr>
          <p:cNvPr id="3" name="Subtitle 2"/>
          <p:cNvSpPr>
            <a:spLocks noGrp="1"/>
          </p:cNvSpPr>
          <p:nvPr>
            <p:ph type="subTitle" idx="1"/>
          </p:nvPr>
        </p:nvSpPr>
        <p:spPr>
          <a:xfrm>
            <a:off x="8543364" y="4130721"/>
            <a:ext cx="9144000" cy="2727279"/>
          </a:xfrm>
        </p:spPr>
        <p:txBody>
          <a:bodyPr>
            <a:normAutofit/>
          </a:bodyPr>
          <a:lstStyle/>
          <a:p>
            <a:r>
              <a:rPr lang="id-ID" b="1" dirty="0" smtClean="0">
                <a:solidFill>
                  <a:srgbClr val="FF0000"/>
                </a:solidFill>
              </a:rPr>
              <a:t>PERTEMUAN KE </a:t>
            </a:r>
            <a:r>
              <a:rPr lang="id-ID" b="1" dirty="0" smtClean="0">
                <a:solidFill>
                  <a:srgbClr val="FF0000"/>
                </a:solidFill>
              </a:rPr>
              <a:t>3</a:t>
            </a:r>
            <a:endParaRPr lang="id-ID" b="1" dirty="0" smtClean="0">
              <a:solidFill>
                <a:srgbClr val="FF0000"/>
              </a:solidFill>
            </a:endParaRPr>
          </a:p>
          <a:p>
            <a:r>
              <a:rPr lang="id-ID" b="1" dirty="0" smtClean="0">
                <a:solidFill>
                  <a:schemeClr val="tx1"/>
                </a:solidFill>
              </a:rPr>
              <a:t>SAFITRI JAYA, S.Kom, M.T.I</a:t>
            </a:r>
          </a:p>
          <a:p>
            <a:r>
              <a:rPr lang="id-ID" b="1" dirty="0" smtClean="0"/>
              <a:t>SEMESTER GANJIL TA 2017/2018</a:t>
            </a:r>
          </a:p>
          <a:p>
            <a:r>
              <a:rPr lang="id-ID" b="1" dirty="0" smtClean="0">
                <a:solidFill>
                  <a:schemeClr val="tx1"/>
                </a:solidFill>
              </a:rPr>
              <a:t>UNIVERSITAS PEMBANGUNAN JAYA</a:t>
            </a:r>
            <a:endParaRPr lang="id-ID" b="1" dirty="0">
              <a:solidFill>
                <a:schemeClr val="tx1"/>
              </a:solidFill>
            </a:endParaRPr>
          </a:p>
        </p:txBody>
      </p:sp>
    </p:spTree>
    <p:extLst>
      <p:ext uri="{BB962C8B-B14F-4D97-AF65-F5344CB8AC3E}">
        <p14:creationId xmlns:p14="http://schemas.microsoft.com/office/powerpoint/2010/main" val="3391552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Spektrum manajemen</a:t>
            </a:r>
            <a:endParaRPr lang="id-ID" dirty="0"/>
          </a:p>
        </p:txBody>
      </p:sp>
      <p:sp>
        <p:nvSpPr>
          <p:cNvPr id="3" name="Content Placeholder 2"/>
          <p:cNvSpPr>
            <a:spLocks noGrp="1"/>
          </p:cNvSpPr>
          <p:nvPr>
            <p:ph idx="1"/>
          </p:nvPr>
        </p:nvSpPr>
        <p:spPr>
          <a:xfrm>
            <a:off x="1024128" y="1882588"/>
            <a:ext cx="9720073" cy="4773706"/>
          </a:xfrm>
        </p:spPr>
        <p:txBody>
          <a:bodyPr>
            <a:normAutofit lnSpcReduction="10000"/>
          </a:bodyPr>
          <a:lstStyle/>
          <a:p>
            <a:r>
              <a:rPr lang="id-ID" dirty="0" smtClean="0"/>
              <a:t>Manajemen proyek perangkat lunak yang efektif berfokus pada empat P :</a:t>
            </a:r>
          </a:p>
          <a:p>
            <a:pPr marL="457200" indent="-457200">
              <a:buFont typeface="+mj-lt"/>
              <a:buAutoNum type="arabicPeriod"/>
            </a:pPr>
            <a:r>
              <a:rPr lang="id-ID" dirty="0" smtClean="0"/>
              <a:t>P : People</a:t>
            </a:r>
          </a:p>
          <a:p>
            <a:pPr marL="173736" lvl="1" indent="0">
              <a:buNone/>
            </a:pPr>
            <a:r>
              <a:rPr lang="id-ID" dirty="0"/>
              <a:t> </a:t>
            </a:r>
            <a:r>
              <a:rPr lang="id-ID" dirty="0" smtClean="0"/>
              <a:t>   Faktor manusia diukur berdasarkan tingkat kematangan kemampuan manusia (People – CMM).</a:t>
            </a:r>
          </a:p>
          <a:p>
            <a:pPr marL="457200" indent="-457200">
              <a:buFont typeface="+mj-lt"/>
              <a:buAutoNum type="arabicPeriod"/>
            </a:pPr>
            <a:r>
              <a:rPr lang="id-ID" dirty="0" smtClean="0"/>
              <a:t>P : Product</a:t>
            </a:r>
          </a:p>
          <a:p>
            <a:pPr marL="444500" lvl="1" indent="-271463">
              <a:buNone/>
            </a:pPr>
            <a:r>
              <a:rPr lang="id-ID" dirty="0"/>
              <a:t> </a:t>
            </a:r>
            <a:r>
              <a:rPr lang="id-ID" dirty="0" smtClean="0"/>
              <a:t>   Menentukan tujuan dan ruang lingkup produk, solusi alternatif harus dikembangkan, dan kendala teknis serta manajemen harus diidentifikasi. Tanpa informasi tersebut, mustahil untuk mendefinisikan perkiraan biaya, penilaian terhadap resiko, rincian tugas yang realistis, serta jadwal proyek yang menggambarkan progres / indikasi kemajuan yang signifikan.</a:t>
            </a:r>
          </a:p>
          <a:p>
            <a:pPr marL="457200" indent="-457200">
              <a:buFont typeface="+mj-lt"/>
              <a:buAutoNum type="arabicPeriod"/>
            </a:pPr>
            <a:r>
              <a:rPr lang="id-ID" dirty="0" smtClean="0"/>
              <a:t>P : Process</a:t>
            </a:r>
          </a:p>
          <a:p>
            <a:pPr marL="173736" lvl="1" indent="0">
              <a:buNone/>
            </a:pPr>
            <a:r>
              <a:rPr lang="id-ID" dirty="0"/>
              <a:t> </a:t>
            </a:r>
            <a:r>
              <a:rPr lang="id-ID" dirty="0" smtClean="0"/>
              <a:t>   Menyediakan kerangka kerja yang dapat digunakan untuk acuan pengembangan perangkat lunak. </a:t>
            </a:r>
          </a:p>
          <a:p>
            <a:pPr marL="457200" indent="-457200">
              <a:buFont typeface="+mj-lt"/>
              <a:buAutoNum type="arabicPeriod"/>
            </a:pPr>
            <a:r>
              <a:rPr lang="id-ID" dirty="0" smtClean="0"/>
              <a:t>P : Project</a:t>
            </a:r>
          </a:p>
          <a:p>
            <a:pPr marL="444500" lvl="1" indent="-271463">
              <a:buNone/>
            </a:pPr>
            <a:r>
              <a:rPr lang="id-ID" dirty="0"/>
              <a:t> </a:t>
            </a:r>
            <a:r>
              <a:rPr lang="id-ID" dirty="0" smtClean="0"/>
              <a:t>   Memahami apa yang menjadi batasan proyek (</a:t>
            </a:r>
            <a:r>
              <a:rPr lang="id-ID" i="1" dirty="0" smtClean="0"/>
              <a:t>triple constrain : cost, time, resource and scope</a:t>
            </a:r>
            <a:r>
              <a:rPr lang="id-ID" dirty="0" smtClean="0"/>
              <a:t>) melalui pemahaman terhadap faktor-faktor keberhasilan, pendekatan terhadap perencanaan, pengawasan dan pengendalian proyek.</a:t>
            </a:r>
            <a:endParaRPr lang="id-ID" dirty="0"/>
          </a:p>
        </p:txBody>
      </p:sp>
    </p:spTree>
    <p:extLst>
      <p:ext uri="{BB962C8B-B14F-4D97-AF65-F5344CB8AC3E}">
        <p14:creationId xmlns:p14="http://schemas.microsoft.com/office/powerpoint/2010/main" val="2894600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Para pemangku kepentingan (stakeholder)</a:t>
            </a:r>
            <a:endParaRPr lang="id-ID" dirty="0"/>
          </a:p>
        </p:txBody>
      </p:sp>
      <p:sp>
        <p:nvSpPr>
          <p:cNvPr id="3" name="Content Placeholder 2"/>
          <p:cNvSpPr>
            <a:spLocks noGrp="1"/>
          </p:cNvSpPr>
          <p:nvPr>
            <p:ph idx="1"/>
          </p:nvPr>
        </p:nvSpPr>
        <p:spPr>
          <a:xfrm>
            <a:off x="1024127" y="1949823"/>
            <a:ext cx="9720073" cy="4666130"/>
          </a:xfrm>
        </p:spPr>
        <p:txBody>
          <a:bodyPr>
            <a:normAutofit lnSpcReduction="10000"/>
          </a:bodyPr>
          <a:lstStyle/>
          <a:p>
            <a:pPr marL="457200" indent="-457200">
              <a:buFont typeface="+mj-lt"/>
              <a:buAutoNum type="arabicPeriod"/>
            </a:pPr>
            <a:r>
              <a:rPr lang="id-ID" dirty="0" smtClean="0"/>
              <a:t>Manajer senior</a:t>
            </a:r>
          </a:p>
          <a:p>
            <a:pPr marL="173736" lvl="1" indent="0">
              <a:buNone/>
            </a:pPr>
            <a:r>
              <a:rPr lang="id-ID" dirty="0"/>
              <a:t> </a:t>
            </a:r>
            <a:r>
              <a:rPr lang="id-ID" dirty="0" smtClean="0"/>
              <a:t>   mendefinisikan isu-isu bisnis yang sering memiliki pengaruh signifikan pada proyek;</a:t>
            </a:r>
          </a:p>
          <a:p>
            <a:pPr marL="457200" indent="-457200">
              <a:buFont typeface="+mj-lt"/>
              <a:buAutoNum type="arabicPeriod"/>
            </a:pPr>
            <a:r>
              <a:rPr lang="id-ID" dirty="0" smtClean="0"/>
              <a:t>Manajer proyek</a:t>
            </a:r>
          </a:p>
          <a:p>
            <a:pPr marL="444500" lvl="1" indent="-271463">
              <a:buNone/>
            </a:pPr>
            <a:r>
              <a:rPr lang="id-ID" dirty="0"/>
              <a:t> </a:t>
            </a:r>
            <a:r>
              <a:rPr lang="id-ID" dirty="0" smtClean="0"/>
              <a:t>   orang yang merencanakan, memotivasi, mengatur, dan mengontrol para praktisi yang melakukan  pekerjaan perangkat lunak;</a:t>
            </a:r>
          </a:p>
          <a:p>
            <a:pPr marL="457200" indent="-457200">
              <a:buFont typeface="+mj-lt"/>
              <a:buAutoNum type="arabicPeriod"/>
            </a:pPr>
            <a:r>
              <a:rPr lang="id-ID" dirty="0" smtClean="0"/>
              <a:t>Praktisi</a:t>
            </a:r>
          </a:p>
          <a:p>
            <a:pPr marL="444500" lvl="1" indent="-271463">
              <a:buNone/>
            </a:pPr>
            <a:r>
              <a:rPr lang="id-ID" dirty="0"/>
              <a:t> </a:t>
            </a:r>
            <a:r>
              <a:rPr lang="id-ID" dirty="0" smtClean="0"/>
              <a:t>   orang yang memberikan keterampilan teknis yang diperlukan bagi rekayasawan sebuah produk atau aplikasi;</a:t>
            </a:r>
          </a:p>
          <a:p>
            <a:pPr marL="457200" indent="-457200">
              <a:buFont typeface="+mj-lt"/>
              <a:buAutoNum type="arabicPeriod"/>
            </a:pPr>
            <a:r>
              <a:rPr lang="id-ID" dirty="0" smtClean="0"/>
              <a:t>Pelanggan</a:t>
            </a:r>
          </a:p>
          <a:p>
            <a:pPr marL="444500" lvl="1" indent="-271463">
              <a:buNone/>
            </a:pPr>
            <a:r>
              <a:rPr lang="id-ID" dirty="0"/>
              <a:t> </a:t>
            </a:r>
            <a:r>
              <a:rPr lang="id-ID" dirty="0" smtClean="0"/>
              <a:t>   orang yang akan menentukan kebutuhan perangkat lunak yang akan direkayasa dan pemangku kepentingan lain yang memiliki kepentingan terhadap hasil proyek;</a:t>
            </a:r>
          </a:p>
          <a:p>
            <a:pPr marL="457200" indent="-457200">
              <a:buFont typeface="+mj-lt"/>
              <a:buAutoNum type="arabicPeriod"/>
            </a:pPr>
            <a:r>
              <a:rPr lang="id-ID" dirty="0" smtClean="0"/>
              <a:t>Pengguna akhir</a:t>
            </a:r>
          </a:p>
          <a:p>
            <a:pPr marL="444500" lvl="1" indent="-271463">
              <a:buNone/>
            </a:pPr>
            <a:r>
              <a:rPr lang="id-ID" dirty="0"/>
              <a:t> </a:t>
            </a:r>
            <a:r>
              <a:rPr lang="id-ID" dirty="0" smtClean="0"/>
              <a:t>   orang yang berinteraksi dengan perangkat lunak setelah perangkat lunak tersebut dikeluarkan kemudian digunakan. </a:t>
            </a:r>
            <a:endParaRPr lang="id-ID" dirty="0"/>
          </a:p>
        </p:txBody>
      </p:sp>
    </p:spTree>
    <p:extLst>
      <p:ext uri="{BB962C8B-B14F-4D97-AF65-F5344CB8AC3E}">
        <p14:creationId xmlns:p14="http://schemas.microsoft.com/office/powerpoint/2010/main" val="3344857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Cakupan perangkat lunak</a:t>
            </a:r>
            <a:endParaRPr lang="id-ID" dirty="0"/>
          </a:p>
        </p:txBody>
      </p:sp>
      <p:sp>
        <p:nvSpPr>
          <p:cNvPr id="3" name="Content Placeholder 2"/>
          <p:cNvSpPr>
            <a:spLocks noGrp="1"/>
          </p:cNvSpPr>
          <p:nvPr>
            <p:ph idx="1"/>
          </p:nvPr>
        </p:nvSpPr>
        <p:spPr/>
        <p:txBody>
          <a:bodyPr/>
          <a:lstStyle/>
          <a:p>
            <a:pPr marL="0" indent="0">
              <a:buNone/>
            </a:pPr>
            <a:r>
              <a:rPr lang="id-ID" dirty="0" smtClean="0"/>
              <a:t>Ruang lingkup didefinisikan dengan menjawab pertanyaan-pertanyaan berikut :</a:t>
            </a:r>
          </a:p>
          <a:p>
            <a:pPr marL="457200" indent="-457200">
              <a:buFont typeface="+mj-lt"/>
              <a:buAutoNum type="arabicPeriod"/>
            </a:pPr>
            <a:r>
              <a:rPr lang="id-ID" dirty="0" smtClean="0"/>
              <a:t>Konteks</a:t>
            </a:r>
          </a:p>
          <a:p>
            <a:pPr marL="712788" lvl="1" indent="-268288">
              <a:buFont typeface="Wingdings" panose="05000000000000000000" pitchFamily="2" charset="2"/>
              <a:buChar char="§"/>
            </a:pPr>
            <a:r>
              <a:rPr lang="id-ID" dirty="0" smtClean="0"/>
              <a:t>bagaimana perangkat lunak dibangun</a:t>
            </a:r>
          </a:p>
          <a:p>
            <a:pPr marL="712788" lvl="1" indent="-268288">
              <a:buFont typeface="Wingdings" panose="05000000000000000000" pitchFamily="2" charset="2"/>
              <a:buChar char="§"/>
            </a:pPr>
            <a:r>
              <a:rPr lang="id-ID" dirty="0" smtClean="0"/>
              <a:t>Apa saja yang menjadi batasan dari perangkat lunak</a:t>
            </a:r>
          </a:p>
          <a:p>
            <a:pPr marL="457200" indent="-457200">
              <a:buFont typeface="+mj-lt"/>
              <a:buAutoNum type="arabicPeriod"/>
            </a:pPr>
            <a:r>
              <a:rPr lang="id-ID" dirty="0" smtClean="0"/>
              <a:t>Sasaran-sasaran informasi</a:t>
            </a:r>
          </a:p>
          <a:p>
            <a:pPr marL="712788" lvl="1" indent="-268288">
              <a:buFont typeface="Wingdings" panose="05000000000000000000" pitchFamily="2" charset="2"/>
              <a:buChar char="§"/>
            </a:pPr>
            <a:r>
              <a:rPr lang="id-ID" dirty="0" smtClean="0"/>
              <a:t>Apa yang menjadi input dan output</a:t>
            </a:r>
          </a:p>
          <a:p>
            <a:pPr marL="712788" lvl="1" indent="-268288">
              <a:buFont typeface="Wingdings" panose="05000000000000000000" pitchFamily="2" charset="2"/>
              <a:buChar char="§"/>
            </a:pPr>
            <a:r>
              <a:rPr lang="id-ID" dirty="0" smtClean="0"/>
              <a:t>Bagaimana input diproses menjadi output</a:t>
            </a:r>
          </a:p>
          <a:p>
            <a:pPr marL="457200" indent="-457200">
              <a:buFont typeface="+mj-lt"/>
              <a:buAutoNum type="arabicPeriod"/>
            </a:pPr>
            <a:r>
              <a:rPr lang="id-ID" dirty="0" smtClean="0"/>
              <a:t>Fungsi dan kinerja</a:t>
            </a:r>
          </a:p>
          <a:p>
            <a:pPr marL="712788" lvl="1" indent="-268288">
              <a:buFont typeface="Wingdings" panose="05000000000000000000" pitchFamily="2" charset="2"/>
              <a:buChar char="§"/>
            </a:pPr>
            <a:r>
              <a:rPr lang="id-ID" dirty="0" smtClean="0"/>
              <a:t>Fungsi apa saja yang digunakan untuk merubah input menjadi output</a:t>
            </a:r>
          </a:p>
          <a:p>
            <a:pPr marL="712788" lvl="1" indent="-268288">
              <a:buFont typeface="Wingdings" panose="05000000000000000000" pitchFamily="2" charset="2"/>
              <a:buChar char="§"/>
            </a:pPr>
            <a:r>
              <a:rPr lang="id-ID" dirty="0" smtClean="0"/>
              <a:t>Apakah perangkat lunak memiliki karakteristik khusus</a:t>
            </a:r>
            <a:endParaRPr lang="id-ID" dirty="0"/>
          </a:p>
        </p:txBody>
      </p:sp>
    </p:spTree>
    <p:extLst>
      <p:ext uri="{BB962C8B-B14F-4D97-AF65-F5344CB8AC3E}">
        <p14:creationId xmlns:p14="http://schemas.microsoft.com/office/powerpoint/2010/main" val="462679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Dekomposisi masalah</a:t>
            </a:r>
            <a:endParaRPr lang="id-ID" dirty="0"/>
          </a:p>
        </p:txBody>
      </p:sp>
      <p:sp>
        <p:nvSpPr>
          <p:cNvPr id="3" name="Content Placeholder 2"/>
          <p:cNvSpPr>
            <a:spLocks noGrp="1"/>
          </p:cNvSpPr>
          <p:nvPr>
            <p:ph idx="1"/>
          </p:nvPr>
        </p:nvSpPr>
        <p:spPr>
          <a:xfrm>
            <a:off x="1024128" y="1976718"/>
            <a:ext cx="9720073" cy="4332642"/>
          </a:xfrm>
        </p:spPr>
        <p:txBody>
          <a:bodyPr/>
          <a:lstStyle/>
          <a:p>
            <a:r>
              <a:rPr lang="id-ID" dirty="0" smtClean="0"/>
              <a:t>Dekomposisi masalah disebut juga dengan partisi atau elaborasi masalah. Ada dua hal yang dilakukan saat melakukan dekomposisi masalah :</a:t>
            </a:r>
          </a:p>
          <a:p>
            <a:pPr marL="457200" indent="-457200">
              <a:buFont typeface="+mj-lt"/>
              <a:buAutoNum type="arabicPeriod"/>
            </a:pPr>
            <a:r>
              <a:rPr lang="id-ID" dirty="0" smtClean="0"/>
              <a:t>Fungsionalitas dan isi (informasi yang harus disampaikan;</a:t>
            </a:r>
          </a:p>
          <a:p>
            <a:pPr marL="457200" indent="-457200">
              <a:buFont typeface="+mj-lt"/>
              <a:buAutoNum type="arabicPeriod"/>
            </a:pPr>
            <a:r>
              <a:rPr lang="id-ID" dirty="0" smtClean="0"/>
              <a:t>Proses / metoda yang digunakan untuk menyampaikannya. </a:t>
            </a:r>
          </a:p>
          <a:p>
            <a:pPr marL="0" indent="0">
              <a:buNone/>
            </a:pPr>
            <a:r>
              <a:rPr lang="id-ID" dirty="0" smtClean="0"/>
              <a:t>Contoh : proyek pengolah kata baru</a:t>
            </a:r>
          </a:p>
          <a:p>
            <a:pPr marL="0" indent="0">
              <a:buNone/>
            </a:pP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1160990542"/>
              </p:ext>
            </p:extLst>
          </p:nvPr>
        </p:nvGraphicFramePr>
        <p:xfrm>
          <a:off x="1239281" y="4135219"/>
          <a:ext cx="10080676" cy="2392680"/>
        </p:xfrm>
        <a:graphic>
          <a:graphicData uri="http://schemas.openxmlformats.org/drawingml/2006/table">
            <a:tbl>
              <a:tblPr firstRow="1" bandRow="1">
                <a:tableStyleId>{5C22544A-7EE6-4342-B048-85BDC9FD1C3A}</a:tableStyleId>
              </a:tblPr>
              <a:tblGrid>
                <a:gridCol w="2754427"/>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13487"/>
                <a:gridCol w="213487"/>
                <a:gridCol w="213487"/>
                <a:gridCol w="213487"/>
                <a:gridCol w="213487"/>
                <a:gridCol w="213487"/>
                <a:gridCol w="213487"/>
                <a:gridCol w="208280"/>
                <a:gridCol w="208280"/>
                <a:gridCol w="208280"/>
                <a:gridCol w="208280"/>
                <a:gridCol w="208280"/>
                <a:gridCol w="208280"/>
                <a:gridCol w="208280"/>
              </a:tblGrid>
              <a:tr h="370840">
                <a:tc>
                  <a:txBody>
                    <a:bodyPr/>
                    <a:lstStyle/>
                    <a:p>
                      <a:r>
                        <a:rPr lang="id-ID" dirty="0" smtClean="0"/>
                        <a:t>Proses umum aktivitas kerangka kerja</a:t>
                      </a:r>
                      <a:endParaRPr lang="id-ID" dirty="0"/>
                    </a:p>
                  </a:txBody>
                  <a:tcPr/>
                </a:tc>
                <a:tc gridSpan="7">
                  <a:txBody>
                    <a:bodyPr/>
                    <a:lstStyle/>
                    <a:p>
                      <a:r>
                        <a:rPr lang="id-ID" dirty="0" smtClean="0"/>
                        <a:t>Komunikasi</a:t>
                      </a:r>
                      <a:endParaRPr lang="id-ID" dirty="0"/>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gridSpan="7">
                  <a:txBody>
                    <a:bodyPr/>
                    <a:lstStyle/>
                    <a:p>
                      <a:r>
                        <a:rPr lang="id-ID" dirty="0" smtClean="0"/>
                        <a:t>Perencanaan</a:t>
                      </a:r>
                      <a:endParaRPr lang="id-ID" dirty="0"/>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gridSpan="7">
                  <a:txBody>
                    <a:bodyPr/>
                    <a:lstStyle/>
                    <a:p>
                      <a:r>
                        <a:rPr lang="id-ID" dirty="0" smtClean="0"/>
                        <a:t>Pemodelan</a:t>
                      </a:r>
                      <a:endParaRPr lang="id-ID" dirty="0"/>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gridSpan="7">
                  <a:txBody>
                    <a:bodyPr/>
                    <a:lstStyle/>
                    <a:p>
                      <a:r>
                        <a:rPr lang="id-ID" dirty="0" smtClean="0"/>
                        <a:t>Konstruksi</a:t>
                      </a:r>
                      <a:endParaRPr lang="id-ID" dirty="0"/>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gridSpan="7">
                  <a:txBody>
                    <a:bodyPr/>
                    <a:lstStyle/>
                    <a:p>
                      <a:r>
                        <a:rPr lang="id-ID" dirty="0" smtClean="0"/>
                        <a:t>penyerahan</a:t>
                      </a:r>
                      <a:endParaRPr lang="id-ID" dirty="0"/>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370840">
                <a:tc>
                  <a:txBody>
                    <a:bodyPr/>
                    <a:lstStyle/>
                    <a:p>
                      <a:r>
                        <a:rPr lang="id-ID" dirty="0" smtClean="0"/>
                        <a:t>Fungsi – fungsi produk </a:t>
                      </a:r>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r h="370840">
                <a:tc>
                  <a:txBody>
                    <a:bodyPr/>
                    <a:lstStyle/>
                    <a:p>
                      <a:r>
                        <a:rPr lang="id-ID" dirty="0" smtClean="0"/>
                        <a:t>    memasukkan teks</a:t>
                      </a:r>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r h="370840">
                <a:tc>
                  <a:txBody>
                    <a:bodyPr/>
                    <a:lstStyle/>
                    <a:p>
                      <a:pPr marL="268288" indent="-268288"/>
                      <a:r>
                        <a:rPr lang="id-ID" dirty="0" smtClean="0"/>
                        <a:t>    penyuntingan dan   pemformatan</a:t>
                      </a:r>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r h="370840">
                <a:tc>
                  <a:txBody>
                    <a:bodyPr/>
                    <a:lstStyle/>
                    <a:p>
                      <a:r>
                        <a:rPr lang="id-ID" dirty="0" smtClean="0"/>
                        <a:t>    copy edit otomatis</a:t>
                      </a:r>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bl>
          </a:graphicData>
        </a:graphic>
      </p:graphicFrame>
    </p:spTree>
    <p:extLst>
      <p:ext uri="{BB962C8B-B14F-4D97-AF65-F5344CB8AC3E}">
        <p14:creationId xmlns:p14="http://schemas.microsoft.com/office/powerpoint/2010/main" val="354980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Proyek smart class</a:t>
            </a:r>
            <a:endParaRPr lang="id-ID" dirty="0"/>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id-ID" dirty="0" smtClean="0"/>
              <a:t>Tujuan proyek</a:t>
            </a:r>
          </a:p>
          <a:p>
            <a:pPr marL="444500" lvl="1" indent="0">
              <a:buNone/>
            </a:pPr>
            <a:r>
              <a:rPr lang="id-ID" dirty="0"/>
              <a:t>Tujuan proyek adalah menyediakan sarana baik hardware maupun software jaringan untuk penggunaan ruang kelas serta mekanisme pemantauan dari penggunaan kelas.</a:t>
            </a:r>
          </a:p>
          <a:p>
            <a:pPr marL="457200" indent="-457200">
              <a:buFont typeface="+mj-lt"/>
              <a:buAutoNum type="arabicPeriod"/>
            </a:pPr>
            <a:r>
              <a:rPr lang="id-ID" dirty="0" smtClean="0"/>
              <a:t>Ruang lingkup (konteks, sasaran informasi, fungsi dan kinerja)</a:t>
            </a:r>
          </a:p>
          <a:p>
            <a:pPr marL="712788" lvl="1" indent="-268288">
              <a:buFont typeface="+mj-lt"/>
              <a:buAutoNum type="alphaLcPeriod"/>
            </a:pPr>
            <a:r>
              <a:rPr lang="id-ID" dirty="0" smtClean="0"/>
              <a:t>Smart class merupakan aplikasi berbasis website dengan perantara media hardware yaitu card scanner.</a:t>
            </a:r>
          </a:p>
          <a:p>
            <a:pPr marL="712788" lvl="1" indent="-268288">
              <a:buFont typeface="+mj-lt"/>
              <a:buAutoNum type="alphaLcPeriod"/>
            </a:pPr>
            <a:r>
              <a:rPr lang="id-ID" dirty="0" smtClean="0"/>
              <a:t>Pengguna aplikasi dibedakan berdasarkan otorisasi pengguna yaitu : Dosen, Mahasiswa, BP, dan Bagian umum. </a:t>
            </a:r>
          </a:p>
          <a:p>
            <a:pPr marL="712788" lvl="1" indent="-268288">
              <a:buFont typeface="+mj-lt"/>
              <a:buAutoNum type="alphaLcPeriod"/>
            </a:pPr>
            <a:r>
              <a:rPr lang="id-ID" dirty="0" smtClean="0"/>
              <a:t>Input aplikasi adalah NIK dosen dan NIM mahasiswa melalui scan kartu pegawai / KTM, proses validasi ditentukan oleh kecocokan jadwal penggunaan ruang, apabila valid, maka pintu kelas akan terbuka, jika tidak akan muncul pemberitahuan pada sistem. (dan seterusnya dibuat dalam format tabel).</a:t>
            </a:r>
          </a:p>
          <a:p>
            <a:pPr marL="712788" lvl="1" indent="-268288">
              <a:buFont typeface="+mj-lt"/>
              <a:buAutoNum type="alphaLcPeriod"/>
            </a:pPr>
            <a:r>
              <a:rPr lang="id-ID" dirty="0" smtClean="0"/>
              <a:t>Fungsi yang digunakan : deteksi penggunaan ruang kelas melalui sistem scanning kartu, fungsi buka dan tutup presensi, fungsi pelaporan, fungsi pengawasan penggunaan ruang, dst...</a:t>
            </a:r>
          </a:p>
          <a:p>
            <a:pPr marL="712788" lvl="1" indent="-268288">
              <a:buFont typeface="+mj-lt"/>
              <a:buAutoNum type="alphaLcPeriod"/>
            </a:pPr>
            <a:endParaRPr lang="id-ID" dirty="0" smtClean="0"/>
          </a:p>
          <a:p>
            <a:pPr marL="712788" lvl="1" indent="-268288">
              <a:buFont typeface="+mj-lt"/>
              <a:buAutoNum type="alphaLcPeriod"/>
            </a:pPr>
            <a:endParaRPr lang="id-ID" dirty="0" smtClean="0"/>
          </a:p>
        </p:txBody>
      </p:sp>
    </p:spTree>
    <p:extLst>
      <p:ext uri="{BB962C8B-B14F-4D97-AF65-F5344CB8AC3E}">
        <p14:creationId xmlns:p14="http://schemas.microsoft.com/office/powerpoint/2010/main" val="380299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Proyek smart class</a:t>
            </a:r>
            <a:endParaRPr lang="id-ID" dirty="0"/>
          </a:p>
        </p:txBody>
      </p:sp>
      <p:sp>
        <p:nvSpPr>
          <p:cNvPr id="3" name="Content Placeholder 2"/>
          <p:cNvSpPr>
            <a:spLocks noGrp="1"/>
          </p:cNvSpPr>
          <p:nvPr>
            <p:ph idx="1"/>
          </p:nvPr>
        </p:nvSpPr>
        <p:spPr>
          <a:xfrm>
            <a:off x="1024128" y="1936376"/>
            <a:ext cx="9720073" cy="4372984"/>
          </a:xfrm>
        </p:spPr>
        <p:txBody>
          <a:bodyPr>
            <a:normAutofit lnSpcReduction="10000"/>
          </a:bodyPr>
          <a:lstStyle/>
          <a:p>
            <a:pPr marL="363538" lvl="1" indent="-363538">
              <a:buAutoNum type="arabicPeriod" startAt="3"/>
            </a:pPr>
            <a:r>
              <a:rPr lang="id-ID" sz="2200" dirty="0" smtClean="0"/>
              <a:t>Dekomposisi Masalah</a:t>
            </a:r>
          </a:p>
          <a:p>
            <a:pPr marL="525780" lvl="2" indent="-342900">
              <a:buFont typeface="+mj-lt"/>
              <a:buAutoNum type="alphaLcPeriod"/>
            </a:pPr>
            <a:r>
              <a:rPr lang="id-ID" sz="1800" dirty="0" smtClean="0"/>
              <a:t>Pemodelan antarmuka aplikasi</a:t>
            </a:r>
          </a:p>
          <a:p>
            <a:pPr marL="672084" lvl="3" indent="-342900">
              <a:buFont typeface="+mj-lt"/>
              <a:buAutoNum type="arabicPeriod"/>
            </a:pPr>
            <a:r>
              <a:rPr lang="id-ID" sz="1800" dirty="0" smtClean="0"/>
              <a:t>Mekanisme login user</a:t>
            </a:r>
          </a:p>
          <a:p>
            <a:pPr marL="672084" lvl="3" indent="-342900">
              <a:buFont typeface="+mj-lt"/>
              <a:buAutoNum type="arabicPeriod"/>
            </a:pPr>
            <a:r>
              <a:rPr lang="id-ID" sz="1800" dirty="0" smtClean="0"/>
              <a:t>Tampilan halaman pengguna berdasarkan otorisasi (menu apa saja yang dimiliki oleh @user)</a:t>
            </a:r>
          </a:p>
          <a:p>
            <a:pPr marL="525780" lvl="2" indent="-342900">
              <a:buFont typeface="+mj-lt"/>
              <a:buAutoNum type="alphaLcPeriod"/>
            </a:pPr>
            <a:r>
              <a:rPr lang="id-ID" sz="1800" dirty="0" smtClean="0"/>
              <a:t>Pengaturan koneksi mesin scanner dengan kunci ruangan</a:t>
            </a:r>
          </a:p>
          <a:p>
            <a:pPr marL="672084" lvl="3" indent="-342900">
              <a:buFont typeface="+mj-lt"/>
              <a:buAutoNum type="arabicPeriod"/>
            </a:pPr>
            <a:r>
              <a:rPr lang="id-ID" sz="1800" dirty="0" smtClean="0"/>
              <a:t>Proses membaca input kartu</a:t>
            </a:r>
          </a:p>
          <a:p>
            <a:pPr marL="672084" lvl="3" indent="-342900">
              <a:buFont typeface="+mj-lt"/>
              <a:buAutoNum type="arabicPeriod"/>
            </a:pPr>
            <a:r>
              <a:rPr lang="id-ID" sz="1800" dirty="0" smtClean="0"/>
              <a:t>Proses pengecekan pemakaian ruang</a:t>
            </a:r>
          </a:p>
          <a:p>
            <a:pPr marL="672084" lvl="3" indent="-342900">
              <a:buFont typeface="+mj-lt"/>
              <a:buAutoNum type="arabicPeriod"/>
            </a:pPr>
            <a:r>
              <a:rPr lang="id-ID" sz="1800" dirty="0" smtClean="0"/>
              <a:t>Proses pembukaan kunci ruangan</a:t>
            </a:r>
          </a:p>
          <a:p>
            <a:pPr marL="525780" lvl="2" indent="-342900">
              <a:buFont typeface="+mj-lt"/>
              <a:buAutoNum type="alphaLcPeriod"/>
            </a:pPr>
            <a:r>
              <a:rPr lang="id-ID" sz="1800" dirty="0" smtClean="0"/>
              <a:t>Proses penyocokan penggunaan ruang</a:t>
            </a:r>
          </a:p>
          <a:p>
            <a:pPr marL="525780" lvl="2" indent="-342900">
              <a:buFont typeface="+mj-lt"/>
              <a:buAutoNum type="alphaLcPeriod"/>
            </a:pPr>
            <a:r>
              <a:rPr lang="id-ID" sz="1800" dirty="0" smtClean="0"/>
              <a:t>Proses buka presensi oleh dosen </a:t>
            </a:r>
          </a:p>
          <a:p>
            <a:pPr marL="525780" lvl="2" indent="-342900">
              <a:buFont typeface="+mj-lt"/>
              <a:buAutoNum type="alphaLcPeriod"/>
            </a:pPr>
            <a:r>
              <a:rPr lang="id-ID" sz="1800" dirty="0" smtClean="0"/>
              <a:t>Proses tutup presensi oleh dosen</a:t>
            </a:r>
          </a:p>
          <a:p>
            <a:pPr marL="525780" lvl="2" indent="-342900">
              <a:buFont typeface="+mj-lt"/>
              <a:buAutoNum type="alphaLcPeriod"/>
            </a:pPr>
            <a:r>
              <a:rPr lang="id-ID" sz="1800" dirty="0" smtClean="0"/>
              <a:t>Proses pelaporan oleh dosen</a:t>
            </a:r>
          </a:p>
          <a:p>
            <a:pPr marL="525780" lvl="2" indent="-342900">
              <a:buFont typeface="+mj-lt"/>
              <a:buAutoNum type="alphaLcPeriod"/>
            </a:pPr>
            <a:r>
              <a:rPr lang="id-ID" sz="1800" dirty="0" smtClean="0"/>
              <a:t>Proses pengawasan ruang oleh BP</a:t>
            </a:r>
          </a:p>
          <a:p>
            <a:pPr marL="525780" lvl="2" indent="-342900">
              <a:buFont typeface="+mj-lt"/>
              <a:buAutoNum type="alphaLcPeriod"/>
            </a:pPr>
            <a:r>
              <a:rPr lang="id-ID" sz="1800" dirty="0" smtClean="0"/>
              <a:t>Proses pengawasan ruang oleh Bagian umum</a:t>
            </a:r>
          </a:p>
          <a:p>
            <a:pPr marL="444500" lvl="1" indent="0">
              <a:buNone/>
            </a:pPr>
            <a:endParaRPr lang="id-ID" dirty="0" smtClean="0"/>
          </a:p>
          <a:p>
            <a:pPr marL="712788" lvl="1" indent="-268288">
              <a:buFont typeface="+mj-lt"/>
              <a:buAutoNum type="alphaLcPeriod"/>
            </a:pPr>
            <a:endParaRPr lang="id-ID" dirty="0" smtClean="0"/>
          </a:p>
        </p:txBody>
      </p:sp>
    </p:spTree>
    <p:extLst>
      <p:ext uri="{BB962C8B-B14F-4D97-AF65-F5344CB8AC3E}">
        <p14:creationId xmlns:p14="http://schemas.microsoft.com/office/powerpoint/2010/main" val="1672444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501</TotalTime>
  <Words>602</Words>
  <Application>Microsoft Office PowerPoint</Application>
  <PresentationFormat>Widescreen</PresentationFormat>
  <Paragraphs>75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Tw Cen MT</vt:lpstr>
      <vt:lpstr>Tw Cen MT Condensed</vt:lpstr>
      <vt:lpstr>Wingdings</vt:lpstr>
      <vt:lpstr>Wingdings 3</vt:lpstr>
      <vt:lpstr>Integral</vt:lpstr>
      <vt:lpstr>MANAJEMEN PROYEK TI</vt:lpstr>
      <vt:lpstr>Spektrum manajemen</vt:lpstr>
      <vt:lpstr>Para pemangku kepentingan (stakeholder)</vt:lpstr>
      <vt:lpstr>Cakupan perangkat lunak</vt:lpstr>
      <vt:lpstr>Dekomposisi masalah</vt:lpstr>
      <vt:lpstr>Proyek smart class</vt:lpstr>
      <vt:lpstr>Proyek smart class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MATEMATIKA DISKRIT</dc:title>
  <dc:creator>Safitri Jaya</dc:creator>
  <cp:lastModifiedBy>Safitri Jaya</cp:lastModifiedBy>
  <cp:revision>65</cp:revision>
  <dcterms:created xsi:type="dcterms:W3CDTF">2017-08-26T13:11:57Z</dcterms:created>
  <dcterms:modified xsi:type="dcterms:W3CDTF">2017-09-24T08:47:54Z</dcterms:modified>
</cp:coreProperties>
</file>