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1316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153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4008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330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0980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489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989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294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545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122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3405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smtClean="0"/>
              <a:pPr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2453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8000" dirty="0" smtClean="0"/>
              <a:t>MANAJEMEN PROYEK TI</a:t>
            </a:r>
            <a:endParaRPr lang="id-ID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43364" y="4130721"/>
            <a:ext cx="9144000" cy="2727279"/>
          </a:xfrm>
        </p:spPr>
        <p:txBody>
          <a:bodyPr>
            <a:normAutofit/>
          </a:bodyPr>
          <a:lstStyle/>
          <a:p>
            <a:r>
              <a:rPr lang="id-ID" b="1" dirty="0" smtClean="0">
                <a:solidFill>
                  <a:srgbClr val="FF0000"/>
                </a:solidFill>
              </a:rPr>
              <a:t>PERTEMUAN KE </a:t>
            </a:r>
            <a:r>
              <a:rPr lang="id-ID" b="1" dirty="0" smtClean="0">
                <a:solidFill>
                  <a:srgbClr val="FF0000"/>
                </a:solidFill>
              </a:rPr>
              <a:t>4</a:t>
            </a:r>
            <a:endParaRPr lang="id-ID" b="1" dirty="0" smtClean="0">
              <a:solidFill>
                <a:srgbClr val="FF0000"/>
              </a:solidFill>
            </a:endParaRPr>
          </a:p>
          <a:p>
            <a:r>
              <a:rPr lang="id-ID" b="1" dirty="0" smtClean="0">
                <a:solidFill>
                  <a:schemeClr val="tx1"/>
                </a:solidFill>
              </a:rPr>
              <a:t>SAFITRI JAYA, S.Kom, M.T.I</a:t>
            </a:r>
          </a:p>
          <a:p>
            <a:r>
              <a:rPr lang="id-ID" b="1" dirty="0" smtClean="0"/>
              <a:t>SEMESTER GANJIL TA 2017/2018</a:t>
            </a:r>
          </a:p>
          <a:p>
            <a:r>
              <a:rPr lang="id-ID" b="1" dirty="0" smtClean="0">
                <a:solidFill>
                  <a:schemeClr val="tx1"/>
                </a:solidFill>
              </a:rPr>
              <a:t>UNIVERSITAS PEMBANGUNAN JAYA</a:t>
            </a:r>
            <a:endParaRPr lang="id-ID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55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Manajemen ruang lingkup proyek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id-ID" dirty="0" smtClean="0"/>
              <a:t>Perencanaan ruang lingkup proyek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dirty="0"/>
              <a:t>Mendefinisikan ruang lingkup proyek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dirty="0"/>
              <a:t>Membuat </a:t>
            </a:r>
            <a:r>
              <a:rPr lang="id-ID" i="1" dirty="0"/>
              <a:t>Work Breakdown Structure</a:t>
            </a:r>
            <a:endParaRPr lang="id-ID" dirty="0"/>
          </a:p>
          <a:p>
            <a:pPr marL="457200" indent="-457200">
              <a:buFont typeface="+mj-lt"/>
              <a:buAutoNum type="arabicPeriod"/>
            </a:pPr>
            <a:r>
              <a:rPr lang="id-ID" dirty="0"/>
              <a:t>Melakukan verifikasi ruang lingkup </a:t>
            </a:r>
            <a:r>
              <a:rPr lang="id-ID" dirty="0" smtClean="0"/>
              <a:t>proyek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/>
              <a:t>Melakukan Kontrol terhadap ruang lingkup proyek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50678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Kepemimpinan proyek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Manajemen proyek adalah bukan "</a:t>
            </a:r>
            <a:r>
              <a:rPr lang="id-ID" i="1" dirty="0"/>
              <a:t>a one-person operation</a:t>
            </a:r>
            <a:r>
              <a:rPr lang="id-ID" dirty="0"/>
              <a:t>", diperlukan suatu kelompok individu yang tertantang untuk mencapai sasaran tertentu yang sama. Manajemen proyek mencakup: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i="1" dirty="0"/>
              <a:t>a project manager</a:t>
            </a:r>
            <a:endParaRPr lang="id-ID" dirty="0"/>
          </a:p>
          <a:p>
            <a:pPr marL="457200" lvl="0" indent="-457200">
              <a:buFont typeface="+mj-lt"/>
              <a:buAutoNum type="arabicPeriod"/>
            </a:pPr>
            <a:r>
              <a:rPr lang="id-ID" i="1" dirty="0"/>
              <a:t>an assistant project manager</a:t>
            </a:r>
            <a:endParaRPr lang="id-ID" dirty="0"/>
          </a:p>
          <a:p>
            <a:pPr marL="457200" lvl="0" indent="-457200">
              <a:buFont typeface="+mj-lt"/>
              <a:buAutoNum type="arabicPeriod"/>
            </a:pPr>
            <a:r>
              <a:rPr lang="id-ID" i="1" dirty="0"/>
              <a:t>a project (home) office</a:t>
            </a:r>
            <a:endParaRPr lang="id-ID" dirty="0"/>
          </a:p>
          <a:p>
            <a:pPr marL="457200" lvl="0" indent="-457200">
              <a:buFont typeface="+mj-lt"/>
              <a:buAutoNum type="arabicPeriod"/>
            </a:pPr>
            <a:r>
              <a:rPr lang="id-ID" i="1" dirty="0"/>
              <a:t>a project team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883013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Kepemimpinan proyek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Tugas dan tanggungjawab dari pimpinan proyek :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dirty="0"/>
              <a:t>Dapat menjadi </a:t>
            </a:r>
            <a:r>
              <a:rPr lang="id-ID" b="1" dirty="0">
                <a:solidFill>
                  <a:srgbClr val="FF0000"/>
                </a:solidFill>
              </a:rPr>
              <a:t>sumber informasi </a:t>
            </a:r>
            <a:r>
              <a:rPr lang="id-ID" dirty="0"/>
              <a:t>bagi masalah yang berkaitan dengan pelaksanaan proyek.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dirty="0"/>
              <a:t>Dapat melakukan </a:t>
            </a:r>
            <a:r>
              <a:rPr lang="id-ID" b="1" dirty="0">
                <a:solidFill>
                  <a:srgbClr val="FF0000"/>
                </a:solidFill>
              </a:rPr>
              <a:t>koordinasi</a:t>
            </a:r>
            <a:r>
              <a:rPr lang="id-ID" dirty="0"/>
              <a:t> dan usaha-usaha tindak lanjut antar departemen fungsional dan organisasi lain peserta proyek.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dirty="0"/>
              <a:t>Dapat menjadi </a:t>
            </a:r>
            <a:r>
              <a:rPr lang="id-ID" b="1" dirty="0">
                <a:solidFill>
                  <a:srgbClr val="FF0000"/>
                </a:solidFill>
              </a:rPr>
              <a:t>integrator dan pendorong </a:t>
            </a:r>
            <a:r>
              <a:rPr lang="id-ID" dirty="0"/>
              <a:t>agar kegiatan-kegiatan dilakukan sesuai kepentingan dan sasaran proyek. Hal ini memerlukan kecakapan pendekatan dan negosiasi dengan manajer fungsional misalnya dalam menentukan masalah prioritas pekerjaan.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b="1" i="1" dirty="0">
                <a:solidFill>
                  <a:srgbClr val="FF0000"/>
                </a:solidFill>
              </a:rPr>
              <a:t>“Accountability</a:t>
            </a:r>
            <a:r>
              <a:rPr lang="id-ID" b="1" dirty="0">
                <a:solidFill>
                  <a:srgbClr val="FF0000"/>
                </a:solidFill>
              </a:rPr>
              <a:t>” </a:t>
            </a:r>
            <a:r>
              <a:rPr lang="id-ID" dirty="0"/>
              <a:t>terhadap pelaksanaan kegiatan proyek.</a:t>
            </a:r>
          </a:p>
          <a:p>
            <a:pPr marL="457200" indent="-457200">
              <a:buFont typeface="+mj-lt"/>
              <a:buAutoNum type="arabicPeriod"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03971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Macam-macam kepemimpinan proyek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id-ID" dirty="0" smtClean="0"/>
              <a:t>Participating</a:t>
            </a:r>
          </a:p>
          <a:p>
            <a:pPr marL="173736" lvl="1" indent="0">
              <a:buNone/>
            </a:pPr>
            <a:r>
              <a:rPr lang="id-ID" dirty="0"/>
              <a:t> </a:t>
            </a:r>
            <a:r>
              <a:rPr lang="id-ID" dirty="0" smtClean="0"/>
              <a:t>    Ciri – ciri :</a:t>
            </a:r>
          </a:p>
          <a:p>
            <a:pPr marL="173736" lvl="1" indent="0">
              <a:buNone/>
            </a:pPr>
            <a:r>
              <a:rPr lang="id-ID" dirty="0" smtClean="0"/>
              <a:t>     - rendah tugas dan tinggi hubungan</a:t>
            </a:r>
          </a:p>
          <a:p>
            <a:pPr marL="173736" lvl="1" indent="0">
              <a:buNone/>
            </a:pPr>
            <a:r>
              <a:rPr lang="id-ID" dirty="0" smtClean="0"/>
              <a:t>     - pemimpin dan anggota saling memberikan gagasan</a:t>
            </a:r>
          </a:p>
          <a:p>
            <a:pPr marL="173736" lvl="1" indent="0">
              <a:buNone/>
            </a:pPr>
            <a:r>
              <a:rPr lang="id-ID" dirty="0"/>
              <a:t> </a:t>
            </a:r>
            <a:r>
              <a:rPr lang="id-ID" dirty="0" smtClean="0"/>
              <a:t>    - pemimpin dan anggota bersama-sama membuat keputusan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Delegating</a:t>
            </a:r>
          </a:p>
          <a:p>
            <a:pPr marL="173736" lvl="1" indent="0">
              <a:buNone/>
            </a:pPr>
            <a:r>
              <a:rPr lang="id-ID" dirty="0"/>
              <a:t> </a:t>
            </a:r>
            <a:r>
              <a:rPr lang="id-ID" dirty="0" smtClean="0"/>
              <a:t>    Ciri – ciri :</a:t>
            </a:r>
          </a:p>
          <a:p>
            <a:pPr marL="173736" lvl="1" indent="0">
              <a:buNone/>
            </a:pPr>
            <a:r>
              <a:rPr lang="id-ID" dirty="0"/>
              <a:t> </a:t>
            </a:r>
            <a:r>
              <a:rPr lang="id-ID" dirty="0" smtClean="0"/>
              <a:t>    - rendah tugas dan rendah hubungan</a:t>
            </a:r>
          </a:p>
          <a:p>
            <a:pPr marL="173736" lvl="1" indent="0">
              <a:buNone/>
            </a:pPr>
            <a:r>
              <a:rPr lang="id-ID" dirty="0"/>
              <a:t> </a:t>
            </a:r>
            <a:r>
              <a:rPr lang="id-ID" dirty="0" smtClean="0"/>
              <a:t>    - pemimpin melimpahkan pembuatan keputusan dan pelaksanaan kepada anggota</a:t>
            </a:r>
          </a:p>
          <a:p>
            <a:pPr marL="457200" indent="-457200">
              <a:buFont typeface="+mj-lt"/>
              <a:buAutoNum type="arabicPeriod"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854031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Kompetensi manajer proyek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224528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id-ID" dirty="0" smtClean="0"/>
              <a:t>Manajemen ruang lingkup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dirty="0"/>
              <a:t>Manajemen Waktu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dirty="0"/>
              <a:t>Manajemen Biaya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dirty="0"/>
              <a:t>Manajemen Kualitas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dirty="0"/>
              <a:t>Manajemen Sumber Daya Manusia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dirty="0"/>
              <a:t>Manajemen Pengadaan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dirty="0"/>
              <a:t>Manajemen Komunikasi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dirty="0"/>
              <a:t>Manajemen Resiko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dirty="0"/>
              <a:t>Manajemen Integrasi</a:t>
            </a:r>
          </a:p>
          <a:p>
            <a:pPr marL="457200" indent="-457200">
              <a:buFont typeface="+mj-lt"/>
              <a:buAutoNum type="arabicPeriod"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368774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Tipe proyek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id-ID" dirty="0"/>
              <a:t>Proyek yang berasal dan klien yang ditawarkan ke suatu konsultan atau kontraktor, dimana sudah jelas macam pekerjaan yang harus </a:t>
            </a:r>
            <a:r>
              <a:rPr lang="id-ID" dirty="0" smtClean="0"/>
              <a:t>ditangani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/>
              <a:t>Ide proyek muncul karena ada tawaran dana dari instansi atau lembaga </a:t>
            </a:r>
            <a:r>
              <a:rPr lang="id-ID" dirty="0" smtClean="0"/>
              <a:t>tertentu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/>
              <a:t>Proyek muncul karena adanya tawaran </a:t>
            </a:r>
            <a:r>
              <a:rPr lang="id-ID" dirty="0" smtClean="0"/>
              <a:t>lelang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/>
              <a:t>Proyek berasal dari dalam perusahaan sendiri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21649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Karakteristik proyek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id-ID" dirty="0"/>
              <a:t>Sesuatu yang Unique dan kejadiannya hanya </a:t>
            </a:r>
            <a:r>
              <a:rPr lang="id-ID" dirty="0" smtClean="0"/>
              <a:t>sekali</a:t>
            </a:r>
            <a:endParaRPr lang="id-ID" dirty="0"/>
          </a:p>
          <a:p>
            <a:pPr marL="457200" lvl="0" indent="-457200">
              <a:buFont typeface="+mj-lt"/>
              <a:buAutoNum type="arabicPeriod"/>
            </a:pPr>
            <a:r>
              <a:rPr lang="id-ID" dirty="0"/>
              <a:t>Mempunyai tujuan khusus, dan diselesaikan didalam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dirty="0"/>
              <a:t>Spesifikasi yang </a:t>
            </a:r>
            <a:r>
              <a:rPr lang="id-ID" dirty="0" smtClean="0"/>
              <a:t>pasti</a:t>
            </a:r>
            <a:endParaRPr lang="id-ID" dirty="0"/>
          </a:p>
          <a:p>
            <a:pPr marL="457200" lvl="0" indent="-457200">
              <a:buFont typeface="+mj-lt"/>
              <a:buAutoNum type="arabicPeriod"/>
            </a:pPr>
            <a:r>
              <a:rPr lang="id-ID" dirty="0"/>
              <a:t>Dibatasi oleh anggaran dan sumberdaya yang </a:t>
            </a:r>
            <a:r>
              <a:rPr lang="id-ID" dirty="0" smtClean="0"/>
              <a:t>terbatas</a:t>
            </a:r>
            <a:endParaRPr lang="id-ID" dirty="0"/>
          </a:p>
          <a:p>
            <a:pPr marL="457200" lvl="0" indent="-457200">
              <a:buFont typeface="+mj-lt"/>
              <a:buAutoNum type="arabicPeriod"/>
            </a:pPr>
            <a:r>
              <a:rPr lang="id-ID" dirty="0"/>
              <a:t>Hal yang dapat diurai dengan jelas dan dapat </a:t>
            </a:r>
            <a:r>
              <a:rPr lang="id-ID" dirty="0" smtClean="0"/>
              <a:t>dilaksanakan</a:t>
            </a:r>
            <a:endParaRPr lang="id-ID" dirty="0"/>
          </a:p>
          <a:p>
            <a:pPr marL="457200" lvl="0" indent="-457200">
              <a:buFont typeface="+mj-lt"/>
              <a:buAutoNum type="arabicPeriod"/>
            </a:pPr>
            <a:r>
              <a:rPr lang="id-ID" dirty="0"/>
              <a:t>Hasil deliverablenya terukur dan dapat </a:t>
            </a:r>
            <a:r>
              <a:rPr lang="id-ID" dirty="0" smtClean="0"/>
              <a:t>dikuantifikasi</a:t>
            </a:r>
            <a:endParaRPr lang="id-ID" dirty="0"/>
          </a:p>
          <a:p>
            <a:pPr marL="457200" lvl="0" indent="-457200">
              <a:buFont typeface="+mj-lt"/>
              <a:buAutoNum type="arabicPeriod"/>
            </a:pPr>
            <a:r>
              <a:rPr lang="id-ID" dirty="0"/>
              <a:t>Dapat direncanakan, dilaksanakan, dikendalikan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49757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Faktor-faktor penentu kegagalan proyek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id-ID" dirty="0"/>
              <a:t>Organisasi proyek yang dibentuk (42%)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dirty="0"/>
              <a:t>Metode yang digunakan (41%)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dirty="0"/>
              <a:t>Training dan pengawasan (38%)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dirty="0"/>
              <a:t>Prosedure dan aturan (35%)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dirty="0"/>
              <a:t>Perencanaan Implementasi (23%)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dirty="0"/>
              <a:t>Dukungan eksekutif (22%)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60780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Manajemen waktu proyek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id-ID" dirty="0" smtClean="0"/>
              <a:t>Mendefinisikan aktivitas proyek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dirty="0"/>
              <a:t>Urutan aktivitas proyek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dirty="0"/>
              <a:t>Estimasi aktivitas sumber daya proyek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dirty="0"/>
              <a:t>Estimasi durasi kegiatan proyek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dirty="0"/>
              <a:t>Membuat jadwal proyek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dirty="0"/>
              <a:t>Mengontrol dan mengendalikan jadwal proyek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5901352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454</TotalTime>
  <Words>404</Words>
  <Application>Microsoft Office PowerPoint</Application>
  <PresentationFormat>Widescreen</PresentationFormat>
  <Paragraphs>70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Tw Cen MT</vt:lpstr>
      <vt:lpstr>Tw Cen MT Condensed</vt:lpstr>
      <vt:lpstr>Wingdings 3</vt:lpstr>
      <vt:lpstr>Integral</vt:lpstr>
      <vt:lpstr>MANAJEMEN PROYEK TI</vt:lpstr>
      <vt:lpstr>Kepemimpinan proyek</vt:lpstr>
      <vt:lpstr>Kepemimpinan proyek</vt:lpstr>
      <vt:lpstr>Macam-macam kepemimpinan proyek</vt:lpstr>
      <vt:lpstr>Kompetensi manajer proyek</vt:lpstr>
      <vt:lpstr>Tipe proyek</vt:lpstr>
      <vt:lpstr>Karakteristik proyek</vt:lpstr>
      <vt:lpstr>Faktor-faktor penentu kegagalan proyek</vt:lpstr>
      <vt:lpstr>Manajemen waktu proyek</vt:lpstr>
      <vt:lpstr>Manajemen ruang lingkup proyek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MATEMATIKA DISKRIT</dc:title>
  <dc:creator>Safitri Jaya</dc:creator>
  <cp:lastModifiedBy>Safitri Jaya</cp:lastModifiedBy>
  <cp:revision>60</cp:revision>
  <dcterms:created xsi:type="dcterms:W3CDTF">2017-08-26T13:11:57Z</dcterms:created>
  <dcterms:modified xsi:type="dcterms:W3CDTF">2017-10-01T09:50:46Z</dcterms:modified>
</cp:coreProperties>
</file>