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31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5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00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3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98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8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8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94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45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12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40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45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8000" dirty="0" smtClean="0"/>
              <a:t>MANAJEMEN PROYEK TI</a:t>
            </a:r>
            <a:endParaRPr lang="id-ID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43364" y="4130721"/>
            <a:ext cx="9144000" cy="2727279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PERTEMUAN KE </a:t>
            </a:r>
            <a:r>
              <a:rPr lang="id-ID" b="1" dirty="0" smtClean="0">
                <a:solidFill>
                  <a:srgbClr val="FF0000"/>
                </a:solidFill>
              </a:rPr>
              <a:t>2</a:t>
            </a:r>
            <a:endParaRPr lang="id-ID" b="1" dirty="0" smtClean="0">
              <a:solidFill>
                <a:srgbClr val="FF0000"/>
              </a:solidFill>
            </a:endParaRPr>
          </a:p>
          <a:p>
            <a:r>
              <a:rPr lang="id-ID" b="1" dirty="0" smtClean="0">
                <a:solidFill>
                  <a:schemeClr val="tx1"/>
                </a:solidFill>
              </a:rPr>
              <a:t>SAFITRI JAYA, S.Kom, M.T.I</a:t>
            </a:r>
          </a:p>
          <a:p>
            <a:r>
              <a:rPr lang="id-ID" b="1" dirty="0" smtClean="0"/>
              <a:t>SEMESTER GANJIL TA 2017/2018</a:t>
            </a:r>
          </a:p>
          <a:p>
            <a:r>
              <a:rPr lang="id-ID" b="1" dirty="0" smtClean="0">
                <a:solidFill>
                  <a:schemeClr val="tx1"/>
                </a:solidFill>
              </a:rPr>
              <a:t>UNIVERSITAS PEMBANGUNAN JAYA</a:t>
            </a:r>
            <a:endParaRPr lang="id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55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Overview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Sasaran proyek dan tiga kendala (</a:t>
            </a:r>
            <a:r>
              <a:rPr lang="id-ID" i="1" dirty="0" smtClean="0"/>
              <a:t>triple constraint</a:t>
            </a:r>
            <a:r>
              <a:rPr lang="id-ID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Kegiatan proyek versus kegiatan operasional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Ukuran, kompleksitas dan macam proyek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Pengembangan siklus proyek</a:t>
            </a:r>
          </a:p>
          <a:p>
            <a:pPr marL="630936" lvl="1" indent="-457200">
              <a:buFont typeface="+mj-lt"/>
              <a:buAutoNum type="alphaLcPeriod"/>
            </a:pPr>
            <a:r>
              <a:rPr lang="id-ID" dirty="0"/>
              <a:t>UNIDO (</a:t>
            </a:r>
            <a:r>
              <a:rPr lang="id-ID" i="1" dirty="0"/>
              <a:t>United Nation Industrial Development Organization</a:t>
            </a:r>
            <a:r>
              <a:rPr lang="id-ID" dirty="0"/>
              <a:t>)</a:t>
            </a:r>
          </a:p>
          <a:p>
            <a:pPr marL="630936" lvl="1" indent="-457200">
              <a:buFont typeface="+mj-lt"/>
              <a:buAutoNum type="alphaLcPeriod"/>
            </a:pPr>
            <a:r>
              <a:rPr lang="id-ID" dirty="0"/>
              <a:t>MRDC (</a:t>
            </a:r>
            <a:r>
              <a:rPr lang="id-ID" i="1" dirty="0"/>
              <a:t>Mobile Research Development Corporation</a:t>
            </a:r>
            <a:r>
              <a:rPr lang="id-ID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Tahapan siklus proyek</a:t>
            </a:r>
          </a:p>
          <a:p>
            <a:pPr marL="630936" lvl="1" indent="-457200">
              <a:buFont typeface="+mj-lt"/>
              <a:buAutoNum type="arabicPeriod"/>
            </a:pPr>
            <a:endParaRPr lang="id-ID" dirty="0" smtClean="0"/>
          </a:p>
          <a:p>
            <a:pPr marL="630936" lvl="1" indent="-45720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669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/>
              <a:t>Sasaran proyek dan tiga kendala (</a:t>
            </a:r>
            <a:r>
              <a:rPr lang="id-ID" sz="4000" i="1" dirty="0"/>
              <a:t>triple constraint</a:t>
            </a:r>
            <a:r>
              <a:rPr lang="id-ID" sz="4000" dirty="0" smtClean="0"/>
              <a:t>)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Anggaran</a:t>
            </a:r>
          </a:p>
          <a:p>
            <a:pPr marL="630238" lvl="1" indent="-266700">
              <a:buFont typeface="+mj-lt"/>
              <a:buAutoNum type="alphaLcPeriod"/>
            </a:pPr>
            <a:r>
              <a:rPr lang="id-ID" dirty="0" smtClean="0"/>
              <a:t>Proyek harus diselesaikan sesuai dengan anggaran (tidak lebih)</a:t>
            </a:r>
          </a:p>
          <a:p>
            <a:pPr marL="630238" lvl="1" indent="-266700">
              <a:buFont typeface="+mj-lt"/>
              <a:buAutoNum type="alphaLcPeriod"/>
            </a:pPr>
            <a:r>
              <a:rPr lang="id-ID" dirty="0" smtClean="0"/>
              <a:t>Anggaran </a:t>
            </a:r>
            <a:r>
              <a:rPr lang="id-ID" dirty="0"/>
              <a:t>bukan hanya ditentukan untuk total proyek tetapi dipecah menjadi beberapa komponen atau per periode tertentu (misalnya per kwartal) yang jumlahnya disesuaikan dengan </a:t>
            </a:r>
            <a:r>
              <a:rPr lang="id-ID" dirty="0" smtClean="0"/>
              <a:t>keperluan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Waktu</a:t>
            </a:r>
          </a:p>
          <a:p>
            <a:pPr marL="630238" lvl="1" indent="-266700">
              <a:buFont typeface="+mj-lt"/>
              <a:buAutoNum type="alphaLcPeriod"/>
            </a:pPr>
            <a:r>
              <a:rPr lang="id-ID" dirty="0" smtClean="0"/>
              <a:t>Proyek harus diselesaikan sesuai dengan kurun waktu dan tanggal akhir yang telah ditentukan</a:t>
            </a:r>
          </a:p>
          <a:p>
            <a:pPr marL="630238" lvl="1" indent="-266700">
              <a:buFont typeface="+mj-lt"/>
              <a:buAutoNum type="alphaLcPeriod"/>
            </a:pPr>
            <a:r>
              <a:rPr lang="id-ID" dirty="0" smtClean="0"/>
              <a:t>Penyerahan proyek tidak boleh melewati batas waktu yang ditentukan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Mutu </a:t>
            </a:r>
          </a:p>
          <a:p>
            <a:pPr marL="630936" lvl="1" indent="-457200">
              <a:buFont typeface="+mj-lt"/>
              <a:buAutoNum type="alphaLcPeriod"/>
            </a:pPr>
            <a:r>
              <a:rPr lang="id-ID" dirty="0"/>
              <a:t>Produk atau hasil kegiatan proyek harus memenuhi spesifikasi dan kriteria yang dipersyaratkan</a:t>
            </a: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8704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dirty="0"/>
              <a:t>Kegiatan proyek versus kegiatan </a:t>
            </a:r>
            <a:r>
              <a:rPr lang="id-ID" sz="4400" dirty="0" smtClean="0"/>
              <a:t>operasional</a:t>
            </a:r>
            <a:endParaRPr lang="id-ID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117117"/>
              </p:ext>
            </p:extLst>
          </p:nvPr>
        </p:nvGraphicFramePr>
        <p:xfrm>
          <a:off x="1337208" y="2205856"/>
          <a:ext cx="8694298" cy="3338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86732"/>
                <a:gridCol w="4207566"/>
              </a:tblGrid>
              <a:tr h="4970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Kegiatan Proyek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Kegiatan Operasional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08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Bercorak dinamis, nonrutin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Berulang-ulang dan rutin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08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Siklus proyek relatif pendek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Berlangsung dalam jangka panjang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31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Intensitas kegiatan di dalam periode siklus proyek berubah-ubah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6055" indent="-17970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Intensitas kegiatan realtif sama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31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Kegiatan harus diselesaikan berdasarkan anggaran dan jadwal yang telah ditentukan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Batasan anggaran dan jadwal tidak setajam proyek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31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Terdiri dari bermacam-macam kegiatan yang memerlukan berbagai disiplin ilmu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6055" indent="-17970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Macam kegiatan tidak terlalu banyak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31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Keperluan sumber daya berubah, baik macam maupun jumlahnya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Macam dan volume keperluan sumber daya relatif konstan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72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Ukuran, kompleksitas dan macam proyek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Ukuran proyek</a:t>
            </a:r>
          </a:p>
          <a:p>
            <a:pPr marL="444500" lvl="1" indent="-271463">
              <a:buNone/>
            </a:pPr>
            <a:r>
              <a:rPr lang="id-ID" dirty="0"/>
              <a:t> </a:t>
            </a:r>
            <a:r>
              <a:rPr lang="id-ID" dirty="0" smtClean="0"/>
              <a:t>    Belum ada kriteria yang secara tegas dibakukan </a:t>
            </a:r>
            <a:r>
              <a:rPr lang="id-ID" dirty="0"/>
              <a:t>untuk dapat mengatakan besar kecilnya suatu proyek secara kuantitatif.</a:t>
            </a:r>
            <a:endParaRPr lang="id-ID" dirty="0" smtClean="0"/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Kompleksitas proyek</a:t>
            </a:r>
          </a:p>
          <a:p>
            <a:pPr marL="444500" lvl="1" indent="-271463">
              <a:buNone/>
            </a:pPr>
            <a:r>
              <a:rPr lang="id-ID" dirty="0"/>
              <a:t> </a:t>
            </a:r>
            <a:r>
              <a:rPr lang="id-ID" dirty="0" smtClean="0"/>
              <a:t>   Kompleksitas proyek tergantung pada jumlah proyek, hubungan antar kelompok dalam organisasi, hubungan antar kegiatan dalam organisasi. Kompleksitas proyek tidak tergantung pada besar kecilnya ukuran sebuah proyek. 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Macam-macam proyek</a:t>
            </a:r>
          </a:p>
          <a:p>
            <a:pPr marL="444500" lvl="1" indent="-271463">
              <a:buNone/>
            </a:pPr>
            <a:r>
              <a:rPr lang="id-ID" dirty="0"/>
              <a:t> </a:t>
            </a:r>
            <a:r>
              <a:rPr lang="id-ID" dirty="0" smtClean="0"/>
              <a:t>   Proyek engineering-konstruksi, proyek engineering-manufaktur, proyek penelitian dan pengembangan, proyek pelayanan manajemen dan proyek kapital.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43475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Pengembangan siklus </a:t>
            </a:r>
            <a:r>
              <a:rPr lang="id-ID" dirty="0" smtClean="0"/>
              <a:t>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/>
              <a:t>UNIDO (</a:t>
            </a:r>
            <a:r>
              <a:rPr lang="id-ID" i="1" dirty="0"/>
              <a:t>United Nation Industrial Development Organization</a:t>
            </a:r>
            <a:r>
              <a:rPr lang="id-ID" dirty="0" smtClean="0"/>
              <a:t>)</a:t>
            </a:r>
          </a:p>
          <a:p>
            <a:pPr marL="712788" lvl="1" indent="-349250">
              <a:buFont typeface="+mj-lt"/>
              <a:buAutoNum type="alphaLcPeriod"/>
            </a:pPr>
            <a:r>
              <a:rPr lang="id-ID" dirty="0" smtClean="0"/>
              <a:t>Tahap Persiapan</a:t>
            </a:r>
          </a:p>
          <a:p>
            <a:pPr marL="712788" lvl="1" indent="-349250">
              <a:buFont typeface="+mj-lt"/>
              <a:buAutoNum type="alphaLcPeriod"/>
            </a:pPr>
            <a:r>
              <a:rPr lang="id-ID" dirty="0" smtClean="0"/>
              <a:t>Tahap Implementasi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MRDC (</a:t>
            </a:r>
            <a:r>
              <a:rPr lang="id-ID" i="1" dirty="0"/>
              <a:t>Mobile Research and Development Corporation</a:t>
            </a:r>
            <a:r>
              <a:rPr lang="id-ID" dirty="0" smtClean="0"/>
              <a:t>)</a:t>
            </a:r>
          </a:p>
          <a:p>
            <a:pPr marL="712788" lvl="1" indent="-349250">
              <a:buFont typeface="+mj-lt"/>
              <a:buAutoNum type="alphaLcPeriod"/>
            </a:pPr>
            <a:r>
              <a:rPr lang="id-ID" dirty="0" smtClean="0"/>
              <a:t>Front End</a:t>
            </a:r>
          </a:p>
          <a:p>
            <a:pPr marL="712788" lvl="1" indent="-349250">
              <a:buFont typeface="+mj-lt"/>
              <a:buAutoNum type="alphaLcPeriod"/>
            </a:pPr>
            <a:r>
              <a:rPr lang="id-ID" dirty="0" smtClean="0"/>
              <a:t>Tahap I</a:t>
            </a:r>
          </a:p>
          <a:p>
            <a:pPr marL="712788" lvl="1" indent="-349250">
              <a:buFont typeface="+mj-lt"/>
              <a:buAutoNum type="alphaLcPeriod"/>
            </a:pPr>
            <a:r>
              <a:rPr lang="id-ID" dirty="0" smtClean="0"/>
              <a:t>Tahap II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62126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Tahapan siklus </a:t>
            </a:r>
            <a:r>
              <a:rPr lang="id-ID" dirty="0" smtClean="0"/>
              <a:t>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Tahap konseptual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Tahap defenisi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Tahap implementasi</a:t>
            </a:r>
          </a:p>
          <a:p>
            <a:pPr marL="457200" indent="-457200">
              <a:buFont typeface="+mj-lt"/>
              <a:buAutoNum type="arabicPeriod"/>
            </a:pPr>
            <a:r>
              <a:rPr lang="id-ID" smtClean="0"/>
              <a:t>Tahap operasi atau utilisasi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5646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372</TotalTime>
  <Words>349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Times New Roman</vt:lpstr>
      <vt:lpstr>Tw Cen MT</vt:lpstr>
      <vt:lpstr>Tw Cen MT Condensed</vt:lpstr>
      <vt:lpstr>Wingdings 3</vt:lpstr>
      <vt:lpstr>Integral</vt:lpstr>
      <vt:lpstr>MANAJEMEN PROYEK TI</vt:lpstr>
      <vt:lpstr>Overview</vt:lpstr>
      <vt:lpstr>Sasaran proyek dan tiga kendala (triple constraint)</vt:lpstr>
      <vt:lpstr>Kegiatan proyek versus kegiatan operasional</vt:lpstr>
      <vt:lpstr>Ukuran, kompleksitas dan macam proyek</vt:lpstr>
      <vt:lpstr>Pengembangan siklus proyek</vt:lpstr>
      <vt:lpstr>Tahapan siklus proyek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DISKRIT</dc:title>
  <dc:creator>Safitri Jaya</dc:creator>
  <cp:lastModifiedBy>Safitri Jaya</cp:lastModifiedBy>
  <cp:revision>48</cp:revision>
  <dcterms:created xsi:type="dcterms:W3CDTF">2017-08-26T13:11:57Z</dcterms:created>
  <dcterms:modified xsi:type="dcterms:W3CDTF">2017-10-01T09:34:16Z</dcterms:modified>
</cp:coreProperties>
</file>