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9" r:id="rId3"/>
    <p:sldId id="260" r:id="rId4"/>
    <p:sldId id="261" r:id="rId5"/>
    <p:sldId id="262" r:id="rId6"/>
    <p:sldId id="263" r:id="rId7"/>
    <p:sldId id="264" r:id="rId8"/>
    <p:sldId id="265" r:id="rId9"/>
    <p:sldId id="266" r:id="rId10"/>
    <p:sldId id="268" r:id="rId11"/>
    <p:sldId id="269" r:id="rId12"/>
    <p:sldId id="267" r:id="rId13"/>
    <p:sldId id="270" r:id="rId14"/>
    <p:sldId id="271" r:id="rId15"/>
    <p:sldId id="272" r:id="rId16"/>
    <p:sldId id="273" r:id="rId17"/>
    <p:sldId id="274" r:id="rId18"/>
    <p:sldId id="275" r:id="rId19"/>
    <p:sldId id="276" r:id="rId20"/>
    <p:sldId id="277" r:id="rId21"/>
    <p:sldId id="279" r:id="rId22"/>
    <p:sldId id="278" r:id="rId23"/>
    <p:sldId id="280" r:id="rId24"/>
    <p:sldId id="281"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42" y="5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smtClean="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1316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21153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4008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68330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0980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58489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1/22/2019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40989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1/22/2019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65294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1/22/2019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22545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68122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3405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6DFF08F-DC6B-4601-B491-B0F83F6DD2DA}" type="datetimeFigureOut">
              <a:rPr lang="en-US" smtClean="0"/>
              <a:pPr/>
              <a:t>1/22/2019</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245315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SAFITRI.JAYA@UPJ.AC.ID"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id-ID" sz="8000" dirty="0" smtClean="0"/>
              <a:t>MANAJEMEN PROYEK TI</a:t>
            </a:r>
            <a:endParaRPr lang="id-ID" sz="8000" dirty="0"/>
          </a:p>
        </p:txBody>
      </p:sp>
      <p:sp>
        <p:nvSpPr>
          <p:cNvPr id="3" name="Subtitle 2"/>
          <p:cNvSpPr>
            <a:spLocks noGrp="1"/>
          </p:cNvSpPr>
          <p:nvPr>
            <p:ph type="subTitle" idx="1"/>
          </p:nvPr>
        </p:nvSpPr>
        <p:spPr>
          <a:xfrm>
            <a:off x="8543364" y="4130721"/>
            <a:ext cx="9144000" cy="2727279"/>
          </a:xfrm>
        </p:spPr>
        <p:txBody>
          <a:bodyPr>
            <a:normAutofit/>
          </a:bodyPr>
          <a:lstStyle/>
          <a:p>
            <a:r>
              <a:rPr lang="id-ID" b="1" dirty="0" smtClean="0">
                <a:solidFill>
                  <a:srgbClr val="FF0000"/>
                </a:solidFill>
              </a:rPr>
              <a:t>PERTEMUAN KE 1</a:t>
            </a:r>
          </a:p>
          <a:p>
            <a:r>
              <a:rPr lang="id-ID" b="1" dirty="0" smtClean="0">
                <a:solidFill>
                  <a:schemeClr val="tx1"/>
                </a:solidFill>
              </a:rPr>
              <a:t>SAFITRI JAYA, S.Kom, M.T.I</a:t>
            </a:r>
          </a:p>
          <a:p>
            <a:r>
              <a:rPr lang="id-ID" b="1" dirty="0" smtClean="0"/>
              <a:t>SEMESTER GANJIL TA </a:t>
            </a:r>
            <a:r>
              <a:rPr lang="id-ID" b="1" dirty="0" smtClean="0"/>
              <a:t>2018/2019</a:t>
            </a:r>
            <a:endParaRPr lang="id-ID" b="1" dirty="0" smtClean="0"/>
          </a:p>
          <a:p>
            <a:r>
              <a:rPr lang="id-ID" b="1" dirty="0" smtClean="0">
                <a:solidFill>
                  <a:schemeClr val="tx1"/>
                </a:solidFill>
              </a:rPr>
              <a:t>UNIVERSITAS PEMBANGUNAN JAYA</a:t>
            </a:r>
            <a:endParaRPr lang="id-ID" b="1" dirty="0">
              <a:solidFill>
                <a:schemeClr val="tx1"/>
              </a:solidFill>
            </a:endParaRPr>
          </a:p>
        </p:txBody>
      </p:sp>
    </p:spTree>
    <p:extLst>
      <p:ext uri="{BB962C8B-B14F-4D97-AF65-F5344CB8AC3E}">
        <p14:creationId xmlns:p14="http://schemas.microsoft.com/office/powerpoint/2010/main" val="33915521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Manifesto </a:t>
            </a:r>
            <a:r>
              <a:rPr lang="id-ID" dirty="0"/>
              <a:t>CHAOS Study </a:t>
            </a:r>
          </a:p>
        </p:txBody>
      </p:sp>
      <p:sp>
        <p:nvSpPr>
          <p:cNvPr id="3" name="Content Placeholder 2"/>
          <p:cNvSpPr>
            <a:spLocks noGrp="1"/>
          </p:cNvSpPr>
          <p:nvPr>
            <p:ph idx="1"/>
          </p:nvPr>
        </p:nvSpPr>
        <p:spPr>
          <a:xfrm>
            <a:off x="1024128" y="2084832"/>
            <a:ext cx="9720073" cy="4224528"/>
          </a:xfrm>
        </p:spPr>
        <p:txBody>
          <a:bodyPr>
            <a:normAutofit fontScale="92500" lnSpcReduction="10000"/>
          </a:bodyPr>
          <a:lstStyle/>
          <a:p>
            <a:r>
              <a:rPr lang="id-ID" b="1" dirty="0" smtClean="0">
                <a:solidFill>
                  <a:schemeClr val="accent2">
                    <a:lumMod val="75000"/>
                  </a:schemeClr>
                </a:solidFill>
              </a:rPr>
              <a:t>Faktor-faktor </a:t>
            </a:r>
            <a:r>
              <a:rPr lang="id-ID" b="1" dirty="0">
                <a:solidFill>
                  <a:schemeClr val="accent2">
                    <a:lumMod val="75000"/>
                  </a:schemeClr>
                </a:solidFill>
              </a:rPr>
              <a:t>Penentu Keberhasilan Proyek </a:t>
            </a:r>
            <a:r>
              <a:rPr lang="id-ID" b="1" dirty="0" smtClean="0">
                <a:solidFill>
                  <a:schemeClr val="accent2">
                    <a:lumMod val="75000"/>
                  </a:schemeClr>
                </a:solidFill>
              </a:rPr>
              <a:t>:</a:t>
            </a:r>
            <a:endParaRPr lang="id-ID" dirty="0">
              <a:solidFill>
                <a:schemeClr val="accent2">
                  <a:lumMod val="75000"/>
                </a:schemeClr>
              </a:solidFill>
            </a:endParaRPr>
          </a:p>
          <a:p>
            <a:r>
              <a:rPr lang="id-ID" b="1" dirty="0" smtClean="0">
                <a:solidFill>
                  <a:srgbClr val="FF0000"/>
                </a:solidFill>
              </a:rPr>
              <a:t>Proses </a:t>
            </a:r>
            <a:r>
              <a:rPr lang="id-ID" b="1" dirty="0">
                <a:solidFill>
                  <a:srgbClr val="FF0000"/>
                </a:solidFill>
              </a:rPr>
              <a:t>yang cekatan (</a:t>
            </a:r>
            <a:r>
              <a:rPr lang="id-ID" b="1" i="1" dirty="0">
                <a:solidFill>
                  <a:srgbClr val="FF0000"/>
                </a:solidFill>
              </a:rPr>
              <a:t>agile) </a:t>
            </a:r>
            <a:r>
              <a:rPr lang="id-ID" dirty="0"/>
              <a:t>Proses </a:t>
            </a:r>
            <a:r>
              <a:rPr lang="id-ID" i="1" dirty="0"/>
              <a:t>agile </a:t>
            </a:r>
            <a:r>
              <a:rPr lang="id-ID" dirty="0"/>
              <a:t>mendukung hubungan antara pengguna dan </a:t>
            </a:r>
            <a:r>
              <a:rPr lang="id-ID" i="1" dirty="0"/>
              <a:t>developer </a:t>
            </a:r>
            <a:r>
              <a:rPr lang="id-ID" dirty="0"/>
              <a:t>dengan kerjasama tim, kolaborasi, dan kebutuhan yang berubah namun </a:t>
            </a:r>
            <a:r>
              <a:rPr lang="id-ID" i="1" dirty="0"/>
              <a:t>delivery </a:t>
            </a:r>
            <a:r>
              <a:rPr lang="id-ID" dirty="0"/>
              <a:t>tetap dilakukan secara cepat </a:t>
            </a:r>
          </a:p>
          <a:p>
            <a:r>
              <a:rPr lang="id-ID" b="1" dirty="0" smtClean="0">
                <a:solidFill>
                  <a:srgbClr val="FF0000"/>
                </a:solidFill>
              </a:rPr>
              <a:t>Keahlian </a:t>
            </a:r>
            <a:r>
              <a:rPr lang="id-ID" b="1" dirty="0">
                <a:solidFill>
                  <a:srgbClr val="FF0000"/>
                </a:solidFill>
              </a:rPr>
              <a:t>Manajemen Proyek </a:t>
            </a:r>
            <a:r>
              <a:rPr lang="id-ID" dirty="0"/>
              <a:t>Manajer Proyek harus memiliki pengetahuan manajemen proyek dan lingkungan organisasinya </a:t>
            </a:r>
          </a:p>
          <a:p>
            <a:r>
              <a:rPr lang="id-ID" b="1" dirty="0" smtClean="0">
                <a:solidFill>
                  <a:srgbClr val="FF0000"/>
                </a:solidFill>
              </a:rPr>
              <a:t>Sumber </a:t>
            </a:r>
            <a:r>
              <a:rPr lang="id-ID" b="1" dirty="0">
                <a:solidFill>
                  <a:srgbClr val="FF0000"/>
                </a:solidFill>
              </a:rPr>
              <a:t>daya yang memiliki keahlian </a:t>
            </a:r>
            <a:r>
              <a:rPr lang="id-ID" dirty="0"/>
              <a:t>Manajer Proyek harus dapat memilih dan mengatur sumber daya yang tepat pada waktu yang tepat. Dalam hal ini termasuk kemampuan untuk mengembangkan tim dan mengganti orang dalam tim </a:t>
            </a:r>
          </a:p>
          <a:p>
            <a:r>
              <a:rPr lang="id-ID" b="1" dirty="0" smtClean="0">
                <a:solidFill>
                  <a:srgbClr val="FF0000"/>
                </a:solidFill>
              </a:rPr>
              <a:t>Eksekusi </a:t>
            </a:r>
            <a:r>
              <a:rPr lang="id-ID" dirty="0"/>
              <a:t>Diperlukan rencana yang realistis, serta kepemimpinan dan pengetahuan manajemen proyek yang baik untuk keberhasilan proyek </a:t>
            </a:r>
          </a:p>
          <a:p>
            <a:r>
              <a:rPr lang="id-ID" b="1" dirty="0" smtClean="0">
                <a:solidFill>
                  <a:srgbClr val="FF0000"/>
                </a:solidFill>
              </a:rPr>
              <a:t>Alat </a:t>
            </a:r>
            <a:r>
              <a:rPr lang="id-ID" b="1" dirty="0">
                <a:solidFill>
                  <a:srgbClr val="FF0000"/>
                </a:solidFill>
              </a:rPr>
              <a:t>(</a:t>
            </a:r>
            <a:r>
              <a:rPr lang="id-ID" b="1" i="1" dirty="0">
                <a:solidFill>
                  <a:srgbClr val="FF0000"/>
                </a:solidFill>
              </a:rPr>
              <a:t>tools) </a:t>
            </a:r>
            <a:r>
              <a:rPr lang="id-ID" b="1" dirty="0">
                <a:solidFill>
                  <a:srgbClr val="FF0000"/>
                </a:solidFill>
              </a:rPr>
              <a:t>dan Infrastruktur </a:t>
            </a:r>
            <a:r>
              <a:rPr lang="id-ID" dirty="0"/>
              <a:t>Diperlukan </a:t>
            </a:r>
            <a:r>
              <a:rPr lang="id-ID" i="1" dirty="0"/>
              <a:t>tools </a:t>
            </a:r>
            <a:r>
              <a:rPr lang="id-ID" dirty="0"/>
              <a:t>yang tepat serta keahlian dalam menggunakannya (contoh penggunaan Microsoft Project) </a:t>
            </a:r>
          </a:p>
          <a:p>
            <a:endParaRPr lang="id-ID" dirty="0"/>
          </a:p>
        </p:txBody>
      </p:sp>
    </p:spTree>
    <p:extLst>
      <p:ext uri="{BB962C8B-B14F-4D97-AF65-F5344CB8AC3E}">
        <p14:creationId xmlns:p14="http://schemas.microsoft.com/office/powerpoint/2010/main" val="36223206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Defenisi manajemen proyek</a:t>
            </a:r>
            <a:endParaRPr lang="id-ID" dirty="0"/>
          </a:p>
        </p:txBody>
      </p:sp>
      <p:sp>
        <p:nvSpPr>
          <p:cNvPr id="3" name="Content Placeholder 2"/>
          <p:cNvSpPr>
            <a:spLocks noGrp="1"/>
          </p:cNvSpPr>
          <p:nvPr>
            <p:ph idx="1"/>
          </p:nvPr>
        </p:nvSpPr>
        <p:spPr/>
        <p:txBody>
          <a:bodyPr/>
          <a:lstStyle/>
          <a:p>
            <a:r>
              <a:rPr lang="id-ID" dirty="0" smtClean="0"/>
              <a:t>Berdasarkan </a:t>
            </a:r>
            <a:r>
              <a:rPr lang="id-ID" dirty="0"/>
              <a:t>PMBOK Guide edisi 4, 2008 </a:t>
            </a:r>
          </a:p>
          <a:p>
            <a:r>
              <a:rPr lang="id-ID" b="1" dirty="0" smtClean="0">
                <a:solidFill>
                  <a:srgbClr val="FF0000"/>
                </a:solidFill>
              </a:rPr>
              <a:t>Proyek</a:t>
            </a:r>
            <a:r>
              <a:rPr lang="id-ID" b="1" dirty="0" smtClean="0"/>
              <a:t> </a:t>
            </a:r>
            <a:r>
              <a:rPr lang="id-ID" dirty="0"/>
              <a:t>adalah suatu usaha yang dilakukan untuk mencapai tujuan tertentu dengan waktu tertentu </a:t>
            </a:r>
          </a:p>
          <a:p>
            <a:r>
              <a:rPr lang="id-ID" b="1" dirty="0" smtClean="0">
                <a:solidFill>
                  <a:srgbClr val="FF0000"/>
                </a:solidFill>
              </a:rPr>
              <a:t>Manajemen </a:t>
            </a:r>
            <a:r>
              <a:rPr lang="id-ID" b="1" dirty="0">
                <a:solidFill>
                  <a:srgbClr val="FF0000"/>
                </a:solidFill>
              </a:rPr>
              <a:t>Proyek </a:t>
            </a:r>
            <a:r>
              <a:rPr lang="id-ID" dirty="0"/>
              <a:t>adalah aplikasi dari ilmu pengetahuan, keahlian, </a:t>
            </a:r>
            <a:r>
              <a:rPr lang="id-ID" i="1" dirty="0"/>
              <a:t>tools</a:t>
            </a:r>
            <a:r>
              <a:rPr lang="id-ID" dirty="0"/>
              <a:t>, dan teknik dalam aktifitas proyek untuk memenuhi kebutuhan proyek </a:t>
            </a:r>
          </a:p>
          <a:p>
            <a:r>
              <a:rPr lang="id-ID" b="1" dirty="0" smtClean="0">
                <a:solidFill>
                  <a:srgbClr val="FF0000"/>
                </a:solidFill>
              </a:rPr>
              <a:t>Manajer </a:t>
            </a:r>
            <a:r>
              <a:rPr lang="id-ID" b="1" dirty="0">
                <a:solidFill>
                  <a:srgbClr val="FF0000"/>
                </a:solidFill>
              </a:rPr>
              <a:t>Proyek </a:t>
            </a:r>
            <a:r>
              <a:rPr lang="id-ID" dirty="0"/>
              <a:t>adalah orang yang ditugaskan oleh organisasi terkait untuk mencapai tujuan/obyektif proyek</a:t>
            </a:r>
            <a:r>
              <a:rPr lang="id-ID" b="1" dirty="0"/>
              <a:t>. </a:t>
            </a:r>
            <a:endParaRPr lang="id-ID" dirty="0"/>
          </a:p>
          <a:p>
            <a:endParaRPr lang="id-ID" dirty="0"/>
          </a:p>
        </p:txBody>
      </p:sp>
    </p:spTree>
    <p:extLst>
      <p:ext uri="{BB962C8B-B14F-4D97-AF65-F5344CB8AC3E}">
        <p14:creationId xmlns:p14="http://schemas.microsoft.com/office/powerpoint/2010/main" val="326295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Peran manajer proyek</a:t>
            </a:r>
            <a:endParaRPr lang="id-ID" dirty="0"/>
          </a:p>
        </p:txBody>
      </p:sp>
      <p:sp>
        <p:nvSpPr>
          <p:cNvPr id="3" name="Content Placeholder 2"/>
          <p:cNvSpPr>
            <a:spLocks noGrp="1"/>
          </p:cNvSpPr>
          <p:nvPr>
            <p:ph idx="1"/>
          </p:nvPr>
        </p:nvSpPr>
        <p:spPr/>
        <p:txBody>
          <a:bodyPr/>
          <a:lstStyle/>
          <a:p>
            <a:pPr marL="457200" indent="-457200">
              <a:buFont typeface="+mj-lt"/>
              <a:buAutoNum type="arabicPeriod"/>
            </a:pPr>
            <a:r>
              <a:rPr lang="id-ID" dirty="0" smtClean="0"/>
              <a:t>Tugas </a:t>
            </a:r>
            <a:r>
              <a:rPr lang="id-ID" dirty="0"/>
              <a:t>dari manajer proyek sangat bervariasi namun pada dasarnya tanggung jawab Manajer Proyek ada pada perencanaan, pengaturan jadual, koordinasi, dan bekerja sama dengan tim untuk mencapai tujuan proyek </a:t>
            </a:r>
          </a:p>
          <a:p>
            <a:pPr marL="457200" indent="-457200">
              <a:buFont typeface="+mj-lt"/>
              <a:buAutoNum type="arabicPeriod"/>
            </a:pPr>
            <a:r>
              <a:rPr lang="id-ID" dirty="0" smtClean="0"/>
              <a:t>97</a:t>
            </a:r>
            <a:r>
              <a:rPr lang="id-ID" dirty="0"/>
              <a:t>% keberhasilan dari suatu proyek disebabkan oleh Manajer Proyek yang berpengalaman </a:t>
            </a:r>
          </a:p>
          <a:p>
            <a:pPr marL="457200" indent="-457200">
              <a:buFont typeface="+mj-lt"/>
              <a:buAutoNum type="arabicPeriod"/>
            </a:pPr>
            <a:r>
              <a:rPr lang="id-ID" dirty="0" smtClean="0"/>
              <a:t>Manajer </a:t>
            </a:r>
            <a:r>
              <a:rPr lang="id-ID" dirty="0"/>
              <a:t>proyek harus dapat menerima perubahan, memahami organisasi tempat dia bekerja, mampu memimpin tim </a:t>
            </a:r>
          </a:p>
          <a:p>
            <a:endParaRPr lang="id-ID" dirty="0"/>
          </a:p>
        </p:txBody>
      </p:sp>
    </p:spTree>
    <p:extLst>
      <p:ext uri="{BB962C8B-B14F-4D97-AF65-F5344CB8AC3E}">
        <p14:creationId xmlns:p14="http://schemas.microsoft.com/office/powerpoint/2010/main" val="168612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10 keahlian dan kompetensi penting bagi manajer proyek</a:t>
            </a:r>
            <a:endParaRPr lang="id-ID" dirty="0"/>
          </a:p>
        </p:txBody>
      </p:sp>
      <p:sp>
        <p:nvSpPr>
          <p:cNvPr id="3" name="Content Placeholder 2"/>
          <p:cNvSpPr>
            <a:spLocks noGrp="1"/>
          </p:cNvSpPr>
          <p:nvPr>
            <p:ph idx="1"/>
          </p:nvPr>
        </p:nvSpPr>
        <p:spPr/>
        <p:txBody>
          <a:bodyPr numCol="2"/>
          <a:lstStyle/>
          <a:p>
            <a:pPr marL="457200" indent="-457200">
              <a:buFont typeface="+mj-lt"/>
              <a:buAutoNum type="arabicPeriod"/>
            </a:pPr>
            <a:r>
              <a:rPr lang="id-ID" dirty="0" smtClean="0"/>
              <a:t>People skills</a:t>
            </a:r>
          </a:p>
          <a:p>
            <a:pPr marL="457200" indent="-457200">
              <a:buFont typeface="+mj-lt"/>
              <a:buAutoNum type="arabicPeriod"/>
            </a:pPr>
            <a:r>
              <a:rPr lang="id-ID" dirty="0" smtClean="0"/>
              <a:t>Kepemimpinan</a:t>
            </a:r>
          </a:p>
          <a:p>
            <a:pPr marL="457200" indent="-457200">
              <a:buFont typeface="+mj-lt"/>
              <a:buAutoNum type="arabicPeriod"/>
            </a:pPr>
            <a:r>
              <a:rPr lang="id-ID" dirty="0" smtClean="0"/>
              <a:t>Mendengarkan</a:t>
            </a:r>
          </a:p>
          <a:p>
            <a:pPr marL="457200" indent="-457200">
              <a:buFont typeface="+mj-lt"/>
              <a:buAutoNum type="arabicPeriod"/>
            </a:pPr>
            <a:r>
              <a:rPr lang="id-ID" dirty="0" smtClean="0"/>
              <a:t>Integritas, etik, tingkah laku dan konsisten</a:t>
            </a:r>
          </a:p>
          <a:p>
            <a:pPr marL="457200" indent="-457200">
              <a:buFont typeface="+mj-lt"/>
              <a:buAutoNum type="arabicPeriod"/>
            </a:pPr>
            <a:r>
              <a:rPr lang="id-ID" dirty="0" smtClean="0"/>
              <a:t>Baik dalam membangun kepercayaan</a:t>
            </a:r>
          </a:p>
          <a:p>
            <a:pPr marL="457200" indent="-457200">
              <a:buFont typeface="+mj-lt"/>
              <a:buAutoNum type="arabicPeriod"/>
            </a:pPr>
            <a:endParaRPr lang="id-ID" dirty="0"/>
          </a:p>
          <a:p>
            <a:pPr marL="457200" indent="-457200">
              <a:buFont typeface="+mj-lt"/>
              <a:buAutoNum type="arabicPeriod"/>
            </a:pPr>
            <a:endParaRPr lang="id-ID" dirty="0" smtClean="0"/>
          </a:p>
          <a:p>
            <a:pPr marL="457200" indent="-457200">
              <a:buFont typeface="+mj-lt"/>
              <a:buAutoNum type="arabicPeriod"/>
            </a:pPr>
            <a:r>
              <a:rPr lang="id-ID" dirty="0" smtClean="0"/>
              <a:t>Komunikasi verbal</a:t>
            </a:r>
          </a:p>
          <a:p>
            <a:pPr marL="457200" indent="-457200">
              <a:buFont typeface="+mj-lt"/>
              <a:buAutoNum type="arabicPeriod"/>
            </a:pPr>
            <a:r>
              <a:rPr lang="id-ID" dirty="0" smtClean="0"/>
              <a:t>Baik dalam membangun tim</a:t>
            </a:r>
          </a:p>
          <a:p>
            <a:pPr marL="457200" indent="-457200">
              <a:buFont typeface="+mj-lt"/>
              <a:buAutoNum type="arabicPeriod"/>
            </a:pPr>
            <a:r>
              <a:rPr lang="id-ID" dirty="0" smtClean="0"/>
              <a:t>Resolusi dan manajemen konflik</a:t>
            </a:r>
          </a:p>
          <a:p>
            <a:pPr marL="457200" indent="-457200">
              <a:buFont typeface="+mj-lt"/>
              <a:buAutoNum type="arabicPeriod"/>
            </a:pPr>
            <a:r>
              <a:rPr lang="id-ID" dirty="0" smtClean="0"/>
              <a:t>Berpikir kritis &amp; problem solving</a:t>
            </a:r>
          </a:p>
          <a:p>
            <a:pPr marL="457200" indent="-457200">
              <a:buFont typeface="+mj-lt"/>
              <a:buAutoNum type="arabicPeriod"/>
            </a:pPr>
            <a:r>
              <a:rPr lang="id-ID" dirty="0" smtClean="0"/>
              <a:t>Pemahaman dalam prioritas</a:t>
            </a:r>
          </a:p>
        </p:txBody>
      </p:sp>
    </p:spTree>
    <p:extLst>
      <p:ext uri="{BB962C8B-B14F-4D97-AF65-F5344CB8AC3E}">
        <p14:creationId xmlns:p14="http://schemas.microsoft.com/office/powerpoint/2010/main" val="924590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10 besar keahlian ti yang dibutuhkan</a:t>
            </a:r>
            <a:endParaRPr lang="id-ID" dirty="0"/>
          </a:p>
        </p:txBody>
      </p:sp>
      <p:pic>
        <p:nvPicPr>
          <p:cNvPr id="4" name="Picture 3"/>
          <p:cNvPicPr>
            <a:picLocks noChangeAspect="1"/>
          </p:cNvPicPr>
          <p:nvPr/>
        </p:nvPicPr>
        <p:blipFill rotWithShape="1">
          <a:blip r:embed="rId2"/>
          <a:srcRect l="6662" t="34190" r="45693" b="22979"/>
          <a:stretch/>
        </p:blipFill>
        <p:spPr>
          <a:xfrm>
            <a:off x="1760302" y="2245657"/>
            <a:ext cx="8487175" cy="4289613"/>
          </a:xfrm>
          <a:prstGeom prst="rect">
            <a:avLst/>
          </a:prstGeom>
        </p:spPr>
      </p:pic>
    </p:spTree>
    <p:extLst>
      <p:ext uri="{BB962C8B-B14F-4D97-AF65-F5344CB8AC3E}">
        <p14:creationId xmlns:p14="http://schemas.microsoft.com/office/powerpoint/2010/main" val="778364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Proyek stakeholder</a:t>
            </a:r>
            <a:endParaRPr lang="id-ID" dirty="0"/>
          </a:p>
        </p:txBody>
      </p:sp>
      <p:sp>
        <p:nvSpPr>
          <p:cNvPr id="3" name="Content Placeholder 2"/>
          <p:cNvSpPr>
            <a:spLocks noGrp="1"/>
          </p:cNvSpPr>
          <p:nvPr>
            <p:ph idx="1"/>
          </p:nvPr>
        </p:nvSpPr>
        <p:spPr>
          <a:xfrm>
            <a:off x="1024128" y="1909482"/>
            <a:ext cx="9720073" cy="4399878"/>
          </a:xfrm>
        </p:spPr>
        <p:txBody>
          <a:bodyPr>
            <a:normAutofit lnSpcReduction="10000"/>
          </a:bodyPr>
          <a:lstStyle/>
          <a:p>
            <a:r>
              <a:rPr lang="id-ID" i="1" dirty="0" smtClean="0"/>
              <a:t>Stakeholder </a:t>
            </a:r>
            <a:r>
              <a:rPr lang="id-ID" dirty="0"/>
              <a:t>merupakan orang-orang yang terlibat atau terkena dampak dari aktivitas dalam proyek </a:t>
            </a:r>
          </a:p>
          <a:p>
            <a:pPr marL="457200" indent="-457200">
              <a:buFont typeface="+mj-lt"/>
              <a:buAutoNum type="arabicPeriod"/>
            </a:pPr>
            <a:r>
              <a:rPr lang="id-ID" i="1" dirty="0" smtClean="0"/>
              <a:t>Project </a:t>
            </a:r>
            <a:r>
              <a:rPr lang="id-ID" i="1" dirty="0"/>
              <a:t>Sponsor </a:t>
            </a:r>
            <a:endParaRPr lang="id-ID" dirty="0"/>
          </a:p>
          <a:p>
            <a:pPr marL="457200" indent="-457200">
              <a:buFont typeface="+mj-lt"/>
              <a:buAutoNum type="arabicPeriod"/>
            </a:pPr>
            <a:r>
              <a:rPr lang="id-ID" i="1" dirty="0" smtClean="0"/>
              <a:t>Project </a:t>
            </a:r>
            <a:r>
              <a:rPr lang="id-ID" i="1" dirty="0"/>
              <a:t>Manager </a:t>
            </a:r>
            <a:endParaRPr lang="id-ID" dirty="0"/>
          </a:p>
          <a:p>
            <a:pPr marL="457200" indent="-457200">
              <a:buFont typeface="+mj-lt"/>
              <a:buAutoNum type="arabicPeriod"/>
            </a:pPr>
            <a:r>
              <a:rPr lang="id-ID" i="1" dirty="0" smtClean="0"/>
              <a:t>Project </a:t>
            </a:r>
            <a:r>
              <a:rPr lang="id-ID" i="1" dirty="0"/>
              <a:t>Team </a:t>
            </a:r>
            <a:endParaRPr lang="id-ID" dirty="0"/>
          </a:p>
          <a:p>
            <a:pPr marL="457200" indent="-457200">
              <a:buFont typeface="+mj-lt"/>
              <a:buAutoNum type="arabicPeriod"/>
            </a:pPr>
            <a:r>
              <a:rPr lang="id-ID" i="1" dirty="0" smtClean="0"/>
              <a:t>Support </a:t>
            </a:r>
            <a:r>
              <a:rPr lang="id-ID" i="1" dirty="0"/>
              <a:t>Staff </a:t>
            </a:r>
            <a:endParaRPr lang="id-ID" dirty="0"/>
          </a:p>
          <a:p>
            <a:pPr marL="457200" indent="-457200">
              <a:buFont typeface="+mj-lt"/>
              <a:buAutoNum type="arabicPeriod"/>
            </a:pPr>
            <a:r>
              <a:rPr lang="id-ID" i="1" dirty="0" smtClean="0"/>
              <a:t>Customer </a:t>
            </a:r>
            <a:endParaRPr lang="id-ID" dirty="0"/>
          </a:p>
          <a:p>
            <a:pPr marL="457200" indent="-457200">
              <a:buFont typeface="+mj-lt"/>
              <a:buAutoNum type="arabicPeriod"/>
            </a:pPr>
            <a:r>
              <a:rPr lang="id-ID" i="1" dirty="0" smtClean="0"/>
              <a:t>User </a:t>
            </a:r>
            <a:endParaRPr lang="id-ID" dirty="0"/>
          </a:p>
          <a:p>
            <a:pPr marL="457200" indent="-457200">
              <a:buFont typeface="+mj-lt"/>
              <a:buAutoNum type="arabicPeriod"/>
            </a:pPr>
            <a:r>
              <a:rPr lang="id-ID" i="1" dirty="0" smtClean="0"/>
              <a:t>Supplier </a:t>
            </a:r>
            <a:endParaRPr lang="id-ID" dirty="0"/>
          </a:p>
          <a:p>
            <a:pPr marL="457200" indent="-457200">
              <a:buFont typeface="+mj-lt"/>
              <a:buAutoNum type="arabicPeriod"/>
            </a:pPr>
            <a:r>
              <a:rPr lang="id-ID" i="1" dirty="0" smtClean="0"/>
              <a:t>Opponents </a:t>
            </a:r>
            <a:r>
              <a:rPr lang="id-ID" i="1" dirty="0"/>
              <a:t>to the project </a:t>
            </a:r>
            <a:endParaRPr lang="id-ID" dirty="0"/>
          </a:p>
          <a:p>
            <a:endParaRPr lang="id-ID" dirty="0"/>
          </a:p>
        </p:txBody>
      </p:sp>
    </p:spTree>
    <p:extLst>
      <p:ext uri="{BB962C8B-B14F-4D97-AF65-F5344CB8AC3E}">
        <p14:creationId xmlns:p14="http://schemas.microsoft.com/office/powerpoint/2010/main" val="29573911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Atribut manajemen proyek</a:t>
            </a:r>
            <a:endParaRPr lang="id-ID" dirty="0"/>
          </a:p>
        </p:txBody>
      </p:sp>
      <p:sp>
        <p:nvSpPr>
          <p:cNvPr id="3" name="Content Placeholder 2"/>
          <p:cNvSpPr>
            <a:spLocks noGrp="1"/>
          </p:cNvSpPr>
          <p:nvPr>
            <p:ph idx="1"/>
          </p:nvPr>
        </p:nvSpPr>
        <p:spPr/>
        <p:txBody>
          <a:bodyPr/>
          <a:lstStyle/>
          <a:p>
            <a:r>
              <a:rPr lang="es-ES" b="1" dirty="0" err="1" smtClean="0">
                <a:solidFill>
                  <a:srgbClr val="FF0000"/>
                </a:solidFill>
              </a:rPr>
              <a:t>Batasan</a:t>
            </a:r>
            <a:r>
              <a:rPr lang="es-ES" b="1" dirty="0" smtClean="0">
                <a:solidFill>
                  <a:srgbClr val="FF0000"/>
                </a:solidFill>
              </a:rPr>
              <a:t> </a:t>
            </a:r>
            <a:r>
              <a:rPr lang="es-ES" b="1" dirty="0" err="1">
                <a:solidFill>
                  <a:srgbClr val="FF0000"/>
                </a:solidFill>
              </a:rPr>
              <a:t>Waktu</a:t>
            </a:r>
            <a:r>
              <a:rPr lang="es-ES" b="1" dirty="0">
                <a:solidFill>
                  <a:srgbClr val="FF0000"/>
                </a:solidFill>
              </a:rPr>
              <a:t> </a:t>
            </a:r>
            <a:r>
              <a:rPr lang="es-ES" dirty="0"/>
              <a:t>(</a:t>
            </a:r>
            <a:r>
              <a:rPr lang="es-ES" dirty="0" err="1"/>
              <a:t>setiap</a:t>
            </a:r>
            <a:r>
              <a:rPr lang="es-ES" dirty="0"/>
              <a:t> </a:t>
            </a:r>
            <a:r>
              <a:rPr lang="es-ES" dirty="0" err="1"/>
              <a:t>proyek</a:t>
            </a:r>
            <a:r>
              <a:rPr lang="es-ES" dirty="0"/>
              <a:t> </a:t>
            </a:r>
            <a:r>
              <a:rPr lang="es-ES" dirty="0" err="1"/>
              <a:t>memiliki</a:t>
            </a:r>
            <a:r>
              <a:rPr lang="es-ES" dirty="0"/>
              <a:t> </a:t>
            </a:r>
            <a:r>
              <a:rPr lang="es-ES" dirty="0" err="1"/>
              <a:t>tanggal</a:t>
            </a:r>
            <a:r>
              <a:rPr lang="es-ES" dirty="0"/>
              <a:t> </a:t>
            </a:r>
            <a:r>
              <a:rPr lang="es-ES" dirty="0" err="1"/>
              <a:t>mulai</a:t>
            </a:r>
            <a:r>
              <a:rPr lang="es-ES" dirty="0"/>
              <a:t> dan </a:t>
            </a:r>
            <a:r>
              <a:rPr lang="es-ES" dirty="0" err="1"/>
              <a:t>selesai</a:t>
            </a:r>
            <a:r>
              <a:rPr lang="es-ES" dirty="0"/>
              <a:t>) </a:t>
            </a:r>
          </a:p>
          <a:p>
            <a:r>
              <a:rPr lang="id-ID" b="1" dirty="0" smtClean="0">
                <a:solidFill>
                  <a:srgbClr val="FF0000"/>
                </a:solidFill>
              </a:rPr>
              <a:t>Tujuan</a:t>
            </a:r>
            <a:r>
              <a:rPr lang="id-ID" b="1" dirty="0" smtClean="0"/>
              <a:t> </a:t>
            </a:r>
            <a:r>
              <a:rPr lang="id-ID" dirty="0"/>
              <a:t>(setiap proyek memiliki tujuan yang harus dicapai) </a:t>
            </a:r>
          </a:p>
          <a:p>
            <a:r>
              <a:rPr lang="id-ID" b="1" dirty="0" smtClean="0">
                <a:solidFill>
                  <a:srgbClr val="FF0000"/>
                </a:solidFill>
              </a:rPr>
              <a:t>Kepemilikan</a:t>
            </a:r>
            <a:r>
              <a:rPr lang="id-ID" b="1" dirty="0" smtClean="0"/>
              <a:t> </a:t>
            </a:r>
            <a:r>
              <a:rPr lang="id-ID" dirty="0"/>
              <a:t>(setiap proyek harus memberikan suatu nilai untuk individu atau grup dalam suatu organisasi) </a:t>
            </a:r>
          </a:p>
          <a:p>
            <a:r>
              <a:rPr lang="id-ID" b="1" dirty="0" smtClean="0">
                <a:solidFill>
                  <a:srgbClr val="FF0000"/>
                </a:solidFill>
              </a:rPr>
              <a:t>Sumber </a:t>
            </a:r>
            <a:r>
              <a:rPr lang="id-ID" b="1" dirty="0">
                <a:solidFill>
                  <a:srgbClr val="FF0000"/>
                </a:solidFill>
              </a:rPr>
              <a:t>Daya </a:t>
            </a:r>
            <a:r>
              <a:rPr lang="id-ID" dirty="0"/>
              <a:t>(setiap proyek TI membutuhkan waktu, biaya, orang, dan teknologi) </a:t>
            </a:r>
          </a:p>
          <a:p>
            <a:r>
              <a:rPr lang="id-ID" b="1" dirty="0" smtClean="0">
                <a:solidFill>
                  <a:srgbClr val="FF0000"/>
                </a:solidFill>
              </a:rPr>
              <a:t>Peran</a:t>
            </a:r>
            <a:r>
              <a:rPr lang="id-ID" b="1" dirty="0" smtClean="0"/>
              <a:t> </a:t>
            </a:r>
            <a:r>
              <a:rPr lang="id-ID" dirty="0"/>
              <a:t>(saat ini proyek TI memerlukan individu dengan keahlian berbeda untuk peran yang berbeda) </a:t>
            </a:r>
          </a:p>
          <a:p>
            <a:r>
              <a:rPr lang="id-ID" dirty="0" smtClean="0"/>
              <a:t> </a:t>
            </a:r>
            <a:endParaRPr lang="id-ID" dirty="0"/>
          </a:p>
        </p:txBody>
      </p:sp>
    </p:spTree>
    <p:extLst>
      <p:ext uri="{BB962C8B-B14F-4D97-AF65-F5344CB8AC3E}">
        <p14:creationId xmlns:p14="http://schemas.microsoft.com/office/powerpoint/2010/main" val="2831612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Atribut manajemen proyek</a:t>
            </a:r>
            <a:endParaRPr lang="id-ID" dirty="0"/>
          </a:p>
        </p:txBody>
      </p:sp>
      <p:sp>
        <p:nvSpPr>
          <p:cNvPr id="3" name="Content Placeholder 2"/>
          <p:cNvSpPr>
            <a:spLocks noGrp="1"/>
          </p:cNvSpPr>
          <p:nvPr>
            <p:ph idx="1"/>
          </p:nvPr>
        </p:nvSpPr>
        <p:spPr/>
        <p:txBody>
          <a:bodyPr>
            <a:normAutofit/>
          </a:bodyPr>
          <a:lstStyle/>
          <a:p>
            <a:r>
              <a:rPr lang="id-ID" b="1" dirty="0" smtClean="0">
                <a:solidFill>
                  <a:srgbClr val="FF0000"/>
                </a:solidFill>
              </a:rPr>
              <a:t>Risiko </a:t>
            </a:r>
            <a:r>
              <a:rPr lang="id-ID" b="1" dirty="0">
                <a:solidFill>
                  <a:srgbClr val="FF0000"/>
                </a:solidFill>
              </a:rPr>
              <a:t>dan Asumsi </a:t>
            </a:r>
            <a:r>
              <a:rPr lang="id-ID" dirty="0"/>
              <a:t>(setiap proyek memiliki risiko internal dan eksternal; asumsi merupakan suatu bentuk risiko yang dikenal sebagai prediksi atau perkiraan </a:t>
            </a:r>
          </a:p>
          <a:p>
            <a:r>
              <a:rPr lang="id-ID" b="1" dirty="0" smtClean="0">
                <a:solidFill>
                  <a:srgbClr val="FF0000"/>
                </a:solidFill>
              </a:rPr>
              <a:t>Pekerjaan </a:t>
            </a:r>
            <a:r>
              <a:rPr lang="id-ID" b="1" dirty="0">
                <a:solidFill>
                  <a:srgbClr val="FF0000"/>
                </a:solidFill>
              </a:rPr>
              <a:t>yang saling bergantung </a:t>
            </a:r>
            <a:r>
              <a:rPr lang="id-ID" b="1" dirty="0"/>
              <a:t>(</a:t>
            </a:r>
            <a:r>
              <a:rPr lang="id-ID" b="1" i="1" dirty="0"/>
              <a:t>interdependent) </a:t>
            </a:r>
            <a:r>
              <a:rPr lang="id-ID" dirty="0"/>
              <a:t>proyek terdiri dari rangkaian pekerjaan/aktivitas dimana terdapat ketergantungan satu dengan yang lainnnya </a:t>
            </a:r>
          </a:p>
          <a:p>
            <a:r>
              <a:rPr lang="id-ID" b="1" dirty="0" smtClean="0">
                <a:solidFill>
                  <a:srgbClr val="FF0000"/>
                </a:solidFill>
              </a:rPr>
              <a:t>Perubahan </a:t>
            </a:r>
            <a:r>
              <a:rPr lang="id-ID" b="1" dirty="0">
                <a:solidFill>
                  <a:srgbClr val="FF0000"/>
                </a:solidFill>
              </a:rPr>
              <a:t>organisasi </a:t>
            </a:r>
            <a:r>
              <a:rPr lang="id-ID" dirty="0"/>
              <a:t>(proyek merupakan perubahan organisasi yang terencana, sehingga perubahan tersebut dipahami dan dilakukan manajemen perubahan yang baik) </a:t>
            </a:r>
          </a:p>
          <a:p>
            <a:r>
              <a:rPr lang="id-ID" b="1" dirty="0" smtClean="0">
                <a:solidFill>
                  <a:srgbClr val="FF0000"/>
                </a:solidFill>
              </a:rPr>
              <a:t>Beroperasi </a:t>
            </a:r>
            <a:r>
              <a:rPr lang="id-ID" b="1" dirty="0">
                <a:solidFill>
                  <a:srgbClr val="FF0000"/>
                </a:solidFill>
              </a:rPr>
              <a:t>pada lingkungan yang lebih luas </a:t>
            </a:r>
            <a:r>
              <a:rPr lang="id-ID" dirty="0"/>
              <a:t>(tim proyek perlu mengetahui budaya, lingkungan, politik, dan kesukaan dari organisasi dimana proyek berjalan) </a:t>
            </a:r>
          </a:p>
          <a:p>
            <a:r>
              <a:rPr lang="id-ID" dirty="0" smtClean="0"/>
              <a:t> </a:t>
            </a:r>
            <a:endParaRPr lang="id-ID" dirty="0"/>
          </a:p>
        </p:txBody>
      </p:sp>
    </p:spTree>
    <p:extLst>
      <p:ext uri="{BB962C8B-B14F-4D97-AF65-F5344CB8AC3E}">
        <p14:creationId xmlns:p14="http://schemas.microsoft.com/office/powerpoint/2010/main" val="4003419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Tiga batasan proyek</a:t>
            </a:r>
            <a:endParaRPr lang="id-ID" dirty="0"/>
          </a:p>
        </p:txBody>
      </p:sp>
      <p:pic>
        <p:nvPicPr>
          <p:cNvPr id="4" name="Picture 3"/>
          <p:cNvPicPr>
            <a:picLocks noChangeAspect="1"/>
          </p:cNvPicPr>
          <p:nvPr/>
        </p:nvPicPr>
        <p:blipFill rotWithShape="1">
          <a:blip r:embed="rId2"/>
          <a:srcRect l="6455" t="34559" r="49518" b="15258"/>
          <a:stretch/>
        </p:blipFill>
        <p:spPr>
          <a:xfrm>
            <a:off x="2487703" y="2084832"/>
            <a:ext cx="6199095" cy="3972660"/>
          </a:xfrm>
          <a:prstGeom prst="rect">
            <a:avLst/>
          </a:prstGeom>
        </p:spPr>
      </p:pic>
    </p:spTree>
    <p:extLst>
      <p:ext uri="{BB962C8B-B14F-4D97-AF65-F5344CB8AC3E}">
        <p14:creationId xmlns:p14="http://schemas.microsoft.com/office/powerpoint/2010/main" val="11275160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Siklus proyek secara umum</a:t>
            </a:r>
            <a:endParaRPr lang="id-ID" dirty="0"/>
          </a:p>
        </p:txBody>
      </p:sp>
      <p:pic>
        <p:nvPicPr>
          <p:cNvPr id="4" name="Picture 3"/>
          <p:cNvPicPr>
            <a:picLocks noChangeAspect="1"/>
          </p:cNvPicPr>
          <p:nvPr/>
        </p:nvPicPr>
        <p:blipFill rotWithShape="1">
          <a:blip r:embed="rId2"/>
          <a:srcRect l="5939" t="32538" r="46830" b="16359"/>
          <a:stretch/>
        </p:blipFill>
        <p:spPr>
          <a:xfrm>
            <a:off x="2003612" y="2084832"/>
            <a:ext cx="6145305" cy="3738282"/>
          </a:xfrm>
          <a:prstGeom prst="rect">
            <a:avLst/>
          </a:prstGeom>
        </p:spPr>
      </p:pic>
    </p:spTree>
    <p:extLst>
      <p:ext uri="{BB962C8B-B14F-4D97-AF65-F5344CB8AC3E}">
        <p14:creationId xmlns:p14="http://schemas.microsoft.com/office/powerpoint/2010/main" val="2448691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id-ID" dirty="0" smtClean="0"/>
              <a:t>KONTRAK PERKULIAHAN</a:t>
            </a:r>
            <a:endParaRPr lang="id-ID" dirty="0"/>
          </a:p>
        </p:txBody>
      </p:sp>
      <p:sp>
        <p:nvSpPr>
          <p:cNvPr id="3" name="Content Placeholder 2"/>
          <p:cNvSpPr>
            <a:spLocks noGrp="1"/>
          </p:cNvSpPr>
          <p:nvPr>
            <p:ph idx="1"/>
          </p:nvPr>
        </p:nvSpPr>
        <p:spPr>
          <a:xfrm>
            <a:off x="1164514" y="1697815"/>
            <a:ext cx="10736133" cy="4918138"/>
          </a:xfrm>
        </p:spPr>
        <p:txBody>
          <a:bodyPr>
            <a:normAutofit fontScale="92500" lnSpcReduction="20000"/>
          </a:bodyPr>
          <a:lstStyle/>
          <a:p>
            <a:pPr marL="363538" indent="-363538">
              <a:buFont typeface="Wingdings" panose="05000000000000000000" pitchFamily="2" charset="2"/>
              <a:buChar char="§"/>
            </a:pPr>
            <a:r>
              <a:rPr lang="id-ID" dirty="0" smtClean="0"/>
              <a:t>SKS MK			: 3 SKS </a:t>
            </a:r>
            <a:endParaRPr lang="id-ID" dirty="0" smtClean="0"/>
          </a:p>
          <a:p>
            <a:pPr marL="363538" indent="-363538">
              <a:buFont typeface="Wingdings" panose="05000000000000000000" pitchFamily="2" charset="2"/>
              <a:buChar char="§"/>
            </a:pPr>
            <a:r>
              <a:rPr lang="id-ID" dirty="0" smtClean="0"/>
              <a:t>LAMA </a:t>
            </a:r>
            <a:r>
              <a:rPr lang="id-ID" dirty="0" smtClean="0"/>
              <a:t>PERKULIAHAN		: </a:t>
            </a:r>
            <a:r>
              <a:rPr lang="id-ID" dirty="0" smtClean="0"/>
              <a:t>150 Menit</a:t>
            </a:r>
            <a:endParaRPr lang="id-ID" dirty="0" smtClean="0"/>
          </a:p>
          <a:p>
            <a:pPr marL="363538" indent="-363538">
              <a:buFont typeface="Wingdings" panose="05000000000000000000" pitchFamily="2" charset="2"/>
              <a:buChar char="§"/>
            </a:pPr>
            <a:r>
              <a:rPr lang="id-ID" dirty="0" smtClean="0"/>
              <a:t>JUMLAH TM 			: 14 PERTEMUAN (7 SEBELUM UTS DAN 7 SETELAH UTS)</a:t>
            </a:r>
          </a:p>
          <a:p>
            <a:pPr marL="363538" indent="-363538">
              <a:lnSpc>
                <a:spcPct val="100000"/>
              </a:lnSpc>
              <a:spcBef>
                <a:spcPts val="600"/>
              </a:spcBef>
              <a:spcAft>
                <a:spcPts val="0"/>
              </a:spcAft>
              <a:buFont typeface="Wingdings" panose="05000000000000000000" pitchFamily="2" charset="2"/>
              <a:buChar char="§"/>
            </a:pPr>
            <a:r>
              <a:rPr lang="id-ID" sz="2400" b="1" i="1" dirty="0">
                <a:solidFill>
                  <a:srgbClr val="FF0000"/>
                </a:solidFill>
              </a:rPr>
              <a:t>PELAKSANAAN UTS		: </a:t>
            </a:r>
            <a:r>
              <a:rPr lang="id-ID" sz="2400" b="1" i="1" dirty="0" smtClean="0">
                <a:solidFill>
                  <a:srgbClr val="FF0000"/>
                </a:solidFill>
              </a:rPr>
              <a:t>15-19 OKTOBER 2018 </a:t>
            </a:r>
          </a:p>
          <a:p>
            <a:pPr marL="363538" indent="-363538">
              <a:lnSpc>
                <a:spcPct val="100000"/>
              </a:lnSpc>
              <a:spcBef>
                <a:spcPts val="600"/>
              </a:spcBef>
              <a:spcAft>
                <a:spcPts val="0"/>
              </a:spcAft>
              <a:buFont typeface="Wingdings" panose="05000000000000000000" pitchFamily="2" charset="2"/>
              <a:buChar char="§"/>
            </a:pPr>
            <a:r>
              <a:rPr lang="id-ID" sz="2400" b="1" i="1" dirty="0" smtClean="0">
                <a:solidFill>
                  <a:srgbClr val="FF0000"/>
                </a:solidFill>
              </a:rPr>
              <a:t>PELAKSANAAN </a:t>
            </a:r>
            <a:r>
              <a:rPr lang="id-ID" sz="2400" b="1" i="1" dirty="0">
                <a:solidFill>
                  <a:srgbClr val="FF0000"/>
                </a:solidFill>
              </a:rPr>
              <a:t>UAS		: </a:t>
            </a:r>
            <a:r>
              <a:rPr lang="id-ID" sz="2400" b="1" i="1" dirty="0" smtClean="0">
                <a:solidFill>
                  <a:srgbClr val="FF0000"/>
                </a:solidFill>
              </a:rPr>
              <a:t>17 </a:t>
            </a:r>
            <a:r>
              <a:rPr lang="id-ID" sz="2400" b="1" i="1" dirty="0">
                <a:solidFill>
                  <a:srgbClr val="FF0000"/>
                </a:solidFill>
              </a:rPr>
              <a:t>– </a:t>
            </a:r>
            <a:r>
              <a:rPr lang="id-ID" sz="2400" b="1" i="1" dirty="0" smtClean="0">
                <a:solidFill>
                  <a:srgbClr val="FF0000"/>
                </a:solidFill>
              </a:rPr>
              <a:t>21 </a:t>
            </a:r>
            <a:r>
              <a:rPr lang="id-ID" sz="2400" b="1" i="1" dirty="0">
                <a:solidFill>
                  <a:srgbClr val="FF0000"/>
                </a:solidFill>
              </a:rPr>
              <a:t>DESEMBER </a:t>
            </a:r>
            <a:r>
              <a:rPr lang="id-ID" sz="2400" b="1" i="1" dirty="0" smtClean="0">
                <a:solidFill>
                  <a:srgbClr val="FF0000"/>
                </a:solidFill>
              </a:rPr>
              <a:t>2018</a:t>
            </a:r>
            <a:endParaRPr lang="id-ID" sz="2400" b="1" i="1" dirty="0">
              <a:solidFill>
                <a:srgbClr val="FF0000"/>
              </a:solidFill>
            </a:endParaRPr>
          </a:p>
          <a:p>
            <a:pPr marL="363538" indent="-363538">
              <a:buFont typeface="Wingdings" panose="05000000000000000000" pitchFamily="2" charset="2"/>
              <a:buChar char="§"/>
            </a:pPr>
            <a:r>
              <a:rPr lang="id-ID" dirty="0" smtClean="0"/>
              <a:t>JADWAL KULIAH 		: Rabu, PKL 12.50 – 15.20 WIB</a:t>
            </a:r>
            <a:endParaRPr lang="id-ID" dirty="0" smtClean="0"/>
          </a:p>
          <a:p>
            <a:pPr marL="363538" indent="-363538">
              <a:buFont typeface="Wingdings" panose="05000000000000000000" pitchFamily="2" charset="2"/>
              <a:buChar char="§"/>
            </a:pPr>
            <a:r>
              <a:rPr lang="id-ID" dirty="0" smtClean="0"/>
              <a:t>TOLERANSI KETERLAMBATAN	: 15 </a:t>
            </a:r>
            <a:r>
              <a:rPr lang="id-ID" dirty="0" smtClean="0"/>
              <a:t>MENIT</a:t>
            </a:r>
            <a:r>
              <a:rPr lang="id-ID" dirty="0" smtClean="0"/>
              <a:t>, &gt; 15 MENIT ABSEN NIHIL</a:t>
            </a:r>
          </a:p>
          <a:p>
            <a:pPr marL="363538" indent="-363538">
              <a:buFont typeface="Wingdings" panose="05000000000000000000" pitchFamily="2" charset="2"/>
              <a:buChar char="§"/>
            </a:pPr>
            <a:r>
              <a:rPr lang="id-ID" dirty="0" smtClean="0"/>
              <a:t>SYARAT IKUT UJIAN		: ABSENSI MINIMAL </a:t>
            </a:r>
            <a:r>
              <a:rPr lang="id-ID" dirty="0" smtClean="0"/>
              <a:t>75 </a:t>
            </a:r>
            <a:r>
              <a:rPr lang="id-ID" dirty="0" smtClean="0"/>
              <a:t>% (4X ABSEN)</a:t>
            </a:r>
          </a:p>
          <a:p>
            <a:pPr marL="363538" indent="-363538">
              <a:buFont typeface="Wingdings" panose="05000000000000000000" pitchFamily="2" charset="2"/>
              <a:buChar char="§"/>
            </a:pPr>
            <a:r>
              <a:rPr lang="id-ID" dirty="0" smtClean="0"/>
              <a:t>PENILAIAN			: </a:t>
            </a:r>
            <a:r>
              <a:rPr lang="id-ID" b="1" dirty="0" smtClean="0"/>
              <a:t>10%</a:t>
            </a:r>
            <a:r>
              <a:rPr lang="id-ID" dirty="0" smtClean="0"/>
              <a:t> ABSENSI, </a:t>
            </a:r>
            <a:r>
              <a:rPr lang="id-ID" b="1" dirty="0" smtClean="0"/>
              <a:t>20</a:t>
            </a:r>
            <a:r>
              <a:rPr lang="id-ID" b="1" smtClean="0"/>
              <a:t>%</a:t>
            </a:r>
            <a:r>
              <a:rPr lang="id-ID" smtClean="0"/>
              <a:t> </a:t>
            </a:r>
            <a:r>
              <a:rPr lang="id-ID" smtClean="0"/>
              <a:t>TUGAS, </a:t>
            </a:r>
            <a:r>
              <a:rPr lang="id-ID" b="1" dirty="0" smtClean="0"/>
              <a:t>35%</a:t>
            </a:r>
            <a:r>
              <a:rPr lang="id-ID" dirty="0" smtClean="0"/>
              <a:t> UTS, </a:t>
            </a:r>
            <a:r>
              <a:rPr lang="id-ID" b="1" dirty="0" smtClean="0"/>
              <a:t>35%</a:t>
            </a:r>
            <a:r>
              <a:rPr lang="id-ID" dirty="0" smtClean="0"/>
              <a:t> UAS</a:t>
            </a:r>
          </a:p>
          <a:p>
            <a:pPr marL="363538" indent="-363538">
              <a:buFont typeface="Wingdings" panose="05000000000000000000" pitchFamily="2" charset="2"/>
              <a:buChar char="§"/>
            </a:pPr>
            <a:r>
              <a:rPr lang="id-ID" dirty="0" smtClean="0"/>
              <a:t>ALAT KOMUNIKASI		: SILENT/MODE GETAR SELAMA PERKULIAHAN BERLANGSUNG</a:t>
            </a:r>
          </a:p>
          <a:p>
            <a:pPr marL="363538" indent="-363538">
              <a:buFont typeface="Wingdings" panose="05000000000000000000" pitchFamily="2" charset="2"/>
              <a:buChar char="§"/>
            </a:pPr>
            <a:r>
              <a:rPr lang="id-ID" dirty="0" smtClean="0"/>
              <a:t>KEWAJIBAN ALAT BM		: LOG BOOK, BUKU AJAR (</a:t>
            </a:r>
            <a:r>
              <a:rPr lang="id-ID" dirty="0" smtClean="0">
                <a:solidFill>
                  <a:srgbClr val="FF0000"/>
                </a:solidFill>
              </a:rPr>
              <a:t>MANAJEMEN PROYEK, 						  PROF.DR.H.ENDANG SOETARTI</a:t>
            </a:r>
            <a:r>
              <a:rPr lang="id-ID" dirty="0" smtClean="0"/>
              <a:t>)</a:t>
            </a:r>
          </a:p>
          <a:p>
            <a:pPr marL="363538" indent="-363538">
              <a:buFont typeface="Wingdings" panose="05000000000000000000" pitchFamily="2" charset="2"/>
              <a:buChar char="§"/>
            </a:pPr>
            <a:r>
              <a:rPr lang="id-ID" dirty="0"/>
              <a:t>EMAIL			: </a:t>
            </a:r>
            <a:r>
              <a:rPr lang="id-ID" dirty="0">
                <a:hlinkClick r:id="rId2"/>
              </a:rPr>
              <a:t>SAFITRI.JAYA@UPJ.AC.ID</a:t>
            </a:r>
            <a:r>
              <a:rPr lang="id-ID" dirty="0"/>
              <a:t> </a:t>
            </a:r>
          </a:p>
          <a:p>
            <a:pPr marL="363538" indent="-363538">
              <a:buFont typeface="Wingdings" panose="05000000000000000000" pitchFamily="2" charset="2"/>
              <a:buChar char="§"/>
            </a:pPr>
            <a:endParaRPr lang="id-ID" dirty="0" smtClean="0"/>
          </a:p>
        </p:txBody>
      </p:sp>
    </p:spTree>
    <p:extLst>
      <p:ext uri="{BB962C8B-B14F-4D97-AF65-F5344CB8AC3E}">
        <p14:creationId xmlns:p14="http://schemas.microsoft.com/office/powerpoint/2010/main" val="5284464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Siklus proyek</a:t>
            </a:r>
            <a:endParaRPr lang="id-ID" dirty="0"/>
          </a:p>
        </p:txBody>
      </p:sp>
      <p:sp>
        <p:nvSpPr>
          <p:cNvPr id="3" name="Content Placeholder 2"/>
          <p:cNvSpPr>
            <a:spLocks noGrp="1"/>
          </p:cNvSpPr>
          <p:nvPr>
            <p:ph idx="1"/>
          </p:nvPr>
        </p:nvSpPr>
        <p:spPr/>
        <p:txBody>
          <a:bodyPr>
            <a:normAutofit/>
          </a:bodyPr>
          <a:lstStyle/>
          <a:p>
            <a:r>
              <a:rPr lang="id-ID" sz="2400" b="1" dirty="0" smtClean="0">
                <a:solidFill>
                  <a:srgbClr val="FF0000"/>
                </a:solidFill>
              </a:rPr>
              <a:t>Pendefinisian </a:t>
            </a:r>
            <a:r>
              <a:rPr lang="id-ID" sz="2400" b="1" dirty="0">
                <a:solidFill>
                  <a:srgbClr val="FF0000"/>
                </a:solidFill>
              </a:rPr>
              <a:t>Tujuan Proyek </a:t>
            </a:r>
          </a:p>
          <a:p>
            <a:r>
              <a:rPr lang="id-ID" sz="2400" dirty="0" smtClean="0"/>
              <a:t>Fokus </a:t>
            </a:r>
            <a:r>
              <a:rPr lang="id-ID" sz="2400" dirty="0"/>
              <a:t>pada hasil proyek yang memberikan nilai untuk perusahaan atau organisasi </a:t>
            </a:r>
          </a:p>
          <a:p>
            <a:r>
              <a:rPr lang="id-ID" sz="2400" b="1" dirty="0" smtClean="0">
                <a:solidFill>
                  <a:srgbClr val="FF0000"/>
                </a:solidFill>
              </a:rPr>
              <a:t>Perencanaan </a:t>
            </a:r>
            <a:r>
              <a:rPr lang="id-ID" sz="2400" b="1" dirty="0">
                <a:solidFill>
                  <a:srgbClr val="FF0000"/>
                </a:solidFill>
              </a:rPr>
              <a:t>Proyek </a:t>
            </a:r>
          </a:p>
          <a:p>
            <a:r>
              <a:rPr lang="id-ID" sz="2400" dirty="0" smtClean="0"/>
              <a:t>Apa </a:t>
            </a:r>
            <a:r>
              <a:rPr lang="id-ID" sz="2400" dirty="0"/>
              <a:t>yang harus dilakukan, mengapa harus dilakukan, siapa yang melakukan, berapa lama waktu yang dibutuhkan, berapa besar biayanya, apa risikonya, bagaimana melakukan mitigasi risiko tersebut, dan bagaimana kita mengetahui jika proyek tersebut berhasil atau tidak </a:t>
            </a:r>
          </a:p>
          <a:p>
            <a:endParaRPr lang="id-ID" sz="2400" dirty="0"/>
          </a:p>
        </p:txBody>
      </p:sp>
    </p:spTree>
    <p:extLst>
      <p:ext uri="{BB962C8B-B14F-4D97-AF65-F5344CB8AC3E}">
        <p14:creationId xmlns:p14="http://schemas.microsoft.com/office/powerpoint/2010/main" val="33882755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Siklus proyek</a:t>
            </a:r>
            <a:endParaRPr lang="id-ID" dirty="0"/>
          </a:p>
        </p:txBody>
      </p:sp>
      <p:sp>
        <p:nvSpPr>
          <p:cNvPr id="3" name="Content Placeholder 2"/>
          <p:cNvSpPr>
            <a:spLocks noGrp="1"/>
          </p:cNvSpPr>
          <p:nvPr>
            <p:ph idx="1"/>
          </p:nvPr>
        </p:nvSpPr>
        <p:spPr/>
        <p:txBody>
          <a:bodyPr>
            <a:normAutofit/>
          </a:bodyPr>
          <a:lstStyle/>
          <a:p>
            <a:r>
              <a:rPr lang="id-ID" sz="2400" b="1" dirty="0" smtClean="0">
                <a:solidFill>
                  <a:srgbClr val="FF0000"/>
                </a:solidFill>
              </a:rPr>
              <a:t>Eksekusi </a:t>
            </a:r>
            <a:r>
              <a:rPr lang="id-ID" sz="2400" b="1" dirty="0">
                <a:solidFill>
                  <a:srgbClr val="FF0000"/>
                </a:solidFill>
              </a:rPr>
              <a:t>Rencana </a:t>
            </a:r>
          </a:p>
          <a:p>
            <a:r>
              <a:rPr lang="id-ID" sz="2400" dirty="0" smtClean="0"/>
              <a:t>Implementasi </a:t>
            </a:r>
            <a:r>
              <a:rPr lang="id-ID" sz="2400" dirty="0"/>
              <a:t>dari rencana proyek dan pemantauan secara berkelanjutan, </a:t>
            </a:r>
          </a:p>
          <a:p>
            <a:r>
              <a:rPr lang="id-ID" sz="2400" b="1" dirty="0" smtClean="0">
                <a:solidFill>
                  <a:srgbClr val="FF0000"/>
                </a:solidFill>
              </a:rPr>
              <a:t>Penutupan </a:t>
            </a:r>
            <a:r>
              <a:rPr lang="id-ID" sz="2400" b="1" dirty="0">
                <a:solidFill>
                  <a:srgbClr val="FF0000"/>
                </a:solidFill>
              </a:rPr>
              <a:t>Proyek </a:t>
            </a:r>
          </a:p>
          <a:p>
            <a:r>
              <a:rPr lang="id-ID" sz="2400" dirty="0" smtClean="0"/>
              <a:t>Proses </a:t>
            </a:r>
            <a:r>
              <a:rPr lang="id-ID" sz="2400" dirty="0"/>
              <a:t>penutupan proyek secara formal dengan laporan dan presentasi kepada klien </a:t>
            </a:r>
          </a:p>
          <a:p>
            <a:r>
              <a:rPr lang="id-ID" sz="2400" b="1" dirty="0" smtClean="0">
                <a:solidFill>
                  <a:srgbClr val="FF0000"/>
                </a:solidFill>
              </a:rPr>
              <a:t>Evaluasi </a:t>
            </a:r>
            <a:r>
              <a:rPr lang="id-ID" sz="2400" b="1" dirty="0">
                <a:solidFill>
                  <a:srgbClr val="FF0000"/>
                </a:solidFill>
              </a:rPr>
              <a:t>Proyek </a:t>
            </a:r>
          </a:p>
          <a:p>
            <a:r>
              <a:rPr lang="id-ID" sz="2400" dirty="0" smtClean="0"/>
              <a:t>Melakukan </a:t>
            </a:r>
            <a:r>
              <a:rPr lang="id-ID" sz="2400" dirty="0"/>
              <a:t>evaluasi apakah proyek berhasil atau tidak, pelajaran apa yang dapat diambil, dan evaluasi terhadap tim proyek </a:t>
            </a:r>
          </a:p>
          <a:p>
            <a:endParaRPr lang="id-ID" sz="2400" dirty="0"/>
          </a:p>
        </p:txBody>
      </p:sp>
    </p:spTree>
    <p:extLst>
      <p:ext uri="{BB962C8B-B14F-4D97-AF65-F5344CB8AC3E}">
        <p14:creationId xmlns:p14="http://schemas.microsoft.com/office/powerpoint/2010/main" val="20698510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PMBOK </a:t>
            </a:r>
            <a:endParaRPr lang="id-ID" dirty="0"/>
          </a:p>
        </p:txBody>
      </p:sp>
      <p:sp>
        <p:nvSpPr>
          <p:cNvPr id="3" name="Content Placeholder 2"/>
          <p:cNvSpPr>
            <a:spLocks noGrp="1"/>
          </p:cNvSpPr>
          <p:nvPr>
            <p:ph sz="half" idx="1"/>
          </p:nvPr>
        </p:nvSpPr>
        <p:spPr/>
        <p:txBody>
          <a:bodyPr/>
          <a:lstStyle/>
          <a:p>
            <a:r>
              <a:rPr lang="id-ID" sz="2400" dirty="0" smtClean="0"/>
              <a:t>PMI </a:t>
            </a:r>
            <a:r>
              <a:rPr lang="id-ID" sz="2400" dirty="0"/>
              <a:t>(Project Management Institute) merupakan non-profit organisasi profesional, mendifinisikan 9 Area Pengetahuan yang diperlukan untuk memahami manajemen proyek </a:t>
            </a:r>
          </a:p>
          <a:p>
            <a:r>
              <a:rPr lang="id-ID" sz="2400" dirty="0" smtClean="0"/>
              <a:t>PMI </a:t>
            </a:r>
            <a:r>
              <a:rPr lang="id-ID" sz="2400" dirty="0"/>
              <a:t>menyediakan sertifikasi Project Management Professional (PMP) </a:t>
            </a:r>
          </a:p>
          <a:p>
            <a:endParaRPr lang="id-ID" dirty="0"/>
          </a:p>
        </p:txBody>
      </p:sp>
      <p:sp>
        <p:nvSpPr>
          <p:cNvPr id="5" name="Content Placeholder 4"/>
          <p:cNvSpPr>
            <a:spLocks noGrp="1"/>
          </p:cNvSpPr>
          <p:nvPr>
            <p:ph sz="half" idx="2"/>
          </p:nvPr>
        </p:nvSpPr>
        <p:spPr/>
        <p:txBody>
          <a:bodyPr/>
          <a:lstStyle/>
          <a:p>
            <a:endParaRPr lang="id-ID"/>
          </a:p>
        </p:txBody>
      </p:sp>
      <p:pic>
        <p:nvPicPr>
          <p:cNvPr id="4" name="Picture 3"/>
          <p:cNvPicPr>
            <a:picLocks noChangeAspect="1"/>
          </p:cNvPicPr>
          <p:nvPr/>
        </p:nvPicPr>
        <p:blipFill rotWithShape="1">
          <a:blip r:embed="rId2"/>
          <a:srcRect l="12863" t="30699" r="53135" b="15625"/>
          <a:stretch/>
        </p:blipFill>
        <p:spPr>
          <a:xfrm>
            <a:off x="5884164" y="1573305"/>
            <a:ext cx="5954332" cy="5284695"/>
          </a:xfrm>
          <a:prstGeom prst="rect">
            <a:avLst/>
          </a:prstGeom>
        </p:spPr>
      </p:pic>
    </p:spTree>
    <p:extLst>
      <p:ext uri="{BB962C8B-B14F-4D97-AF65-F5344CB8AC3E}">
        <p14:creationId xmlns:p14="http://schemas.microsoft.com/office/powerpoint/2010/main" val="1292740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PMBOK</a:t>
            </a:r>
            <a:endParaRPr lang="id-ID" dirty="0"/>
          </a:p>
        </p:txBody>
      </p:sp>
      <p:sp>
        <p:nvSpPr>
          <p:cNvPr id="3" name="Content Placeholder 2"/>
          <p:cNvSpPr>
            <a:spLocks noGrp="1"/>
          </p:cNvSpPr>
          <p:nvPr>
            <p:ph idx="1"/>
          </p:nvPr>
        </p:nvSpPr>
        <p:spPr/>
        <p:txBody>
          <a:bodyPr>
            <a:noAutofit/>
          </a:bodyPr>
          <a:lstStyle/>
          <a:p>
            <a:r>
              <a:rPr lang="id-ID" sz="2400" b="1" dirty="0" smtClean="0">
                <a:solidFill>
                  <a:srgbClr val="FF0000"/>
                </a:solidFill>
              </a:rPr>
              <a:t>Manajemen </a:t>
            </a:r>
            <a:r>
              <a:rPr lang="id-ID" sz="2400" b="1" dirty="0">
                <a:solidFill>
                  <a:srgbClr val="FF0000"/>
                </a:solidFill>
              </a:rPr>
              <a:t>Integrasi Proyek </a:t>
            </a:r>
            <a:r>
              <a:rPr lang="id-ID" sz="2400" dirty="0"/>
              <a:t>- Integrasi fokus dalam mengkoordinasikan rencana proyek, pengembangan, eksekusi, dan kontrol terhadap perubahan </a:t>
            </a:r>
            <a:endParaRPr lang="id-ID" sz="2400" dirty="0" smtClean="0"/>
          </a:p>
          <a:p>
            <a:r>
              <a:rPr lang="id-ID" sz="2400" b="1" dirty="0" smtClean="0">
                <a:solidFill>
                  <a:srgbClr val="FF0000"/>
                </a:solidFill>
              </a:rPr>
              <a:t>Manajemen </a:t>
            </a:r>
            <a:r>
              <a:rPr lang="id-ID" sz="2400" b="1" dirty="0">
                <a:solidFill>
                  <a:srgbClr val="FF0000"/>
                </a:solidFill>
              </a:rPr>
              <a:t>Ruang Lingkup Proyek </a:t>
            </a:r>
            <a:r>
              <a:rPr lang="id-ID" sz="2400" dirty="0"/>
              <a:t>- memberikan kepastian bahwa aktivitas proyek sudah terdefinisi secara lengkap dan akurat </a:t>
            </a:r>
            <a:endParaRPr lang="id-ID" sz="2400" dirty="0" smtClean="0"/>
          </a:p>
          <a:p>
            <a:r>
              <a:rPr lang="id-ID" sz="2400" b="1" dirty="0" smtClean="0">
                <a:solidFill>
                  <a:srgbClr val="FF0000"/>
                </a:solidFill>
              </a:rPr>
              <a:t>Manajemen </a:t>
            </a:r>
            <a:r>
              <a:rPr lang="id-ID" sz="2400" b="1" dirty="0">
                <a:solidFill>
                  <a:srgbClr val="FF0000"/>
                </a:solidFill>
              </a:rPr>
              <a:t>Waktu Proyek </a:t>
            </a:r>
            <a:r>
              <a:rPr lang="id-ID" sz="2400" dirty="0"/>
              <a:t>- penting dalam pengembangan, pemantauan, dan pengelolaan jadual proyek </a:t>
            </a:r>
            <a:endParaRPr lang="id-ID" sz="2400" dirty="0" smtClean="0"/>
          </a:p>
          <a:p>
            <a:r>
              <a:rPr lang="id-ID" sz="2400" b="1" dirty="0" smtClean="0">
                <a:solidFill>
                  <a:srgbClr val="FF0000"/>
                </a:solidFill>
              </a:rPr>
              <a:t>Manajemen </a:t>
            </a:r>
            <a:r>
              <a:rPr lang="id-ID" sz="2400" b="1" dirty="0">
                <a:solidFill>
                  <a:srgbClr val="FF0000"/>
                </a:solidFill>
              </a:rPr>
              <a:t>Biaya Proyek </a:t>
            </a:r>
            <a:r>
              <a:rPr lang="id-ID" sz="2400" dirty="0"/>
              <a:t>- memastikan bahwa proyek selesai sesuai biaya yang dianggarkan </a:t>
            </a:r>
            <a:endParaRPr lang="id-ID" sz="2400" dirty="0" smtClean="0"/>
          </a:p>
          <a:p>
            <a:r>
              <a:rPr lang="id-ID" sz="2400" b="1" dirty="0" smtClean="0">
                <a:solidFill>
                  <a:srgbClr val="FF0000"/>
                </a:solidFill>
              </a:rPr>
              <a:t>Manajemen </a:t>
            </a:r>
            <a:r>
              <a:rPr lang="id-ID" sz="2400" b="1" dirty="0">
                <a:solidFill>
                  <a:srgbClr val="FF0000"/>
                </a:solidFill>
              </a:rPr>
              <a:t>Kualitas Proyek </a:t>
            </a:r>
            <a:r>
              <a:rPr lang="id-ID" sz="2400" dirty="0"/>
              <a:t>- fokus dalam memastikan hasil proyek telah sesuai atau melebih ekspektasi dari </a:t>
            </a:r>
            <a:r>
              <a:rPr lang="id-ID" sz="2400" i="1" dirty="0"/>
              <a:t>stakeholder </a:t>
            </a:r>
            <a:endParaRPr lang="id-ID" sz="2400" dirty="0"/>
          </a:p>
        </p:txBody>
      </p:sp>
    </p:spTree>
    <p:extLst>
      <p:ext uri="{BB962C8B-B14F-4D97-AF65-F5344CB8AC3E}">
        <p14:creationId xmlns:p14="http://schemas.microsoft.com/office/powerpoint/2010/main" val="12202716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PMBOK</a:t>
            </a:r>
            <a:endParaRPr lang="id-ID" dirty="0"/>
          </a:p>
        </p:txBody>
      </p:sp>
      <p:sp>
        <p:nvSpPr>
          <p:cNvPr id="3" name="Content Placeholder 2"/>
          <p:cNvSpPr>
            <a:spLocks noGrp="1"/>
          </p:cNvSpPr>
          <p:nvPr>
            <p:ph idx="1"/>
          </p:nvPr>
        </p:nvSpPr>
        <p:spPr/>
        <p:txBody>
          <a:bodyPr>
            <a:normAutofit/>
          </a:bodyPr>
          <a:lstStyle/>
          <a:p>
            <a:r>
              <a:rPr lang="id-ID" sz="2400" b="1" dirty="0" smtClean="0">
                <a:solidFill>
                  <a:srgbClr val="FF0000"/>
                </a:solidFill>
              </a:rPr>
              <a:t>Manajemen </a:t>
            </a:r>
            <a:r>
              <a:rPr lang="id-ID" sz="2400" b="1" dirty="0">
                <a:solidFill>
                  <a:srgbClr val="FF0000"/>
                </a:solidFill>
              </a:rPr>
              <a:t>Sumber Daya Proyek </a:t>
            </a:r>
            <a:r>
              <a:rPr lang="id-ID" sz="2400" dirty="0"/>
              <a:t>- fokus dalam menyusun dan mengembangkan tim proyek serta memberikan respon yang tepat terhadap penyimpangan dalam tim </a:t>
            </a:r>
            <a:endParaRPr lang="id-ID" sz="2400" dirty="0" smtClean="0"/>
          </a:p>
          <a:p>
            <a:r>
              <a:rPr lang="id-ID" sz="2400" b="1" dirty="0" smtClean="0">
                <a:solidFill>
                  <a:srgbClr val="FF0000"/>
                </a:solidFill>
              </a:rPr>
              <a:t>Manajemen </a:t>
            </a:r>
            <a:r>
              <a:rPr lang="id-ID" sz="2400" b="1" dirty="0">
                <a:solidFill>
                  <a:srgbClr val="FF0000"/>
                </a:solidFill>
              </a:rPr>
              <a:t>Komunikasi Proyek </a:t>
            </a:r>
            <a:r>
              <a:rPr lang="id-ID" sz="2400" dirty="0"/>
              <a:t>- fokus dalam mengkomunikasikan informasi tentang proyek kepada </a:t>
            </a:r>
            <a:r>
              <a:rPr lang="id-ID" sz="2400" i="1" dirty="0"/>
              <a:t>stakeholder </a:t>
            </a:r>
            <a:r>
              <a:rPr lang="id-ID" sz="2400" dirty="0"/>
              <a:t>secara tepat waktu dan akurat </a:t>
            </a:r>
            <a:endParaRPr lang="id-ID" sz="2400" dirty="0" smtClean="0"/>
          </a:p>
          <a:p>
            <a:r>
              <a:rPr lang="id-ID" sz="2400" b="1" dirty="0" smtClean="0">
                <a:solidFill>
                  <a:srgbClr val="FF0000"/>
                </a:solidFill>
              </a:rPr>
              <a:t>Manajemen </a:t>
            </a:r>
            <a:r>
              <a:rPr lang="id-ID" sz="2400" b="1" dirty="0">
                <a:solidFill>
                  <a:srgbClr val="FF0000"/>
                </a:solidFill>
              </a:rPr>
              <a:t>Risiko Proyek </a:t>
            </a:r>
            <a:r>
              <a:rPr lang="id-ID" sz="2400" dirty="0"/>
              <a:t>- mengidentifikasi dan memberikan respon yang tepat terhadap risiko proyek yang ada </a:t>
            </a:r>
            <a:endParaRPr lang="id-ID" sz="2400" dirty="0" smtClean="0"/>
          </a:p>
          <a:p>
            <a:r>
              <a:rPr lang="id-ID" sz="2400" b="1" dirty="0" smtClean="0">
                <a:solidFill>
                  <a:srgbClr val="FF0000"/>
                </a:solidFill>
              </a:rPr>
              <a:t>Manajemen </a:t>
            </a:r>
            <a:r>
              <a:rPr lang="id-ID" sz="2400" b="1" i="1" dirty="0">
                <a:solidFill>
                  <a:srgbClr val="FF0000"/>
                </a:solidFill>
              </a:rPr>
              <a:t>Procurement </a:t>
            </a:r>
            <a:r>
              <a:rPr lang="id-ID" sz="2400" b="1" dirty="0">
                <a:solidFill>
                  <a:srgbClr val="FF0000"/>
                </a:solidFill>
              </a:rPr>
              <a:t>Proyek </a:t>
            </a:r>
            <a:r>
              <a:rPr lang="id-ID" sz="2400" dirty="0"/>
              <a:t>- memastikan proses </a:t>
            </a:r>
            <a:r>
              <a:rPr lang="id-ID" sz="2400" i="1" dirty="0"/>
              <a:t>procurement </a:t>
            </a:r>
            <a:r>
              <a:rPr lang="id-ID" sz="2400" dirty="0"/>
              <a:t>untuk mendapatkan sumber daya (orang, </a:t>
            </a:r>
            <a:r>
              <a:rPr lang="id-ID" sz="2400" i="1" dirty="0"/>
              <a:t>hardware, software, </a:t>
            </a:r>
            <a:r>
              <a:rPr lang="id-ID" sz="2400" dirty="0"/>
              <a:t>dll) berjalan dengan tepat </a:t>
            </a:r>
          </a:p>
        </p:txBody>
      </p:sp>
    </p:spTree>
    <p:extLst>
      <p:ext uri="{BB962C8B-B14F-4D97-AF65-F5344CB8AC3E}">
        <p14:creationId xmlns:p14="http://schemas.microsoft.com/office/powerpoint/2010/main" val="27092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GAMBARAN UMUM</a:t>
            </a:r>
            <a:endParaRPr lang="id-ID"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fi-FI" dirty="0" smtClean="0"/>
              <a:t>Proyek </a:t>
            </a:r>
            <a:r>
              <a:rPr lang="fi-FI" dirty="0"/>
              <a:t>TI merupakan investasi dari perusahaan atau organisasi </a:t>
            </a:r>
          </a:p>
          <a:p>
            <a:pPr marL="457200" indent="-457200">
              <a:buFont typeface="+mj-lt"/>
              <a:buAutoNum type="arabicPeriod"/>
            </a:pPr>
            <a:r>
              <a:rPr lang="id-ID" dirty="0" smtClean="0"/>
              <a:t>Setiap </a:t>
            </a:r>
            <a:r>
              <a:rPr lang="id-ID" dirty="0"/>
              <a:t>implementasi proyek TI memerlukan komitmen </a:t>
            </a:r>
            <a:r>
              <a:rPr lang="id-ID" b="1" i="1" dirty="0"/>
              <a:t>waktu, biaya, dan sumber daya </a:t>
            </a:r>
            <a:r>
              <a:rPr lang="id-ID" dirty="0"/>
              <a:t>dengan ekspektasi tertentu </a:t>
            </a:r>
          </a:p>
          <a:p>
            <a:pPr marL="457200" indent="-457200">
              <a:buFont typeface="+mj-lt"/>
              <a:buAutoNum type="arabicPeriod"/>
            </a:pPr>
            <a:r>
              <a:rPr lang="id-ID" dirty="0" smtClean="0"/>
              <a:t>Ilmu </a:t>
            </a:r>
            <a:r>
              <a:rPr lang="id-ID" dirty="0"/>
              <a:t>Manajemen Proyek TI relatif baru dan bertujuan untuk meningkatkan keberhasilan </a:t>
            </a:r>
          </a:p>
          <a:p>
            <a:pPr marL="457200" indent="-457200">
              <a:buFont typeface="+mj-lt"/>
              <a:buAutoNum type="arabicPeriod"/>
            </a:pPr>
            <a:r>
              <a:rPr lang="id-ID" dirty="0" smtClean="0"/>
              <a:t>Manajemen </a:t>
            </a:r>
            <a:r>
              <a:rPr lang="id-ID" dirty="0"/>
              <a:t>Proyek TI tidak sama dengan manajemen proyek lain (proses, </a:t>
            </a:r>
            <a:r>
              <a:rPr lang="id-ID" i="1" dirty="0"/>
              <a:t>tools, teknik berbeda) </a:t>
            </a:r>
            <a:endParaRPr lang="id-ID" dirty="0"/>
          </a:p>
          <a:p>
            <a:pPr marL="457200" indent="-457200">
              <a:buFont typeface="+mj-lt"/>
              <a:buAutoNum type="arabicPeriod"/>
            </a:pPr>
            <a:r>
              <a:rPr lang="id-ID" dirty="0" smtClean="0"/>
              <a:t>Manajemen </a:t>
            </a:r>
            <a:r>
              <a:rPr lang="id-ID" dirty="0"/>
              <a:t>Proyek TI berkembang seiring dengan perkembangan era komputer untuk bisnis/organisasi </a:t>
            </a:r>
          </a:p>
          <a:p>
            <a:endParaRPr lang="id-ID" dirty="0"/>
          </a:p>
        </p:txBody>
      </p:sp>
    </p:spTree>
    <p:extLst>
      <p:ext uri="{BB962C8B-B14F-4D97-AF65-F5344CB8AC3E}">
        <p14:creationId xmlns:p14="http://schemas.microsoft.com/office/powerpoint/2010/main" val="4187572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3 ERA KOMPUTER</a:t>
            </a:r>
            <a:endParaRPr lang="id-ID" dirty="0"/>
          </a:p>
        </p:txBody>
      </p:sp>
      <p:sp>
        <p:nvSpPr>
          <p:cNvPr id="3" name="Content Placeholder 2"/>
          <p:cNvSpPr>
            <a:spLocks noGrp="1"/>
          </p:cNvSpPr>
          <p:nvPr>
            <p:ph idx="1"/>
          </p:nvPr>
        </p:nvSpPr>
        <p:spPr>
          <a:xfrm>
            <a:off x="1024128" y="1963270"/>
            <a:ext cx="9720073" cy="4545105"/>
          </a:xfrm>
        </p:spPr>
        <p:txBody>
          <a:bodyPr>
            <a:normAutofit fontScale="92500" lnSpcReduction="20000"/>
          </a:bodyPr>
          <a:lstStyle/>
          <a:p>
            <a:r>
              <a:rPr lang="id-ID" dirty="0" smtClean="0"/>
              <a:t>3 </a:t>
            </a:r>
            <a:r>
              <a:rPr lang="id-ID" dirty="0"/>
              <a:t>Era dominan penggunaan komputer (</a:t>
            </a:r>
            <a:r>
              <a:rPr lang="id-ID" b="1" dirty="0">
                <a:solidFill>
                  <a:srgbClr val="FF0000"/>
                </a:solidFill>
              </a:rPr>
              <a:t>Richard Nolan, Harvar Professor</a:t>
            </a:r>
            <a:r>
              <a:rPr lang="id-ID" dirty="0"/>
              <a:t>): </a:t>
            </a:r>
          </a:p>
          <a:p>
            <a:pPr marL="0" indent="0">
              <a:buNone/>
            </a:pPr>
            <a:r>
              <a:rPr lang="id-ID" b="1" dirty="0" smtClean="0"/>
              <a:t> </a:t>
            </a:r>
            <a:r>
              <a:rPr lang="id-ID" b="1" dirty="0" smtClean="0">
                <a:solidFill>
                  <a:schemeClr val="accent2">
                    <a:lumMod val="75000"/>
                  </a:schemeClr>
                </a:solidFill>
              </a:rPr>
              <a:t>Era </a:t>
            </a:r>
            <a:r>
              <a:rPr lang="id-ID" b="1" dirty="0">
                <a:solidFill>
                  <a:schemeClr val="accent2">
                    <a:lumMod val="75000"/>
                  </a:schemeClr>
                </a:solidFill>
              </a:rPr>
              <a:t>EDP </a:t>
            </a:r>
            <a:r>
              <a:rPr lang="id-ID" b="1" dirty="0" smtClean="0">
                <a:solidFill>
                  <a:schemeClr val="accent2">
                    <a:lumMod val="75000"/>
                  </a:schemeClr>
                </a:solidFill>
              </a:rPr>
              <a:t>(</a:t>
            </a:r>
            <a:r>
              <a:rPr lang="id-ID" b="1" i="1" dirty="0" smtClean="0">
                <a:solidFill>
                  <a:schemeClr val="accent2">
                    <a:lumMod val="75000"/>
                  </a:schemeClr>
                </a:solidFill>
              </a:rPr>
              <a:t>Electronic Data Processing</a:t>
            </a:r>
            <a:r>
              <a:rPr lang="id-ID" b="1" dirty="0" smtClean="0">
                <a:solidFill>
                  <a:schemeClr val="accent2">
                    <a:lumMod val="75000"/>
                  </a:schemeClr>
                </a:solidFill>
              </a:rPr>
              <a:t>), </a:t>
            </a:r>
            <a:r>
              <a:rPr lang="id-ID" b="1" dirty="0">
                <a:solidFill>
                  <a:schemeClr val="accent2">
                    <a:lumMod val="75000"/>
                  </a:schemeClr>
                </a:solidFill>
              </a:rPr>
              <a:t>di awal 1960-an </a:t>
            </a:r>
            <a:endParaRPr lang="id-ID" b="1" dirty="0" smtClean="0">
              <a:solidFill>
                <a:schemeClr val="accent2">
                  <a:lumMod val="75000"/>
                </a:schemeClr>
              </a:solidFill>
            </a:endParaRPr>
          </a:p>
          <a:p>
            <a:pPr marL="712788" indent="-349250">
              <a:buFont typeface="+mj-lt"/>
              <a:buAutoNum type="arabicPeriod"/>
            </a:pPr>
            <a:r>
              <a:rPr lang="id-ID" dirty="0" smtClean="0"/>
              <a:t>Karakteristik </a:t>
            </a:r>
            <a:r>
              <a:rPr lang="id-ID" dirty="0"/>
              <a:t>komputer </a:t>
            </a:r>
            <a:r>
              <a:rPr lang="id-ID" i="1" dirty="0"/>
              <a:t>mainframe </a:t>
            </a:r>
            <a:r>
              <a:rPr lang="id-ID" dirty="0"/>
              <a:t>dan </a:t>
            </a:r>
            <a:r>
              <a:rPr lang="id-ID" i="1" dirty="0"/>
              <a:t>minicomputer </a:t>
            </a:r>
            <a:r>
              <a:rPr lang="id-ID" dirty="0"/>
              <a:t>yang terpusat </a:t>
            </a:r>
            <a:endParaRPr lang="id-ID" dirty="0" smtClean="0"/>
          </a:p>
          <a:p>
            <a:pPr marL="712788" indent="-349250">
              <a:buFont typeface="+mj-lt"/>
              <a:buAutoNum type="arabicPeriod"/>
            </a:pPr>
            <a:r>
              <a:rPr lang="id-ID" dirty="0" smtClean="0"/>
              <a:t>Proyek </a:t>
            </a:r>
            <a:r>
              <a:rPr lang="id-ID" dirty="0"/>
              <a:t>TI fokus pada otomasi proses yang bersifat transaksional </a:t>
            </a:r>
            <a:endParaRPr lang="id-ID" dirty="0" smtClean="0"/>
          </a:p>
          <a:p>
            <a:pPr marL="712788" indent="-349250">
              <a:buFont typeface="+mj-lt"/>
              <a:buAutoNum type="arabicPeriod"/>
            </a:pPr>
            <a:r>
              <a:rPr lang="id-ID" dirty="0" smtClean="0"/>
              <a:t>Karakteristik </a:t>
            </a:r>
            <a:r>
              <a:rPr lang="id-ID" dirty="0"/>
              <a:t>Proyek TI yang terstruktur, proses bisnis tetap, waktu yang relatif </a:t>
            </a:r>
            <a:r>
              <a:rPr lang="id-ID" dirty="0" smtClean="0"/>
              <a:t>panjang. </a:t>
            </a:r>
            <a:endParaRPr lang="id-ID" dirty="0"/>
          </a:p>
          <a:p>
            <a:pPr marL="363538" indent="-363538">
              <a:buNone/>
            </a:pPr>
            <a:r>
              <a:rPr lang="id-ID" b="1" dirty="0"/>
              <a:t> </a:t>
            </a:r>
            <a:r>
              <a:rPr lang="id-ID" b="1" dirty="0" smtClean="0">
                <a:solidFill>
                  <a:schemeClr val="accent2">
                    <a:lumMod val="75000"/>
                  </a:schemeClr>
                </a:solidFill>
              </a:rPr>
              <a:t>Era </a:t>
            </a:r>
            <a:r>
              <a:rPr lang="id-ID" b="1" dirty="0">
                <a:solidFill>
                  <a:schemeClr val="accent2">
                    <a:lumMod val="75000"/>
                  </a:schemeClr>
                </a:solidFill>
              </a:rPr>
              <a:t>PC (Personal Computer), di awal 1980-an </a:t>
            </a:r>
            <a:endParaRPr lang="id-ID" b="1" dirty="0" smtClean="0">
              <a:solidFill>
                <a:schemeClr val="accent2">
                  <a:lumMod val="75000"/>
                </a:schemeClr>
              </a:solidFill>
            </a:endParaRPr>
          </a:p>
          <a:p>
            <a:pPr marL="712788" indent="-349250">
              <a:buFont typeface="+mj-lt"/>
              <a:buAutoNum type="arabicPeriod"/>
            </a:pPr>
            <a:r>
              <a:rPr lang="id-ID" dirty="0" smtClean="0"/>
              <a:t>Permulaan </a:t>
            </a:r>
            <a:r>
              <a:rPr lang="id-ID" dirty="0"/>
              <a:t>dari area mikro </a:t>
            </a:r>
            <a:endParaRPr lang="id-ID" dirty="0" smtClean="0"/>
          </a:p>
          <a:p>
            <a:pPr marL="712788" indent="-349250">
              <a:buFont typeface="+mj-lt"/>
              <a:buAutoNum type="arabicPeriod"/>
            </a:pPr>
            <a:r>
              <a:rPr lang="id-ID" dirty="0" smtClean="0"/>
              <a:t>PC </a:t>
            </a:r>
            <a:r>
              <a:rPr lang="id-ID" dirty="0"/>
              <a:t>dapat dibeli oleh semua bagian dan tidak terkontrol oleh Tim TI </a:t>
            </a:r>
            <a:endParaRPr lang="id-ID" dirty="0" smtClean="0"/>
          </a:p>
          <a:p>
            <a:pPr marL="712788" indent="-349250">
              <a:buFont typeface="+mj-lt"/>
              <a:buAutoNum type="arabicPeriod"/>
            </a:pPr>
            <a:r>
              <a:rPr lang="id-ID" dirty="0" smtClean="0"/>
              <a:t>Data </a:t>
            </a:r>
            <a:r>
              <a:rPr lang="id-ID" dirty="0"/>
              <a:t>tersebar di masing-masing PC dan masing-masing bagian organisasi </a:t>
            </a:r>
            <a:endParaRPr lang="id-ID" dirty="0" smtClean="0"/>
          </a:p>
          <a:p>
            <a:pPr marL="712788" indent="-349250">
              <a:buFont typeface="+mj-lt"/>
              <a:buAutoNum type="arabicPeriod"/>
            </a:pPr>
            <a:r>
              <a:rPr lang="id-ID" dirty="0" smtClean="0"/>
              <a:t>Proyek </a:t>
            </a:r>
            <a:r>
              <a:rPr lang="id-ID" dirty="0"/>
              <a:t>TI fokus pada sudut pandang organisasi keseluruhan, sehinga regulasi, standar, dan kontrol dapat diaplikasikan untuk semua sistem yang ada pada organisasi tersebut </a:t>
            </a:r>
            <a:endParaRPr lang="id-ID" dirty="0" smtClean="0"/>
          </a:p>
          <a:p>
            <a:pPr marL="712788" indent="-349250">
              <a:buFont typeface="+mj-lt"/>
              <a:buAutoNum type="arabicPeriod"/>
            </a:pPr>
            <a:r>
              <a:rPr lang="id-ID" dirty="0" smtClean="0"/>
              <a:t>Waktu </a:t>
            </a:r>
            <a:r>
              <a:rPr lang="id-ID" dirty="0"/>
              <a:t>proyek yang lebih pendek dan kebutuhan antar fungsi lebih diperhatikan </a:t>
            </a:r>
          </a:p>
        </p:txBody>
      </p:sp>
    </p:spTree>
    <p:extLst>
      <p:ext uri="{BB962C8B-B14F-4D97-AF65-F5344CB8AC3E}">
        <p14:creationId xmlns:p14="http://schemas.microsoft.com/office/powerpoint/2010/main" val="2251174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3 ERA KOMPUTER</a:t>
            </a:r>
          </a:p>
        </p:txBody>
      </p:sp>
      <p:sp>
        <p:nvSpPr>
          <p:cNvPr id="3" name="Content Placeholder 2"/>
          <p:cNvSpPr>
            <a:spLocks noGrp="1"/>
          </p:cNvSpPr>
          <p:nvPr>
            <p:ph idx="1"/>
          </p:nvPr>
        </p:nvSpPr>
        <p:spPr/>
        <p:txBody>
          <a:bodyPr>
            <a:normAutofit fontScale="92500" lnSpcReduction="10000"/>
          </a:bodyPr>
          <a:lstStyle/>
          <a:p>
            <a:r>
              <a:rPr lang="id-ID" b="1" dirty="0" smtClean="0">
                <a:solidFill>
                  <a:schemeClr val="accent2">
                    <a:lumMod val="75000"/>
                  </a:schemeClr>
                </a:solidFill>
              </a:rPr>
              <a:t>Era </a:t>
            </a:r>
            <a:r>
              <a:rPr lang="id-ID" b="1" i="1" dirty="0">
                <a:solidFill>
                  <a:schemeClr val="accent2">
                    <a:lumMod val="75000"/>
                  </a:schemeClr>
                </a:solidFill>
              </a:rPr>
              <a:t>Network </a:t>
            </a:r>
            <a:r>
              <a:rPr lang="id-ID" b="1" dirty="0">
                <a:solidFill>
                  <a:schemeClr val="accent2">
                    <a:lumMod val="75000"/>
                  </a:schemeClr>
                </a:solidFill>
              </a:rPr>
              <a:t>(Jaringan Komputer), di tahun 1995 </a:t>
            </a:r>
            <a:endParaRPr lang="id-ID" b="1" dirty="0" smtClean="0">
              <a:solidFill>
                <a:schemeClr val="accent2">
                  <a:lumMod val="75000"/>
                </a:schemeClr>
              </a:solidFill>
            </a:endParaRPr>
          </a:p>
          <a:p>
            <a:pPr marL="712788" indent="-349250">
              <a:buFont typeface="+mj-lt"/>
              <a:buAutoNum type="arabicPeriod"/>
            </a:pPr>
            <a:r>
              <a:rPr lang="id-ID" dirty="0" smtClean="0"/>
              <a:t>Proyek </a:t>
            </a:r>
            <a:r>
              <a:rPr lang="id-ID" dirty="0"/>
              <a:t>TI fokus pada pembangunan infrastruktur TI yang dapat mendukung banyak rekan bisnis, aliansi, penyedia jasa, dan konsumen </a:t>
            </a:r>
            <a:endParaRPr lang="id-ID" dirty="0" smtClean="0"/>
          </a:p>
          <a:p>
            <a:pPr marL="712788" indent="-349250">
              <a:buFont typeface="+mj-lt"/>
              <a:buAutoNum type="arabicPeriod"/>
            </a:pPr>
            <a:r>
              <a:rPr lang="id-ID" dirty="0" smtClean="0"/>
              <a:t>Arsitektur </a:t>
            </a:r>
            <a:r>
              <a:rPr lang="id-ID" dirty="0"/>
              <a:t>jaringan harus bersifat fleksibel sehingga dapat mendukung jumlah pengguna yang banyak ataupun sedikit </a:t>
            </a:r>
            <a:endParaRPr lang="id-ID" dirty="0" smtClean="0"/>
          </a:p>
          <a:p>
            <a:pPr marL="712788" indent="-349250">
              <a:buFont typeface="+mj-lt"/>
              <a:buAutoNum type="arabicPeriod"/>
            </a:pPr>
            <a:r>
              <a:rPr lang="id-ID" dirty="0" smtClean="0"/>
              <a:t>Muncul </a:t>
            </a:r>
            <a:r>
              <a:rPr lang="id-ID" dirty="0"/>
              <a:t>konvergensi dijital, dimana data, suara, gambar, dan video menjadi satu sehingga menghasilkan produk atau layanan baru untuk konsumen </a:t>
            </a:r>
            <a:endParaRPr lang="id-ID" dirty="0" smtClean="0"/>
          </a:p>
          <a:p>
            <a:pPr marL="712788" indent="-349250">
              <a:buFont typeface="+mj-lt"/>
              <a:buAutoNum type="arabicPeriod"/>
            </a:pPr>
            <a:r>
              <a:rPr lang="id-ID" dirty="0" smtClean="0"/>
              <a:t>Tim </a:t>
            </a:r>
            <a:r>
              <a:rPr lang="id-ID" dirty="0"/>
              <a:t>Proyek TI dituntut untuk memahami karakteristik organisasi serta lingkungannya yang kompetitif </a:t>
            </a:r>
            <a:endParaRPr lang="id-ID" dirty="0" smtClean="0"/>
          </a:p>
          <a:p>
            <a:pPr marL="712788" indent="-349250">
              <a:buFont typeface="+mj-lt"/>
              <a:buAutoNum type="arabicPeriod"/>
            </a:pPr>
            <a:r>
              <a:rPr lang="id-ID" dirty="0" smtClean="0"/>
              <a:t>Setelah </a:t>
            </a:r>
            <a:r>
              <a:rPr lang="id-ID" dirty="0"/>
              <a:t>Y2K (Tahun 2000), Enterprise Resource Planning (ERP), Electronic Commerce (E-Commerce), dan Customer Relationship Management (CRM) menjadi Proyek TI paling utama di setiap perusahaan </a:t>
            </a:r>
          </a:p>
          <a:p>
            <a:endParaRPr lang="id-ID" dirty="0"/>
          </a:p>
        </p:txBody>
      </p:sp>
    </p:spTree>
    <p:extLst>
      <p:ext uri="{BB962C8B-B14F-4D97-AF65-F5344CB8AC3E}">
        <p14:creationId xmlns:p14="http://schemas.microsoft.com/office/powerpoint/2010/main" val="1715329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
            </a:r>
            <a:br>
              <a:rPr lang="id-ID" dirty="0"/>
            </a:br>
            <a:r>
              <a:rPr lang="id-ID" dirty="0"/>
              <a:t>Manajemen Proyek TI Saat Ini </a:t>
            </a: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sv-SE" dirty="0" smtClean="0"/>
              <a:t>Era </a:t>
            </a:r>
            <a:r>
              <a:rPr lang="sv-SE" dirty="0"/>
              <a:t>Globalisasi (Thomas L. Friedman 2007) merupakan kombinasi dari kemajuan teknologi dan batasan politik yang lebih rendah </a:t>
            </a:r>
          </a:p>
          <a:p>
            <a:pPr marL="457200" indent="-457200">
              <a:buFont typeface="+mj-lt"/>
              <a:buAutoNum type="arabicPeriod"/>
            </a:pPr>
            <a:r>
              <a:rPr lang="id-ID" dirty="0" smtClean="0"/>
              <a:t>Proyek </a:t>
            </a:r>
            <a:r>
              <a:rPr lang="id-ID" dirty="0"/>
              <a:t>TI bersifat dinamis, geografis yang berbeda, serta etnis yang bervariasi </a:t>
            </a:r>
          </a:p>
          <a:p>
            <a:pPr marL="457200" indent="-457200">
              <a:buFont typeface="+mj-lt"/>
              <a:buAutoNum type="arabicPeriod"/>
            </a:pPr>
            <a:r>
              <a:rPr lang="id-ID" dirty="0" smtClean="0"/>
              <a:t>Risiko </a:t>
            </a:r>
            <a:r>
              <a:rPr lang="id-ID" dirty="0"/>
              <a:t>akan lebih tinggi namun penghargaan jauh lebih baik dibanding era-era sebelumnya </a:t>
            </a:r>
          </a:p>
          <a:p>
            <a:pPr marL="457200" indent="-457200">
              <a:buFont typeface="+mj-lt"/>
              <a:buAutoNum type="arabicPeriod"/>
            </a:pPr>
            <a:r>
              <a:rPr lang="id-ID" dirty="0" smtClean="0"/>
              <a:t>Dibutuhkan </a:t>
            </a:r>
            <a:r>
              <a:rPr lang="id-ID" dirty="0"/>
              <a:t>kemampuan teknis, non-teknis, dan keahlian manajemen proyek untuk mencapai keberhasilan proyek TI </a:t>
            </a:r>
          </a:p>
          <a:p>
            <a:pPr marL="457200" indent="-457200">
              <a:buFont typeface="+mj-lt"/>
              <a:buAutoNum type="arabicPeriod"/>
            </a:pPr>
            <a:r>
              <a:rPr lang="id-ID" dirty="0" smtClean="0"/>
              <a:t>Keputusan </a:t>
            </a:r>
            <a:r>
              <a:rPr lang="id-ID" dirty="0"/>
              <a:t>untuk pembiayaan proyek TI sangat bergantung pada nilai/hasil yang diperoleh setelah proyek TI selesai </a:t>
            </a:r>
          </a:p>
          <a:p>
            <a:endParaRPr lang="id-ID" dirty="0"/>
          </a:p>
        </p:txBody>
      </p:sp>
    </p:spTree>
    <p:extLst>
      <p:ext uri="{BB962C8B-B14F-4D97-AF65-F5344CB8AC3E}">
        <p14:creationId xmlns:p14="http://schemas.microsoft.com/office/powerpoint/2010/main" val="3200596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0"/>
              </a:lnSpc>
            </a:pPr>
            <a:r>
              <a:rPr lang="id-ID" dirty="0"/>
              <a:t/>
            </a:r>
            <a:br>
              <a:rPr lang="id-ID" dirty="0"/>
            </a:br>
            <a:r>
              <a:rPr lang="id-ID" dirty="0"/>
              <a:t>CHAOS Report (Standish Group) </a:t>
            </a:r>
          </a:p>
        </p:txBody>
      </p:sp>
      <p:sp>
        <p:nvSpPr>
          <p:cNvPr id="3" name="Content Placeholder 2"/>
          <p:cNvSpPr>
            <a:spLocks noGrp="1"/>
          </p:cNvSpPr>
          <p:nvPr>
            <p:ph idx="1"/>
          </p:nvPr>
        </p:nvSpPr>
        <p:spPr/>
        <p:txBody>
          <a:bodyPr>
            <a:normAutofit lnSpcReduction="10000"/>
          </a:bodyPr>
          <a:lstStyle/>
          <a:p>
            <a:r>
              <a:rPr lang="id-ID" dirty="0" smtClean="0"/>
              <a:t>Berdasarkan </a:t>
            </a:r>
            <a:r>
              <a:rPr lang="id-ID" dirty="0"/>
              <a:t>survey proyek TI yang dilakukan oleh Standish Group dari tahun 1994-2008 </a:t>
            </a:r>
            <a:endParaRPr lang="id-ID" dirty="0" smtClean="0"/>
          </a:p>
          <a:p>
            <a:endParaRPr lang="id-ID" dirty="0" smtClean="0"/>
          </a:p>
          <a:p>
            <a:endParaRPr lang="id-ID" dirty="0"/>
          </a:p>
          <a:p>
            <a:endParaRPr lang="id-ID" dirty="0" smtClean="0"/>
          </a:p>
          <a:p>
            <a:endParaRPr lang="id-ID" dirty="0"/>
          </a:p>
          <a:p>
            <a:r>
              <a:rPr lang="id-ID" b="1" dirty="0" smtClean="0"/>
              <a:t>Sukses		</a:t>
            </a:r>
            <a:r>
              <a:rPr lang="id-ID" dirty="0" smtClean="0"/>
              <a:t>: </a:t>
            </a:r>
            <a:r>
              <a:rPr lang="id-ID" dirty="0"/>
              <a:t>tepat waktu, sesuai rencana biaya, semua kebutuhan terpenuhi </a:t>
            </a:r>
          </a:p>
          <a:p>
            <a:r>
              <a:rPr lang="id-ID" b="1" dirty="0" smtClean="0"/>
              <a:t>Terkendala	</a:t>
            </a:r>
            <a:r>
              <a:rPr lang="id-ID" dirty="0" smtClean="0"/>
              <a:t>: </a:t>
            </a:r>
            <a:r>
              <a:rPr lang="id-ID" dirty="0"/>
              <a:t>terlambat, melebihi rencana biaya, kebutuhan tidak terpenuhi semua </a:t>
            </a:r>
          </a:p>
          <a:p>
            <a:r>
              <a:rPr lang="id-ID" b="1" dirty="0" smtClean="0"/>
              <a:t>Gagal		</a:t>
            </a:r>
            <a:r>
              <a:rPr lang="id-ID" dirty="0" smtClean="0"/>
              <a:t>: </a:t>
            </a:r>
            <a:r>
              <a:rPr lang="id-ID" dirty="0"/>
              <a:t>proyek batal atau tidak digunakan sama sekali </a:t>
            </a:r>
          </a:p>
          <a:p>
            <a:endParaRPr lang="id-ID" dirty="0" smtClean="0"/>
          </a:p>
          <a:p>
            <a:endParaRPr lang="id-ID" dirty="0"/>
          </a:p>
        </p:txBody>
      </p:sp>
      <p:graphicFrame>
        <p:nvGraphicFramePr>
          <p:cNvPr id="4" name="Table 3"/>
          <p:cNvGraphicFramePr>
            <a:graphicFrameLocks noGrp="1"/>
          </p:cNvGraphicFramePr>
          <p:nvPr>
            <p:extLst>
              <p:ext uri="{D42A27DB-BD31-4B8C-83A1-F6EECF244321}">
                <p14:modId xmlns:p14="http://schemas.microsoft.com/office/powerpoint/2010/main" val="1098545211"/>
              </p:ext>
            </p:extLst>
          </p:nvPr>
        </p:nvGraphicFramePr>
        <p:xfrm>
          <a:off x="1183338" y="2992219"/>
          <a:ext cx="9560862" cy="1483360"/>
        </p:xfrm>
        <a:graphic>
          <a:graphicData uri="http://schemas.openxmlformats.org/drawingml/2006/table">
            <a:tbl>
              <a:tblPr firstRow="1" bandRow="1">
                <a:tableStyleId>{5C22544A-7EE6-4342-B048-85BDC9FD1C3A}</a:tableStyleId>
              </a:tblPr>
              <a:tblGrid>
                <a:gridCol w="1385046">
                  <a:extLst>
                    <a:ext uri="{9D8B030D-6E8A-4147-A177-3AD203B41FA5}">
                      <a16:colId xmlns:a16="http://schemas.microsoft.com/office/drawing/2014/main" val="20000"/>
                    </a:ext>
                  </a:extLst>
                </a:gridCol>
                <a:gridCol w="981635">
                  <a:extLst>
                    <a:ext uri="{9D8B030D-6E8A-4147-A177-3AD203B41FA5}">
                      <a16:colId xmlns:a16="http://schemas.microsoft.com/office/drawing/2014/main" val="20001"/>
                    </a:ext>
                  </a:extLst>
                </a:gridCol>
                <a:gridCol w="927847">
                  <a:extLst>
                    <a:ext uri="{9D8B030D-6E8A-4147-A177-3AD203B41FA5}">
                      <a16:colId xmlns:a16="http://schemas.microsoft.com/office/drawing/2014/main" val="20002"/>
                    </a:ext>
                  </a:extLst>
                </a:gridCol>
                <a:gridCol w="954744">
                  <a:extLst>
                    <a:ext uri="{9D8B030D-6E8A-4147-A177-3AD203B41FA5}">
                      <a16:colId xmlns:a16="http://schemas.microsoft.com/office/drawing/2014/main" val="20003"/>
                    </a:ext>
                  </a:extLst>
                </a:gridCol>
                <a:gridCol w="1062318">
                  <a:extLst>
                    <a:ext uri="{9D8B030D-6E8A-4147-A177-3AD203B41FA5}">
                      <a16:colId xmlns:a16="http://schemas.microsoft.com/office/drawing/2014/main" val="20004"/>
                    </a:ext>
                  </a:extLst>
                </a:gridCol>
                <a:gridCol w="1062318">
                  <a:extLst>
                    <a:ext uri="{9D8B030D-6E8A-4147-A177-3AD203B41FA5}">
                      <a16:colId xmlns:a16="http://schemas.microsoft.com/office/drawing/2014/main" val="20005"/>
                    </a:ext>
                  </a:extLst>
                </a:gridCol>
                <a:gridCol w="1062318">
                  <a:extLst>
                    <a:ext uri="{9D8B030D-6E8A-4147-A177-3AD203B41FA5}">
                      <a16:colId xmlns:a16="http://schemas.microsoft.com/office/drawing/2014/main" val="20006"/>
                    </a:ext>
                  </a:extLst>
                </a:gridCol>
                <a:gridCol w="1062318">
                  <a:extLst>
                    <a:ext uri="{9D8B030D-6E8A-4147-A177-3AD203B41FA5}">
                      <a16:colId xmlns:a16="http://schemas.microsoft.com/office/drawing/2014/main" val="20007"/>
                    </a:ext>
                  </a:extLst>
                </a:gridCol>
                <a:gridCol w="1062318">
                  <a:extLst>
                    <a:ext uri="{9D8B030D-6E8A-4147-A177-3AD203B41FA5}">
                      <a16:colId xmlns:a16="http://schemas.microsoft.com/office/drawing/2014/main" val="20008"/>
                    </a:ext>
                  </a:extLst>
                </a:gridCol>
              </a:tblGrid>
              <a:tr h="370840">
                <a:tc>
                  <a:txBody>
                    <a:bodyPr/>
                    <a:lstStyle/>
                    <a:p>
                      <a:pPr algn="ctr"/>
                      <a:r>
                        <a:rPr lang="id-ID" dirty="0" smtClean="0"/>
                        <a:t>IT PROJECT</a:t>
                      </a:r>
                      <a:endParaRPr lang="id-ID" dirty="0"/>
                    </a:p>
                  </a:txBody>
                  <a:tcPr/>
                </a:tc>
                <a:tc>
                  <a:txBody>
                    <a:bodyPr/>
                    <a:lstStyle/>
                    <a:p>
                      <a:pPr algn="ctr"/>
                      <a:r>
                        <a:rPr lang="id-ID" dirty="0" smtClean="0"/>
                        <a:t>1994</a:t>
                      </a:r>
                      <a:endParaRPr lang="id-ID" dirty="0"/>
                    </a:p>
                  </a:txBody>
                  <a:tcPr/>
                </a:tc>
                <a:tc>
                  <a:txBody>
                    <a:bodyPr/>
                    <a:lstStyle/>
                    <a:p>
                      <a:pPr algn="ctr"/>
                      <a:r>
                        <a:rPr lang="id-ID" dirty="0" smtClean="0"/>
                        <a:t>1996</a:t>
                      </a:r>
                      <a:endParaRPr lang="id-ID" dirty="0"/>
                    </a:p>
                  </a:txBody>
                  <a:tcPr/>
                </a:tc>
                <a:tc>
                  <a:txBody>
                    <a:bodyPr/>
                    <a:lstStyle/>
                    <a:p>
                      <a:pPr algn="ctr"/>
                      <a:r>
                        <a:rPr lang="id-ID" dirty="0" smtClean="0"/>
                        <a:t>1998</a:t>
                      </a:r>
                      <a:endParaRPr lang="id-ID" dirty="0"/>
                    </a:p>
                  </a:txBody>
                  <a:tcPr/>
                </a:tc>
                <a:tc>
                  <a:txBody>
                    <a:bodyPr/>
                    <a:lstStyle/>
                    <a:p>
                      <a:pPr algn="ctr"/>
                      <a:r>
                        <a:rPr lang="id-ID" dirty="0" smtClean="0"/>
                        <a:t>2000</a:t>
                      </a:r>
                      <a:endParaRPr lang="id-ID" dirty="0"/>
                    </a:p>
                  </a:txBody>
                  <a:tcPr/>
                </a:tc>
                <a:tc>
                  <a:txBody>
                    <a:bodyPr/>
                    <a:lstStyle/>
                    <a:p>
                      <a:pPr algn="ctr"/>
                      <a:r>
                        <a:rPr lang="id-ID" dirty="0" smtClean="0"/>
                        <a:t>2002</a:t>
                      </a:r>
                      <a:endParaRPr lang="id-ID" dirty="0"/>
                    </a:p>
                  </a:txBody>
                  <a:tcPr/>
                </a:tc>
                <a:tc>
                  <a:txBody>
                    <a:bodyPr/>
                    <a:lstStyle/>
                    <a:p>
                      <a:pPr algn="ctr"/>
                      <a:r>
                        <a:rPr lang="id-ID" dirty="0" smtClean="0"/>
                        <a:t>2004</a:t>
                      </a:r>
                      <a:endParaRPr lang="id-ID" dirty="0"/>
                    </a:p>
                  </a:txBody>
                  <a:tcPr/>
                </a:tc>
                <a:tc>
                  <a:txBody>
                    <a:bodyPr/>
                    <a:lstStyle/>
                    <a:p>
                      <a:pPr algn="ctr"/>
                      <a:r>
                        <a:rPr lang="id-ID" dirty="0" smtClean="0"/>
                        <a:t>2006</a:t>
                      </a:r>
                      <a:endParaRPr lang="id-ID" dirty="0"/>
                    </a:p>
                  </a:txBody>
                  <a:tcPr/>
                </a:tc>
                <a:tc>
                  <a:txBody>
                    <a:bodyPr/>
                    <a:lstStyle/>
                    <a:p>
                      <a:pPr algn="ctr"/>
                      <a:r>
                        <a:rPr lang="id-ID" dirty="0" smtClean="0"/>
                        <a:t>2008</a:t>
                      </a:r>
                      <a:endParaRPr lang="id-ID" dirty="0"/>
                    </a:p>
                  </a:txBody>
                  <a:tcPr/>
                </a:tc>
                <a:extLst>
                  <a:ext uri="{0D108BD9-81ED-4DB2-BD59-A6C34878D82A}">
                    <a16:rowId xmlns:a16="http://schemas.microsoft.com/office/drawing/2014/main" val="10000"/>
                  </a:ext>
                </a:extLst>
              </a:tr>
              <a:tr h="370840">
                <a:tc>
                  <a:txBody>
                    <a:bodyPr/>
                    <a:lstStyle/>
                    <a:p>
                      <a:r>
                        <a:rPr lang="id-ID" dirty="0" smtClean="0"/>
                        <a:t>SUKSES </a:t>
                      </a:r>
                      <a:endParaRPr lang="id-ID" dirty="0"/>
                    </a:p>
                  </a:txBody>
                  <a:tcPr/>
                </a:tc>
                <a:tc>
                  <a:txBody>
                    <a:bodyPr/>
                    <a:lstStyle/>
                    <a:p>
                      <a:pPr algn="ctr"/>
                      <a:r>
                        <a:rPr lang="id-ID" dirty="0" smtClean="0"/>
                        <a:t>16%</a:t>
                      </a:r>
                      <a:endParaRPr lang="id-ID" dirty="0"/>
                    </a:p>
                  </a:txBody>
                  <a:tcPr/>
                </a:tc>
                <a:tc>
                  <a:txBody>
                    <a:bodyPr/>
                    <a:lstStyle/>
                    <a:p>
                      <a:pPr algn="ctr"/>
                      <a:r>
                        <a:rPr lang="id-ID" dirty="0" smtClean="0"/>
                        <a:t>27%</a:t>
                      </a:r>
                      <a:endParaRPr lang="id-ID" dirty="0"/>
                    </a:p>
                  </a:txBody>
                  <a:tcPr/>
                </a:tc>
                <a:tc>
                  <a:txBody>
                    <a:bodyPr/>
                    <a:lstStyle/>
                    <a:p>
                      <a:pPr algn="ctr"/>
                      <a:r>
                        <a:rPr lang="id-ID" dirty="0" smtClean="0"/>
                        <a:t>26%</a:t>
                      </a:r>
                      <a:endParaRPr lang="id-ID" dirty="0"/>
                    </a:p>
                  </a:txBody>
                  <a:tcPr/>
                </a:tc>
                <a:tc>
                  <a:txBody>
                    <a:bodyPr/>
                    <a:lstStyle/>
                    <a:p>
                      <a:pPr algn="ctr"/>
                      <a:r>
                        <a:rPr lang="id-ID" dirty="0" smtClean="0"/>
                        <a:t>28%</a:t>
                      </a:r>
                      <a:endParaRPr lang="id-ID" dirty="0"/>
                    </a:p>
                  </a:txBody>
                  <a:tcPr/>
                </a:tc>
                <a:tc>
                  <a:txBody>
                    <a:bodyPr/>
                    <a:lstStyle/>
                    <a:p>
                      <a:pPr algn="ctr"/>
                      <a:r>
                        <a:rPr lang="id-ID" dirty="0" smtClean="0"/>
                        <a:t>34%</a:t>
                      </a:r>
                      <a:endParaRPr lang="id-ID" dirty="0"/>
                    </a:p>
                  </a:txBody>
                  <a:tcPr/>
                </a:tc>
                <a:tc>
                  <a:txBody>
                    <a:bodyPr/>
                    <a:lstStyle/>
                    <a:p>
                      <a:pPr algn="ctr"/>
                      <a:r>
                        <a:rPr lang="id-ID" dirty="0" smtClean="0"/>
                        <a:t>29%</a:t>
                      </a:r>
                      <a:endParaRPr lang="id-ID" dirty="0"/>
                    </a:p>
                  </a:txBody>
                  <a:tcPr/>
                </a:tc>
                <a:tc>
                  <a:txBody>
                    <a:bodyPr/>
                    <a:lstStyle/>
                    <a:p>
                      <a:pPr algn="ctr"/>
                      <a:r>
                        <a:rPr lang="id-ID" dirty="0" smtClean="0"/>
                        <a:t>35%</a:t>
                      </a:r>
                      <a:endParaRPr lang="id-ID" dirty="0"/>
                    </a:p>
                  </a:txBody>
                  <a:tcPr/>
                </a:tc>
                <a:tc>
                  <a:txBody>
                    <a:bodyPr/>
                    <a:lstStyle/>
                    <a:p>
                      <a:pPr algn="ctr"/>
                      <a:r>
                        <a:rPr lang="id-ID" dirty="0" smtClean="0"/>
                        <a:t>32%</a:t>
                      </a:r>
                      <a:endParaRPr lang="id-ID" dirty="0"/>
                    </a:p>
                  </a:txBody>
                  <a:tcPr/>
                </a:tc>
                <a:extLst>
                  <a:ext uri="{0D108BD9-81ED-4DB2-BD59-A6C34878D82A}">
                    <a16:rowId xmlns:a16="http://schemas.microsoft.com/office/drawing/2014/main" val="10001"/>
                  </a:ext>
                </a:extLst>
              </a:tr>
              <a:tr h="370840">
                <a:tc>
                  <a:txBody>
                    <a:bodyPr/>
                    <a:lstStyle/>
                    <a:p>
                      <a:r>
                        <a:rPr lang="id-ID" dirty="0" smtClean="0"/>
                        <a:t>TERKENDALA</a:t>
                      </a:r>
                      <a:endParaRPr lang="id-ID" dirty="0"/>
                    </a:p>
                  </a:txBody>
                  <a:tcPr/>
                </a:tc>
                <a:tc>
                  <a:txBody>
                    <a:bodyPr/>
                    <a:lstStyle/>
                    <a:p>
                      <a:pPr algn="ctr"/>
                      <a:r>
                        <a:rPr lang="id-ID" dirty="0" smtClean="0"/>
                        <a:t>31%</a:t>
                      </a:r>
                      <a:endParaRPr lang="id-ID" dirty="0"/>
                    </a:p>
                  </a:txBody>
                  <a:tcPr/>
                </a:tc>
                <a:tc>
                  <a:txBody>
                    <a:bodyPr/>
                    <a:lstStyle/>
                    <a:p>
                      <a:pPr algn="ctr"/>
                      <a:r>
                        <a:rPr lang="id-ID" dirty="0" smtClean="0"/>
                        <a:t>40%</a:t>
                      </a:r>
                      <a:endParaRPr lang="id-ID" dirty="0"/>
                    </a:p>
                  </a:txBody>
                  <a:tcPr/>
                </a:tc>
                <a:tc>
                  <a:txBody>
                    <a:bodyPr/>
                    <a:lstStyle/>
                    <a:p>
                      <a:pPr algn="ctr"/>
                      <a:r>
                        <a:rPr lang="id-ID" dirty="0" smtClean="0"/>
                        <a:t>28%</a:t>
                      </a:r>
                      <a:endParaRPr lang="id-ID" dirty="0"/>
                    </a:p>
                  </a:txBody>
                  <a:tcPr/>
                </a:tc>
                <a:tc>
                  <a:txBody>
                    <a:bodyPr/>
                    <a:lstStyle/>
                    <a:p>
                      <a:pPr algn="ctr"/>
                      <a:r>
                        <a:rPr lang="id-ID" dirty="0" smtClean="0"/>
                        <a:t>23%</a:t>
                      </a:r>
                      <a:endParaRPr lang="id-ID" dirty="0"/>
                    </a:p>
                  </a:txBody>
                  <a:tcPr/>
                </a:tc>
                <a:tc>
                  <a:txBody>
                    <a:bodyPr/>
                    <a:lstStyle/>
                    <a:p>
                      <a:pPr algn="ctr"/>
                      <a:r>
                        <a:rPr lang="id-ID" dirty="0" smtClean="0"/>
                        <a:t>15%</a:t>
                      </a:r>
                      <a:endParaRPr lang="id-ID" dirty="0"/>
                    </a:p>
                  </a:txBody>
                  <a:tcPr/>
                </a:tc>
                <a:tc>
                  <a:txBody>
                    <a:bodyPr/>
                    <a:lstStyle/>
                    <a:p>
                      <a:pPr algn="ctr"/>
                      <a:r>
                        <a:rPr lang="id-ID" dirty="0" smtClean="0"/>
                        <a:t>53%</a:t>
                      </a:r>
                      <a:endParaRPr lang="id-ID" dirty="0"/>
                    </a:p>
                  </a:txBody>
                  <a:tcPr/>
                </a:tc>
                <a:tc>
                  <a:txBody>
                    <a:bodyPr/>
                    <a:lstStyle/>
                    <a:p>
                      <a:pPr algn="ctr"/>
                      <a:r>
                        <a:rPr lang="id-ID" dirty="0" smtClean="0"/>
                        <a:t>19%</a:t>
                      </a:r>
                      <a:endParaRPr lang="id-ID" dirty="0"/>
                    </a:p>
                  </a:txBody>
                  <a:tcPr/>
                </a:tc>
                <a:tc>
                  <a:txBody>
                    <a:bodyPr/>
                    <a:lstStyle/>
                    <a:p>
                      <a:pPr algn="ctr"/>
                      <a:r>
                        <a:rPr lang="id-ID" dirty="0" smtClean="0"/>
                        <a:t>44%</a:t>
                      </a:r>
                      <a:endParaRPr lang="id-ID" dirty="0"/>
                    </a:p>
                  </a:txBody>
                  <a:tcPr/>
                </a:tc>
                <a:extLst>
                  <a:ext uri="{0D108BD9-81ED-4DB2-BD59-A6C34878D82A}">
                    <a16:rowId xmlns:a16="http://schemas.microsoft.com/office/drawing/2014/main" val="10002"/>
                  </a:ext>
                </a:extLst>
              </a:tr>
              <a:tr h="370840">
                <a:tc>
                  <a:txBody>
                    <a:bodyPr/>
                    <a:lstStyle/>
                    <a:p>
                      <a:r>
                        <a:rPr lang="id-ID" dirty="0" smtClean="0"/>
                        <a:t>GAGAL</a:t>
                      </a:r>
                      <a:endParaRPr lang="id-ID" dirty="0"/>
                    </a:p>
                  </a:txBody>
                  <a:tcPr/>
                </a:tc>
                <a:tc>
                  <a:txBody>
                    <a:bodyPr/>
                    <a:lstStyle/>
                    <a:p>
                      <a:pPr algn="ctr"/>
                      <a:r>
                        <a:rPr lang="id-ID" dirty="0" smtClean="0"/>
                        <a:t>53%</a:t>
                      </a:r>
                      <a:endParaRPr lang="id-ID" dirty="0"/>
                    </a:p>
                  </a:txBody>
                  <a:tcPr/>
                </a:tc>
                <a:tc>
                  <a:txBody>
                    <a:bodyPr/>
                    <a:lstStyle/>
                    <a:p>
                      <a:pPr algn="ctr"/>
                      <a:r>
                        <a:rPr lang="id-ID" dirty="0" smtClean="0"/>
                        <a:t>33%</a:t>
                      </a:r>
                      <a:endParaRPr lang="id-ID" dirty="0"/>
                    </a:p>
                  </a:txBody>
                  <a:tcPr/>
                </a:tc>
                <a:tc>
                  <a:txBody>
                    <a:bodyPr/>
                    <a:lstStyle/>
                    <a:p>
                      <a:pPr algn="ctr"/>
                      <a:r>
                        <a:rPr lang="id-ID" dirty="0" smtClean="0"/>
                        <a:t>46%</a:t>
                      </a:r>
                      <a:endParaRPr lang="id-ID" dirty="0"/>
                    </a:p>
                  </a:txBody>
                  <a:tcPr/>
                </a:tc>
                <a:tc>
                  <a:txBody>
                    <a:bodyPr/>
                    <a:lstStyle/>
                    <a:p>
                      <a:pPr algn="ctr"/>
                      <a:r>
                        <a:rPr lang="id-ID" dirty="0" smtClean="0"/>
                        <a:t>49%</a:t>
                      </a:r>
                      <a:endParaRPr lang="id-ID" dirty="0"/>
                    </a:p>
                  </a:txBody>
                  <a:tcPr/>
                </a:tc>
                <a:tc>
                  <a:txBody>
                    <a:bodyPr/>
                    <a:lstStyle/>
                    <a:p>
                      <a:pPr algn="ctr"/>
                      <a:r>
                        <a:rPr lang="id-ID" dirty="0" smtClean="0"/>
                        <a:t>51%</a:t>
                      </a:r>
                      <a:endParaRPr lang="id-ID" dirty="0"/>
                    </a:p>
                  </a:txBody>
                  <a:tcPr/>
                </a:tc>
                <a:tc>
                  <a:txBody>
                    <a:bodyPr/>
                    <a:lstStyle/>
                    <a:p>
                      <a:pPr algn="ctr"/>
                      <a:r>
                        <a:rPr lang="id-ID" dirty="0" smtClean="0"/>
                        <a:t>18%</a:t>
                      </a:r>
                      <a:endParaRPr lang="id-ID" dirty="0"/>
                    </a:p>
                  </a:txBody>
                  <a:tcPr/>
                </a:tc>
                <a:tc>
                  <a:txBody>
                    <a:bodyPr/>
                    <a:lstStyle/>
                    <a:p>
                      <a:pPr algn="ctr"/>
                      <a:r>
                        <a:rPr lang="id-ID" dirty="0" smtClean="0"/>
                        <a:t>46%</a:t>
                      </a:r>
                      <a:endParaRPr lang="id-ID" dirty="0"/>
                    </a:p>
                  </a:txBody>
                  <a:tcPr/>
                </a:tc>
                <a:tc>
                  <a:txBody>
                    <a:bodyPr/>
                    <a:lstStyle/>
                    <a:p>
                      <a:pPr algn="ctr"/>
                      <a:r>
                        <a:rPr lang="id-ID" dirty="0" smtClean="0"/>
                        <a:t>24%</a:t>
                      </a:r>
                      <a:endParaRPr lang="id-ID"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328388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Rangking </a:t>
            </a:r>
            <a:r>
              <a:rPr lang="id-ID" dirty="0"/>
              <a:t>Faktor Penentu Keberhasilan Proyek Hasil CHAOS Study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68305695"/>
              </p:ext>
            </p:extLst>
          </p:nvPr>
        </p:nvGraphicFramePr>
        <p:xfrm>
          <a:off x="1024128" y="1922929"/>
          <a:ext cx="9063320" cy="4815840"/>
        </p:xfrm>
        <a:graphic>
          <a:graphicData uri="http://schemas.openxmlformats.org/drawingml/2006/table">
            <a:tbl>
              <a:tblPr firstRow="1" bandRow="1">
                <a:tableStyleId>{5C22544A-7EE6-4342-B048-85BDC9FD1C3A}</a:tableStyleId>
              </a:tblPr>
              <a:tblGrid>
                <a:gridCol w="891251">
                  <a:extLst>
                    <a:ext uri="{9D8B030D-6E8A-4147-A177-3AD203B41FA5}">
                      <a16:colId xmlns:a16="http://schemas.microsoft.com/office/drawing/2014/main" val="20000"/>
                    </a:ext>
                  </a:extLst>
                </a:gridCol>
                <a:gridCol w="2152710">
                  <a:extLst>
                    <a:ext uri="{9D8B030D-6E8A-4147-A177-3AD203B41FA5}">
                      <a16:colId xmlns:a16="http://schemas.microsoft.com/office/drawing/2014/main" val="20001"/>
                    </a:ext>
                  </a:extLst>
                </a:gridCol>
                <a:gridCol w="2152710">
                  <a:extLst>
                    <a:ext uri="{9D8B030D-6E8A-4147-A177-3AD203B41FA5}">
                      <a16:colId xmlns:a16="http://schemas.microsoft.com/office/drawing/2014/main" val="20002"/>
                    </a:ext>
                  </a:extLst>
                </a:gridCol>
                <a:gridCol w="2053985">
                  <a:extLst>
                    <a:ext uri="{9D8B030D-6E8A-4147-A177-3AD203B41FA5}">
                      <a16:colId xmlns:a16="http://schemas.microsoft.com/office/drawing/2014/main" val="20003"/>
                    </a:ext>
                  </a:extLst>
                </a:gridCol>
                <a:gridCol w="1812664">
                  <a:extLst>
                    <a:ext uri="{9D8B030D-6E8A-4147-A177-3AD203B41FA5}">
                      <a16:colId xmlns:a16="http://schemas.microsoft.com/office/drawing/2014/main" val="20004"/>
                    </a:ext>
                  </a:extLst>
                </a:gridCol>
              </a:tblGrid>
              <a:tr h="370840">
                <a:tc>
                  <a:txBody>
                    <a:bodyPr/>
                    <a:lstStyle/>
                    <a:p>
                      <a:pPr algn="ctr"/>
                      <a:r>
                        <a:rPr lang="id-ID" sz="1400" dirty="0" smtClean="0"/>
                        <a:t>RANK</a:t>
                      </a:r>
                      <a:endParaRPr lang="id-ID" sz="1400" dirty="0"/>
                    </a:p>
                  </a:txBody>
                  <a:tcPr/>
                </a:tc>
                <a:tc>
                  <a:txBody>
                    <a:bodyPr/>
                    <a:lstStyle/>
                    <a:p>
                      <a:pPr algn="ctr"/>
                      <a:r>
                        <a:rPr lang="id-ID" sz="1400" dirty="0" smtClean="0"/>
                        <a:t>1994</a:t>
                      </a:r>
                      <a:endParaRPr lang="id-ID" sz="1400" dirty="0"/>
                    </a:p>
                  </a:txBody>
                  <a:tcPr/>
                </a:tc>
                <a:tc>
                  <a:txBody>
                    <a:bodyPr/>
                    <a:lstStyle/>
                    <a:p>
                      <a:pPr algn="ctr"/>
                      <a:r>
                        <a:rPr lang="id-ID" sz="1400" dirty="0" smtClean="0"/>
                        <a:t>2001</a:t>
                      </a:r>
                      <a:endParaRPr lang="id-ID" sz="1400" dirty="0"/>
                    </a:p>
                  </a:txBody>
                  <a:tcPr/>
                </a:tc>
                <a:tc>
                  <a:txBody>
                    <a:bodyPr/>
                    <a:lstStyle/>
                    <a:p>
                      <a:pPr algn="ctr"/>
                      <a:r>
                        <a:rPr lang="id-ID" sz="1400" dirty="0" smtClean="0"/>
                        <a:t>2006</a:t>
                      </a:r>
                      <a:endParaRPr lang="id-ID" sz="1400" dirty="0"/>
                    </a:p>
                  </a:txBody>
                  <a:tcPr/>
                </a:tc>
                <a:tc>
                  <a:txBody>
                    <a:bodyPr/>
                    <a:lstStyle/>
                    <a:p>
                      <a:pPr algn="ctr"/>
                      <a:r>
                        <a:rPr lang="id-ID" sz="1400" dirty="0" smtClean="0"/>
                        <a:t>2008</a:t>
                      </a:r>
                      <a:endParaRPr lang="id-ID" sz="1400" dirty="0"/>
                    </a:p>
                  </a:txBody>
                  <a:tcPr/>
                </a:tc>
                <a:extLst>
                  <a:ext uri="{0D108BD9-81ED-4DB2-BD59-A6C34878D82A}">
                    <a16:rowId xmlns:a16="http://schemas.microsoft.com/office/drawing/2014/main" val="10000"/>
                  </a:ext>
                </a:extLst>
              </a:tr>
              <a:tr h="370840">
                <a:tc>
                  <a:txBody>
                    <a:bodyPr/>
                    <a:lstStyle/>
                    <a:p>
                      <a:pPr algn="ctr"/>
                      <a:r>
                        <a:rPr lang="id-ID" sz="1400" dirty="0" smtClean="0"/>
                        <a:t>1</a:t>
                      </a:r>
                      <a:endParaRPr lang="id-ID" sz="1400" dirty="0"/>
                    </a:p>
                  </a:txBody>
                  <a:tcPr/>
                </a:tc>
                <a:tc>
                  <a:txBody>
                    <a:bodyPr/>
                    <a:lstStyle/>
                    <a:p>
                      <a:r>
                        <a:rPr lang="id-ID" sz="1400" dirty="0" smtClean="0"/>
                        <a:t>User</a:t>
                      </a:r>
                      <a:r>
                        <a:rPr lang="id-ID" sz="1400" baseline="0" dirty="0" smtClean="0"/>
                        <a:t> involvement</a:t>
                      </a:r>
                      <a:endParaRPr lang="id-ID" sz="1400" dirty="0"/>
                    </a:p>
                  </a:txBody>
                  <a:tcPr/>
                </a:tc>
                <a:tc>
                  <a:txBody>
                    <a:bodyPr/>
                    <a:lstStyle/>
                    <a:p>
                      <a:r>
                        <a:rPr lang="id-ID" sz="1400" dirty="0" smtClean="0"/>
                        <a:t>Executive support</a:t>
                      </a:r>
                      <a:endParaRPr lang="id-ID" sz="1400" dirty="0"/>
                    </a:p>
                  </a:txBody>
                  <a:tcPr/>
                </a:tc>
                <a:tc>
                  <a:txBody>
                    <a:bodyPr/>
                    <a:lstStyle/>
                    <a:p>
                      <a:r>
                        <a:rPr lang="id-ID" sz="1400" dirty="0" smtClean="0"/>
                        <a:t>User involvement</a:t>
                      </a:r>
                      <a:endParaRPr lang="id-ID"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400" dirty="0" smtClean="0"/>
                        <a:t>User involvement</a:t>
                      </a:r>
                    </a:p>
                  </a:txBody>
                  <a:tcPr/>
                </a:tc>
                <a:extLst>
                  <a:ext uri="{0D108BD9-81ED-4DB2-BD59-A6C34878D82A}">
                    <a16:rowId xmlns:a16="http://schemas.microsoft.com/office/drawing/2014/main" val="10001"/>
                  </a:ext>
                </a:extLst>
              </a:tr>
              <a:tr h="370840">
                <a:tc>
                  <a:txBody>
                    <a:bodyPr/>
                    <a:lstStyle/>
                    <a:p>
                      <a:pPr algn="ctr"/>
                      <a:r>
                        <a:rPr lang="id-ID" sz="1400" dirty="0" smtClean="0"/>
                        <a:t>2</a:t>
                      </a:r>
                      <a:endParaRPr lang="id-ID" sz="1400" dirty="0"/>
                    </a:p>
                  </a:txBody>
                  <a:tcPr/>
                </a:tc>
                <a:tc>
                  <a:txBody>
                    <a:bodyPr/>
                    <a:lstStyle/>
                    <a:p>
                      <a:r>
                        <a:rPr lang="id-ID" sz="1400" dirty="0" smtClean="0"/>
                        <a:t>Executive management support</a:t>
                      </a:r>
                      <a:endParaRPr lang="id-ID"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400" dirty="0" smtClean="0"/>
                        <a:t>User</a:t>
                      </a:r>
                      <a:r>
                        <a:rPr lang="id-ID" sz="1400" baseline="0" dirty="0" smtClean="0"/>
                        <a:t> involvement</a:t>
                      </a:r>
                      <a:endParaRPr lang="id-ID" sz="1400" dirty="0" smtClean="0"/>
                    </a:p>
                    <a:p>
                      <a:endParaRPr lang="id-ID"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400" dirty="0" smtClean="0"/>
                        <a:t>Executive management support</a:t>
                      </a:r>
                    </a:p>
                  </a:txBody>
                  <a:tcPr/>
                </a:tc>
                <a:tc>
                  <a:txBody>
                    <a:bodyPr/>
                    <a:lstStyle/>
                    <a:p>
                      <a:r>
                        <a:rPr lang="id-ID" sz="1400" dirty="0" smtClean="0"/>
                        <a:t>Executive support</a:t>
                      </a:r>
                      <a:endParaRPr lang="id-ID" sz="1400" dirty="0"/>
                    </a:p>
                  </a:txBody>
                  <a:tcPr/>
                </a:tc>
                <a:extLst>
                  <a:ext uri="{0D108BD9-81ED-4DB2-BD59-A6C34878D82A}">
                    <a16:rowId xmlns:a16="http://schemas.microsoft.com/office/drawing/2014/main" val="10002"/>
                  </a:ext>
                </a:extLst>
              </a:tr>
              <a:tr h="370840">
                <a:tc>
                  <a:txBody>
                    <a:bodyPr/>
                    <a:lstStyle/>
                    <a:p>
                      <a:pPr algn="ctr"/>
                      <a:r>
                        <a:rPr lang="id-ID" sz="1400" dirty="0" smtClean="0"/>
                        <a:t>3</a:t>
                      </a:r>
                      <a:endParaRPr lang="id-ID" sz="1400" dirty="0"/>
                    </a:p>
                  </a:txBody>
                  <a:tcPr/>
                </a:tc>
                <a:tc>
                  <a:txBody>
                    <a:bodyPr/>
                    <a:lstStyle/>
                    <a:p>
                      <a:r>
                        <a:rPr lang="id-ID" sz="1400" dirty="0" smtClean="0"/>
                        <a:t>Clear statement</a:t>
                      </a:r>
                      <a:r>
                        <a:rPr lang="id-ID" sz="1400" baseline="0" dirty="0" smtClean="0"/>
                        <a:t> of requirement</a:t>
                      </a:r>
                      <a:endParaRPr lang="id-ID" sz="1400" dirty="0"/>
                    </a:p>
                  </a:txBody>
                  <a:tcPr/>
                </a:tc>
                <a:tc>
                  <a:txBody>
                    <a:bodyPr/>
                    <a:lstStyle/>
                    <a:p>
                      <a:r>
                        <a:rPr lang="id-ID" sz="1400" dirty="0" smtClean="0"/>
                        <a:t>Experienced</a:t>
                      </a:r>
                      <a:r>
                        <a:rPr lang="id-ID" sz="1400" baseline="0" dirty="0" smtClean="0"/>
                        <a:t> project manager</a:t>
                      </a:r>
                      <a:endParaRPr lang="id-ID" sz="1400" dirty="0"/>
                    </a:p>
                  </a:txBody>
                  <a:tcPr/>
                </a:tc>
                <a:tc>
                  <a:txBody>
                    <a:bodyPr/>
                    <a:lstStyle/>
                    <a:p>
                      <a:r>
                        <a:rPr lang="id-ID" sz="1400" dirty="0" smtClean="0"/>
                        <a:t>Clear bussiness objectives</a:t>
                      </a:r>
                      <a:endParaRPr lang="id-ID"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400" dirty="0" smtClean="0"/>
                        <a:t>Clear bussiness objectives</a:t>
                      </a:r>
                    </a:p>
                  </a:txBody>
                  <a:tcPr/>
                </a:tc>
                <a:extLst>
                  <a:ext uri="{0D108BD9-81ED-4DB2-BD59-A6C34878D82A}">
                    <a16:rowId xmlns:a16="http://schemas.microsoft.com/office/drawing/2014/main" val="10003"/>
                  </a:ext>
                </a:extLst>
              </a:tr>
              <a:tr h="370840">
                <a:tc>
                  <a:txBody>
                    <a:bodyPr/>
                    <a:lstStyle/>
                    <a:p>
                      <a:pPr algn="ctr"/>
                      <a:r>
                        <a:rPr lang="id-ID" sz="1400" dirty="0" smtClean="0"/>
                        <a:t>4</a:t>
                      </a:r>
                      <a:endParaRPr lang="id-ID" sz="1400" dirty="0"/>
                    </a:p>
                  </a:txBody>
                  <a:tcPr/>
                </a:tc>
                <a:tc>
                  <a:txBody>
                    <a:bodyPr/>
                    <a:lstStyle/>
                    <a:p>
                      <a:r>
                        <a:rPr lang="id-ID" sz="1400" dirty="0" smtClean="0"/>
                        <a:t>Proper planning</a:t>
                      </a:r>
                      <a:endParaRPr lang="id-ID"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400" dirty="0" smtClean="0"/>
                        <a:t>Clear bussiness objectives</a:t>
                      </a:r>
                    </a:p>
                  </a:txBody>
                  <a:tcPr/>
                </a:tc>
                <a:tc>
                  <a:txBody>
                    <a:bodyPr/>
                    <a:lstStyle/>
                    <a:p>
                      <a:r>
                        <a:rPr lang="id-ID" sz="1400" dirty="0" smtClean="0"/>
                        <a:t>Optimizing scope</a:t>
                      </a:r>
                      <a:endParaRPr lang="id-ID" sz="1400" dirty="0"/>
                    </a:p>
                  </a:txBody>
                  <a:tcPr/>
                </a:tc>
                <a:tc>
                  <a:txBody>
                    <a:bodyPr/>
                    <a:lstStyle/>
                    <a:p>
                      <a:r>
                        <a:rPr lang="id-ID" sz="1400" dirty="0" smtClean="0"/>
                        <a:t>Emotional maturity</a:t>
                      </a:r>
                      <a:endParaRPr lang="id-ID" sz="1400" dirty="0"/>
                    </a:p>
                  </a:txBody>
                  <a:tcPr/>
                </a:tc>
                <a:extLst>
                  <a:ext uri="{0D108BD9-81ED-4DB2-BD59-A6C34878D82A}">
                    <a16:rowId xmlns:a16="http://schemas.microsoft.com/office/drawing/2014/main" val="10004"/>
                  </a:ext>
                </a:extLst>
              </a:tr>
              <a:tr h="370840">
                <a:tc>
                  <a:txBody>
                    <a:bodyPr/>
                    <a:lstStyle/>
                    <a:p>
                      <a:pPr algn="ctr"/>
                      <a:r>
                        <a:rPr lang="id-ID" sz="1400" dirty="0" smtClean="0"/>
                        <a:t>5</a:t>
                      </a:r>
                      <a:endParaRPr lang="id-ID" sz="1400" dirty="0"/>
                    </a:p>
                  </a:txBody>
                  <a:tcPr/>
                </a:tc>
                <a:tc>
                  <a:txBody>
                    <a:bodyPr/>
                    <a:lstStyle/>
                    <a:p>
                      <a:r>
                        <a:rPr lang="id-ID" sz="1400" dirty="0" smtClean="0"/>
                        <a:t>Realistics expectations</a:t>
                      </a:r>
                      <a:endParaRPr lang="id-ID" sz="1400" dirty="0"/>
                    </a:p>
                  </a:txBody>
                  <a:tcPr/>
                </a:tc>
                <a:tc>
                  <a:txBody>
                    <a:bodyPr/>
                    <a:lstStyle/>
                    <a:p>
                      <a:r>
                        <a:rPr lang="id-ID" sz="1400" dirty="0" smtClean="0"/>
                        <a:t>Minimized scope</a:t>
                      </a:r>
                      <a:endParaRPr lang="id-ID" sz="1400" dirty="0"/>
                    </a:p>
                  </a:txBody>
                  <a:tcPr/>
                </a:tc>
                <a:tc>
                  <a:txBody>
                    <a:bodyPr/>
                    <a:lstStyle/>
                    <a:p>
                      <a:r>
                        <a:rPr lang="id-ID" sz="1400" dirty="0" smtClean="0"/>
                        <a:t>Agile process</a:t>
                      </a:r>
                      <a:endParaRPr lang="id-ID" sz="1400" dirty="0"/>
                    </a:p>
                  </a:txBody>
                  <a:tcPr/>
                </a:tc>
                <a:tc>
                  <a:txBody>
                    <a:bodyPr/>
                    <a:lstStyle/>
                    <a:p>
                      <a:r>
                        <a:rPr lang="id-ID" sz="1400" dirty="0" smtClean="0"/>
                        <a:t>Optimizing scope</a:t>
                      </a:r>
                      <a:endParaRPr lang="id-ID" sz="1400" dirty="0"/>
                    </a:p>
                  </a:txBody>
                  <a:tcPr/>
                </a:tc>
                <a:extLst>
                  <a:ext uri="{0D108BD9-81ED-4DB2-BD59-A6C34878D82A}">
                    <a16:rowId xmlns:a16="http://schemas.microsoft.com/office/drawing/2014/main" val="10005"/>
                  </a:ext>
                </a:extLst>
              </a:tr>
              <a:tr h="370840">
                <a:tc>
                  <a:txBody>
                    <a:bodyPr/>
                    <a:lstStyle/>
                    <a:p>
                      <a:pPr algn="ctr"/>
                      <a:r>
                        <a:rPr lang="id-ID" sz="1400" dirty="0" smtClean="0"/>
                        <a:t>6</a:t>
                      </a:r>
                      <a:endParaRPr lang="id-ID" sz="1400" dirty="0"/>
                    </a:p>
                  </a:txBody>
                  <a:tcPr/>
                </a:tc>
                <a:tc>
                  <a:txBody>
                    <a:bodyPr/>
                    <a:lstStyle/>
                    <a:p>
                      <a:r>
                        <a:rPr lang="id-ID" sz="1400" dirty="0" smtClean="0"/>
                        <a:t>Smaller project milestones</a:t>
                      </a:r>
                      <a:endParaRPr lang="id-ID" sz="1400" dirty="0"/>
                    </a:p>
                  </a:txBody>
                  <a:tcPr/>
                </a:tc>
                <a:tc>
                  <a:txBody>
                    <a:bodyPr/>
                    <a:lstStyle/>
                    <a:p>
                      <a:r>
                        <a:rPr lang="id-ID" sz="1400" dirty="0" smtClean="0"/>
                        <a:t>Standard</a:t>
                      </a:r>
                      <a:r>
                        <a:rPr lang="id-ID" sz="1400" baseline="0" dirty="0" smtClean="0"/>
                        <a:t> software infrastructure</a:t>
                      </a:r>
                      <a:endParaRPr lang="id-ID" sz="1400" dirty="0"/>
                    </a:p>
                  </a:txBody>
                  <a:tcPr/>
                </a:tc>
                <a:tc>
                  <a:txBody>
                    <a:bodyPr/>
                    <a:lstStyle/>
                    <a:p>
                      <a:r>
                        <a:rPr lang="id-ID" sz="1400" dirty="0" smtClean="0"/>
                        <a:t>Project management</a:t>
                      </a:r>
                      <a:r>
                        <a:rPr lang="id-ID" sz="1400" baseline="0" dirty="0" smtClean="0"/>
                        <a:t> expertise</a:t>
                      </a:r>
                      <a:endParaRPr lang="id-ID" sz="1400" dirty="0"/>
                    </a:p>
                  </a:txBody>
                  <a:tcPr/>
                </a:tc>
                <a:tc>
                  <a:txBody>
                    <a:bodyPr/>
                    <a:lstStyle/>
                    <a:p>
                      <a:r>
                        <a:rPr lang="id-ID" sz="1400" dirty="0" smtClean="0"/>
                        <a:t>Agile process</a:t>
                      </a:r>
                      <a:endParaRPr lang="id-ID" sz="1400" dirty="0"/>
                    </a:p>
                  </a:txBody>
                  <a:tcPr/>
                </a:tc>
                <a:extLst>
                  <a:ext uri="{0D108BD9-81ED-4DB2-BD59-A6C34878D82A}">
                    <a16:rowId xmlns:a16="http://schemas.microsoft.com/office/drawing/2014/main" val="10006"/>
                  </a:ext>
                </a:extLst>
              </a:tr>
              <a:tr h="370840">
                <a:tc>
                  <a:txBody>
                    <a:bodyPr/>
                    <a:lstStyle/>
                    <a:p>
                      <a:pPr algn="ctr"/>
                      <a:r>
                        <a:rPr lang="id-ID" sz="1400" dirty="0" smtClean="0"/>
                        <a:t>7</a:t>
                      </a:r>
                      <a:endParaRPr lang="id-ID" sz="1400" dirty="0"/>
                    </a:p>
                  </a:txBody>
                  <a:tcPr/>
                </a:tc>
                <a:tc>
                  <a:txBody>
                    <a:bodyPr/>
                    <a:lstStyle/>
                    <a:p>
                      <a:r>
                        <a:rPr lang="id-ID" sz="1400" dirty="0" smtClean="0"/>
                        <a:t>Competent staff</a:t>
                      </a:r>
                      <a:endParaRPr lang="id-ID" sz="1400" dirty="0"/>
                    </a:p>
                  </a:txBody>
                  <a:tcPr/>
                </a:tc>
                <a:tc>
                  <a:txBody>
                    <a:bodyPr/>
                    <a:lstStyle/>
                    <a:p>
                      <a:r>
                        <a:rPr lang="id-ID" sz="1400" dirty="0" smtClean="0"/>
                        <a:t>Firm basic requirements</a:t>
                      </a:r>
                      <a:endParaRPr lang="id-ID" sz="1400" dirty="0"/>
                    </a:p>
                  </a:txBody>
                  <a:tcPr/>
                </a:tc>
                <a:tc>
                  <a:txBody>
                    <a:bodyPr/>
                    <a:lstStyle/>
                    <a:p>
                      <a:r>
                        <a:rPr lang="id-ID" sz="1400" dirty="0" smtClean="0"/>
                        <a:t>Financial management</a:t>
                      </a:r>
                      <a:endParaRPr lang="id-ID"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400" dirty="0" smtClean="0"/>
                        <a:t>Project management</a:t>
                      </a:r>
                      <a:r>
                        <a:rPr lang="id-ID" sz="1400" baseline="0" dirty="0" smtClean="0"/>
                        <a:t> expertise</a:t>
                      </a:r>
                      <a:endParaRPr lang="id-ID" sz="1400" dirty="0" smtClean="0"/>
                    </a:p>
                  </a:txBody>
                  <a:tcPr/>
                </a:tc>
                <a:extLst>
                  <a:ext uri="{0D108BD9-81ED-4DB2-BD59-A6C34878D82A}">
                    <a16:rowId xmlns:a16="http://schemas.microsoft.com/office/drawing/2014/main" val="10007"/>
                  </a:ext>
                </a:extLst>
              </a:tr>
              <a:tr h="370840">
                <a:tc>
                  <a:txBody>
                    <a:bodyPr/>
                    <a:lstStyle/>
                    <a:p>
                      <a:pPr algn="ctr"/>
                      <a:r>
                        <a:rPr lang="id-ID" sz="1400" dirty="0" smtClean="0"/>
                        <a:t>8</a:t>
                      </a:r>
                      <a:endParaRPr lang="id-ID" sz="1400" dirty="0"/>
                    </a:p>
                  </a:txBody>
                  <a:tcPr/>
                </a:tc>
                <a:tc>
                  <a:txBody>
                    <a:bodyPr/>
                    <a:lstStyle/>
                    <a:p>
                      <a:r>
                        <a:rPr lang="id-ID" sz="1400" dirty="0" smtClean="0"/>
                        <a:t>Ownership</a:t>
                      </a:r>
                      <a:endParaRPr lang="id-ID" sz="1400" dirty="0"/>
                    </a:p>
                  </a:txBody>
                  <a:tcPr/>
                </a:tc>
                <a:tc>
                  <a:txBody>
                    <a:bodyPr/>
                    <a:lstStyle/>
                    <a:p>
                      <a:r>
                        <a:rPr lang="id-ID" sz="1400" dirty="0" smtClean="0"/>
                        <a:t>Formal methodology</a:t>
                      </a:r>
                      <a:endParaRPr lang="id-ID" sz="1400" dirty="0"/>
                    </a:p>
                  </a:txBody>
                  <a:tcPr/>
                </a:tc>
                <a:tc>
                  <a:txBody>
                    <a:bodyPr/>
                    <a:lstStyle/>
                    <a:p>
                      <a:r>
                        <a:rPr lang="id-ID" sz="1400" dirty="0" smtClean="0"/>
                        <a:t>Skilled resources</a:t>
                      </a:r>
                      <a:endParaRPr lang="id-ID"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400" dirty="0" smtClean="0"/>
                        <a:t>Skilled resources</a:t>
                      </a:r>
                    </a:p>
                  </a:txBody>
                  <a:tcPr/>
                </a:tc>
                <a:extLst>
                  <a:ext uri="{0D108BD9-81ED-4DB2-BD59-A6C34878D82A}">
                    <a16:rowId xmlns:a16="http://schemas.microsoft.com/office/drawing/2014/main" val="10008"/>
                  </a:ext>
                </a:extLst>
              </a:tr>
              <a:tr h="370840">
                <a:tc>
                  <a:txBody>
                    <a:bodyPr/>
                    <a:lstStyle/>
                    <a:p>
                      <a:pPr algn="ctr"/>
                      <a:r>
                        <a:rPr lang="id-ID" sz="1400" dirty="0" smtClean="0"/>
                        <a:t>9</a:t>
                      </a:r>
                      <a:endParaRPr lang="id-ID" sz="1400" dirty="0"/>
                    </a:p>
                  </a:txBody>
                  <a:tcPr/>
                </a:tc>
                <a:tc>
                  <a:txBody>
                    <a:bodyPr/>
                    <a:lstStyle/>
                    <a:p>
                      <a:r>
                        <a:rPr lang="id-ID" sz="1400" dirty="0" smtClean="0"/>
                        <a:t>Clear vision &amp; objectives</a:t>
                      </a:r>
                      <a:endParaRPr lang="id-ID" sz="1400" dirty="0"/>
                    </a:p>
                  </a:txBody>
                  <a:tcPr/>
                </a:tc>
                <a:tc>
                  <a:txBody>
                    <a:bodyPr/>
                    <a:lstStyle/>
                    <a:p>
                      <a:r>
                        <a:rPr lang="id-ID" sz="1400" dirty="0" smtClean="0"/>
                        <a:t>Reliable estimates</a:t>
                      </a:r>
                      <a:endParaRPr lang="id-ID" sz="1400" dirty="0"/>
                    </a:p>
                  </a:txBody>
                  <a:tcPr/>
                </a:tc>
                <a:tc>
                  <a:txBody>
                    <a:bodyPr/>
                    <a:lstStyle/>
                    <a:p>
                      <a:r>
                        <a:rPr lang="id-ID" sz="1400" dirty="0" smtClean="0"/>
                        <a:t>Formal methodology</a:t>
                      </a:r>
                      <a:endParaRPr lang="id-ID" sz="1400" dirty="0"/>
                    </a:p>
                  </a:txBody>
                  <a:tcPr/>
                </a:tc>
                <a:tc>
                  <a:txBody>
                    <a:bodyPr/>
                    <a:lstStyle/>
                    <a:p>
                      <a:r>
                        <a:rPr lang="id-ID" sz="1400" dirty="0" smtClean="0"/>
                        <a:t>Execution</a:t>
                      </a:r>
                      <a:endParaRPr lang="id-ID" sz="1400" dirty="0"/>
                    </a:p>
                  </a:txBody>
                  <a:tcPr/>
                </a:tc>
                <a:extLst>
                  <a:ext uri="{0D108BD9-81ED-4DB2-BD59-A6C34878D82A}">
                    <a16:rowId xmlns:a16="http://schemas.microsoft.com/office/drawing/2014/main" val="10009"/>
                  </a:ext>
                </a:extLst>
              </a:tr>
              <a:tr h="370840">
                <a:tc>
                  <a:txBody>
                    <a:bodyPr/>
                    <a:lstStyle/>
                    <a:p>
                      <a:pPr algn="ctr"/>
                      <a:r>
                        <a:rPr lang="id-ID" sz="1400" dirty="0" smtClean="0"/>
                        <a:t>10</a:t>
                      </a:r>
                      <a:endParaRPr lang="id-ID" sz="1400" dirty="0"/>
                    </a:p>
                  </a:txBody>
                  <a:tcPr/>
                </a:tc>
                <a:tc>
                  <a:txBody>
                    <a:bodyPr/>
                    <a:lstStyle/>
                    <a:p>
                      <a:r>
                        <a:rPr lang="id-ID" sz="1400" dirty="0" smtClean="0"/>
                        <a:t>Hard working,</a:t>
                      </a:r>
                      <a:r>
                        <a:rPr lang="id-ID" sz="1400" baseline="0" dirty="0" smtClean="0"/>
                        <a:t> focused team</a:t>
                      </a:r>
                      <a:endParaRPr lang="id-ID" sz="1400" dirty="0"/>
                    </a:p>
                  </a:txBody>
                  <a:tcPr/>
                </a:tc>
                <a:tc>
                  <a:txBody>
                    <a:bodyPr/>
                    <a:lstStyle/>
                    <a:p>
                      <a:r>
                        <a:rPr lang="id-ID" sz="1400" dirty="0" smtClean="0"/>
                        <a:t>Other</a:t>
                      </a:r>
                      <a:endParaRPr lang="id-ID" sz="1400" dirty="0"/>
                    </a:p>
                  </a:txBody>
                  <a:tcPr/>
                </a:tc>
                <a:tc>
                  <a:txBody>
                    <a:bodyPr/>
                    <a:lstStyle/>
                    <a:p>
                      <a:r>
                        <a:rPr lang="id-ID" sz="1400" dirty="0" smtClean="0"/>
                        <a:t>Standard</a:t>
                      </a:r>
                      <a:r>
                        <a:rPr lang="id-ID" sz="1400" baseline="0" dirty="0" smtClean="0"/>
                        <a:t> tools and infrastructure</a:t>
                      </a:r>
                      <a:endParaRPr lang="id-ID" sz="1400" dirty="0"/>
                    </a:p>
                  </a:txBody>
                  <a:tcPr/>
                </a:tc>
                <a:tc>
                  <a:txBody>
                    <a:bodyPr/>
                    <a:lstStyle/>
                    <a:p>
                      <a:r>
                        <a:rPr lang="id-ID" sz="1400" dirty="0" smtClean="0"/>
                        <a:t>Tools &amp; infrastructure</a:t>
                      </a:r>
                      <a:endParaRPr lang="id-ID" sz="1400" dirty="0"/>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9692150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Manifesto </a:t>
            </a:r>
            <a:r>
              <a:rPr lang="id-ID" dirty="0"/>
              <a:t>CHAOS Study </a:t>
            </a:r>
          </a:p>
        </p:txBody>
      </p:sp>
      <p:sp>
        <p:nvSpPr>
          <p:cNvPr id="3" name="Content Placeholder 2"/>
          <p:cNvSpPr>
            <a:spLocks noGrp="1"/>
          </p:cNvSpPr>
          <p:nvPr>
            <p:ph idx="1"/>
          </p:nvPr>
        </p:nvSpPr>
        <p:spPr>
          <a:xfrm>
            <a:off x="1024128" y="2084832"/>
            <a:ext cx="9720073" cy="4224528"/>
          </a:xfrm>
        </p:spPr>
        <p:txBody>
          <a:bodyPr>
            <a:normAutofit lnSpcReduction="10000"/>
          </a:bodyPr>
          <a:lstStyle/>
          <a:p>
            <a:r>
              <a:rPr lang="id-ID" b="1" dirty="0" smtClean="0">
                <a:solidFill>
                  <a:schemeClr val="accent2">
                    <a:lumMod val="75000"/>
                  </a:schemeClr>
                </a:solidFill>
              </a:rPr>
              <a:t>Faktor-faktor </a:t>
            </a:r>
            <a:r>
              <a:rPr lang="id-ID" b="1" dirty="0">
                <a:solidFill>
                  <a:schemeClr val="accent2">
                    <a:lumMod val="75000"/>
                  </a:schemeClr>
                </a:solidFill>
              </a:rPr>
              <a:t>Penentu Keberhasilan Proyek </a:t>
            </a:r>
            <a:r>
              <a:rPr lang="id-ID" b="1" dirty="0" smtClean="0">
                <a:solidFill>
                  <a:schemeClr val="accent2">
                    <a:lumMod val="75000"/>
                  </a:schemeClr>
                </a:solidFill>
              </a:rPr>
              <a:t>:</a:t>
            </a:r>
            <a:endParaRPr lang="id-ID" dirty="0">
              <a:solidFill>
                <a:schemeClr val="accent2">
                  <a:lumMod val="75000"/>
                </a:schemeClr>
              </a:solidFill>
            </a:endParaRPr>
          </a:p>
          <a:p>
            <a:r>
              <a:rPr lang="id-ID" b="1" dirty="0" smtClean="0">
                <a:solidFill>
                  <a:srgbClr val="FF0000"/>
                </a:solidFill>
              </a:rPr>
              <a:t>Keterlibatan </a:t>
            </a:r>
            <a:r>
              <a:rPr lang="id-ID" b="1" dirty="0">
                <a:solidFill>
                  <a:srgbClr val="FF0000"/>
                </a:solidFill>
              </a:rPr>
              <a:t>pengguna (</a:t>
            </a:r>
            <a:r>
              <a:rPr lang="id-ID" b="1" i="1" dirty="0">
                <a:solidFill>
                  <a:srgbClr val="FF0000"/>
                </a:solidFill>
              </a:rPr>
              <a:t>user</a:t>
            </a:r>
            <a:r>
              <a:rPr lang="id-ID" b="1" dirty="0">
                <a:solidFill>
                  <a:srgbClr val="FF0000"/>
                </a:solidFill>
              </a:rPr>
              <a:t>) </a:t>
            </a:r>
            <a:r>
              <a:rPr lang="id-ID" i="1" dirty="0"/>
              <a:t>user </a:t>
            </a:r>
            <a:r>
              <a:rPr lang="id-ID" dirty="0"/>
              <a:t>merupakan </a:t>
            </a:r>
            <a:r>
              <a:rPr lang="id-ID" i="1" dirty="0"/>
              <a:t>stakeholder </a:t>
            </a:r>
            <a:r>
              <a:rPr lang="id-ID" dirty="0"/>
              <a:t>yang sangat penting dan perlu komunikasi yang intensif dengan pengembang (</a:t>
            </a:r>
            <a:r>
              <a:rPr lang="id-ID" i="1" dirty="0"/>
              <a:t>developer) </a:t>
            </a:r>
            <a:endParaRPr lang="id-ID" dirty="0"/>
          </a:p>
          <a:p>
            <a:r>
              <a:rPr lang="id-ID" b="1" dirty="0" smtClean="0">
                <a:solidFill>
                  <a:srgbClr val="FF0000"/>
                </a:solidFill>
              </a:rPr>
              <a:t>Dukungan </a:t>
            </a:r>
            <a:r>
              <a:rPr lang="id-ID" b="1" dirty="0">
                <a:solidFill>
                  <a:srgbClr val="FF0000"/>
                </a:solidFill>
              </a:rPr>
              <a:t>dari Manajemen (Eksekutif) </a:t>
            </a:r>
            <a:r>
              <a:rPr lang="id-ID" dirty="0"/>
              <a:t>Manajemen menentukan pembiayaan proyek, dukungan moril, serta mempercepat resolusi konflik </a:t>
            </a:r>
          </a:p>
          <a:p>
            <a:r>
              <a:rPr lang="id-ID" b="1" dirty="0" smtClean="0">
                <a:solidFill>
                  <a:srgbClr val="FF0000"/>
                </a:solidFill>
              </a:rPr>
              <a:t>Obyektif </a:t>
            </a:r>
            <a:r>
              <a:rPr lang="id-ID" b="1" dirty="0">
                <a:solidFill>
                  <a:srgbClr val="FF0000"/>
                </a:solidFill>
              </a:rPr>
              <a:t>bisnis yang jelas</a:t>
            </a:r>
            <a:r>
              <a:rPr lang="id-ID" b="1" dirty="0"/>
              <a:t> </a:t>
            </a:r>
            <a:r>
              <a:rPr lang="id-ID" i="1" dirty="0"/>
              <a:t>Stakeholder </a:t>
            </a:r>
            <a:r>
              <a:rPr lang="id-ID" dirty="0"/>
              <a:t>proyek harus fokus pada nilai utama pada proyek yang mendukung strategi perusahaan </a:t>
            </a:r>
          </a:p>
          <a:p>
            <a:r>
              <a:rPr lang="id-ID" b="1" dirty="0" smtClean="0">
                <a:solidFill>
                  <a:srgbClr val="FF0000"/>
                </a:solidFill>
              </a:rPr>
              <a:t>Kematangan </a:t>
            </a:r>
            <a:r>
              <a:rPr lang="id-ID" b="1" dirty="0">
                <a:solidFill>
                  <a:srgbClr val="FF0000"/>
                </a:solidFill>
              </a:rPr>
              <a:t>emosi </a:t>
            </a:r>
            <a:r>
              <a:rPr lang="id-ID" dirty="0"/>
              <a:t>Proyek merupakan perubahan pada organisasi yang terencana, sehingga diperlukan kemampuan untuk mengelola emosi dan aksi setiap </a:t>
            </a:r>
            <a:r>
              <a:rPr lang="id-ID" i="1" dirty="0"/>
              <a:t>stakeholder </a:t>
            </a:r>
            <a:endParaRPr lang="id-ID" dirty="0"/>
          </a:p>
          <a:p>
            <a:r>
              <a:rPr lang="id-ID" b="1" dirty="0" smtClean="0">
                <a:solidFill>
                  <a:srgbClr val="FF0000"/>
                </a:solidFill>
              </a:rPr>
              <a:t>Optimalisasi </a:t>
            </a:r>
            <a:r>
              <a:rPr lang="id-ID" dirty="0"/>
              <a:t>Proyek TI menghasilkan sistem, proses dan orang menjadi lebih efisien dan efektif </a:t>
            </a:r>
          </a:p>
          <a:p>
            <a:endParaRPr lang="id-ID" dirty="0"/>
          </a:p>
        </p:txBody>
      </p:sp>
    </p:spTree>
    <p:extLst>
      <p:ext uri="{BB962C8B-B14F-4D97-AF65-F5344CB8AC3E}">
        <p14:creationId xmlns:p14="http://schemas.microsoft.com/office/powerpoint/2010/main" val="40405253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356</TotalTime>
  <Words>1483</Words>
  <Application>Microsoft Office PowerPoint</Application>
  <PresentationFormat>Widescreen</PresentationFormat>
  <Paragraphs>238</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Tw Cen MT</vt:lpstr>
      <vt:lpstr>Tw Cen MT Condensed</vt:lpstr>
      <vt:lpstr>Wingdings</vt:lpstr>
      <vt:lpstr>Wingdings 3</vt:lpstr>
      <vt:lpstr>Integral</vt:lpstr>
      <vt:lpstr>MANAJEMEN PROYEK TI</vt:lpstr>
      <vt:lpstr>KONTRAK PERKULIAHAN</vt:lpstr>
      <vt:lpstr>GAMBARAN UMUM</vt:lpstr>
      <vt:lpstr>3 ERA KOMPUTER</vt:lpstr>
      <vt:lpstr>3 ERA KOMPUTER</vt:lpstr>
      <vt:lpstr> Manajemen Proyek TI Saat Ini </vt:lpstr>
      <vt:lpstr> CHAOS Report (Standish Group) </vt:lpstr>
      <vt:lpstr>Rangking Faktor Penentu Keberhasilan Proyek Hasil CHAOS Study </vt:lpstr>
      <vt:lpstr>Manifesto CHAOS Study </vt:lpstr>
      <vt:lpstr>Manifesto CHAOS Study </vt:lpstr>
      <vt:lpstr>Defenisi manajemen proyek</vt:lpstr>
      <vt:lpstr>Peran manajer proyek</vt:lpstr>
      <vt:lpstr>10 keahlian dan kompetensi penting bagi manajer proyek</vt:lpstr>
      <vt:lpstr>10 besar keahlian ti yang dibutuhkan</vt:lpstr>
      <vt:lpstr>Proyek stakeholder</vt:lpstr>
      <vt:lpstr>Atribut manajemen proyek</vt:lpstr>
      <vt:lpstr>Atribut manajemen proyek</vt:lpstr>
      <vt:lpstr>Tiga batasan proyek</vt:lpstr>
      <vt:lpstr>Siklus proyek secara umum</vt:lpstr>
      <vt:lpstr>Siklus proyek</vt:lpstr>
      <vt:lpstr>Siklus proyek</vt:lpstr>
      <vt:lpstr>PMBOK </vt:lpstr>
      <vt:lpstr>PMBOK</vt:lpstr>
      <vt:lpstr>PMBOK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MATEMATIKA DISKRIT</dc:title>
  <dc:creator>Safitri Jaya</dc:creator>
  <cp:lastModifiedBy>TIF</cp:lastModifiedBy>
  <cp:revision>46</cp:revision>
  <dcterms:created xsi:type="dcterms:W3CDTF">2017-08-26T13:11:57Z</dcterms:created>
  <dcterms:modified xsi:type="dcterms:W3CDTF">2019-01-22T02:51:04Z</dcterms:modified>
</cp:coreProperties>
</file>