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62" r:id="rId4"/>
    <p:sldId id="258" r:id="rId5"/>
    <p:sldId id="261" r:id="rId6"/>
    <p:sldId id="259" r:id="rId7"/>
    <p:sldId id="264" r:id="rId8"/>
    <p:sldId id="263" r:id="rId9"/>
    <p:sldId id="260" r:id="rId10"/>
    <p:sldId id="265" r:id="rId11"/>
    <p:sldId id="269" r:id="rId12"/>
    <p:sldId id="268" r:id="rId13"/>
    <p:sldId id="270" r:id="rId14"/>
    <p:sldId id="272" r:id="rId15"/>
    <p:sldId id="273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20T06:26:26.031"/>
    </inkml:context>
    <inkml:brush xml:id="br0">
      <inkml:brushProperty name="width" value="0.05292" units="cm"/>
      <inkml:brushProperty name="height" value="0.05292" units="cm"/>
      <inkml:brushProperty name="color" value="#FFC000"/>
    </inkml:brush>
  </inkml:definitions>
  <inkml:trace contextRef="#ctx0" brushRef="#br0">7040 8536,'-26'0,"26"0,-26 0,-13 0,13-13,13 13,0 0,0-13,0 13,0 0,13-13,-13 0,0 13,0-13,0 0,-13 0,0 0,0 0,0-13,-13 13,13 1,0-1,13 0,0 13,0 0,0 0,13 0,0 0,0 0,0 0,0 0,0 0,13 13,0 0,26 12,13 1,13 13,-13-13,13 13,26 12,0 14,-26-26,0-13,-13 13,26 12,13 1,-12 0,-1-13,0-1,-13 1,52 0,-52-26,0 13,26 0,-39-1,13 1,13 0,-26-13,0 13,0 0,39 26,-12-1,-14-12,-13-13,0 0,0 13,26 25,13-12,-39-26,13 13,26-13,-39-1,0 1,39 0,-39 0,39 26,0 0,-25-14,25 1,-26 13,39 25,-39-38,39 39,-39-26,0-1,26 27,-13-26,26 25,-39-38,0 0,-13 0,14 12,51 1,-65-39,13 52,13-27,26 40,13-13,-26-14,13 14,13-26,-26 13,40 38,38 14,-52-27,39 27,0-1,-26 1,104 38,-103-65,142 40,-117-40,26 14,0 38,-26-12,14 12,38 0,-39-51,78 25,-78-12,79 25,-131-38,91 25,-52 1,91-1,-156-51,143 52,-181-79,194 79,-117-39,-52-14,0 14,-39-39,0 0,-26-13,0 0,-13-1,0-12,0 0,0 0,0 0,0 0,-13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9/20/2018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CA4298F1-1018-457D-871A-D123D351AF79}"/>
              </a:ext>
            </a:extLst>
          </p:cNvPr>
          <p:cNvSpPr/>
          <p:nvPr userDrawn="1"/>
        </p:nvSpPr>
        <p:spPr>
          <a:xfrm>
            <a:off x="464136" y="433950"/>
            <a:ext cx="400376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200" dirty="0" smtClean="0"/>
              <a:t>Artificial </a:t>
            </a:r>
            <a:r>
              <a:rPr lang="en-US" sz="1200" dirty="0"/>
              <a:t>Intelligent</a:t>
            </a:r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Fall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Artificial Intelligent - Lecture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UP2101 - Engineering Mathematics - Lecture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000099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rgbClr val="00009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009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009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0099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009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1800" dirty="0"/>
              <a:t>Lecture 02: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Perceptron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027BB9-21E0-4B9E-B5D9-BAA48EAD6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Algorithm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4FF21D2-F595-4D5B-A2CB-4836A98A2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Intelligent - Lecture 2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4D8760F-5430-431A-A6F8-5B906F09D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C38FAC3-16D5-43E1-80E2-DB4FD0168D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3169199"/>
            <a:ext cx="3826119" cy="274405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5B8867D9-D4FC-47C9-B0B2-4D831094AC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57" y="2026832"/>
            <a:ext cx="6384493" cy="470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81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726285-32F3-4285-B5C6-D6846D92B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Restaurants Survey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4F77865-A565-40FA-B4A5-73530508A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Intelligent - Lecture 2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AB90DB-4D01-4EF4-A198-DC981A3CD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E397CB01-EE78-48E6-A781-BF063F6E93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826404"/>
              </p:ext>
            </p:extLst>
          </p:nvPr>
        </p:nvGraphicFramePr>
        <p:xfrm>
          <a:off x="320431" y="1492736"/>
          <a:ext cx="3290277" cy="486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046">
                  <a:extLst>
                    <a:ext uri="{9D8B030D-6E8A-4147-A177-3AD203B41FA5}">
                      <a16:colId xmlns:a16="http://schemas.microsoft.com/office/drawing/2014/main" xmlns="" val="1095161966"/>
                    </a:ext>
                  </a:extLst>
                </a:gridCol>
                <a:gridCol w="1031631">
                  <a:extLst>
                    <a:ext uri="{9D8B030D-6E8A-4147-A177-3AD203B41FA5}">
                      <a16:colId xmlns:a16="http://schemas.microsoft.com/office/drawing/2014/main" xmlns="" val="1189213205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xmlns="" val="207403235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Taste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Buy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1972097"/>
                  </a:ext>
                </a:extLst>
              </a:tr>
              <a:tr h="3508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6161279"/>
                  </a:ext>
                </a:extLst>
              </a:tr>
              <a:tr h="3508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07481603"/>
                  </a:ext>
                </a:extLst>
              </a:tr>
              <a:tr h="3508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01271942"/>
                  </a:ext>
                </a:extLst>
              </a:tr>
              <a:tr h="3508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5387100"/>
                  </a:ext>
                </a:extLst>
              </a:tr>
              <a:tr h="3508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19951316"/>
                  </a:ext>
                </a:extLst>
              </a:tr>
              <a:tr h="3508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69031421"/>
                  </a:ext>
                </a:extLst>
              </a:tr>
              <a:tr h="3508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28709096"/>
                  </a:ext>
                </a:extLst>
              </a:tr>
              <a:tr h="3508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9846805"/>
                  </a:ext>
                </a:extLst>
              </a:tr>
              <a:tr h="3508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3831229"/>
                  </a:ext>
                </a:extLst>
              </a:tr>
              <a:tr h="3508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92299432"/>
                  </a:ext>
                </a:extLst>
              </a:tr>
              <a:tr h="3508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45997339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E04A1245-18E8-4496-88E0-DE8B104E92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7025" y="1740128"/>
            <a:ext cx="4682504" cy="3705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18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726285-32F3-4285-B5C6-D6846D92B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Restaurants Survey (Cont’d)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4F77865-A565-40FA-B4A5-73530508A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Intelligent - Lecture 2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AB90DB-4D01-4EF4-A198-DC981A3CD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E397CB01-EE78-48E6-A781-BF063F6E93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091408"/>
              </p:ext>
            </p:extLst>
          </p:nvPr>
        </p:nvGraphicFramePr>
        <p:xfrm>
          <a:off x="320431" y="1492736"/>
          <a:ext cx="3290277" cy="486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046">
                  <a:extLst>
                    <a:ext uri="{9D8B030D-6E8A-4147-A177-3AD203B41FA5}">
                      <a16:colId xmlns:a16="http://schemas.microsoft.com/office/drawing/2014/main" xmlns="" val="1095161966"/>
                    </a:ext>
                  </a:extLst>
                </a:gridCol>
                <a:gridCol w="1031631">
                  <a:extLst>
                    <a:ext uri="{9D8B030D-6E8A-4147-A177-3AD203B41FA5}">
                      <a16:colId xmlns:a16="http://schemas.microsoft.com/office/drawing/2014/main" xmlns="" val="1189213205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xmlns="" val="207403235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Taste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Buy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1972097"/>
                  </a:ext>
                </a:extLst>
              </a:tr>
              <a:tr h="3508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6161279"/>
                  </a:ext>
                </a:extLst>
              </a:tr>
              <a:tr h="3508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07481603"/>
                  </a:ext>
                </a:extLst>
              </a:tr>
              <a:tr h="3508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01271942"/>
                  </a:ext>
                </a:extLst>
              </a:tr>
              <a:tr h="3508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5387100"/>
                  </a:ext>
                </a:extLst>
              </a:tr>
              <a:tr h="3508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19951316"/>
                  </a:ext>
                </a:extLst>
              </a:tr>
              <a:tr h="3508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69031421"/>
                  </a:ext>
                </a:extLst>
              </a:tr>
              <a:tr h="3508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28709096"/>
                  </a:ext>
                </a:extLst>
              </a:tr>
              <a:tr h="3508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9846805"/>
                  </a:ext>
                </a:extLst>
              </a:tr>
              <a:tr h="3508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3831229"/>
                  </a:ext>
                </a:extLst>
              </a:tr>
              <a:tr h="3508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92299432"/>
                  </a:ext>
                </a:extLst>
              </a:tr>
              <a:tr h="3508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45997339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C71B8B97-B758-45EA-A3B5-51CA882EAB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7815" y="1690689"/>
            <a:ext cx="4763939" cy="389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95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D23FF9-1143-4DAF-9214-C459F9B27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using Perceptron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0405F05-C4B2-4C1C-8C68-E93D814D7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Intelligent - Lecture 2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8AFCCCD-C184-4A8C-A6AB-A7F163B24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55CF71AD-CB29-4390-8DED-03D52538F75E}"/>
              </a:ext>
            </a:extLst>
          </p:cNvPr>
          <p:cNvGrpSpPr/>
          <p:nvPr/>
        </p:nvGrpSpPr>
        <p:grpSpPr>
          <a:xfrm>
            <a:off x="55058" y="1871620"/>
            <a:ext cx="4492386" cy="3974288"/>
            <a:chOff x="55058" y="1871620"/>
            <a:chExt cx="4492386" cy="3974288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xmlns="" id="{415DC972-CD4B-4B6F-A9C5-D541DA2CC4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058" y="2056286"/>
              <a:ext cx="4492386" cy="3789622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AA3BB7F4-4F06-4EA1-91F7-BC80CA120C71}"/>
                </a:ext>
              </a:extLst>
            </p:cNvPr>
            <p:cNvSpPr txBox="1"/>
            <p:nvPr/>
          </p:nvSpPr>
          <p:spPr>
            <a:xfrm>
              <a:off x="1762372" y="1871620"/>
              <a:ext cx="9270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Training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7750A33A-BBBA-4D15-AE43-5C5D21D691B4}"/>
              </a:ext>
            </a:extLst>
          </p:cNvPr>
          <p:cNvGrpSpPr/>
          <p:nvPr/>
        </p:nvGrpSpPr>
        <p:grpSpPr>
          <a:xfrm>
            <a:off x="4396735" y="1871717"/>
            <a:ext cx="4483068" cy="3974191"/>
            <a:chOff x="4396735" y="1871717"/>
            <a:chExt cx="4483068" cy="3974191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xmlns="" id="{E49851EE-C03E-4131-B97C-940B203F7FA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96735" y="2056286"/>
              <a:ext cx="4483068" cy="3789622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4DB7CBAD-7661-4538-854B-F3F766A423BB}"/>
                </a:ext>
              </a:extLst>
            </p:cNvPr>
            <p:cNvSpPr txBox="1"/>
            <p:nvPr/>
          </p:nvSpPr>
          <p:spPr>
            <a:xfrm>
              <a:off x="5636055" y="1871717"/>
              <a:ext cx="2109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Test (Generalization)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5599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1:  Grading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Score = </a:t>
            </a:r>
          </a:p>
          <a:p>
            <a:pPr lvl="1"/>
            <a:r>
              <a:rPr lang="en-ID" dirty="0"/>
              <a:t>Mid exam: 40%</a:t>
            </a:r>
          </a:p>
          <a:p>
            <a:pPr lvl="1"/>
            <a:r>
              <a:rPr lang="en-ID" dirty="0"/>
              <a:t>Final exam: 60% </a:t>
            </a:r>
          </a:p>
          <a:p>
            <a:endParaRPr lang="en-ID" dirty="0" smtClean="0"/>
          </a:p>
          <a:p>
            <a:r>
              <a:rPr lang="en-ID" dirty="0" smtClean="0"/>
              <a:t>Grading system = </a:t>
            </a:r>
          </a:p>
          <a:p>
            <a:pPr lvl="1"/>
            <a:r>
              <a:rPr lang="en-ID" dirty="0" smtClean="0"/>
              <a:t>Pass: score ≥ 60 </a:t>
            </a:r>
          </a:p>
          <a:p>
            <a:pPr lvl="1"/>
            <a:r>
              <a:rPr lang="en-ID" dirty="0" smtClean="0"/>
              <a:t>Fail :  score &lt; 60 </a:t>
            </a:r>
          </a:p>
          <a:p>
            <a:pPr marL="0" indent="0">
              <a:buNone/>
            </a:pPr>
            <a:endParaRPr lang="en-ID" dirty="0" smtClean="0"/>
          </a:p>
          <a:p>
            <a:pPr marL="0" indent="0">
              <a:buNone/>
            </a:pPr>
            <a:endParaRPr lang="en-ID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Artificial Intelligent - Lecture 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623434" y="1447483"/>
          <a:ext cx="4170045" cy="472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5366"/>
                <a:gridCol w="1082040"/>
                <a:gridCol w="1036320"/>
                <a:gridCol w="1036319"/>
              </a:tblGrid>
              <a:tr h="370840">
                <a:tc>
                  <a:txBody>
                    <a:bodyPr/>
                    <a:lstStyle/>
                    <a:p>
                      <a:r>
                        <a:rPr lang="en-ID" dirty="0" smtClean="0"/>
                        <a:t>Mid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smtClean="0"/>
                        <a:t>Final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smtClean="0"/>
                        <a:t>Score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 smtClean="0"/>
                        <a:t>Grade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000" dirty="0" smtClean="0"/>
                        <a:t>Fail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000" dirty="0" smtClean="0"/>
                        <a:t>Pass 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000" dirty="0" smtClean="0"/>
                        <a:t>Pass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000" dirty="0" smtClean="0"/>
                        <a:t>Pass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000" dirty="0" smtClean="0"/>
                        <a:t>Pass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000" dirty="0" smtClean="0"/>
                        <a:t>Fail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000" dirty="0" smtClean="0"/>
                        <a:t>Fail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000" dirty="0" smtClean="0"/>
                        <a:t>Pass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000" dirty="0" smtClean="0"/>
                        <a:t>Fail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000" dirty="0" smtClean="0"/>
                        <a:t>Fail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000" dirty="0" smtClean="0"/>
                        <a:t>Pass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85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1:  Grading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Score = </a:t>
            </a:r>
          </a:p>
          <a:p>
            <a:pPr lvl="1"/>
            <a:r>
              <a:rPr lang="en-ID" dirty="0"/>
              <a:t>Mid exam: 40%</a:t>
            </a:r>
          </a:p>
          <a:p>
            <a:pPr lvl="1"/>
            <a:r>
              <a:rPr lang="en-ID" dirty="0"/>
              <a:t>Final exam: 60% </a:t>
            </a:r>
          </a:p>
          <a:p>
            <a:endParaRPr lang="en-ID" dirty="0" smtClean="0"/>
          </a:p>
          <a:p>
            <a:r>
              <a:rPr lang="en-ID" dirty="0" smtClean="0"/>
              <a:t>Grading system = </a:t>
            </a:r>
          </a:p>
          <a:p>
            <a:pPr lvl="1"/>
            <a:r>
              <a:rPr lang="en-ID" dirty="0" smtClean="0"/>
              <a:t>Pass: score ≥ 60 </a:t>
            </a:r>
          </a:p>
          <a:p>
            <a:pPr lvl="1"/>
            <a:r>
              <a:rPr lang="en-ID" dirty="0" smtClean="0"/>
              <a:t>Fail :  score &lt; 60 </a:t>
            </a:r>
          </a:p>
          <a:p>
            <a:pPr marL="0" indent="0">
              <a:buNone/>
            </a:pPr>
            <a:endParaRPr lang="en-ID" dirty="0" smtClean="0"/>
          </a:p>
          <a:p>
            <a:pPr marL="0" indent="0">
              <a:buNone/>
            </a:pPr>
            <a:endParaRPr lang="en-ID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Artificial Intelligent - Lecture 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623434" y="1447483"/>
          <a:ext cx="4170045" cy="472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5366"/>
                <a:gridCol w="1082040"/>
                <a:gridCol w="1036320"/>
                <a:gridCol w="1036319"/>
              </a:tblGrid>
              <a:tr h="370840">
                <a:tc>
                  <a:txBody>
                    <a:bodyPr/>
                    <a:lstStyle/>
                    <a:p>
                      <a:r>
                        <a:rPr lang="en-ID" dirty="0" smtClean="0"/>
                        <a:t>Mid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smtClean="0"/>
                        <a:t>Final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smtClean="0"/>
                        <a:t>Score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 smtClean="0"/>
                        <a:t>Grade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000" dirty="0" smtClean="0"/>
                        <a:t>Fail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000" dirty="0" smtClean="0"/>
                        <a:t>Pass 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000" dirty="0" smtClean="0"/>
                        <a:t>Pass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000" dirty="0" smtClean="0"/>
                        <a:t>Pass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000" dirty="0" smtClean="0"/>
                        <a:t>Pass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000" dirty="0" smtClean="0"/>
                        <a:t>Fail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000" dirty="0" smtClean="0"/>
                        <a:t>Fail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000" dirty="0" smtClean="0"/>
                        <a:t>Pass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000" dirty="0" smtClean="0"/>
                        <a:t>Fail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000" dirty="0" smtClean="0"/>
                        <a:t>Fail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000" dirty="0" smtClean="0"/>
                        <a:t>Pass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876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C09FC9-D5A5-4300-AE97-07ED47F55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1: Airlines Passenger Survey (Economy Class)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5CE7FC7-A844-44ED-AEF0-1440C79E3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Intelligent - Lecture 2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E92DB1E-165C-48A3-B270-34C312BAC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B4A7F97-6AF6-4EDF-ACE7-5D61C9B4C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0854" y="1890754"/>
            <a:ext cx="5285122" cy="4265531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2361240" y="3003120"/>
              <a:ext cx="3682080" cy="209052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51880" y="2993760"/>
                <a:ext cx="3700800" cy="2109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9087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36EF45-46DE-4AF1-8661-3E7FA2B71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BACE331-53FA-485F-B558-BE48C430D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Artificial Intelligent - Lecture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1076433-CED5-475B-8C8D-0BF6FD8DC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48CA0701-7345-46DD-8F38-234D53A0E1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1690688"/>
            <a:ext cx="8130081" cy="127196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732AAC3F-6964-4ED2-973E-CDAD9D041B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837" y="2952750"/>
            <a:ext cx="793432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72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B70D07-E70E-488F-A452-179567F1F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785E374-3236-453A-8BF9-263A8FC54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Pioneering work on neural network:</a:t>
            </a:r>
          </a:p>
          <a:p>
            <a:pPr lvl="1"/>
            <a:r>
              <a:rPr lang="en-US" dirty="0"/>
              <a:t>McCulloch and Pitts (1943) for introducing the idea of neural networks as computing machines.</a:t>
            </a:r>
          </a:p>
          <a:p>
            <a:pPr lvl="1"/>
            <a:r>
              <a:rPr lang="en-US" dirty="0"/>
              <a:t>Hebb (1949) for postulating the first rule for self-organized learning.</a:t>
            </a:r>
          </a:p>
          <a:p>
            <a:pPr lvl="1"/>
            <a:r>
              <a:rPr lang="en-US" dirty="0"/>
              <a:t>Rosenblatt (1958) for proposing the perceptron as the first model for learning with a teacher (i.e., supervised learning).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A995F1D-6753-4053-839F-CF6D974AC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Intelligent - Lecture 2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444C1C-B034-452A-AD7E-8CE982809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47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040050-9182-459C-9CAF-A627584A6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Perceptron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5AD390-B559-45E0-8391-B60B5BDA5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perceptron is the simplest form of a neural network.</a:t>
            </a:r>
          </a:p>
          <a:p>
            <a:endParaRPr lang="en-US" dirty="0"/>
          </a:p>
          <a:p>
            <a:r>
              <a:rPr lang="en-US" dirty="0"/>
              <a:t>It is used to classify linearly separable patterns.</a:t>
            </a:r>
          </a:p>
          <a:p>
            <a:endParaRPr lang="en-US" dirty="0"/>
          </a:p>
          <a:p>
            <a:r>
              <a:rPr lang="en-US" dirty="0"/>
              <a:t>The learning algorithm was developed by Rosenblatt (1958, 1962) for his perceptron brain model.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C5D34DF-0E77-4488-B9B8-23C6B1690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Artificial Intelligent - Lecture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7489969-60E8-445D-8BB8-1A9A7D439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9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36E358-1390-41ED-9056-27EA0CFB0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Linearly Separable Patterns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2C2527B-0F55-4C84-8321-B8EF23E3A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Intelligent - Lecture 2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2A17E08-ED01-4AC5-91CF-2545D07C5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EB7A3B3-A803-442F-9539-933F95D943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830" y="2030904"/>
            <a:ext cx="8124654" cy="397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80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AC9E2D-2214-441B-BF67-8490BBCD4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Perceptron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278A718-660D-4246-8379-38A327B6E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Rosenblatt’s perceptron is built around a nonlinear neuron, namely, the McCulloch–Pitts model of a neuron.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B03D20D-3F64-4384-9093-0266669EE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Intelligent - Lecture 2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8A0C22E-D545-411B-BC6D-DCD2EE6DC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3833499-93E9-4FAB-ADE2-F9F507B039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384" y="2676766"/>
            <a:ext cx="7267442" cy="366932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773E8AB-7594-42EE-8E4E-DD6603B90997}"/>
              </a:ext>
            </a:extLst>
          </p:cNvPr>
          <p:cNvSpPr txBox="1"/>
          <p:nvPr/>
        </p:nvSpPr>
        <p:spPr>
          <a:xfrm>
            <a:off x="6283457" y="2813538"/>
            <a:ext cx="2231893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Exercise:</a:t>
            </a:r>
          </a:p>
          <a:p>
            <a:r>
              <a:rPr lang="en-US" dirty="0"/>
              <a:t>Calculate the output !</a:t>
            </a:r>
          </a:p>
        </p:txBody>
      </p:sp>
    </p:spTree>
    <p:extLst>
      <p:ext uri="{BB962C8B-B14F-4D97-AF65-F5344CB8AC3E}">
        <p14:creationId xmlns:p14="http://schemas.microsoft.com/office/powerpoint/2010/main" val="2371213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D18464-3BE6-4C82-867B-B018DE7BA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Mathematics Model of Perceptron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61EC2BD-153B-4B45-BAC5-E827DBC70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Intelligent - Lecture 2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3063EE7-D2D6-4FB2-9D01-BAC6491C3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DB1A947-426A-4D46-866E-91FDDEFE6E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32705"/>
            <a:ext cx="5827895" cy="294249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1DE4C097-770C-4D49-9BF5-7892B6603D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3947" y="4499584"/>
            <a:ext cx="1921863" cy="835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42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36E358-1390-41ED-9056-27EA0CFB0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2C2527B-0F55-4C84-8321-B8EF23E3A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Intelligent - Lecture 2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2A17E08-ED01-4AC5-91CF-2545D07C5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9DD2A4FC-5976-40B9-8949-4788FAA6E0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227" y="1588446"/>
            <a:ext cx="4348773" cy="367724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8BAA474A-5DC4-41E7-8ADF-A95DB32B23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0778" y="2909937"/>
            <a:ext cx="3387690" cy="61631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C9D3E3D-6BF8-4518-A12D-F772512B09D0}"/>
              </a:ext>
            </a:extLst>
          </p:cNvPr>
          <p:cNvSpPr txBox="1"/>
          <p:nvPr/>
        </p:nvSpPr>
        <p:spPr>
          <a:xfrm>
            <a:off x="5289388" y="1865594"/>
            <a:ext cx="2779735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Question 1:</a:t>
            </a:r>
          </a:p>
          <a:p>
            <a:r>
              <a:rPr lang="en-US" dirty="0"/>
              <a:t>How to make classification?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0D3F39E-332F-4CA0-89F8-3710758F8CDD}"/>
              </a:ext>
            </a:extLst>
          </p:cNvPr>
          <p:cNvSpPr txBox="1"/>
          <p:nvPr/>
        </p:nvSpPr>
        <p:spPr>
          <a:xfrm>
            <a:off x="5270778" y="4283833"/>
            <a:ext cx="3179460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Question 2:</a:t>
            </a:r>
          </a:p>
          <a:p>
            <a:r>
              <a:rPr lang="en-US" dirty="0"/>
              <a:t>What is the activation function?</a:t>
            </a:r>
          </a:p>
        </p:txBody>
      </p:sp>
    </p:spTree>
    <p:extLst>
      <p:ext uri="{BB962C8B-B14F-4D97-AF65-F5344CB8AC3E}">
        <p14:creationId xmlns:p14="http://schemas.microsoft.com/office/powerpoint/2010/main" val="20063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E480D1-CE37-4901-939B-5FE3B353B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Boundary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5829765-DBD0-4C25-AA52-D040E6304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Intelligent - Lecture 2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B3ECA2E-D04D-4435-8D36-55A3A8C8C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6D92BFC-E9EB-465A-B02D-501BD61792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8837" y="1262958"/>
            <a:ext cx="4045072" cy="4976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89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8355</TotalTime>
  <Words>513</Words>
  <Application>Microsoft Office PowerPoint</Application>
  <PresentationFormat>On-screen Show (4:3)</PresentationFormat>
  <Paragraphs>252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 Lecture 02:  Perceptron </vt:lpstr>
      <vt:lpstr>History</vt:lpstr>
      <vt:lpstr>History</vt:lpstr>
      <vt:lpstr>Perceptron</vt:lpstr>
      <vt:lpstr>Linearly Separable Patterns</vt:lpstr>
      <vt:lpstr>Perceptron Model</vt:lpstr>
      <vt:lpstr>Mathematics Model of Perceptron</vt:lpstr>
      <vt:lpstr>Classification</vt:lpstr>
      <vt:lpstr>Decision Boundary</vt:lpstr>
      <vt:lpstr>Learning Algorithm</vt:lpstr>
      <vt:lpstr>Example 1: Restaurants Survey </vt:lpstr>
      <vt:lpstr>Example 1: Restaurants Survey (Cont’d) </vt:lpstr>
      <vt:lpstr>Classification using Perceptron</vt:lpstr>
      <vt:lpstr>Example 1:  Grading System</vt:lpstr>
      <vt:lpstr>Example 1:  Grading System</vt:lpstr>
      <vt:lpstr>Exercise 1: Airlines Passenger Survey (Economy Class)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 </dc:title>
  <dc:creator>Nur Uddin</dc:creator>
  <cp:lastModifiedBy>LENOVO</cp:lastModifiedBy>
  <cp:revision>166</cp:revision>
  <dcterms:created xsi:type="dcterms:W3CDTF">2017-06-12T04:19:19Z</dcterms:created>
  <dcterms:modified xsi:type="dcterms:W3CDTF">2018-09-23T11:42:56Z</dcterms:modified>
</cp:coreProperties>
</file>