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ink/ink1.xml" ContentType="application/inkml+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7"/>
  </p:notesMasterIdLst>
  <p:sldIdLst>
    <p:sldId id="256" r:id="rId2"/>
    <p:sldId id="288" r:id="rId3"/>
    <p:sldId id="287" r:id="rId4"/>
    <p:sldId id="267" r:id="rId5"/>
    <p:sldId id="271" r:id="rId6"/>
    <p:sldId id="268" r:id="rId7"/>
    <p:sldId id="269" r:id="rId8"/>
    <p:sldId id="277" r:id="rId9"/>
    <p:sldId id="278" r:id="rId10"/>
    <p:sldId id="274" r:id="rId11"/>
    <p:sldId id="275" r:id="rId12"/>
    <p:sldId id="279" r:id="rId13"/>
    <p:sldId id="318" r:id="rId14"/>
    <p:sldId id="280" r:id="rId15"/>
    <p:sldId id="281" r:id="rId16"/>
    <p:sldId id="273" r:id="rId17"/>
    <p:sldId id="282" r:id="rId18"/>
    <p:sldId id="285" r:id="rId19"/>
    <p:sldId id="283" r:id="rId20"/>
    <p:sldId id="286" r:id="rId21"/>
    <p:sldId id="289" r:id="rId22"/>
    <p:sldId id="284" r:id="rId23"/>
    <p:sldId id="290" r:id="rId24"/>
    <p:sldId id="295" r:id="rId25"/>
    <p:sldId id="296" r:id="rId26"/>
    <p:sldId id="294" r:id="rId27"/>
    <p:sldId id="293" r:id="rId28"/>
    <p:sldId id="292" r:id="rId29"/>
    <p:sldId id="291" r:id="rId30"/>
    <p:sldId id="297" r:id="rId31"/>
    <p:sldId id="301" r:id="rId32"/>
    <p:sldId id="302" r:id="rId33"/>
    <p:sldId id="299" r:id="rId34"/>
    <p:sldId id="300" r:id="rId35"/>
    <p:sldId id="303" r:id="rId36"/>
    <p:sldId id="304" r:id="rId37"/>
    <p:sldId id="306" r:id="rId38"/>
    <p:sldId id="309" r:id="rId39"/>
    <p:sldId id="305" r:id="rId40"/>
    <p:sldId id="311" r:id="rId41"/>
    <p:sldId id="313" r:id="rId42"/>
    <p:sldId id="314" r:id="rId43"/>
    <p:sldId id="315" r:id="rId44"/>
    <p:sldId id="316" r:id="rId45"/>
    <p:sldId id="317" r:id="rId4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3" d="100"/>
          <a:sy n="63" d="100"/>
        </p:scale>
        <p:origin x="1530" y="72"/>
      </p:cViewPr>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ax="2604" units="cm"/>
          <inkml:channel name="Y" type="integer" max="1473" units="cm"/>
        </inkml:traceFormat>
        <inkml:channelProperties>
          <inkml:channelProperty channel="X" name="resolution" value="101.12621" units="1/cm"/>
          <inkml:channelProperty channel="Y" name="resolution" value="102.079" units="1/cm"/>
        </inkml:channelProperties>
      </inkml:inkSource>
      <inkml:timestamp xml:id="ts0" timeString="2018-09-13T06:12:17.468"/>
    </inkml:context>
    <inkml:brush xml:id="br0">
      <inkml:brushProperty name="width" value="0.05292" units="cm"/>
      <inkml:brushProperty name="height" value="0.05292" units="cm"/>
      <inkml:brushProperty name="color" value="#FF0000"/>
    </inkml:brush>
  </inkml:definitions>
  <inkml:trace contextRef="#ctx0" brushRef="#br0">8081 2574,'-13'-13,"13"13,0 0,0 0,0 0,0 0,13 51,26 66,13 51,0-39,26 39,-39 1,39 37,-39-89,27 25,-27-64,0-14,0 14,-26-52,0-26,0 0,52-91,-26-64,91-233,-52 194,0 0,13 0,-39 91,-13 51,-13 13,-13 13,0 13,0 0,0 13,13 0,0 39</inkml:trace>
  <inkml:trace contextRef="#ctx0" brushRef="#br0" timeOffset="888.9393">9994 3867,'13'-13,"-13"13,0 0,0 0,-26-13,-65 0,-26 39,26-13,26 13,25 0,14 0,13 25,0 14,52 0,1-14,12-12,26 0,-52-39,0 0,-13-13,26-13,26-90</inkml:trace>
  <inkml:trace contextRef="#ctx0" brushRef="#br0" timeOffset="1146.4301">9577 3595,'0'-13,"0"26,0 65,-26 168,13-182,0 182,0-181,0 38,0-51,13-13,0 12</inkml:trace>
  <inkml:trace contextRef="#ctx0" brushRef="#br0" timeOffset="1772.5303">10710 3233,'13'-13,"26"13,130 0,-39 13,-52-13,13 0,-26 0,0 0,26 0,-78-13</inkml:trace>
  <inkml:trace contextRef="#ctx0" brushRef="#br0" timeOffset="1973.8376">10970 3518,'0'0,"39"0,0 13,0 0,0 0,13 116</inkml:trace>
  <inkml:trace contextRef="#ctx0" brushRef="#br0" timeOffset="6211.2039">10970 3595,'-26'-26,"26"26,0 0,0 0,0 0,0-12,0-1,-13 13,13 0,0 0,0 0,-13 0,13 0,0 0,0 0,0 0,0 0,39 13,0-1,26 14,26 13,-13-13,-26-26,26 0,-39 0,-26 0,0 0,-13 0,0 0,0 0,0 0,0 0,0 0,0 0,0 0,13 0,13 0</inkml:trace>
  <inkml:trace contextRef="#ctx0" brushRef="#br0" timeOffset="8078.7837">10670 11950,'-104'-104,"104"104,0 0,0 0,-13-12,0-1,-13 0,0 0,0 0,0 0,0 0,-13 0,0 0,-13 13,-13 13,0 0,26 13,0 0,0 12,-39 79,52-40,-13 1,13-13,13-1,13-12,39 13,0-1,0-12,13-13,13 0,13-13,0-13,0-26,39-13,-26 0,-13 0,-13 0,1 0,-14-13,0-12,-13-14,-26-25,-26 25,-13-52,-13 79,-13-14,0 13,-27 26,79 13</inkml:trace>
  <inkml:trace contextRef="#ctx0" brushRef="#br0" timeOffset="17913.8151">12596 3039,'-52'-26,"52"26,0-13,0 13,0 0,0 0,0 0,0 26,-13 104,0-27,52 78,-26-129,13 0,0-27,-13-12,0-13,26-13,13-51,13-27,-26 40,1 25,-14 13,13 39,39 142,-26-65,-13-38,0-26,0-13,26-1,-13-25,0-25,13-53,65-220,-104 156,26-91,-13 130,-13 51,-13 26,0 13,26 78</inkml:trace>
  <inkml:trace contextRef="#ctx0" brushRef="#br0" timeOffset="18669.5174">14496 3802,'-26'-39,"26"39,0 0,-13 0,-117 26,26-13,13 26,0 0,-14 13,66-27,26 1,13 0,26 39,14-26,12-14,0-12,-13-13,0-13,0-12,39-14,0 0,-39 13</inkml:trace>
  <inkml:trace contextRef="#ctx0" brushRef="#br0" timeOffset="18933.3576">14015 3789,'-52'-51,"52"51,0 0,-13 0,-1 25,1 79,0 12,0 65,0-116,0 0,0-14,13-25,13 0</inkml:trace>
  <inkml:trace contextRef="#ctx0" brushRef="#br0" timeOffset="19552.1278">14548 4294,'0'0,"0"0,0 26,0 51,0 27,0-14,0-51,13-13,0-26</inkml:trace>
  <inkml:trace contextRef="#ctx0" brushRef="#br0" timeOffset="20155.5623">15186 3220,'0'-13,"0"13,0 0,0 0,13 0,52 104,13-1,13 14,-39-53,13 40,-13-40,-26-25,-13-26,13 0</inkml:trace>
  <inkml:trace contextRef="#ctx0" brushRef="#br0" timeOffset="20446.48">15771 3233,'0'0,"-13"0,-13 26,-52 26,-65 90,65-64,-26 25,39-51,13 51,39-77,26 0</inkml:trace>
  <inkml:trace contextRef="#ctx0" brushRef="#br0" timeOffset="20729.5296">16044 3867,'0'0,"0"13,0 52,0 103,0-117,0 14,13 13,0-14</inkml:trace>
  <inkml:trace contextRef="#ctx0" brushRef="#br0" timeOffset="22363.7253">17372 3311,'0'0,"0"0,0 0,13 64,0 53,0 12,0-25,0 38,0-77,0-14,13 1</inkml:trace>
  <inkml:trace contextRef="#ctx0" brushRef="#br0" timeOffset="22692.8615">17020 3751,'-13'12,"13"-12,0 0,0 0,52 0,52-12,14-14,-1-13,-13 13,-13 13,-13 0,52 13</inkml:trace>
  <inkml:trace contextRef="#ctx0" brushRef="#br0" timeOffset="23796.3254">18452 3375,'-26'-12,"26"12,0 0,0 0,13 12,0 53,0 64,0-12,0-14,-13-77,13-13,0 0,13 0,13-26,0-13,13-13,-13 14,-13 12,13 13,0 25,13 40,-13-26,52 13,-26-39,0-26,-13-13,39-26,-26-38,1-182,-14 104,-13 51,-26 79,0 25,52 39</inkml:trace>
  <inkml:trace contextRef="#ctx0" brushRef="#br0" timeOffset="25085.8003">20312 3880,'-39'13,"26"-13,-52 13,-26 13,13 12,0 1,52-13,26 39,26-1,13-25,52 13,-13 0,-39-52,91 64</inkml:trace>
  <inkml:trace contextRef="#ctx0" brushRef="#br0" timeOffset="25357.4993">19831 3712,'0'26,"0"-1,26 182,-26-26,-13-51,13-53,0 1,26-26</inkml:trace>
  <inkml:trace contextRef="#ctx0" brushRef="#br0" timeOffset="25853.1648">20599 4449,'-39'-52,"39"52,0-13,-13 0,13-13,13-12,13-1,-13 26,0 0,0 13,-13 13,-13 52,0-1,0 1,26-26,0-13,26 25,-13-38,65 0,0-39</inkml:trace>
  <inkml:trace contextRef="#ctx0" brushRef="#br0" timeOffset="26871.3571">21223 3363,'0'0,"0"0,0 0,26 25,52 53,39 64,-13 1,-38-40,-1-38,-13-14,-13-25,13 0,0-13</inkml:trace>
  <inkml:trace contextRef="#ctx0" brushRef="#br0" timeOffset="27134.4132">21939 3350,'0'-13,"0"13,0 0,-65 103,-91 78,39-64,-1 12,-12-26,78-51,39-13,13-26</inkml:trace>
  <inkml:trace contextRef="#ctx0" brushRef="#br0" timeOffset="27568.0464">22212 3957,'-39'0,"39"0,0 0,0 0,0 0,0 0,13-12,0 12,0 0,-26 25,-13 40,13 51,26-51,13-13,26-13,0-14,0-25</inkml:trace>
  <inkml:trace contextRef="#ctx0" brushRef="#br0" timeOffset="29262.6098">23006 3712,'0'-13,"0"13,26-65,-26 39,0 0,0 13,0 13,0 13,0 52,-13 116,13-116,0-13,0-27,0 1,13-13</inkml:trace>
  <inkml:trace contextRef="#ctx0" brushRef="#br0" timeOffset="29605.9468">22902 3957,'-26'-64,"26"64,0 0,0 0,0 0,0 0,13-13,39 0,91-13,-39 13,-26 13,-26 13,-13 0,52 26</inkml:trace>
  <inkml:trace contextRef="#ctx0" brushRef="#br0" timeOffset="30294.7549">24151 4048,'0'13,"0"-13,0 0,0 0,13 0,0 0,39-13,0 0</inkml:trace>
  <inkml:trace contextRef="#ctx0" brushRef="#br0" timeOffset="30538.0103">24710 4061,'13'-13,"0"13,0 0,13 0,66 0,-53 0,-13 0,-13 0,0 0,-13 0,0 0,0 0,0 0</inkml:trace>
  <inkml:trace contextRef="#ctx0" brushRef="#br0" timeOffset="32511.1621">16448 5315,'0'13,"0"-13,0 0,0 0,13 65,-13 64,-13 39,-13 52,26-116,0-40,26-25,78 0</inkml:trace>
  <inkml:trace contextRef="#ctx0" brushRef="#br0" timeOffset="32804.7877">16070 5781,'39'0,"79"26,116 26,-117-65,0 13,0 0,0-13</inkml:trace>
  <inkml:trace contextRef="#ctx0" brushRef="#br0" timeOffset="34984.3331">17749 5535,'0'0,"0"0,0 0,0 13,65 233,-52-130,13-25,-13-27,13-38,0 0,26-26,0-26,-13-12,52-53,-52 52,-13 26,13 13,1 65,25 64,-39-64,0-39,13 0,78-26,-26-26,-26-39,13-51,26-208,-78 221,0-26,-13 90,0 39,0 13</inkml:trace>
  <inkml:trace contextRef="#ctx0" brushRef="#br0" timeOffset="35495.9069">19714 6208,'13'-13,"-13"13,0 0,0 0,-78-13,-65 26,12 13,40 12,13 1,39 39,26-39,26 12,13-25,13 0,39 0,-13-26,27-26,-40 0,13 13,0-64</inkml:trace>
  <inkml:trace contextRef="#ctx0" brushRef="#br0" timeOffset="35731.138">19245 6027,'-26'13,"26"12,-26 66,0 25,13 104,0-90,0-40,13-51,26 26,-13-65</inkml:trace>
  <inkml:trace contextRef="#ctx0" brushRef="#br0" timeOffset="36380.7929">19961 6583,'0'39,"0"51,-26-25,0-1,26-38,0-13,0-13,0-13,0-25,39-92,0 66,0 25,26 0,-26 26,13 52,-26-13,0 0,-13-14,-13 1,13-13,0 0,39-38,13-1,-26 13,1 26,-27 13,0 52,-13-14,26-12</inkml:trace>
  <inkml:trace contextRef="#ctx0" brushRef="#br0" timeOffset="38351.6045">21145 5949,'39'26,"-26"-13,26 26,13 38,-13-25,0 0,-13-26,0-1,0-12</inkml:trace>
  <inkml:trace contextRef="#ctx0" brushRef="#br0" timeOffset="38624.1709">21457 5626,'13'77,"-13"-77,-39 39,-65 90,0-12,-39 51,65-77,0-27,52-38,52 13</inkml:trace>
  <inkml:trace contextRef="#ctx0" brushRef="#br0" timeOffset="40348.3989">20794 5936,'-26'-26,"39"26,39-90,-26 64,-13 0,0 13,0 0,0 0,0 0,0 0,13 13,13 26,0 26,13 38,-26-51,13 13,0 13,0-1,0-12,13-13,13 0,39-1</inkml:trace>
  <inkml:trace contextRef="#ctx0" brushRef="#br0" timeOffset="41236.9677">21848 6182,'-78'-13,"78"13,13 26,0 51,-13 14,-13-39,13 25,0-64,0 0,0-13,0 0,0-26,13-13,13-25,0 25,0 13,0 13,-13 13,13 13,0 39,-13-26,0 0,-13-13,0-13,13 0,26-13,26-13,-13 13,0 13,-26 13,0 26,0-1,0 1</inkml:trace>
  <inkml:trace contextRef="#ctx0" brushRef="#br0" timeOffset="42883.4647">23500 5561,'0'0,"0"0,0 0,0 26,0 64,0 27,0-14,0-12,0-1,13-51,-13-13,13 0,0-26,-13 0</inkml:trace>
  <inkml:trace contextRef="#ctx0" brushRef="#br0" timeOffset="43132.3295">23318 6014,'-91'-52,"104"52,39 0,104 13,-91-13,-13 0,0 0,-13 0,0 0,40 13</inkml:trace>
  <inkml:trace contextRef="#ctx0" brushRef="#br0" timeOffset="43809.728">24177 5393,'0'26,"13"0,0 219,0-64,-13-38,0 64,0-143,-13 40,13-78,0-13,0-13,0 0,0-26,0-13,0-65,0 66,13-1,13 0,13 13,13 26,0 13,0 13,0 0,-39-13,-13 13,-26 12,-104 66,26-52,39-39,13 0,39-13,13 0,39-26</inkml:trace>
  <inkml:trace contextRef="#ctx0" brushRef="#br0" timeOffset="44247.0889">25218 6389,'0'0,"0"0,0 0,0 13,-26 0,-26 13,-26-1,39-12,13 0,0 13,13 0,13 26,13-26,0-1,0-12,26 0,0-13,13 0,0-26,-39 39</inkml:trace>
  <inkml:trace contextRef="#ctx0" brushRef="#br0" timeOffset="44528.2503">24984 6143,'0'0,"0"0,13 13,0 52,0 116,-13-13,-13-39,-13 39,13-90,13-26,13-52</inkml:trace>
  <inkml:trace contextRef="#ctx0" brushRef="#br0" timeOffset="52126.3459">10996 7967,'0'0,"0"0,0 0,0 0,0 0,13 0,65-26,26 0,-13 0,0 0,26 0,-52 13,0 0,-13 26</inkml:trace>
  <inkml:trace contextRef="#ctx0" brushRef="#br0" timeOffset="52498.7542">11113 8368,'0'0,"0"0,0 0,0 0,26 0,52-13,0 0,-13 0,0 13,13 0,-39 0,0 13,0 0</inkml:trace>
  <inkml:trace contextRef="#ctx0" brushRef="#br0" timeOffset="53379.6027">12453 6997,'0'-13,"0"13,0 77,-13 53,0 38,-13 39,0 25,13 1,0-90,-13 128,26-142,13-25,0-27,0-38,0-26,26 0,52-13,-39-116</inkml:trace>
  <inkml:trace contextRef="#ctx0" brushRef="#br0" timeOffset="53812.4068">12440 7139,'-13'0,"13"0,0 0,0 0,0 0,13-13,39 0,39 0,39 0,0 26,53-26</inkml:trace>
  <inkml:trace contextRef="#ctx0" brushRef="#br0" timeOffset="56844.5931">12961 7656,'-26'-64,"26"64,0 0,0 0,0 12,0 53,13 26,-13 141,0-167,13 26,-13-53,0-12,0-13,0 0,0-13,0 0,13-39,13-25,-13 25,0 26,0 13,0 13,39 103,-13 14,-13-66,0-25,-13-26,0 0,26-26,13-39,13-103,0-142,-39 193,0 1,0 51,-13 26,-13 13,0 13,39 13,39-26</inkml:trace>
  <inkml:trace contextRef="#ctx0" brushRef="#br0" timeOffset="57893.2406">14041 8523,'-26'-26,"26"26,0 0,0 0,-13-13,-66 13,1 26,13 13,-13 51,52-12,26-27,26 1,39-13,13 0,-13-26,1 0,-53 0</inkml:trace>
  <inkml:trace contextRef="#ctx0" brushRef="#br0" timeOffset="58198.1476">13780 8277,'-39'0,"39"13,0 155,-13 39,13-117,-13-12,-13-26,13-13,26 38,-13-51</inkml:trace>
  <inkml:trace contextRef="#ctx0" brushRef="#br0" timeOffset="73137.4139">14288 9001,'-13'-13,"13"13,0 0,0 0,0 0,0 0,0 0,0 0,0 0,0 0,0 26,0 26,13 13,-13-14,0-12,0 0,0-13,0 0,0-13,0-1,0 1,0 13,78-39</inkml:trace>
  <inkml:trace contextRef="#ctx0" brushRef="#br0" timeOffset="74609.4705">15693 7902,'0'-39,"0"39,0 0,0 0,0 0,0 26,-26 181,26-104,13-12,0-1,0-51,0 0,0-26,0 0,0-13,0-13,13-26,26-51,13-1,-26 52,-13 26,0 13,13 26,26 104,-25-79,-14-12,-13-26,13 0,26 13,-26-26,0-13,0-39,-13-51,-13-52,13 64,13-12,-13 64,13 26,52 39</inkml:trace>
  <inkml:trace contextRef="#ctx0" brushRef="#br0" timeOffset="75265.5057">17216 8536,'0'0,"0"0,-14 0,-25-13,-65 26,-39 13,39 25,52 1,26-13,0 25,52-12,13-13,39 13,-13-14,0 1,-26-39,0 0,39-13,-39 0</inkml:trace>
  <inkml:trace contextRef="#ctx0" brushRef="#br0" timeOffset="75536.124">16708 8445,'13'26,"-13"-13,26 155,-13-39,0-12,-13-27,-13 14,13-65,0-14,13-12</inkml:trace>
  <inkml:trace contextRef="#ctx0" brushRef="#br0" timeOffset="76310.2291">17567 9131,'-52'-26,"52"26,0 0,0 0,0 0,0 0,0 0,13-13,26 0,26 0,-26 13,26 13,-39 0,-13 26,-26 12,-13 1,-39-13,26 25,26-38,0-13,13 0,0 0,13 0,0 0,26 0,39-13</inkml:trace>
  <inkml:trace contextRef="#ctx0" brushRef="#br0" timeOffset="77147.551">18543 8600,'-13'-13,"13"13,0 0,0 0,0 0,39 13</inkml:trace>
  <inkml:trace contextRef="#ctx0" brushRef="#br0" timeOffset="77342.4939">19037 8730,'0'13,"0"-13,0 0,0 0,13 12</inkml:trace>
  <inkml:trace contextRef="#ctx0" brushRef="#br0" timeOffset="77507.5757">19297 8600,'0'13,"0"-13,0 0</inkml:trace>
  <inkml:trace contextRef="#ctx0" brushRef="#br0" timeOffset="78989.9715">20416 8432,'-39'-39,"39"39,0 0,0-13,0 13,0 0,-26 65,13 26,26-1,0-38,0-13,13-1,-13-25,0-13,13 0,1-13,-1 1,-13-1,13 0,0 13,13 38,13 27,0 0,-13-26,0-14,-13-12,0-13,-13-13,26-116,-13-26,0 39,0 25,-13 52,0 13,0 26,52 13</inkml:trace>
  <inkml:trace contextRef="#ctx0" brushRef="#br0" timeOffset="79537.5406">21627 9079,'13'-26,"-13"26,0 0,0 0,-26 0,-66 26,-51 13,78-1,39 1,0 0,26 0,13-13,13-13,13 0,13-1,-13-12,39-12,-39-1</inkml:trace>
  <inkml:trace contextRef="#ctx0" brushRef="#br0" timeOffset="79789.9909">21262 8846,'-26'52,"26"-26,-13 155,13-65,-39 91,26-142,0-1,13-25,26-26,26 26</inkml:trace>
  <inkml:trace contextRef="#ctx0" brushRef="#br0" timeOffset="80469.098">21848 9402,'0'-13,"0"13,-26 39,13 0,0 0,0-1,-13 1,26-26,0 0,0 0,0-13,0 0,13-39,26-25,-13 38,-13 13,0 13,13 39,-13 25,-13-25,0-26,0 0,0 0,0-13,13 0,13-13,0 0,0 0,0 13,-13 0,0 26,0 0,-13 0,26 12</inkml:trace>
  <inkml:trace contextRef="#ctx0" brushRef="#br0" timeOffset="81566.6522">22069 7902,'0'-39,"0"39,26 0,26 0,-13 0,0 0,169 78,-130-39,0 12,-12-12,-1 26,0 38,-26 78,-26-90,-13 116,-26-91,-13 52,-13 13,39-90,-26 64,39-116,0-26,0 0,0-13,0 0,0 0</inkml:trace>
  <inkml:trace contextRef="#ctx0" brushRef="#br0" timeOffset="82520.4047">22642 9519,'13'0,"-13"0,0 0,0 0,0 12,-13 27,-1 13,1 26,-13 77,13-65,0 14,0-40,13 27,0-26,0-27,0-25,-26 26,0-26,-26 0,0-26,-26 0,-52-26,0 26,65 13,65 0</inkml:trace>
  <inkml:trace contextRef="#ctx0" brushRef="#br0" timeOffset="83427.0685">23331 7811,'-65'0,"65"0,13 26,13 117,13 38,-13 142,-52-52,-52 143,0 117,13-118,13 27,65-91,-26 117,0-91,13-26,0-90,0-91,26-39,0-64,13-26,39-39,130-117</inkml:trace>
  <inkml:trace contextRef="#ctx0" brushRef="#br0" timeOffset="84044.4838">23331 8005,'0'0,"0"0,0 0,13 0,39 13,52 13,39-13,-64 0,12 26,-26-13,130 64</inkml:trace>
  <inkml:trace contextRef="#ctx0" brushRef="#br0" timeOffset="86818.1603">23643 8755,'0'-12,"0"12,0 0,13 0,0 0,26 12,14 40,25 26,0-1,-26-25,0 13,-26-26,0-14,0 1,26 0,-39-26</inkml:trace>
  <inkml:trace contextRef="#ctx0" brushRef="#br0" timeOffset="87079.5042">24281 8755,'-26'13,"13"0,-52 39,-39 39,-26 12,65-51,0 0,39-27,13-12,26 26</inkml:trace>
  <inkml:trace contextRef="#ctx0" brushRef="#br0" timeOffset="87414.6147">24385 9260,'0'0,"0"0,0 0,0 0,0 0,0 39,0 129,13-91,52 104</inkml:trace>
  <inkml:trace contextRef="#ctx0" brushRef="#br0" timeOffset="87932.6764">23813 10126,'-39'-77,"39"77,0 0,0 0,0 13,156 194,-117-143,0 53,-26-66,0 14,0-26,13-13,26-13</inkml:trace>
  <inkml:trace contextRef="#ctx0" brushRef="#br0" timeOffset="88184.3361">24190 10282,'-65'25,"52"-12,-52 52,-78 38,78-38,-13 0,25-26,40-26,13-13</inkml:trace>
  <inkml:trace contextRef="#ctx0" brushRef="#br0" timeOffset="88633.0598">24450 10760,'-52'-26,"52"26,0 0,0 0,13-13,0 0,0 0,0 0,0 13,0 13,-26 26,-13 26,13 64,26-77,13-13,0-13,52 12,-13-25,39-26,14 39</inkml:trace>
  <inkml:trace contextRef="#ctx0" brushRef="#br0" timeOffset="89052.394">24229 11355,'-13'13,"13"-13,0 0,13 0,0 0,0 0</inkml:trace>
  <inkml:trace contextRef="#ctx0" brushRef="#br0" timeOffset="89260.935">24216 11911,'-26'-65,"26"65,0 0,13 0,0 0,13-12,0-1</inkml:trace>
  <inkml:trace contextRef="#ctx0" brushRef="#br0" timeOffset="89417.1999">24203 12170,'-13'13,"13"-13,26 13</inkml:trace>
  <inkml:trace contextRef="#ctx0" brushRef="#br0" timeOffset="89984.1469">23813 12609,'-13'13,"26"0,0 13,26 13,13 13,13 12,-13-12,0-13,0-13,39 0,-39-26</inkml:trace>
  <inkml:trace contextRef="#ctx0" brushRef="#br0" timeOffset="90246.0063">24255 12622,'-78'91,"39"-39,-52 51,13-12,39-40,13-12,0-13,26-13,13-13</inkml:trace>
  <inkml:trace contextRef="#ctx0" brushRef="#br0" timeOffset="90845.0441">24463 13088,'0'0,"0"13,26 90,-13-38,-13-26,0-13,13-13,-13 0,0-13,13 0,13-26,13-39,0 0,-13 40,-13 12,0 0,0 13,0 0,0 0,0 0,0 0,13 0,0 0,14 13,-14 0,-13-1,0 27,0-13,0-13,-13 0,13-39,26-39</inkml:trace>
  <inkml:trace contextRef="#ctx0" brushRef="#br0" timeOffset="91704.1429">24971 13088,'13'-13,"-13"13,0 0,13 0,0 0,0 13,13 26,-13 0,13 38,-13-12,0-26,0-1,-13-25,0 0,0 13</inkml:trace>
  <inkml:trace contextRef="#ctx0" brushRef="#br0" timeOffset="94316.324">24528 8174,'0'12,"0"-12,52-25,0 12,-13 0,0 13,-13 0,26 0,1 0,-14 13,13 0,0 12,-13 1,0 13,0 65,-13-14,-13-25,39 64,-39-51,13-14,0 14,-13-26,13 64,-26-38,-13-1,13-12,0-13,-13 38,-13 1,13-27,0-12,0 13,0-26,0 25,0 14,13-39,0-1,0 1,0 0,-13 0,13 64,13-51,-13-13,13 0,-13-1,13 27,-13-26,0 13,0-14,0 27,13-26,-13 13,0-1,0-12,-13 0,13 51,0-38,0-13,0 0,0 13,0-14,0 1,0 0,0 0,-13 12,0 27,13-26,0-13,-13-1,13 1,0 52,0-52,0 12,0-12,-13 0,13 0,0-1,0 1,0 0,0 0,0 0,0 38,0-12,0-26,0-1,13-12,0 0,-13 0,13 0,26 77,-26-51,0-13,0 0,0 0,13 12,-13-25,0 0,-13 13,13 0,0-1,0 1,0-13,0 0,0 0,0 0,-13 12,13 1,-13 0,0 0,0 0,13 51,-13-12,0-39,0 12,-13 14,0 0,13-14,0 1,0-13,0-13,0 0,0-1,-13 1,0 0,0 0,-26 13,-39-39</inkml:trace>
  <inkml:trace contextRef="#ctx0" brushRef="#br0" timeOffset="96552.8239">18673 13062,'0'0,"0"0,0 0,0 13,26 155,0 168,-13-232,13 51,-13-51,0-14,-13-25,13-26,13-1</inkml:trace>
  <inkml:trace contextRef="#ctx0" brushRef="#br0" timeOffset="96787.1259">18243 13825,'66'-13,"-27"0,169-13,-52 13,-52 1,13 12,13-13,-39 0,183-26</inkml:trace>
  <inkml:trace contextRef="#ctx0" brushRef="#br0" timeOffset="97446.4659">20234 13023,'0'65,"13"13,26 258,-13-207,-13 39,13 65,-26-155,0-1,0-51,0-13,0 0,0-13,13-26,39-77,-13 51,27 0,25 26,0 26,0 39,0 26,-52-26,-13-14,-13 14,-52 13,-91 26,-13-1,26-38,-14-26,66-13,39-13,26-13,39 0</inkml:trace>
  <inkml:trace contextRef="#ctx0" brushRef="#br0" timeOffset="97973.1986">21522 14239,'79'-39,"-79"39,13 0,0-13,0 0,-13 0,-13 0,-39 1,-40 24,14 14,52 13,0 0,0 51,26-38,13 0,0-26,0-13,0 0,0-13,13-13,13-13,13-39,-39 26</inkml:trace>
  <inkml:trace contextRef="#ctx0" brushRef="#br0" timeOffset="98183.2049">21444 13825,'-52'26,"52"0,-13 13,-13 90,0 65,13 13,-13-65,13-90,13 0,0-39,0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87799-AE9E-4472-AAFC-3EE07482EEA1}" type="datetimeFigureOut">
              <a:rPr lang="en-US" smtClean="0"/>
              <a:t>9/13/2018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B4438B-3469-416A-A90A-0A0E253D0A87}" type="slidenum">
              <a:rPr lang="en-US" smtClean="0"/>
              <a:t>‹#›</a:t>
            </a:fld>
            <a:endParaRPr lang="en-US"/>
          </a:p>
        </p:txBody>
      </p:sp>
    </p:spTree>
    <p:extLst>
      <p:ext uri="{BB962C8B-B14F-4D97-AF65-F5344CB8AC3E}">
        <p14:creationId xmlns:p14="http://schemas.microsoft.com/office/powerpoint/2010/main" val="2461164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122363"/>
            <a:ext cx="7772400" cy="2387600"/>
          </a:xfrm>
        </p:spPr>
        <p:txBody>
          <a:bodyPr anchor="b">
            <a:normAutofit/>
          </a:bodyPr>
          <a:lstStyle>
            <a:lvl1pPr algn="ctr">
              <a:defRPr sz="3200">
                <a:latin typeface="Arial" panose="020B0604020202020204" pitchFamily="34" charset="0"/>
                <a:cs typeface="Arial" panose="020B0604020202020204" pitchFamily="34" charset="0"/>
              </a:defRPr>
            </a:lvl1pPr>
          </a:lstStyle>
          <a:p>
            <a:r>
              <a:rPr lang="en-US" dirty="0"/>
              <a:t>Click to edit Master title style</a:t>
            </a:r>
            <a:br>
              <a:rPr lang="en-US" dirty="0"/>
            </a:br>
            <a:r>
              <a:rPr lang="en-US" dirty="0"/>
              <a:t/>
            </a:r>
            <a:br>
              <a:rPr lang="en-US" dirty="0"/>
            </a:br>
            <a:endParaRPr lang="en-US" dirty="0"/>
          </a:p>
        </p:txBody>
      </p:sp>
      <p:sp>
        <p:nvSpPr>
          <p:cNvPr id="3" name="Subtitle 2"/>
          <p:cNvSpPr>
            <a:spLocks noGrp="1"/>
          </p:cNvSpPr>
          <p:nvPr>
            <p:ph type="subTitle" idx="1"/>
          </p:nvPr>
        </p:nvSpPr>
        <p:spPr>
          <a:xfrm>
            <a:off x="1143000" y="4150676"/>
            <a:ext cx="6858000" cy="1655762"/>
          </a:xfrm>
        </p:spPr>
        <p:txBody>
          <a:bodyPr/>
          <a:lstStyle>
            <a:lvl1pPr marL="0" indent="0" algn="ctr">
              <a:buNone/>
              <a:defRPr sz="20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Click to edit Master subtitle style</a:t>
            </a:r>
          </a:p>
        </p:txBody>
      </p:sp>
      <p:sp>
        <p:nvSpPr>
          <p:cNvPr id="4" name="Date Placeholder 3"/>
          <p:cNvSpPr>
            <a:spLocks noGrp="1"/>
          </p:cNvSpPr>
          <p:nvPr>
            <p:ph type="dt" sz="half" idx="10"/>
          </p:nvPr>
        </p:nvSpPr>
        <p:spPr/>
        <p:txBody>
          <a:bodyPr/>
          <a:lstStyle/>
          <a:p>
            <a:fld id="{81D86971-AA3D-4618-B095-A67C1540061B}" type="datetime1">
              <a:rPr lang="en-US" smtClean="0"/>
              <a:t>9/13/2018</a:t>
            </a:fld>
            <a:endParaRPr lang="en-US"/>
          </a:p>
        </p:txBody>
      </p:sp>
      <p:sp>
        <p:nvSpPr>
          <p:cNvPr id="6" name="Slide Number Placeholder 5"/>
          <p:cNvSpPr>
            <a:spLocks noGrp="1"/>
          </p:cNvSpPr>
          <p:nvPr>
            <p:ph type="sldNum" sz="quarter" idx="12"/>
          </p:nvPr>
        </p:nvSpPr>
        <p:spPr/>
        <p:txBody>
          <a:bodyPr/>
          <a:lstStyle/>
          <a:p>
            <a:fld id="{5B1B83BB-9314-4E5E-B63B-28149573B59A}" type="slidenum">
              <a:rPr lang="en-US" smtClean="0"/>
              <a:t>‹#›</a:t>
            </a:fld>
            <a:endParaRPr lang="en-US"/>
          </a:p>
        </p:txBody>
      </p:sp>
      <p:sp>
        <p:nvSpPr>
          <p:cNvPr id="8" name="Rectangle 7">
            <a:extLst>
              <a:ext uri="{FF2B5EF4-FFF2-40B4-BE49-F238E27FC236}">
                <a16:creationId xmlns="" xmlns:a16="http://schemas.microsoft.com/office/drawing/2014/main" id="{CA4298F1-1018-457D-871A-D123D351AF79}"/>
              </a:ext>
            </a:extLst>
          </p:cNvPr>
          <p:cNvSpPr/>
          <p:nvPr userDrawn="1"/>
        </p:nvSpPr>
        <p:spPr>
          <a:xfrm>
            <a:off x="464136" y="433950"/>
            <a:ext cx="4003766" cy="276999"/>
          </a:xfrm>
          <a:prstGeom prst="rect">
            <a:avLst/>
          </a:prstGeom>
        </p:spPr>
        <p:txBody>
          <a:bodyPr wrap="square">
            <a:spAutoFit/>
          </a:bodyPr>
          <a:lstStyle/>
          <a:p>
            <a:pPr algn="l"/>
            <a:r>
              <a:rPr lang="en-US" sz="1200" dirty="0"/>
              <a:t>G700-1MTLA  Artificial Intelligent</a:t>
            </a:r>
          </a:p>
        </p:txBody>
      </p:sp>
    </p:spTree>
    <p:extLst>
      <p:ext uri="{BB962C8B-B14F-4D97-AF65-F5344CB8AC3E}">
        <p14:creationId xmlns:p14="http://schemas.microsoft.com/office/powerpoint/2010/main" val="2892833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959429"/>
            <a:ext cx="7886700" cy="4217534"/>
          </a:xfrm>
        </p:spPr>
        <p:txBody>
          <a:bodyPr/>
          <a:lstStyle>
            <a:lvl1pPr>
              <a:defRPr sz="2000"/>
            </a:lvl1pPr>
            <a:lvl2pPr>
              <a:defRPr sz="1800"/>
            </a:lvl2pPr>
            <a:lvl3pPr>
              <a:defRPr sz="16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r>
              <a:rPr lang="en-US" dirty="0"/>
              <a:t>Fall 2017</a:t>
            </a:r>
          </a:p>
        </p:txBody>
      </p:sp>
      <p:sp>
        <p:nvSpPr>
          <p:cNvPr id="5" name="Footer Placeholder 4"/>
          <p:cNvSpPr>
            <a:spLocks noGrp="1"/>
          </p:cNvSpPr>
          <p:nvPr>
            <p:ph type="ftr" sz="quarter" idx="11"/>
          </p:nvPr>
        </p:nvSpPr>
        <p:spPr/>
        <p:txBody>
          <a:bodyPr/>
          <a:lstStyle>
            <a:lvl1pPr algn="l">
              <a:defRPr/>
            </a:lvl1pPr>
          </a:lstStyle>
          <a:p>
            <a:r>
              <a:rPr lang="en-US" dirty="0"/>
              <a:t>Artificial Intelligent - Lecture 1</a:t>
            </a:r>
          </a:p>
        </p:txBody>
      </p:sp>
      <p:sp>
        <p:nvSpPr>
          <p:cNvPr id="6" name="Slide Number Placeholder 5"/>
          <p:cNvSpPr>
            <a:spLocks noGrp="1"/>
          </p:cNvSpPr>
          <p:nvPr>
            <p:ph type="sldNum" sz="quarter" idx="12"/>
          </p:nvPr>
        </p:nvSpPr>
        <p:spPr/>
        <p:txBody>
          <a:bodyPr/>
          <a:lstStyle/>
          <a:p>
            <a:fld id="{B6D6B3F8-BBC1-4F80-A166-E89D487A543D}" type="slidenum">
              <a:rPr lang="en-US" smtClean="0"/>
              <a:pPr/>
              <a:t>‹#›</a:t>
            </a:fld>
            <a:endParaRPr lang="en-US" dirty="0"/>
          </a:p>
        </p:txBody>
      </p:sp>
    </p:spTree>
    <p:extLst>
      <p:ext uri="{BB962C8B-B14F-4D97-AF65-F5344CB8AC3E}">
        <p14:creationId xmlns:p14="http://schemas.microsoft.com/office/powerpoint/2010/main" val="91255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457A99-F00D-4545-8F3A-201F3DDDFB6B}" type="datetime1">
              <a:rPr lang="en-US" smtClean="0"/>
              <a:t>9/13/2018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UP2101 - Engineering Mathematics - Lecture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1B83BB-9314-4E5E-B63B-28149573B59A}" type="slidenum">
              <a:rPr lang="en-US" smtClean="0"/>
              <a:t>‹#›</a:t>
            </a:fld>
            <a:endParaRPr lang="en-US"/>
          </a:p>
        </p:txBody>
      </p:sp>
    </p:spTree>
    <p:extLst>
      <p:ext uri="{BB962C8B-B14F-4D97-AF65-F5344CB8AC3E}">
        <p14:creationId xmlns:p14="http://schemas.microsoft.com/office/powerpoint/2010/main" val="93220792"/>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3200" kern="1200">
          <a:solidFill>
            <a:srgbClr val="000099"/>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00009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4.emf"/><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12.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2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 Id="rId6" Type="http://schemas.openxmlformats.org/officeDocument/2006/relationships/image" Target="../media/image35.emf"/><Relationship Id="rId5" Type="http://schemas.openxmlformats.org/officeDocument/2006/relationships/image" Target="../media/image34.emf"/><Relationship Id="rId4" Type="http://schemas.openxmlformats.org/officeDocument/2006/relationships/image" Target="../media/image33.emf"/></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71C93-62D3-46C1-BB0A-08D313764187}"/>
              </a:ext>
            </a:extLst>
          </p:cNvPr>
          <p:cNvSpPr>
            <a:spLocks noGrp="1"/>
          </p:cNvSpPr>
          <p:nvPr>
            <p:ph type="ctrTitle"/>
          </p:nvPr>
        </p:nvSpPr>
        <p:spPr/>
        <p:txBody>
          <a:bodyPr>
            <a:normAutofit/>
          </a:bodyPr>
          <a:lstStyle/>
          <a:p>
            <a:r>
              <a:rPr lang="en-US" dirty="0"/>
              <a:t/>
            </a:r>
            <a:br>
              <a:rPr lang="en-US" dirty="0"/>
            </a:br>
            <a:r>
              <a:rPr lang="en-US" sz="1800" dirty="0"/>
              <a:t>Lecture </a:t>
            </a:r>
            <a:r>
              <a:rPr lang="en-US" sz="1800" dirty="0" smtClean="0"/>
              <a:t>01:</a:t>
            </a:r>
            <a:r>
              <a:rPr lang="en-US" dirty="0" smtClean="0"/>
              <a:t> </a:t>
            </a:r>
            <a:r>
              <a:rPr lang="en-US" dirty="0"/>
              <a:t/>
            </a:r>
            <a:br>
              <a:rPr lang="en-US" dirty="0"/>
            </a:br>
            <a:r>
              <a:rPr lang="en-US" dirty="0"/>
              <a:t>Introduction</a:t>
            </a:r>
            <a:br>
              <a:rPr lang="en-US" dirty="0"/>
            </a:br>
            <a:endParaRPr lang="en-US" dirty="0"/>
          </a:p>
        </p:txBody>
      </p:sp>
      <p:sp>
        <p:nvSpPr>
          <p:cNvPr id="3" name="Subtitle 2">
            <a:extLst>
              <a:ext uri="{FF2B5EF4-FFF2-40B4-BE49-F238E27FC236}">
                <a16:creationId xmlns="" xmlns:a16="http://schemas.microsoft.com/office/drawing/2014/main" id="{296C0C85-7C37-4EE3-893C-4C3C0EFCA4BC}"/>
              </a:ext>
            </a:extLst>
          </p:cNvPr>
          <p:cNvSpPr>
            <a:spLocks noGrp="1"/>
          </p:cNvSpPr>
          <p:nvPr>
            <p:ph type="subTitle" idx="1"/>
          </p:nvPr>
        </p:nvSpPr>
        <p:spPr/>
        <p:txBody>
          <a:bodyPr>
            <a:normAutofit/>
          </a:bodyPr>
          <a:lstStyle/>
          <a:p>
            <a:endParaRPr lang="en-US" dirty="0"/>
          </a:p>
          <a:p>
            <a:r>
              <a:rPr lang="en-US" dirty="0"/>
              <a:t>By:</a:t>
            </a:r>
          </a:p>
          <a:p>
            <a:r>
              <a:rPr lang="en-US" dirty="0"/>
              <a:t>Nur Uddin, </a:t>
            </a:r>
            <a:r>
              <a:rPr lang="en-US" dirty="0" err="1"/>
              <a:t>Ph.D</a:t>
            </a:r>
            <a:endParaRPr lang="en-US" dirty="0"/>
          </a:p>
        </p:txBody>
      </p:sp>
      <p:sp>
        <p:nvSpPr>
          <p:cNvPr id="5" name="Slide Number Placeholder 4">
            <a:extLst>
              <a:ext uri="{FF2B5EF4-FFF2-40B4-BE49-F238E27FC236}">
                <a16:creationId xmlns="" xmlns:a16="http://schemas.microsoft.com/office/drawing/2014/main" id="{3D528B9A-3DB1-44DE-BFED-FAB3D9D30F57}"/>
              </a:ext>
            </a:extLst>
          </p:cNvPr>
          <p:cNvSpPr>
            <a:spLocks noGrp="1"/>
          </p:cNvSpPr>
          <p:nvPr>
            <p:ph type="sldNum" sz="quarter" idx="12"/>
          </p:nvPr>
        </p:nvSpPr>
        <p:spPr/>
        <p:txBody>
          <a:bodyPr/>
          <a:lstStyle/>
          <a:p>
            <a:fld id="{5B1B83BB-9314-4E5E-B63B-28149573B59A}" type="slidenum">
              <a:rPr lang="en-US" smtClean="0"/>
              <a:t>1</a:t>
            </a:fld>
            <a:endParaRPr lang="en-US"/>
          </a:p>
        </p:txBody>
      </p:sp>
    </p:spTree>
    <p:extLst>
      <p:ext uri="{BB962C8B-B14F-4D97-AF65-F5344CB8AC3E}">
        <p14:creationId xmlns:p14="http://schemas.microsoft.com/office/powerpoint/2010/main" val="2162179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CCBA8-D517-4631-AA54-5CBA73475801}"/>
              </a:ext>
            </a:extLst>
          </p:cNvPr>
          <p:cNvSpPr>
            <a:spLocks noGrp="1"/>
          </p:cNvSpPr>
          <p:nvPr>
            <p:ph type="title"/>
          </p:nvPr>
        </p:nvSpPr>
        <p:spPr/>
        <p:txBody>
          <a:bodyPr/>
          <a:lstStyle/>
          <a:p>
            <a:r>
              <a:rPr lang="en-US" dirty="0"/>
              <a:t>Human Brain</a:t>
            </a:r>
          </a:p>
        </p:txBody>
      </p:sp>
      <p:sp>
        <p:nvSpPr>
          <p:cNvPr id="4" name="Footer Placeholder 3">
            <a:extLst>
              <a:ext uri="{FF2B5EF4-FFF2-40B4-BE49-F238E27FC236}">
                <a16:creationId xmlns="" xmlns:a16="http://schemas.microsoft.com/office/drawing/2014/main" id="{0EC56284-6393-482A-9115-77704177CB40}"/>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A77F3FD-83C6-459E-BD02-293D47E6796C}"/>
              </a:ext>
            </a:extLst>
          </p:cNvPr>
          <p:cNvSpPr>
            <a:spLocks noGrp="1"/>
          </p:cNvSpPr>
          <p:nvPr>
            <p:ph type="sldNum" sz="quarter" idx="12"/>
          </p:nvPr>
        </p:nvSpPr>
        <p:spPr/>
        <p:txBody>
          <a:bodyPr/>
          <a:lstStyle/>
          <a:p>
            <a:fld id="{B6D6B3F8-BBC1-4F80-A166-E89D487A543D}" type="slidenum">
              <a:rPr lang="en-US" smtClean="0"/>
              <a:pPr/>
              <a:t>10</a:t>
            </a:fld>
            <a:endParaRPr lang="en-US" dirty="0"/>
          </a:p>
        </p:txBody>
      </p:sp>
      <p:pic>
        <p:nvPicPr>
          <p:cNvPr id="6" name="Picture 5">
            <a:extLst>
              <a:ext uri="{FF2B5EF4-FFF2-40B4-BE49-F238E27FC236}">
                <a16:creationId xmlns="" xmlns:a16="http://schemas.microsoft.com/office/drawing/2014/main" id="{8F563A46-226C-4CB4-8527-E6C99FD38EE2}"/>
              </a:ext>
            </a:extLst>
          </p:cNvPr>
          <p:cNvPicPr>
            <a:picLocks noChangeAspect="1"/>
          </p:cNvPicPr>
          <p:nvPr/>
        </p:nvPicPr>
        <p:blipFill>
          <a:blip r:embed="rId2"/>
          <a:stretch>
            <a:fillRect/>
          </a:stretch>
        </p:blipFill>
        <p:spPr>
          <a:xfrm>
            <a:off x="1764597" y="2167428"/>
            <a:ext cx="4693353" cy="2881311"/>
          </a:xfrm>
          <a:prstGeom prst="rect">
            <a:avLst/>
          </a:prstGeom>
        </p:spPr>
      </p:pic>
    </p:spTree>
    <p:extLst>
      <p:ext uri="{BB962C8B-B14F-4D97-AF65-F5344CB8AC3E}">
        <p14:creationId xmlns:p14="http://schemas.microsoft.com/office/powerpoint/2010/main" val="109007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1CCBA8-D517-4631-AA54-5CBA73475801}"/>
              </a:ext>
            </a:extLst>
          </p:cNvPr>
          <p:cNvSpPr>
            <a:spLocks noGrp="1"/>
          </p:cNvSpPr>
          <p:nvPr>
            <p:ph type="title"/>
          </p:nvPr>
        </p:nvSpPr>
        <p:spPr/>
        <p:txBody>
          <a:bodyPr/>
          <a:lstStyle/>
          <a:p>
            <a:r>
              <a:rPr lang="en-US" dirty="0"/>
              <a:t>Human Brain</a:t>
            </a:r>
          </a:p>
        </p:txBody>
      </p:sp>
      <p:sp>
        <p:nvSpPr>
          <p:cNvPr id="4" name="Footer Placeholder 3">
            <a:extLst>
              <a:ext uri="{FF2B5EF4-FFF2-40B4-BE49-F238E27FC236}">
                <a16:creationId xmlns="" xmlns:a16="http://schemas.microsoft.com/office/drawing/2014/main" id="{0EC56284-6393-482A-9115-77704177CB40}"/>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A77F3FD-83C6-459E-BD02-293D47E6796C}"/>
              </a:ext>
            </a:extLst>
          </p:cNvPr>
          <p:cNvSpPr>
            <a:spLocks noGrp="1"/>
          </p:cNvSpPr>
          <p:nvPr>
            <p:ph type="sldNum" sz="quarter" idx="12"/>
          </p:nvPr>
        </p:nvSpPr>
        <p:spPr/>
        <p:txBody>
          <a:bodyPr/>
          <a:lstStyle/>
          <a:p>
            <a:fld id="{B6D6B3F8-BBC1-4F80-A166-E89D487A543D}" type="slidenum">
              <a:rPr lang="en-US" smtClean="0"/>
              <a:pPr/>
              <a:t>11</a:t>
            </a:fld>
            <a:endParaRPr lang="en-US" dirty="0"/>
          </a:p>
        </p:txBody>
      </p:sp>
      <p:pic>
        <p:nvPicPr>
          <p:cNvPr id="9" name="Picture 8">
            <a:extLst>
              <a:ext uri="{FF2B5EF4-FFF2-40B4-BE49-F238E27FC236}">
                <a16:creationId xmlns="" xmlns:a16="http://schemas.microsoft.com/office/drawing/2014/main" id="{FC625D23-09CF-4D41-BF2E-0BC47427A8C1}"/>
              </a:ext>
            </a:extLst>
          </p:cNvPr>
          <p:cNvPicPr>
            <a:picLocks noChangeAspect="1"/>
          </p:cNvPicPr>
          <p:nvPr/>
        </p:nvPicPr>
        <p:blipFill>
          <a:blip r:embed="rId2"/>
          <a:stretch>
            <a:fillRect/>
          </a:stretch>
        </p:blipFill>
        <p:spPr>
          <a:xfrm>
            <a:off x="1520628" y="2294551"/>
            <a:ext cx="5341280" cy="4005961"/>
          </a:xfrm>
          <a:prstGeom prst="rect">
            <a:avLst/>
          </a:prstGeom>
        </p:spPr>
      </p:pic>
      <p:sp>
        <p:nvSpPr>
          <p:cNvPr id="3" name="TextBox 2">
            <a:extLst>
              <a:ext uri="{FF2B5EF4-FFF2-40B4-BE49-F238E27FC236}">
                <a16:creationId xmlns="" xmlns:a16="http://schemas.microsoft.com/office/drawing/2014/main" id="{63BD5D01-CF33-43D8-B75C-2E7ACAE8240E}"/>
              </a:ext>
            </a:extLst>
          </p:cNvPr>
          <p:cNvSpPr txBox="1"/>
          <p:nvPr/>
        </p:nvSpPr>
        <p:spPr>
          <a:xfrm>
            <a:off x="628650" y="1649386"/>
            <a:ext cx="5711820" cy="400110"/>
          </a:xfrm>
          <a:prstGeom prst="rect">
            <a:avLst/>
          </a:prstGeom>
          <a:noFill/>
        </p:spPr>
        <p:txBody>
          <a:bodyPr wrap="none" rtlCol="0">
            <a:spAutoFit/>
          </a:bodyPr>
          <a:lstStyle/>
          <a:p>
            <a:r>
              <a:rPr lang="en-US" sz="2000" dirty="0">
                <a:solidFill>
                  <a:srgbClr val="000099"/>
                </a:solidFill>
                <a:latin typeface="Arial" panose="020B0604020202020204" pitchFamily="34" charset="0"/>
                <a:cs typeface="Arial" panose="020B0604020202020204" pitchFamily="34" charset="0"/>
              </a:rPr>
              <a:t>Processing element of brain is known as neuron.</a:t>
            </a:r>
          </a:p>
        </p:txBody>
      </p:sp>
    </p:spTree>
    <p:extLst>
      <p:ext uri="{BB962C8B-B14F-4D97-AF65-F5344CB8AC3E}">
        <p14:creationId xmlns:p14="http://schemas.microsoft.com/office/powerpoint/2010/main" val="2168482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C9339E-FCE4-40FE-AD6C-98B7B11A93FD}"/>
              </a:ext>
            </a:extLst>
          </p:cNvPr>
          <p:cNvSpPr>
            <a:spLocks noGrp="1"/>
          </p:cNvSpPr>
          <p:nvPr>
            <p:ph type="title"/>
          </p:nvPr>
        </p:nvSpPr>
        <p:spPr/>
        <p:txBody>
          <a:bodyPr/>
          <a:lstStyle/>
          <a:p>
            <a:r>
              <a:rPr lang="en-US" dirty="0"/>
              <a:t>Model of Neuron</a:t>
            </a:r>
          </a:p>
        </p:txBody>
      </p:sp>
      <p:sp>
        <p:nvSpPr>
          <p:cNvPr id="4" name="Footer Placeholder 3">
            <a:extLst>
              <a:ext uri="{FF2B5EF4-FFF2-40B4-BE49-F238E27FC236}">
                <a16:creationId xmlns="" xmlns:a16="http://schemas.microsoft.com/office/drawing/2014/main" id="{E679B870-8EC8-4747-B139-0F78DD387B26}"/>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98720E13-2722-4B35-B8D0-49DC68D65F6A}"/>
              </a:ext>
            </a:extLst>
          </p:cNvPr>
          <p:cNvSpPr>
            <a:spLocks noGrp="1"/>
          </p:cNvSpPr>
          <p:nvPr>
            <p:ph type="sldNum" sz="quarter" idx="12"/>
          </p:nvPr>
        </p:nvSpPr>
        <p:spPr/>
        <p:txBody>
          <a:bodyPr/>
          <a:lstStyle/>
          <a:p>
            <a:fld id="{B6D6B3F8-BBC1-4F80-A166-E89D487A543D}" type="slidenum">
              <a:rPr lang="en-US" smtClean="0"/>
              <a:pPr/>
              <a:t>12</a:t>
            </a:fld>
            <a:endParaRPr lang="en-US" dirty="0"/>
          </a:p>
        </p:txBody>
      </p:sp>
      <p:pic>
        <p:nvPicPr>
          <p:cNvPr id="6" name="Picture 5">
            <a:extLst>
              <a:ext uri="{FF2B5EF4-FFF2-40B4-BE49-F238E27FC236}">
                <a16:creationId xmlns="" xmlns:a16="http://schemas.microsoft.com/office/drawing/2014/main" id="{0D40C80A-9800-4BF6-84A0-2E562DE4A809}"/>
              </a:ext>
            </a:extLst>
          </p:cNvPr>
          <p:cNvPicPr>
            <a:picLocks noChangeAspect="1"/>
          </p:cNvPicPr>
          <p:nvPr/>
        </p:nvPicPr>
        <p:blipFill>
          <a:blip r:embed="rId2"/>
          <a:stretch>
            <a:fillRect/>
          </a:stretch>
        </p:blipFill>
        <p:spPr>
          <a:xfrm>
            <a:off x="4244683" y="3514118"/>
            <a:ext cx="4594220" cy="2701343"/>
          </a:xfrm>
          <a:prstGeom prst="rect">
            <a:avLst/>
          </a:prstGeom>
        </p:spPr>
      </p:pic>
      <p:pic>
        <p:nvPicPr>
          <p:cNvPr id="7" name="Picture 6">
            <a:extLst>
              <a:ext uri="{FF2B5EF4-FFF2-40B4-BE49-F238E27FC236}">
                <a16:creationId xmlns="" xmlns:a16="http://schemas.microsoft.com/office/drawing/2014/main" id="{B3D74FF2-144D-4D00-BE84-53717DC60E00}"/>
              </a:ext>
            </a:extLst>
          </p:cNvPr>
          <p:cNvPicPr>
            <a:picLocks noChangeAspect="1"/>
          </p:cNvPicPr>
          <p:nvPr/>
        </p:nvPicPr>
        <p:blipFill>
          <a:blip r:embed="rId3"/>
          <a:stretch>
            <a:fillRect/>
          </a:stretch>
        </p:blipFill>
        <p:spPr>
          <a:xfrm>
            <a:off x="199406" y="1573463"/>
            <a:ext cx="3944445" cy="2959459"/>
          </a:xfrm>
          <a:prstGeom prst="rect">
            <a:avLst/>
          </a:prstGeom>
        </p:spPr>
      </p:pic>
    </p:spTree>
    <p:extLst>
      <p:ext uri="{BB962C8B-B14F-4D97-AF65-F5344CB8AC3E}">
        <p14:creationId xmlns:p14="http://schemas.microsoft.com/office/powerpoint/2010/main" val="36795762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Neuron</a:t>
            </a:r>
            <a:endParaRPr lang="en-US" dirty="0"/>
          </a:p>
        </p:txBody>
      </p:sp>
      <p:sp>
        <p:nvSpPr>
          <p:cNvPr id="4" name="Footer Placeholder 3"/>
          <p:cNvSpPr>
            <a:spLocks noGrp="1"/>
          </p:cNvSpPr>
          <p:nvPr>
            <p:ph type="ftr" sz="quarter" idx="11"/>
          </p:nvPr>
        </p:nvSpPr>
        <p:spPr/>
        <p:txBody>
          <a:bodyPr/>
          <a:lstStyle/>
          <a:p>
            <a:r>
              <a:rPr lang="en-US" smtClean="0"/>
              <a:t>Artificial Intelligent - Lecture 1</a:t>
            </a:r>
            <a:endParaRPr lang="en-US" dirty="0"/>
          </a:p>
        </p:txBody>
      </p:sp>
      <p:sp>
        <p:nvSpPr>
          <p:cNvPr id="5" name="Slide Number Placeholder 4"/>
          <p:cNvSpPr>
            <a:spLocks noGrp="1"/>
          </p:cNvSpPr>
          <p:nvPr>
            <p:ph type="sldNum" sz="quarter" idx="12"/>
          </p:nvPr>
        </p:nvSpPr>
        <p:spPr/>
        <p:txBody>
          <a:bodyPr/>
          <a:lstStyle/>
          <a:p>
            <a:fld id="{B6D6B3F8-BBC1-4F80-A166-E89D487A543D}" type="slidenum">
              <a:rPr lang="en-US" smtClean="0"/>
              <a:pPr/>
              <a:t>13</a:t>
            </a:fld>
            <a:endParaRPr lang="en-US" dirty="0"/>
          </a:p>
        </p:txBody>
      </p:sp>
      <p:pic>
        <p:nvPicPr>
          <p:cNvPr id="6" name="Picture 5">
            <a:extLst>
              <a:ext uri="{FF2B5EF4-FFF2-40B4-BE49-F238E27FC236}">
                <a16:creationId xmlns="" xmlns:a16="http://schemas.microsoft.com/office/drawing/2014/main" id="{0D40C80A-9800-4BF6-84A0-2E562DE4A809}"/>
              </a:ext>
            </a:extLst>
          </p:cNvPr>
          <p:cNvPicPr>
            <a:picLocks noChangeAspect="1"/>
          </p:cNvPicPr>
          <p:nvPr/>
        </p:nvPicPr>
        <p:blipFill>
          <a:blip r:embed="rId2"/>
          <a:stretch>
            <a:fillRect/>
          </a:stretch>
        </p:blipFill>
        <p:spPr>
          <a:xfrm>
            <a:off x="117026" y="2829589"/>
            <a:ext cx="5998024" cy="3526762"/>
          </a:xfrm>
          <a:prstGeom prst="rect">
            <a:avLst/>
          </a:prstGeom>
        </p:spPr>
      </p:pic>
      <mc:AlternateContent xmlns:mc="http://schemas.openxmlformats.org/markup-compatibility/2006">
        <mc:Choice xmlns:p14="http://schemas.microsoft.com/office/powerpoint/2010/main" Requires="p14">
          <p:contentPart p14:bwMode="auto" r:id="rId3">
            <p14:nvContentPartPr>
              <p14:cNvPr id="7" name="Ink 6"/>
              <p14:cNvContentPartPr/>
              <p14:nvPr/>
            </p14:nvContentPartPr>
            <p14:xfrm>
              <a:off x="2904480" y="921960"/>
              <a:ext cx="6253920" cy="4376880"/>
            </p14:xfrm>
          </p:contentPart>
        </mc:Choice>
        <mc:Fallback>
          <p:pic>
            <p:nvPicPr>
              <p:cNvPr id="7" name="Ink 6"/>
              <p:cNvPicPr/>
              <p:nvPr/>
            </p:nvPicPr>
            <p:blipFill>
              <a:blip r:embed="rId4"/>
              <a:stretch>
                <a:fillRect/>
              </a:stretch>
            </p:blipFill>
            <p:spPr>
              <a:xfrm>
                <a:off x="2895120" y="912600"/>
                <a:ext cx="6272640" cy="4395600"/>
              </a:xfrm>
              <a:prstGeom prst="rect">
                <a:avLst/>
              </a:prstGeom>
            </p:spPr>
          </p:pic>
        </mc:Fallback>
      </mc:AlternateContent>
    </p:spTree>
    <p:extLst>
      <p:ext uri="{BB962C8B-B14F-4D97-AF65-F5344CB8AC3E}">
        <p14:creationId xmlns:p14="http://schemas.microsoft.com/office/powerpoint/2010/main" val="10394042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3E9398D-230D-4AD6-8242-97677EA65480}"/>
              </a:ext>
            </a:extLst>
          </p:cNvPr>
          <p:cNvSpPr>
            <a:spLocks noGrp="1"/>
          </p:cNvSpPr>
          <p:nvPr>
            <p:ph type="title"/>
          </p:nvPr>
        </p:nvSpPr>
        <p:spPr/>
        <p:txBody>
          <a:bodyPr/>
          <a:lstStyle/>
          <a:p>
            <a:r>
              <a:rPr lang="en-US" dirty="0"/>
              <a:t>Elements of Neuron Model</a:t>
            </a:r>
          </a:p>
        </p:txBody>
      </p:sp>
      <p:sp>
        <p:nvSpPr>
          <p:cNvPr id="3" name="Content Placeholder 2">
            <a:extLst>
              <a:ext uri="{FF2B5EF4-FFF2-40B4-BE49-F238E27FC236}">
                <a16:creationId xmlns="" xmlns:a16="http://schemas.microsoft.com/office/drawing/2014/main" id="{E3A6A3B0-8281-4391-9C6B-BDB475C8006C}"/>
              </a:ext>
            </a:extLst>
          </p:cNvPr>
          <p:cNvSpPr>
            <a:spLocks noGrp="1"/>
          </p:cNvSpPr>
          <p:nvPr>
            <p:ph idx="1"/>
          </p:nvPr>
        </p:nvSpPr>
        <p:spPr>
          <a:xfrm>
            <a:off x="628650" y="4486381"/>
            <a:ext cx="7886700" cy="1768358"/>
          </a:xfrm>
        </p:spPr>
        <p:txBody>
          <a:bodyPr>
            <a:normAutofit fontScale="85000" lnSpcReduction="10000"/>
          </a:bodyPr>
          <a:lstStyle/>
          <a:p>
            <a:r>
              <a:rPr lang="en-US" dirty="0"/>
              <a:t>A set of </a:t>
            </a:r>
            <a:r>
              <a:rPr lang="en-US" i="1" dirty="0">
                <a:solidFill>
                  <a:srgbClr val="FF0000"/>
                </a:solidFill>
              </a:rPr>
              <a:t>synapses</a:t>
            </a:r>
            <a:r>
              <a:rPr lang="en-US" dirty="0"/>
              <a:t>, each synapse is characterized by a </a:t>
            </a:r>
            <a:r>
              <a:rPr lang="en-US" i="1" dirty="0"/>
              <a:t>weight </a:t>
            </a:r>
            <a:r>
              <a:rPr lang="en-US" dirty="0"/>
              <a:t>to strength the input signals. </a:t>
            </a:r>
          </a:p>
          <a:p>
            <a:r>
              <a:rPr lang="en-US" dirty="0"/>
              <a:t>An </a:t>
            </a:r>
            <a:r>
              <a:rPr lang="en-US" i="1" dirty="0">
                <a:solidFill>
                  <a:srgbClr val="FF0000"/>
                </a:solidFill>
              </a:rPr>
              <a:t>adder</a:t>
            </a:r>
            <a:r>
              <a:rPr lang="en-US" i="1" dirty="0"/>
              <a:t> </a:t>
            </a:r>
            <a:r>
              <a:rPr lang="en-US" dirty="0"/>
              <a:t>for summing the weighted input signals. </a:t>
            </a:r>
          </a:p>
          <a:p>
            <a:r>
              <a:rPr lang="en-US" dirty="0"/>
              <a:t>An </a:t>
            </a:r>
            <a:r>
              <a:rPr lang="en-US" i="1" dirty="0">
                <a:solidFill>
                  <a:srgbClr val="FF0000"/>
                </a:solidFill>
              </a:rPr>
              <a:t>activation function </a:t>
            </a:r>
            <a:r>
              <a:rPr lang="en-US" dirty="0"/>
              <a:t>for limiting the amplitude of the output of a neuron</a:t>
            </a:r>
          </a:p>
          <a:p>
            <a:r>
              <a:rPr lang="en-US" dirty="0"/>
              <a:t>A </a:t>
            </a:r>
            <a:r>
              <a:rPr lang="en-US" i="1" dirty="0">
                <a:solidFill>
                  <a:srgbClr val="FF0000"/>
                </a:solidFill>
              </a:rPr>
              <a:t>bias</a:t>
            </a:r>
            <a:r>
              <a:rPr lang="en-US" dirty="0"/>
              <a:t> for increasing or lowering the net input of the activation function.</a:t>
            </a:r>
          </a:p>
        </p:txBody>
      </p:sp>
      <p:sp>
        <p:nvSpPr>
          <p:cNvPr id="4" name="Footer Placeholder 3">
            <a:extLst>
              <a:ext uri="{FF2B5EF4-FFF2-40B4-BE49-F238E27FC236}">
                <a16:creationId xmlns="" xmlns:a16="http://schemas.microsoft.com/office/drawing/2014/main" id="{7A022C1A-B4C6-468E-925B-BE3D816D2B68}"/>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39ED382F-E8F5-4129-AA4C-49ECDE3B7CA2}"/>
              </a:ext>
            </a:extLst>
          </p:cNvPr>
          <p:cNvSpPr>
            <a:spLocks noGrp="1"/>
          </p:cNvSpPr>
          <p:nvPr>
            <p:ph type="sldNum" sz="quarter" idx="12"/>
          </p:nvPr>
        </p:nvSpPr>
        <p:spPr/>
        <p:txBody>
          <a:bodyPr/>
          <a:lstStyle/>
          <a:p>
            <a:fld id="{B6D6B3F8-BBC1-4F80-A166-E89D487A543D}" type="slidenum">
              <a:rPr lang="en-US" smtClean="0"/>
              <a:pPr/>
              <a:t>14</a:t>
            </a:fld>
            <a:endParaRPr lang="en-US" dirty="0"/>
          </a:p>
        </p:txBody>
      </p:sp>
      <p:pic>
        <p:nvPicPr>
          <p:cNvPr id="6" name="Picture 5">
            <a:extLst>
              <a:ext uri="{FF2B5EF4-FFF2-40B4-BE49-F238E27FC236}">
                <a16:creationId xmlns="" xmlns:a16="http://schemas.microsoft.com/office/drawing/2014/main" id="{A09C7D77-D3F4-495C-A3DA-90E221578805}"/>
              </a:ext>
            </a:extLst>
          </p:cNvPr>
          <p:cNvPicPr>
            <a:picLocks noChangeAspect="1"/>
          </p:cNvPicPr>
          <p:nvPr/>
        </p:nvPicPr>
        <p:blipFill>
          <a:blip r:embed="rId2"/>
          <a:stretch>
            <a:fillRect/>
          </a:stretch>
        </p:blipFill>
        <p:spPr>
          <a:xfrm>
            <a:off x="1801888" y="1633631"/>
            <a:ext cx="4313162" cy="2536084"/>
          </a:xfrm>
          <a:prstGeom prst="rect">
            <a:avLst/>
          </a:prstGeom>
        </p:spPr>
      </p:pic>
    </p:spTree>
    <p:extLst>
      <p:ext uri="{BB962C8B-B14F-4D97-AF65-F5344CB8AC3E}">
        <p14:creationId xmlns:p14="http://schemas.microsoft.com/office/powerpoint/2010/main" val="3664003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2A631D8-9859-416E-8C8B-91CB9C6395C2}"/>
              </a:ext>
            </a:extLst>
          </p:cNvPr>
          <p:cNvSpPr>
            <a:spLocks noGrp="1"/>
          </p:cNvSpPr>
          <p:nvPr>
            <p:ph type="title"/>
          </p:nvPr>
        </p:nvSpPr>
        <p:spPr/>
        <p:txBody>
          <a:bodyPr/>
          <a:lstStyle/>
          <a:p>
            <a:r>
              <a:rPr lang="en-US" dirty="0"/>
              <a:t>Mathematical Model of Neuron</a:t>
            </a:r>
          </a:p>
        </p:txBody>
      </p:sp>
      <p:sp>
        <p:nvSpPr>
          <p:cNvPr id="4" name="Footer Placeholder 3">
            <a:extLst>
              <a:ext uri="{FF2B5EF4-FFF2-40B4-BE49-F238E27FC236}">
                <a16:creationId xmlns="" xmlns:a16="http://schemas.microsoft.com/office/drawing/2014/main" id="{E6794178-642D-4F72-965C-3351D22CCEC7}"/>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B9586907-3EA3-42B2-A1E1-C7F8EC72FFB4}"/>
              </a:ext>
            </a:extLst>
          </p:cNvPr>
          <p:cNvSpPr>
            <a:spLocks noGrp="1"/>
          </p:cNvSpPr>
          <p:nvPr>
            <p:ph type="sldNum" sz="quarter" idx="12"/>
          </p:nvPr>
        </p:nvSpPr>
        <p:spPr/>
        <p:txBody>
          <a:bodyPr/>
          <a:lstStyle/>
          <a:p>
            <a:fld id="{B6D6B3F8-BBC1-4F80-A166-E89D487A543D}" type="slidenum">
              <a:rPr lang="en-US" smtClean="0"/>
              <a:pPr/>
              <a:t>15</a:t>
            </a:fld>
            <a:endParaRPr lang="en-US" dirty="0"/>
          </a:p>
        </p:txBody>
      </p:sp>
      <p:pic>
        <p:nvPicPr>
          <p:cNvPr id="6" name="Picture 5">
            <a:extLst>
              <a:ext uri="{FF2B5EF4-FFF2-40B4-BE49-F238E27FC236}">
                <a16:creationId xmlns="" xmlns:a16="http://schemas.microsoft.com/office/drawing/2014/main" id="{A4FF1CB3-16AE-49D3-BEF5-03D741235578}"/>
              </a:ext>
            </a:extLst>
          </p:cNvPr>
          <p:cNvPicPr>
            <a:picLocks noChangeAspect="1"/>
          </p:cNvPicPr>
          <p:nvPr/>
        </p:nvPicPr>
        <p:blipFill>
          <a:blip r:embed="rId2"/>
          <a:stretch>
            <a:fillRect/>
          </a:stretch>
        </p:blipFill>
        <p:spPr>
          <a:xfrm>
            <a:off x="262721" y="1852461"/>
            <a:ext cx="5042047" cy="2964659"/>
          </a:xfrm>
          <a:prstGeom prst="rect">
            <a:avLst/>
          </a:prstGeom>
        </p:spPr>
      </p:pic>
      <p:pic>
        <p:nvPicPr>
          <p:cNvPr id="7" name="Picture 6">
            <a:extLst>
              <a:ext uri="{FF2B5EF4-FFF2-40B4-BE49-F238E27FC236}">
                <a16:creationId xmlns="" xmlns:a16="http://schemas.microsoft.com/office/drawing/2014/main" id="{059D1E2B-4741-4A3C-A1C2-9B17DEDECB0A}"/>
              </a:ext>
            </a:extLst>
          </p:cNvPr>
          <p:cNvPicPr>
            <a:picLocks noChangeAspect="1"/>
          </p:cNvPicPr>
          <p:nvPr/>
        </p:nvPicPr>
        <p:blipFill>
          <a:blip r:embed="rId3"/>
          <a:stretch>
            <a:fillRect/>
          </a:stretch>
        </p:blipFill>
        <p:spPr>
          <a:xfrm>
            <a:off x="6050292" y="2054895"/>
            <a:ext cx="1586290" cy="582327"/>
          </a:xfrm>
          <a:prstGeom prst="rect">
            <a:avLst/>
          </a:prstGeom>
        </p:spPr>
      </p:pic>
      <p:pic>
        <p:nvPicPr>
          <p:cNvPr id="8" name="Picture 7">
            <a:extLst>
              <a:ext uri="{FF2B5EF4-FFF2-40B4-BE49-F238E27FC236}">
                <a16:creationId xmlns="" xmlns:a16="http://schemas.microsoft.com/office/drawing/2014/main" id="{A236A536-9D54-4F2B-A55B-D003B4ACBDBB}"/>
              </a:ext>
            </a:extLst>
          </p:cNvPr>
          <p:cNvPicPr>
            <a:picLocks noChangeAspect="1"/>
          </p:cNvPicPr>
          <p:nvPr/>
        </p:nvPicPr>
        <p:blipFill>
          <a:blip r:embed="rId4"/>
          <a:stretch>
            <a:fillRect/>
          </a:stretch>
        </p:blipFill>
        <p:spPr>
          <a:xfrm>
            <a:off x="6034660" y="2694700"/>
            <a:ext cx="1987011" cy="535219"/>
          </a:xfrm>
          <a:prstGeom prst="rect">
            <a:avLst/>
          </a:prstGeom>
        </p:spPr>
      </p:pic>
      <p:pic>
        <p:nvPicPr>
          <p:cNvPr id="9" name="Picture 8">
            <a:extLst>
              <a:ext uri="{FF2B5EF4-FFF2-40B4-BE49-F238E27FC236}">
                <a16:creationId xmlns="" xmlns:a16="http://schemas.microsoft.com/office/drawing/2014/main" id="{BC511ADC-E30A-4565-8B4D-120EC3B81690}"/>
              </a:ext>
            </a:extLst>
          </p:cNvPr>
          <p:cNvPicPr>
            <a:picLocks noChangeAspect="1"/>
          </p:cNvPicPr>
          <p:nvPr/>
        </p:nvPicPr>
        <p:blipFill>
          <a:blip r:embed="rId5"/>
          <a:stretch>
            <a:fillRect/>
          </a:stretch>
        </p:blipFill>
        <p:spPr>
          <a:xfrm>
            <a:off x="6050292" y="3713213"/>
            <a:ext cx="1628697" cy="340594"/>
          </a:xfrm>
          <a:prstGeom prst="rect">
            <a:avLst/>
          </a:prstGeom>
        </p:spPr>
      </p:pic>
      <p:pic>
        <p:nvPicPr>
          <p:cNvPr id="10" name="Picture 9">
            <a:extLst>
              <a:ext uri="{FF2B5EF4-FFF2-40B4-BE49-F238E27FC236}">
                <a16:creationId xmlns="" xmlns:a16="http://schemas.microsoft.com/office/drawing/2014/main" id="{FA691B7B-F5AE-494E-8C08-6095EE91BCC3}"/>
              </a:ext>
            </a:extLst>
          </p:cNvPr>
          <p:cNvPicPr>
            <a:picLocks noChangeAspect="1"/>
          </p:cNvPicPr>
          <p:nvPr/>
        </p:nvPicPr>
        <p:blipFill>
          <a:blip r:embed="rId6"/>
          <a:stretch>
            <a:fillRect/>
          </a:stretch>
        </p:blipFill>
        <p:spPr>
          <a:xfrm>
            <a:off x="6013454" y="4077620"/>
            <a:ext cx="1855793" cy="814808"/>
          </a:xfrm>
          <a:prstGeom prst="rect">
            <a:avLst/>
          </a:prstGeom>
        </p:spPr>
      </p:pic>
      <p:pic>
        <p:nvPicPr>
          <p:cNvPr id="11" name="Picture 10">
            <a:extLst>
              <a:ext uri="{FF2B5EF4-FFF2-40B4-BE49-F238E27FC236}">
                <a16:creationId xmlns="" xmlns:a16="http://schemas.microsoft.com/office/drawing/2014/main" id="{E5A16B9F-3AAB-4DFD-B833-D907ED2BCEE7}"/>
              </a:ext>
            </a:extLst>
          </p:cNvPr>
          <p:cNvPicPr>
            <a:picLocks noChangeAspect="1"/>
          </p:cNvPicPr>
          <p:nvPr/>
        </p:nvPicPr>
        <p:blipFill>
          <a:blip r:embed="rId7"/>
          <a:stretch>
            <a:fillRect/>
          </a:stretch>
        </p:blipFill>
        <p:spPr>
          <a:xfrm>
            <a:off x="6129713" y="4916240"/>
            <a:ext cx="1271424" cy="445113"/>
          </a:xfrm>
          <a:prstGeom prst="rect">
            <a:avLst/>
          </a:prstGeom>
        </p:spPr>
      </p:pic>
    </p:spTree>
    <p:extLst>
      <p:ext uri="{BB962C8B-B14F-4D97-AF65-F5344CB8AC3E}">
        <p14:creationId xmlns:p14="http://schemas.microsoft.com/office/powerpoint/2010/main" val="37156306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0472B5-8D74-4F30-9B36-47B5B49E3565}"/>
              </a:ext>
            </a:extLst>
          </p:cNvPr>
          <p:cNvSpPr>
            <a:spLocks noGrp="1"/>
          </p:cNvSpPr>
          <p:nvPr>
            <p:ph type="title"/>
          </p:nvPr>
        </p:nvSpPr>
        <p:spPr/>
        <p:txBody>
          <a:bodyPr/>
          <a:lstStyle/>
          <a:p>
            <a:r>
              <a:rPr lang="en-US" dirty="0"/>
              <a:t>Mathematical Model of Neuron (Cont’d)</a:t>
            </a:r>
          </a:p>
        </p:txBody>
      </p:sp>
      <p:sp>
        <p:nvSpPr>
          <p:cNvPr id="4" name="Footer Placeholder 3">
            <a:extLst>
              <a:ext uri="{FF2B5EF4-FFF2-40B4-BE49-F238E27FC236}">
                <a16:creationId xmlns="" xmlns:a16="http://schemas.microsoft.com/office/drawing/2014/main" id="{A2E20FAA-9B96-4593-82F9-C9C8EBD56760}"/>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16DAF5A9-3CEB-463C-A905-7C84228BF489}"/>
              </a:ext>
            </a:extLst>
          </p:cNvPr>
          <p:cNvSpPr>
            <a:spLocks noGrp="1"/>
          </p:cNvSpPr>
          <p:nvPr>
            <p:ph type="sldNum" sz="quarter" idx="12"/>
          </p:nvPr>
        </p:nvSpPr>
        <p:spPr/>
        <p:txBody>
          <a:bodyPr/>
          <a:lstStyle/>
          <a:p>
            <a:fld id="{B6D6B3F8-BBC1-4F80-A166-E89D487A543D}" type="slidenum">
              <a:rPr lang="en-US" smtClean="0"/>
              <a:pPr/>
              <a:t>16</a:t>
            </a:fld>
            <a:endParaRPr lang="en-US" dirty="0"/>
          </a:p>
        </p:txBody>
      </p:sp>
      <p:pic>
        <p:nvPicPr>
          <p:cNvPr id="6" name="Picture 5">
            <a:extLst>
              <a:ext uri="{FF2B5EF4-FFF2-40B4-BE49-F238E27FC236}">
                <a16:creationId xmlns="" xmlns:a16="http://schemas.microsoft.com/office/drawing/2014/main" id="{BA643668-1629-4A5A-9567-CB470C6DC597}"/>
              </a:ext>
            </a:extLst>
          </p:cNvPr>
          <p:cNvPicPr>
            <a:picLocks noChangeAspect="1"/>
          </p:cNvPicPr>
          <p:nvPr/>
        </p:nvPicPr>
        <p:blipFill>
          <a:blip r:embed="rId2"/>
          <a:stretch>
            <a:fillRect/>
          </a:stretch>
        </p:blipFill>
        <p:spPr>
          <a:xfrm>
            <a:off x="243877" y="1803069"/>
            <a:ext cx="5947765" cy="3472316"/>
          </a:xfrm>
          <a:prstGeom prst="rect">
            <a:avLst/>
          </a:prstGeom>
        </p:spPr>
      </p:pic>
      <p:pic>
        <p:nvPicPr>
          <p:cNvPr id="7" name="Picture 6">
            <a:extLst>
              <a:ext uri="{FF2B5EF4-FFF2-40B4-BE49-F238E27FC236}">
                <a16:creationId xmlns="" xmlns:a16="http://schemas.microsoft.com/office/drawing/2014/main" id="{AAA52948-C871-4744-9C26-5AE8B27A43A6}"/>
              </a:ext>
            </a:extLst>
          </p:cNvPr>
          <p:cNvPicPr>
            <a:picLocks noChangeAspect="1"/>
          </p:cNvPicPr>
          <p:nvPr/>
        </p:nvPicPr>
        <p:blipFill>
          <a:blip r:embed="rId3"/>
          <a:stretch>
            <a:fillRect/>
          </a:stretch>
        </p:blipFill>
        <p:spPr>
          <a:xfrm>
            <a:off x="6005638" y="4218297"/>
            <a:ext cx="1855793" cy="814808"/>
          </a:xfrm>
          <a:prstGeom prst="rect">
            <a:avLst/>
          </a:prstGeom>
        </p:spPr>
      </p:pic>
      <p:pic>
        <p:nvPicPr>
          <p:cNvPr id="8" name="Picture 7">
            <a:extLst>
              <a:ext uri="{FF2B5EF4-FFF2-40B4-BE49-F238E27FC236}">
                <a16:creationId xmlns="" xmlns:a16="http://schemas.microsoft.com/office/drawing/2014/main" id="{B3BE8BAE-70A9-4373-B381-0ACE7FC89FFF}"/>
              </a:ext>
            </a:extLst>
          </p:cNvPr>
          <p:cNvPicPr>
            <a:picLocks noChangeAspect="1"/>
          </p:cNvPicPr>
          <p:nvPr/>
        </p:nvPicPr>
        <p:blipFill>
          <a:blip r:embed="rId4"/>
          <a:stretch>
            <a:fillRect/>
          </a:stretch>
        </p:blipFill>
        <p:spPr>
          <a:xfrm>
            <a:off x="6121896" y="5056917"/>
            <a:ext cx="1472341" cy="515452"/>
          </a:xfrm>
          <a:prstGeom prst="rect">
            <a:avLst/>
          </a:prstGeom>
        </p:spPr>
      </p:pic>
    </p:spTree>
    <p:extLst>
      <p:ext uri="{BB962C8B-B14F-4D97-AF65-F5344CB8AC3E}">
        <p14:creationId xmlns:p14="http://schemas.microsoft.com/office/powerpoint/2010/main" val="371599653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723333-6B91-4CD8-AD19-61CEECB69D5D}"/>
              </a:ext>
            </a:extLst>
          </p:cNvPr>
          <p:cNvSpPr>
            <a:spLocks noGrp="1"/>
          </p:cNvSpPr>
          <p:nvPr>
            <p:ph type="title"/>
          </p:nvPr>
        </p:nvSpPr>
        <p:spPr/>
        <p:txBody>
          <a:bodyPr/>
          <a:lstStyle/>
          <a:p>
            <a:r>
              <a:rPr lang="en-US" dirty="0"/>
              <a:t>Activation Function</a:t>
            </a:r>
          </a:p>
        </p:txBody>
      </p:sp>
      <p:sp>
        <p:nvSpPr>
          <p:cNvPr id="3" name="Content Placeholder 2">
            <a:extLst>
              <a:ext uri="{FF2B5EF4-FFF2-40B4-BE49-F238E27FC236}">
                <a16:creationId xmlns="" xmlns:a16="http://schemas.microsoft.com/office/drawing/2014/main" id="{B5E9001C-32C1-4FD2-9C7B-51A84E769FD9}"/>
              </a:ext>
            </a:extLst>
          </p:cNvPr>
          <p:cNvSpPr>
            <a:spLocks noGrp="1"/>
          </p:cNvSpPr>
          <p:nvPr>
            <p:ph idx="1"/>
          </p:nvPr>
        </p:nvSpPr>
        <p:spPr/>
        <p:txBody>
          <a:bodyPr/>
          <a:lstStyle/>
          <a:p>
            <a:pPr marL="457200" indent="-457200">
              <a:buAutoNum type="arabicPeriod"/>
            </a:pPr>
            <a:r>
              <a:rPr lang="en-US" dirty="0"/>
              <a:t>Threshold function</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 xmlns:a16="http://schemas.microsoft.com/office/drawing/2014/main" id="{E25F2680-3268-4665-8903-BBF12889A4C0}"/>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8B50FAA-5128-4AB3-BAD4-15EC16C52E5F}"/>
              </a:ext>
            </a:extLst>
          </p:cNvPr>
          <p:cNvSpPr>
            <a:spLocks noGrp="1"/>
          </p:cNvSpPr>
          <p:nvPr>
            <p:ph type="sldNum" sz="quarter" idx="12"/>
          </p:nvPr>
        </p:nvSpPr>
        <p:spPr/>
        <p:txBody>
          <a:bodyPr/>
          <a:lstStyle/>
          <a:p>
            <a:fld id="{B6D6B3F8-BBC1-4F80-A166-E89D487A543D}" type="slidenum">
              <a:rPr lang="en-US" smtClean="0"/>
              <a:pPr/>
              <a:t>17</a:t>
            </a:fld>
            <a:endParaRPr lang="en-US" dirty="0"/>
          </a:p>
        </p:txBody>
      </p:sp>
      <p:pic>
        <p:nvPicPr>
          <p:cNvPr id="6" name="Picture 5">
            <a:extLst>
              <a:ext uri="{FF2B5EF4-FFF2-40B4-BE49-F238E27FC236}">
                <a16:creationId xmlns="" xmlns:a16="http://schemas.microsoft.com/office/drawing/2014/main" id="{E3A18244-B628-4153-9861-575EA8DB2D71}"/>
              </a:ext>
            </a:extLst>
          </p:cNvPr>
          <p:cNvPicPr>
            <a:picLocks noChangeAspect="1"/>
          </p:cNvPicPr>
          <p:nvPr/>
        </p:nvPicPr>
        <p:blipFill>
          <a:blip r:embed="rId2"/>
          <a:stretch>
            <a:fillRect/>
          </a:stretch>
        </p:blipFill>
        <p:spPr>
          <a:xfrm>
            <a:off x="1759360" y="2667784"/>
            <a:ext cx="2671063" cy="819047"/>
          </a:xfrm>
          <a:prstGeom prst="rect">
            <a:avLst/>
          </a:prstGeom>
        </p:spPr>
      </p:pic>
      <p:pic>
        <p:nvPicPr>
          <p:cNvPr id="7" name="Picture 6">
            <a:extLst>
              <a:ext uri="{FF2B5EF4-FFF2-40B4-BE49-F238E27FC236}">
                <a16:creationId xmlns="" xmlns:a16="http://schemas.microsoft.com/office/drawing/2014/main" id="{C7C10B6F-ABBF-416A-9F32-DCC58A864DDD}"/>
              </a:ext>
            </a:extLst>
          </p:cNvPr>
          <p:cNvPicPr>
            <a:picLocks noChangeAspect="1"/>
          </p:cNvPicPr>
          <p:nvPr/>
        </p:nvPicPr>
        <p:blipFill>
          <a:blip r:embed="rId3"/>
          <a:stretch>
            <a:fillRect/>
          </a:stretch>
        </p:blipFill>
        <p:spPr>
          <a:xfrm>
            <a:off x="5670548" y="2688057"/>
            <a:ext cx="2377898" cy="778500"/>
          </a:xfrm>
          <a:prstGeom prst="rect">
            <a:avLst/>
          </a:prstGeom>
        </p:spPr>
      </p:pic>
      <p:pic>
        <p:nvPicPr>
          <p:cNvPr id="8" name="Picture 7">
            <a:extLst>
              <a:ext uri="{FF2B5EF4-FFF2-40B4-BE49-F238E27FC236}">
                <a16:creationId xmlns="" xmlns:a16="http://schemas.microsoft.com/office/drawing/2014/main" id="{0222BB3B-C800-4B30-949F-A586865CACB1}"/>
              </a:ext>
            </a:extLst>
          </p:cNvPr>
          <p:cNvPicPr>
            <a:picLocks noChangeAspect="1"/>
          </p:cNvPicPr>
          <p:nvPr/>
        </p:nvPicPr>
        <p:blipFill>
          <a:blip r:embed="rId4"/>
          <a:stretch>
            <a:fillRect/>
          </a:stretch>
        </p:blipFill>
        <p:spPr>
          <a:xfrm>
            <a:off x="1897058" y="4151722"/>
            <a:ext cx="4117367" cy="2114935"/>
          </a:xfrm>
          <a:prstGeom prst="rect">
            <a:avLst/>
          </a:prstGeom>
        </p:spPr>
      </p:pic>
    </p:spTree>
    <p:extLst>
      <p:ext uri="{BB962C8B-B14F-4D97-AF65-F5344CB8AC3E}">
        <p14:creationId xmlns:p14="http://schemas.microsoft.com/office/powerpoint/2010/main" val="13013257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723333-6B91-4CD8-AD19-61CEECB69D5D}"/>
              </a:ext>
            </a:extLst>
          </p:cNvPr>
          <p:cNvSpPr>
            <a:spLocks noGrp="1"/>
          </p:cNvSpPr>
          <p:nvPr>
            <p:ph type="title"/>
          </p:nvPr>
        </p:nvSpPr>
        <p:spPr/>
        <p:txBody>
          <a:bodyPr/>
          <a:lstStyle/>
          <a:p>
            <a:r>
              <a:rPr lang="en-US" dirty="0"/>
              <a:t>Activation Function (Cont’d)</a:t>
            </a:r>
          </a:p>
        </p:txBody>
      </p:sp>
      <p:sp>
        <p:nvSpPr>
          <p:cNvPr id="3" name="Content Placeholder 2">
            <a:extLst>
              <a:ext uri="{FF2B5EF4-FFF2-40B4-BE49-F238E27FC236}">
                <a16:creationId xmlns="" xmlns:a16="http://schemas.microsoft.com/office/drawing/2014/main" id="{B5E9001C-32C1-4FD2-9C7B-51A84E769FD9}"/>
              </a:ext>
            </a:extLst>
          </p:cNvPr>
          <p:cNvSpPr>
            <a:spLocks noGrp="1"/>
          </p:cNvSpPr>
          <p:nvPr>
            <p:ph idx="1"/>
          </p:nvPr>
        </p:nvSpPr>
        <p:spPr/>
        <p:txBody>
          <a:bodyPr/>
          <a:lstStyle/>
          <a:p>
            <a:pPr marL="457200" indent="-457200">
              <a:buAutoNum type="arabicPeriod" startAt="2"/>
            </a:pPr>
            <a:r>
              <a:rPr lang="en-US" dirty="0"/>
              <a:t>Sigmoid function</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 xmlns:a16="http://schemas.microsoft.com/office/drawing/2014/main" id="{E25F2680-3268-4665-8903-BBF12889A4C0}"/>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8B50FAA-5128-4AB3-BAD4-15EC16C52E5F}"/>
              </a:ext>
            </a:extLst>
          </p:cNvPr>
          <p:cNvSpPr>
            <a:spLocks noGrp="1"/>
          </p:cNvSpPr>
          <p:nvPr>
            <p:ph type="sldNum" sz="quarter" idx="12"/>
          </p:nvPr>
        </p:nvSpPr>
        <p:spPr/>
        <p:txBody>
          <a:bodyPr/>
          <a:lstStyle/>
          <a:p>
            <a:fld id="{B6D6B3F8-BBC1-4F80-A166-E89D487A543D}" type="slidenum">
              <a:rPr lang="en-US" smtClean="0"/>
              <a:pPr/>
              <a:t>18</a:t>
            </a:fld>
            <a:endParaRPr lang="en-US" dirty="0"/>
          </a:p>
        </p:txBody>
      </p:sp>
      <p:pic>
        <p:nvPicPr>
          <p:cNvPr id="9" name="Picture 8">
            <a:extLst>
              <a:ext uri="{FF2B5EF4-FFF2-40B4-BE49-F238E27FC236}">
                <a16:creationId xmlns="" xmlns:a16="http://schemas.microsoft.com/office/drawing/2014/main" id="{99B72CE4-9058-4C79-8517-ABF118EE37A6}"/>
              </a:ext>
            </a:extLst>
          </p:cNvPr>
          <p:cNvPicPr>
            <a:picLocks noChangeAspect="1"/>
          </p:cNvPicPr>
          <p:nvPr/>
        </p:nvPicPr>
        <p:blipFill>
          <a:blip r:embed="rId2"/>
          <a:stretch>
            <a:fillRect/>
          </a:stretch>
        </p:blipFill>
        <p:spPr>
          <a:xfrm>
            <a:off x="1513146" y="2640521"/>
            <a:ext cx="2866507" cy="932578"/>
          </a:xfrm>
          <a:prstGeom prst="rect">
            <a:avLst/>
          </a:prstGeom>
        </p:spPr>
      </p:pic>
      <p:pic>
        <p:nvPicPr>
          <p:cNvPr id="10" name="Picture 9">
            <a:extLst>
              <a:ext uri="{FF2B5EF4-FFF2-40B4-BE49-F238E27FC236}">
                <a16:creationId xmlns="" xmlns:a16="http://schemas.microsoft.com/office/drawing/2014/main" id="{5F164AD3-BC1C-45F0-8AAA-7AC164C35958}"/>
              </a:ext>
            </a:extLst>
          </p:cNvPr>
          <p:cNvPicPr>
            <a:picLocks noChangeAspect="1"/>
          </p:cNvPicPr>
          <p:nvPr/>
        </p:nvPicPr>
        <p:blipFill>
          <a:blip r:embed="rId3"/>
          <a:stretch>
            <a:fillRect/>
          </a:stretch>
        </p:blipFill>
        <p:spPr>
          <a:xfrm>
            <a:off x="1448956" y="3720804"/>
            <a:ext cx="5276979" cy="2635547"/>
          </a:xfrm>
          <a:prstGeom prst="rect">
            <a:avLst/>
          </a:prstGeom>
        </p:spPr>
      </p:pic>
    </p:spTree>
    <p:extLst>
      <p:ext uri="{BB962C8B-B14F-4D97-AF65-F5344CB8AC3E}">
        <p14:creationId xmlns:p14="http://schemas.microsoft.com/office/powerpoint/2010/main" val="305341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E1DB0D-F1CF-4755-B167-BD6E0D27E930}"/>
              </a:ext>
            </a:extLst>
          </p:cNvPr>
          <p:cNvSpPr>
            <a:spLocks noGrp="1"/>
          </p:cNvSpPr>
          <p:nvPr>
            <p:ph type="title"/>
          </p:nvPr>
        </p:nvSpPr>
        <p:spPr/>
        <p:txBody>
          <a:bodyPr/>
          <a:lstStyle/>
          <a:p>
            <a:r>
              <a:rPr lang="en-US" dirty="0"/>
              <a:t>Activation Function (Cont’d)</a:t>
            </a:r>
          </a:p>
        </p:txBody>
      </p:sp>
      <p:sp>
        <p:nvSpPr>
          <p:cNvPr id="3" name="Content Placeholder 2">
            <a:extLst>
              <a:ext uri="{FF2B5EF4-FFF2-40B4-BE49-F238E27FC236}">
                <a16:creationId xmlns="" xmlns:a16="http://schemas.microsoft.com/office/drawing/2014/main" id="{E9EE27A7-9550-4D6F-A628-1AAC35891BD9}"/>
              </a:ext>
            </a:extLst>
          </p:cNvPr>
          <p:cNvSpPr>
            <a:spLocks noGrp="1"/>
          </p:cNvSpPr>
          <p:nvPr>
            <p:ph idx="1"/>
          </p:nvPr>
        </p:nvSpPr>
        <p:spPr/>
        <p:txBody>
          <a:bodyPr/>
          <a:lstStyle/>
          <a:p>
            <a:pPr marL="0" indent="0">
              <a:buNone/>
            </a:pPr>
            <a:r>
              <a:rPr lang="en-US" dirty="0"/>
              <a:t>3.  Signum function</a:t>
            </a:r>
          </a:p>
          <a:p>
            <a:pPr marL="800100" lvl="1" indent="-342900">
              <a:buAutoNum type="arabicPeriod"/>
            </a:pPr>
            <a:endParaRPr lang="en-US" dirty="0"/>
          </a:p>
          <a:p>
            <a:pPr marL="800100" lvl="1" indent="-342900">
              <a:buAutoNum type="arabicPeriod"/>
            </a:pPr>
            <a:endParaRPr lang="en-US" dirty="0"/>
          </a:p>
          <a:p>
            <a:pPr marL="800100" lvl="1" indent="-342900">
              <a:buAutoNum type="arabicPeriod"/>
            </a:pPr>
            <a:endParaRPr lang="en-US" dirty="0"/>
          </a:p>
          <a:p>
            <a:pPr marL="800100" lvl="1" indent="-342900">
              <a:buAutoNum type="arabicPeriod"/>
            </a:pPr>
            <a:endParaRPr lang="en-US" dirty="0"/>
          </a:p>
          <a:p>
            <a:pPr marL="800100" lvl="1" indent="-342900">
              <a:buAutoNum type="arabicPeriod"/>
            </a:pPr>
            <a:endParaRPr lang="en-US" dirty="0"/>
          </a:p>
          <a:p>
            <a:pPr marL="0" indent="0">
              <a:buNone/>
            </a:pPr>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640C1474-0232-4D54-B7F7-1EB90F5023B5}"/>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BFCB35E-C7AC-422F-99D5-609BCF3F1BD7}"/>
              </a:ext>
            </a:extLst>
          </p:cNvPr>
          <p:cNvSpPr>
            <a:spLocks noGrp="1"/>
          </p:cNvSpPr>
          <p:nvPr>
            <p:ph type="sldNum" sz="quarter" idx="12"/>
          </p:nvPr>
        </p:nvSpPr>
        <p:spPr/>
        <p:txBody>
          <a:bodyPr/>
          <a:lstStyle/>
          <a:p>
            <a:fld id="{B6D6B3F8-BBC1-4F80-A166-E89D487A543D}" type="slidenum">
              <a:rPr lang="en-US" smtClean="0"/>
              <a:pPr/>
              <a:t>19</a:t>
            </a:fld>
            <a:endParaRPr lang="en-US" dirty="0"/>
          </a:p>
        </p:txBody>
      </p:sp>
      <p:pic>
        <p:nvPicPr>
          <p:cNvPr id="6" name="Picture 5">
            <a:extLst>
              <a:ext uri="{FF2B5EF4-FFF2-40B4-BE49-F238E27FC236}">
                <a16:creationId xmlns="" xmlns:a16="http://schemas.microsoft.com/office/drawing/2014/main" id="{7DED471F-A786-47D6-989A-EB97210EAD09}"/>
              </a:ext>
            </a:extLst>
          </p:cNvPr>
          <p:cNvPicPr>
            <a:picLocks noChangeAspect="1"/>
          </p:cNvPicPr>
          <p:nvPr/>
        </p:nvPicPr>
        <p:blipFill>
          <a:blip r:embed="rId2"/>
          <a:stretch>
            <a:fillRect/>
          </a:stretch>
        </p:blipFill>
        <p:spPr>
          <a:xfrm>
            <a:off x="1080264" y="3548761"/>
            <a:ext cx="2421030" cy="917781"/>
          </a:xfrm>
          <a:prstGeom prst="rect">
            <a:avLst/>
          </a:prstGeom>
        </p:spPr>
      </p:pic>
      <p:pic>
        <p:nvPicPr>
          <p:cNvPr id="13" name="Picture 12">
            <a:extLst>
              <a:ext uri="{FF2B5EF4-FFF2-40B4-BE49-F238E27FC236}">
                <a16:creationId xmlns="" xmlns:a16="http://schemas.microsoft.com/office/drawing/2014/main" id="{39A8B53D-F873-4A8C-BE11-EBCB4BEF6CA0}"/>
              </a:ext>
            </a:extLst>
          </p:cNvPr>
          <p:cNvPicPr>
            <a:picLocks noChangeAspect="1"/>
          </p:cNvPicPr>
          <p:nvPr/>
        </p:nvPicPr>
        <p:blipFill>
          <a:blip r:embed="rId3"/>
          <a:stretch>
            <a:fillRect/>
          </a:stretch>
        </p:blipFill>
        <p:spPr>
          <a:xfrm>
            <a:off x="3937693" y="2545583"/>
            <a:ext cx="5206307" cy="4175893"/>
          </a:xfrm>
          <a:prstGeom prst="rect">
            <a:avLst/>
          </a:prstGeom>
        </p:spPr>
      </p:pic>
    </p:spTree>
    <p:extLst>
      <p:ext uri="{BB962C8B-B14F-4D97-AF65-F5344CB8AC3E}">
        <p14:creationId xmlns:p14="http://schemas.microsoft.com/office/powerpoint/2010/main" val="36729069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5F87F-0D28-43D3-B098-C58397C7B579}"/>
              </a:ext>
            </a:extLst>
          </p:cNvPr>
          <p:cNvSpPr>
            <a:spLocks noGrp="1"/>
          </p:cNvSpPr>
          <p:nvPr>
            <p:ph type="title"/>
          </p:nvPr>
        </p:nvSpPr>
        <p:spPr>
          <a:xfrm>
            <a:off x="433266" y="1857864"/>
            <a:ext cx="7886700" cy="1325563"/>
          </a:xfrm>
        </p:spPr>
        <p:txBody>
          <a:bodyPr/>
          <a:lstStyle/>
          <a:p>
            <a:pPr algn="ctr"/>
            <a:r>
              <a:rPr lang="en-US" dirty="0"/>
              <a:t>Part 1</a:t>
            </a:r>
          </a:p>
        </p:txBody>
      </p:sp>
      <p:sp>
        <p:nvSpPr>
          <p:cNvPr id="4" name="Footer Placeholder 3">
            <a:extLst>
              <a:ext uri="{FF2B5EF4-FFF2-40B4-BE49-F238E27FC236}">
                <a16:creationId xmlns="" xmlns:a16="http://schemas.microsoft.com/office/drawing/2014/main" id="{875C7248-204D-44D7-AE67-5A95321DE013}"/>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E69E4A75-2BA6-4CBD-9116-DD1EE409F98B}"/>
              </a:ext>
            </a:extLst>
          </p:cNvPr>
          <p:cNvSpPr>
            <a:spLocks noGrp="1"/>
          </p:cNvSpPr>
          <p:nvPr>
            <p:ph type="sldNum" sz="quarter" idx="12"/>
          </p:nvPr>
        </p:nvSpPr>
        <p:spPr/>
        <p:txBody>
          <a:bodyPr/>
          <a:lstStyle/>
          <a:p>
            <a:fld id="{B6D6B3F8-BBC1-4F80-A166-E89D487A543D}" type="slidenum">
              <a:rPr lang="en-US" smtClean="0"/>
              <a:pPr/>
              <a:t>2</a:t>
            </a:fld>
            <a:endParaRPr lang="en-US" dirty="0"/>
          </a:p>
        </p:txBody>
      </p:sp>
    </p:spTree>
    <p:extLst>
      <p:ext uri="{BB962C8B-B14F-4D97-AF65-F5344CB8AC3E}">
        <p14:creationId xmlns:p14="http://schemas.microsoft.com/office/powerpoint/2010/main" val="1481824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EE1DB0D-F1CF-4755-B167-BD6E0D27E930}"/>
              </a:ext>
            </a:extLst>
          </p:cNvPr>
          <p:cNvSpPr>
            <a:spLocks noGrp="1"/>
          </p:cNvSpPr>
          <p:nvPr>
            <p:ph type="title"/>
          </p:nvPr>
        </p:nvSpPr>
        <p:spPr/>
        <p:txBody>
          <a:bodyPr/>
          <a:lstStyle/>
          <a:p>
            <a:r>
              <a:rPr lang="en-US" dirty="0"/>
              <a:t>Activation Function (Cont’d)</a:t>
            </a:r>
          </a:p>
        </p:txBody>
      </p:sp>
      <p:sp>
        <p:nvSpPr>
          <p:cNvPr id="3" name="Content Placeholder 2">
            <a:extLst>
              <a:ext uri="{FF2B5EF4-FFF2-40B4-BE49-F238E27FC236}">
                <a16:creationId xmlns="" xmlns:a16="http://schemas.microsoft.com/office/drawing/2014/main" id="{E9EE27A7-9550-4D6F-A628-1AAC35891BD9}"/>
              </a:ext>
            </a:extLst>
          </p:cNvPr>
          <p:cNvSpPr>
            <a:spLocks noGrp="1"/>
          </p:cNvSpPr>
          <p:nvPr>
            <p:ph idx="1"/>
          </p:nvPr>
        </p:nvSpPr>
        <p:spPr/>
        <p:txBody>
          <a:bodyPr/>
          <a:lstStyle/>
          <a:p>
            <a:pPr marL="0" indent="0">
              <a:buNone/>
            </a:pPr>
            <a:r>
              <a:rPr lang="en-US" dirty="0"/>
              <a:t>4.   Hyperbolic tangent function</a:t>
            </a:r>
          </a:p>
          <a:p>
            <a:endParaRPr lang="en-US" dirty="0"/>
          </a:p>
          <a:p>
            <a:endParaRPr lang="en-US" dirty="0"/>
          </a:p>
          <a:p>
            <a:endParaRPr lang="en-US" dirty="0"/>
          </a:p>
        </p:txBody>
      </p:sp>
      <p:sp>
        <p:nvSpPr>
          <p:cNvPr id="4" name="Footer Placeholder 3">
            <a:extLst>
              <a:ext uri="{FF2B5EF4-FFF2-40B4-BE49-F238E27FC236}">
                <a16:creationId xmlns="" xmlns:a16="http://schemas.microsoft.com/office/drawing/2014/main" id="{640C1474-0232-4D54-B7F7-1EB90F5023B5}"/>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BFCB35E-C7AC-422F-99D5-609BCF3F1BD7}"/>
              </a:ext>
            </a:extLst>
          </p:cNvPr>
          <p:cNvSpPr>
            <a:spLocks noGrp="1"/>
          </p:cNvSpPr>
          <p:nvPr>
            <p:ph type="sldNum" sz="quarter" idx="12"/>
          </p:nvPr>
        </p:nvSpPr>
        <p:spPr/>
        <p:txBody>
          <a:bodyPr/>
          <a:lstStyle/>
          <a:p>
            <a:fld id="{B6D6B3F8-BBC1-4F80-A166-E89D487A543D}" type="slidenum">
              <a:rPr lang="en-US" smtClean="0"/>
              <a:pPr/>
              <a:t>20</a:t>
            </a:fld>
            <a:endParaRPr lang="en-US" dirty="0"/>
          </a:p>
        </p:txBody>
      </p:sp>
      <p:pic>
        <p:nvPicPr>
          <p:cNvPr id="7" name="Picture 6">
            <a:extLst>
              <a:ext uri="{FF2B5EF4-FFF2-40B4-BE49-F238E27FC236}">
                <a16:creationId xmlns="" xmlns:a16="http://schemas.microsoft.com/office/drawing/2014/main" id="{4C0733D2-3740-4672-9935-60995F194688}"/>
              </a:ext>
            </a:extLst>
          </p:cNvPr>
          <p:cNvPicPr>
            <a:picLocks noChangeAspect="1"/>
          </p:cNvPicPr>
          <p:nvPr/>
        </p:nvPicPr>
        <p:blipFill>
          <a:blip r:embed="rId2"/>
          <a:stretch>
            <a:fillRect/>
          </a:stretch>
        </p:blipFill>
        <p:spPr>
          <a:xfrm>
            <a:off x="1166917" y="2972037"/>
            <a:ext cx="2232775" cy="514681"/>
          </a:xfrm>
          <a:prstGeom prst="rect">
            <a:avLst/>
          </a:prstGeom>
        </p:spPr>
      </p:pic>
      <p:pic>
        <p:nvPicPr>
          <p:cNvPr id="9" name="Picture 8">
            <a:extLst>
              <a:ext uri="{FF2B5EF4-FFF2-40B4-BE49-F238E27FC236}">
                <a16:creationId xmlns="" xmlns:a16="http://schemas.microsoft.com/office/drawing/2014/main" id="{9F448665-1926-46D7-8DE0-CBBA3074B1B5}"/>
              </a:ext>
            </a:extLst>
          </p:cNvPr>
          <p:cNvPicPr>
            <a:picLocks noChangeAspect="1"/>
          </p:cNvPicPr>
          <p:nvPr/>
        </p:nvPicPr>
        <p:blipFill>
          <a:blip r:embed="rId3"/>
          <a:stretch>
            <a:fillRect/>
          </a:stretch>
        </p:blipFill>
        <p:spPr>
          <a:xfrm>
            <a:off x="4408105" y="2495299"/>
            <a:ext cx="3814412" cy="2468772"/>
          </a:xfrm>
          <a:prstGeom prst="rect">
            <a:avLst/>
          </a:prstGeom>
        </p:spPr>
      </p:pic>
      <p:pic>
        <p:nvPicPr>
          <p:cNvPr id="10" name="Picture 9">
            <a:extLst>
              <a:ext uri="{FF2B5EF4-FFF2-40B4-BE49-F238E27FC236}">
                <a16:creationId xmlns="" xmlns:a16="http://schemas.microsoft.com/office/drawing/2014/main" id="{C14824FE-490E-442D-8A40-DE7F4D1230F0}"/>
              </a:ext>
            </a:extLst>
          </p:cNvPr>
          <p:cNvPicPr>
            <a:picLocks noChangeAspect="1"/>
          </p:cNvPicPr>
          <p:nvPr/>
        </p:nvPicPr>
        <p:blipFill>
          <a:blip r:embed="rId4"/>
          <a:stretch>
            <a:fillRect/>
          </a:stretch>
        </p:blipFill>
        <p:spPr>
          <a:xfrm>
            <a:off x="4820139" y="5413632"/>
            <a:ext cx="2477477" cy="763331"/>
          </a:xfrm>
          <a:prstGeom prst="rect">
            <a:avLst/>
          </a:prstGeom>
        </p:spPr>
      </p:pic>
    </p:spTree>
    <p:extLst>
      <p:ext uri="{BB962C8B-B14F-4D97-AF65-F5344CB8AC3E}">
        <p14:creationId xmlns:p14="http://schemas.microsoft.com/office/powerpoint/2010/main" val="2069134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5F87F-0D28-43D3-B098-C58397C7B579}"/>
              </a:ext>
            </a:extLst>
          </p:cNvPr>
          <p:cNvSpPr>
            <a:spLocks noGrp="1"/>
          </p:cNvSpPr>
          <p:nvPr>
            <p:ph type="title"/>
          </p:nvPr>
        </p:nvSpPr>
        <p:spPr>
          <a:xfrm>
            <a:off x="433266" y="1857864"/>
            <a:ext cx="7886700" cy="1325563"/>
          </a:xfrm>
        </p:spPr>
        <p:txBody>
          <a:bodyPr/>
          <a:lstStyle/>
          <a:p>
            <a:pPr algn="ctr"/>
            <a:r>
              <a:rPr lang="en-US" dirty="0"/>
              <a:t>Part 2</a:t>
            </a:r>
          </a:p>
        </p:txBody>
      </p:sp>
      <p:sp>
        <p:nvSpPr>
          <p:cNvPr id="4" name="Footer Placeholder 3">
            <a:extLst>
              <a:ext uri="{FF2B5EF4-FFF2-40B4-BE49-F238E27FC236}">
                <a16:creationId xmlns="" xmlns:a16="http://schemas.microsoft.com/office/drawing/2014/main" id="{875C7248-204D-44D7-AE67-5A95321DE013}"/>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E69E4A75-2BA6-4CBD-9116-DD1EE409F98B}"/>
              </a:ext>
            </a:extLst>
          </p:cNvPr>
          <p:cNvSpPr>
            <a:spLocks noGrp="1"/>
          </p:cNvSpPr>
          <p:nvPr>
            <p:ph type="sldNum" sz="quarter" idx="12"/>
          </p:nvPr>
        </p:nvSpPr>
        <p:spPr/>
        <p:txBody>
          <a:bodyPr/>
          <a:lstStyle/>
          <a:p>
            <a:fld id="{B6D6B3F8-BBC1-4F80-A166-E89D487A543D}" type="slidenum">
              <a:rPr lang="en-US" smtClean="0"/>
              <a:pPr/>
              <a:t>21</a:t>
            </a:fld>
            <a:endParaRPr lang="en-US" dirty="0"/>
          </a:p>
        </p:txBody>
      </p:sp>
    </p:spTree>
    <p:extLst>
      <p:ext uri="{BB962C8B-B14F-4D97-AF65-F5344CB8AC3E}">
        <p14:creationId xmlns:p14="http://schemas.microsoft.com/office/powerpoint/2010/main" val="25017166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75C928D-6615-40E7-A9AD-AE03A3CB6EB7}"/>
              </a:ext>
            </a:extLst>
          </p:cNvPr>
          <p:cNvSpPr>
            <a:spLocks noGrp="1"/>
          </p:cNvSpPr>
          <p:nvPr>
            <p:ph type="title"/>
          </p:nvPr>
        </p:nvSpPr>
        <p:spPr/>
        <p:txBody>
          <a:bodyPr/>
          <a:lstStyle/>
          <a:p>
            <a:r>
              <a:rPr lang="en-US" dirty="0"/>
              <a:t>Signal-Flow Graph</a:t>
            </a:r>
          </a:p>
        </p:txBody>
      </p:sp>
      <p:sp>
        <p:nvSpPr>
          <p:cNvPr id="3" name="Content Placeholder 2">
            <a:extLst>
              <a:ext uri="{FF2B5EF4-FFF2-40B4-BE49-F238E27FC236}">
                <a16:creationId xmlns="" xmlns:a16="http://schemas.microsoft.com/office/drawing/2014/main" id="{7D8E3D13-76AC-4445-87FE-48043DEAF582}"/>
              </a:ext>
            </a:extLst>
          </p:cNvPr>
          <p:cNvSpPr>
            <a:spLocks noGrp="1"/>
          </p:cNvSpPr>
          <p:nvPr>
            <p:ph idx="1"/>
          </p:nvPr>
        </p:nvSpPr>
        <p:spPr/>
        <p:txBody>
          <a:bodyPr>
            <a:normAutofit/>
          </a:bodyPr>
          <a:lstStyle/>
          <a:p>
            <a:r>
              <a:rPr lang="en-US" dirty="0"/>
              <a:t>Signal-flow graphs, with a well-defined set of rules, were originally developed by Mason (1953, 1956) for linear networks. </a:t>
            </a:r>
          </a:p>
          <a:p>
            <a:r>
              <a:rPr lang="en-US" dirty="0"/>
              <a:t>Signal-flow graphs do provide a neat method for the portrayal of the flow of signals in a neural network. </a:t>
            </a:r>
          </a:p>
          <a:p>
            <a:r>
              <a:rPr lang="en-US" dirty="0"/>
              <a:t>A </a:t>
            </a:r>
            <a:r>
              <a:rPr lang="en-US" i="1" dirty="0"/>
              <a:t>signal-flow graph </a:t>
            </a:r>
            <a:r>
              <a:rPr lang="en-US" dirty="0"/>
              <a:t>is a network of directed </a:t>
            </a:r>
            <a:r>
              <a:rPr lang="en-US" i="1" dirty="0">
                <a:solidFill>
                  <a:srgbClr val="FF0000"/>
                </a:solidFill>
              </a:rPr>
              <a:t>links </a:t>
            </a:r>
            <a:r>
              <a:rPr lang="en-US" dirty="0">
                <a:solidFill>
                  <a:srgbClr val="FF0000"/>
                </a:solidFill>
              </a:rPr>
              <a:t>(</a:t>
            </a:r>
            <a:r>
              <a:rPr lang="en-US" i="1" dirty="0">
                <a:solidFill>
                  <a:srgbClr val="FF0000"/>
                </a:solidFill>
              </a:rPr>
              <a:t>branches</a:t>
            </a:r>
            <a:r>
              <a:rPr lang="en-US" dirty="0">
                <a:solidFill>
                  <a:srgbClr val="FF0000"/>
                </a:solidFill>
              </a:rPr>
              <a:t>) </a:t>
            </a:r>
            <a:r>
              <a:rPr lang="en-US" dirty="0"/>
              <a:t>that are interconnected at certain points called </a:t>
            </a:r>
            <a:r>
              <a:rPr lang="en-US" i="1" dirty="0">
                <a:solidFill>
                  <a:srgbClr val="FF0000"/>
                </a:solidFill>
              </a:rPr>
              <a:t>nodes</a:t>
            </a:r>
            <a:r>
              <a:rPr lang="en-US" i="1" dirty="0"/>
              <a:t>. </a:t>
            </a:r>
          </a:p>
          <a:p>
            <a:r>
              <a:rPr lang="en-US" dirty="0"/>
              <a:t>A typical </a:t>
            </a:r>
            <a:r>
              <a:rPr lang="en-US" dirty="0">
                <a:solidFill>
                  <a:srgbClr val="FF0000"/>
                </a:solidFill>
              </a:rPr>
              <a:t>node </a:t>
            </a:r>
            <a:r>
              <a:rPr lang="en-US" i="1" dirty="0">
                <a:solidFill>
                  <a:srgbClr val="FF0000"/>
                </a:solidFill>
              </a:rPr>
              <a:t>j </a:t>
            </a:r>
            <a:r>
              <a:rPr lang="en-US" dirty="0"/>
              <a:t>has an associated </a:t>
            </a:r>
            <a:r>
              <a:rPr lang="en-US" i="1" dirty="0">
                <a:solidFill>
                  <a:srgbClr val="FF0000"/>
                </a:solidFill>
              </a:rPr>
              <a:t>node signal </a:t>
            </a:r>
            <a:r>
              <a:rPr lang="en-US" i="1" dirty="0" err="1">
                <a:solidFill>
                  <a:srgbClr val="FF0000"/>
                </a:solidFill>
              </a:rPr>
              <a:t>x</a:t>
            </a:r>
            <a:r>
              <a:rPr lang="en-US" i="1" baseline="-25000" dirty="0" err="1">
                <a:solidFill>
                  <a:srgbClr val="FF0000"/>
                </a:solidFill>
              </a:rPr>
              <a:t>j</a:t>
            </a:r>
            <a:r>
              <a:rPr lang="en-US" i="1" dirty="0"/>
              <a:t>.</a:t>
            </a:r>
          </a:p>
          <a:p>
            <a:r>
              <a:rPr lang="en-US" dirty="0"/>
              <a:t>A typical directed link originates at node </a:t>
            </a:r>
            <a:r>
              <a:rPr lang="en-US" i="1" dirty="0"/>
              <a:t>j </a:t>
            </a:r>
            <a:r>
              <a:rPr lang="en-US" dirty="0"/>
              <a:t>and terminates on node </a:t>
            </a:r>
            <a:r>
              <a:rPr lang="en-US" i="1" dirty="0"/>
              <a:t>k</a:t>
            </a:r>
            <a:r>
              <a:rPr lang="en-US" dirty="0"/>
              <a:t>; it has an associated </a:t>
            </a:r>
            <a:r>
              <a:rPr lang="en-US" i="1" dirty="0">
                <a:solidFill>
                  <a:srgbClr val="FF0000"/>
                </a:solidFill>
              </a:rPr>
              <a:t>transfer function</a:t>
            </a:r>
            <a:r>
              <a:rPr lang="en-US" dirty="0"/>
              <a:t>, that specifies the manner in which </a:t>
            </a:r>
            <a:r>
              <a:rPr lang="en-US" dirty="0">
                <a:solidFill>
                  <a:srgbClr val="FF0000"/>
                </a:solidFill>
              </a:rPr>
              <a:t>the signal </a:t>
            </a:r>
            <a:r>
              <a:rPr lang="en-US" i="1" dirty="0" err="1">
                <a:solidFill>
                  <a:srgbClr val="FF0000"/>
                </a:solidFill>
              </a:rPr>
              <a:t>y</a:t>
            </a:r>
            <a:r>
              <a:rPr lang="en-US" i="1" baseline="-25000" dirty="0" err="1">
                <a:solidFill>
                  <a:srgbClr val="FF0000"/>
                </a:solidFill>
              </a:rPr>
              <a:t>k</a:t>
            </a:r>
            <a:r>
              <a:rPr lang="en-US" i="1" dirty="0">
                <a:solidFill>
                  <a:srgbClr val="FF0000"/>
                </a:solidFill>
              </a:rPr>
              <a:t> </a:t>
            </a:r>
            <a:r>
              <a:rPr lang="en-US" dirty="0">
                <a:solidFill>
                  <a:srgbClr val="FF0000"/>
                </a:solidFill>
              </a:rPr>
              <a:t>at node </a:t>
            </a:r>
            <a:r>
              <a:rPr lang="en-US" i="1" dirty="0">
                <a:solidFill>
                  <a:srgbClr val="FF0000"/>
                </a:solidFill>
              </a:rPr>
              <a:t>k </a:t>
            </a:r>
            <a:r>
              <a:rPr lang="en-US" dirty="0"/>
              <a:t>depends on </a:t>
            </a:r>
            <a:r>
              <a:rPr lang="en-US" dirty="0">
                <a:solidFill>
                  <a:srgbClr val="FF0000"/>
                </a:solidFill>
              </a:rPr>
              <a:t>the signal </a:t>
            </a:r>
            <a:r>
              <a:rPr lang="en-US" i="1" dirty="0" err="1">
                <a:solidFill>
                  <a:srgbClr val="FF0000"/>
                </a:solidFill>
              </a:rPr>
              <a:t>x</a:t>
            </a:r>
            <a:r>
              <a:rPr lang="en-US" i="1" baseline="-25000" dirty="0" err="1">
                <a:solidFill>
                  <a:srgbClr val="FF0000"/>
                </a:solidFill>
              </a:rPr>
              <a:t>j</a:t>
            </a:r>
            <a:r>
              <a:rPr lang="en-US" i="1" baseline="-25000" dirty="0">
                <a:solidFill>
                  <a:srgbClr val="FF0000"/>
                </a:solidFill>
              </a:rPr>
              <a:t> </a:t>
            </a:r>
            <a:r>
              <a:rPr lang="en-US" dirty="0">
                <a:solidFill>
                  <a:srgbClr val="FF0000"/>
                </a:solidFill>
              </a:rPr>
              <a:t>at node </a:t>
            </a:r>
            <a:r>
              <a:rPr lang="en-US" i="1" dirty="0">
                <a:solidFill>
                  <a:srgbClr val="FF0000"/>
                </a:solidFill>
              </a:rPr>
              <a:t>j.</a:t>
            </a:r>
            <a:endParaRPr lang="en-US" dirty="0">
              <a:solidFill>
                <a:srgbClr val="FF0000"/>
              </a:solidFill>
            </a:endParaRPr>
          </a:p>
        </p:txBody>
      </p:sp>
      <p:sp>
        <p:nvSpPr>
          <p:cNvPr id="4" name="Footer Placeholder 3">
            <a:extLst>
              <a:ext uri="{FF2B5EF4-FFF2-40B4-BE49-F238E27FC236}">
                <a16:creationId xmlns="" xmlns:a16="http://schemas.microsoft.com/office/drawing/2014/main" id="{8CDD9034-9784-4C09-87CA-609F62F02A95}"/>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13F9F55-3BFE-429A-95E8-CAE6212EC182}"/>
              </a:ext>
            </a:extLst>
          </p:cNvPr>
          <p:cNvSpPr>
            <a:spLocks noGrp="1"/>
          </p:cNvSpPr>
          <p:nvPr>
            <p:ph type="sldNum" sz="quarter" idx="12"/>
          </p:nvPr>
        </p:nvSpPr>
        <p:spPr/>
        <p:txBody>
          <a:bodyPr/>
          <a:lstStyle/>
          <a:p>
            <a:fld id="{B6D6B3F8-BBC1-4F80-A166-E89D487A543D}" type="slidenum">
              <a:rPr lang="en-US" smtClean="0"/>
              <a:pPr/>
              <a:t>22</a:t>
            </a:fld>
            <a:endParaRPr lang="en-US" dirty="0"/>
          </a:p>
        </p:txBody>
      </p:sp>
    </p:spTree>
    <p:extLst>
      <p:ext uri="{BB962C8B-B14F-4D97-AF65-F5344CB8AC3E}">
        <p14:creationId xmlns:p14="http://schemas.microsoft.com/office/powerpoint/2010/main" val="2661100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03D88-4E3A-467C-905B-15DC670350E4}"/>
              </a:ext>
            </a:extLst>
          </p:cNvPr>
          <p:cNvSpPr>
            <a:spLocks noGrp="1"/>
          </p:cNvSpPr>
          <p:nvPr>
            <p:ph type="title"/>
          </p:nvPr>
        </p:nvSpPr>
        <p:spPr/>
        <p:txBody>
          <a:bodyPr/>
          <a:lstStyle/>
          <a:p>
            <a:r>
              <a:rPr lang="en-US" dirty="0"/>
              <a:t>Rules of Signal-Flow Graph</a:t>
            </a:r>
          </a:p>
        </p:txBody>
      </p:sp>
      <p:sp>
        <p:nvSpPr>
          <p:cNvPr id="3" name="Content Placeholder 2">
            <a:extLst>
              <a:ext uri="{FF2B5EF4-FFF2-40B4-BE49-F238E27FC236}">
                <a16:creationId xmlns="" xmlns:a16="http://schemas.microsoft.com/office/drawing/2014/main" id="{CE46AEE1-F68D-4C49-B5D4-0A711D4397BC}"/>
              </a:ext>
            </a:extLst>
          </p:cNvPr>
          <p:cNvSpPr>
            <a:spLocks noGrp="1"/>
          </p:cNvSpPr>
          <p:nvPr>
            <p:ph idx="1"/>
          </p:nvPr>
        </p:nvSpPr>
        <p:spPr/>
        <p:txBody>
          <a:bodyPr>
            <a:normAutofit/>
          </a:bodyPr>
          <a:lstStyle/>
          <a:p>
            <a:r>
              <a:rPr lang="en-US" dirty="0">
                <a:solidFill>
                  <a:srgbClr val="FF0000"/>
                </a:solidFill>
              </a:rPr>
              <a:t>Rule 1:</a:t>
            </a:r>
            <a:r>
              <a:rPr lang="en-US" dirty="0"/>
              <a:t>  A signal flows along a link only in the direction defined by the arrow on the link.</a:t>
            </a:r>
          </a:p>
          <a:p>
            <a:endParaRPr lang="en-US" dirty="0"/>
          </a:p>
          <a:p>
            <a:r>
              <a:rPr lang="en-US" dirty="0"/>
              <a:t>Two different types of links in NN:</a:t>
            </a:r>
          </a:p>
          <a:p>
            <a:pPr marL="457200" lvl="1" indent="0">
              <a:buNone/>
            </a:pPr>
            <a:r>
              <a:rPr lang="en-US" i="1" dirty="0"/>
              <a:t>1. </a:t>
            </a:r>
            <a:r>
              <a:rPr lang="en-US" i="1" dirty="0">
                <a:solidFill>
                  <a:srgbClr val="FF0000"/>
                </a:solidFill>
              </a:rPr>
              <a:t>Synaptic links :</a:t>
            </a:r>
            <a:r>
              <a:rPr lang="en-US" dirty="0"/>
              <a:t> a </a:t>
            </a:r>
            <a:r>
              <a:rPr lang="en-US" i="1" dirty="0"/>
              <a:t>linear </a:t>
            </a:r>
            <a:r>
              <a:rPr lang="en-US" dirty="0"/>
              <a:t>input–output relation.</a:t>
            </a:r>
          </a:p>
          <a:p>
            <a:pPr lvl="1"/>
            <a:endParaRPr lang="en-US" dirty="0"/>
          </a:p>
          <a:p>
            <a:pPr lvl="1"/>
            <a:endParaRPr lang="en-US" dirty="0"/>
          </a:p>
          <a:p>
            <a:pPr marL="457200" lvl="1" indent="0">
              <a:buNone/>
            </a:pPr>
            <a:endParaRPr lang="en-US" dirty="0"/>
          </a:p>
          <a:p>
            <a:pPr marL="457200" lvl="1" indent="0">
              <a:buNone/>
            </a:pPr>
            <a:r>
              <a:rPr lang="en-US" i="1" dirty="0"/>
              <a:t>2. </a:t>
            </a:r>
            <a:r>
              <a:rPr lang="en-US" i="1" dirty="0">
                <a:solidFill>
                  <a:srgbClr val="FF0000"/>
                </a:solidFill>
              </a:rPr>
              <a:t>Activation links : </a:t>
            </a:r>
            <a:r>
              <a:rPr lang="en-US" dirty="0"/>
              <a:t>a </a:t>
            </a:r>
            <a:r>
              <a:rPr lang="en-US" i="1" dirty="0"/>
              <a:t>nonlinear </a:t>
            </a:r>
            <a:r>
              <a:rPr lang="en-US" dirty="0"/>
              <a:t>input–output relation.</a:t>
            </a:r>
          </a:p>
        </p:txBody>
      </p:sp>
      <p:sp>
        <p:nvSpPr>
          <p:cNvPr id="4" name="Footer Placeholder 3">
            <a:extLst>
              <a:ext uri="{FF2B5EF4-FFF2-40B4-BE49-F238E27FC236}">
                <a16:creationId xmlns="" xmlns:a16="http://schemas.microsoft.com/office/drawing/2014/main" id="{870EAE4A-2893-4FDA-9182-7F2C0F92255A}"/>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44D824BB-AD6B-4CC2-8BB1-B41F40FC070B}"/>
              </a:ext>
            </a:extLst>
          </p:cNvPr>
          <p:cNvSpPr>
            <a:spLocks noGrp="1"/>
          </p:cNvSpPr>
          <p:nvPr>
            <p:ph type="sldNum" sz="quarter" idx="12"/>
          </p:nvPr>
        </p:nvSpPr>
        <p:spPr/>
        <p:txBody>
          <a:bodyPr/>
          <a:lstStyle/>
          <a:p>
            <a:fld id="{B6D6B3F8-BBC1-4F80-A166-E89D487A543D}" type="slidenum">
              <a:rPr lang="en-US" smtClean="0"/>
              <a:pPr/>
              <a:t>23</a:t>
            </a:fld>
            <a:endParaRPr lang="en-US" dirty="0"/>
          </a:p>
        </p:txBody>
      </p:sp>
      <p:pic>
        <p:nvPicPr>
          <p:cNvPr id="6" name="Picture 5">
            <a:extLst>
              <a:ext uri="{FF2B5EF4-FFF2-40B4-BE49-F238E27FC236}">
                <a16:creationId xmlns="" xmlns:a16="http://schemas.microsoft.com/office/drawing/2014/main" id="{885418F1-5D3F-4DB0-97C0-E12C4221A826}"/>
              </a:ext>
            </a:extLst>
          </p:cNvPr>
          <p:cNvPicPr>
            <a:picLocks noChangeAspect="1"/>
          </p:cNvPicPr>
          <p:nvPr/>
        </p:nvPicPr>
        <p:blipFill>
          <a:blip r:embed="rId2"/>
          <a:stretch>
            <a:fillRect/>
          </a:stretch>
        </p:blipFill>
        <p:spPr>
          <a:xfrm>
            <a:off x="1840079" y="3800586"/>
            <a:ext cx="2931655" cy="535219"/>
          </a:xfrm>
          <a:prstGeom prst="rect">
            <a:avLst/>
          </a:prstGeom>
        </p:spPr>
      </p:pic>
      <p:pic>
        <p:nvPicPr>
          <p:cNvPr id="7" name="Picture 6">
            <a:extLst>
              <a:ext uri="{FF2B5EF4-FFF2-40B4-BE49-F238E27FC236}">
                <a16:creationId xmlns="" xmlns:a16="http://schemas.microsoft.com/office/drawing/2014/main" id="{08461D48-7508-4B7A-A21A-6359A05FEF54}"/>
              </a:ext>
            </a:extLst>
          </p:cNvPr>
          <p:cNvPicPr>
            <a:picLocks noChangeAspect="1"/>
          </p:cNvPicPr>
          <p:nvPr/>
        </p:nvPicPr>
        <p:blipFill>
          <a:blip r:embed="rId3"/>
          <a:stretch>
            <a:fillRect/>
          </a:stretch>
        </p:blipFill>
        <p:spPr>
          <a:xfrm>
            <a:off x="1754111" y="5192508"/>
            <a:ext cx="2931655" cy="583875"/>
          </a:xfrm>
          <a:prstGeom prst="rect">
            <a:avLst/>
          </a:prstGeom>
        </p:spPr>
      </p:pic>
    </p:spTree>
    <p:extLst>
      <p:ext uri="{BB962C8B-B14F-4D97-AF65-F5344CB8AC3E}">
        <p14:creationId xmlns:p14="http://schemas.microsoft.com/office/powerpoint/2010/main" val="17149861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03D88-4E3A-467C-905B-15DC670350E4}"/>
              </a:ext>
            </a:extLst>
          </p:cNvPr>
          <p:cNvSpPr>
            <a:spLocks noGrp="1"/>
          </p:cNvSpPr>
          <p:nvPr>
            <p:ph type="title"/>
          </p:nvPr>
        </p:nvSpPr>
        <p:spPr/>
        <p:txBody>
          <a:bodyPr/>
          <a:lstStyle/>
          <a:p>
            <a:r>
              <a:rPr lang="en-US" dirty="0"/>
              <a:t>Rules of Signal-Flow Graph (Cont’d)</a:t>
            </a:r>
          </a:p>
        </p:txBody>
      </p:sp>
      <p:sp>
        <p:nvSpPr>
          <p:cNvPr id="3" name="Content Placeholder 2">
            <a:extLst>
              <a:ext uri="{FF2B5EF4-FFF2-40B4-BE49-F238E27FC236}">
                <a16:creationId xmlns="" xmlns:a16="http://schemas.microsoft.com/office/drawing/2014/main" id="{CE46AEE1-F68D-4C49-B5D4-0A711D4397BC}"/>
              </a:ext>
            </a:extLst>
          </p:cNvPr>
          <p:cNvSpPr>
            <a:spLocks noGrp="1"/>
          </p:cNvSpPr>
          <p:nvPr>
            <p:ph idx="1"/>
          </p:nvPr>
        </p:nvSpPr>
        <p:spPr/>
        <p:txBody>
          <a:bodyPr>
            <a:normAutofit/>
          </a:bodyPr>
          <a:lstStyle/>
          <a:p>
            <a:r>
              <a:rPr lang="en-US" dirty="0">
                <a:solidFill>
                  <a:srgbClr val="FF0000"/>
                </a:solidFill>
              </a:rPr>
              <a:t>Rule 2:</a:t>
            </a:r>
            <a:r>
              <a:rPr lang="en-US" dirty="0"/>
              <a:t>  A node signal equals the algebraic sum of all signals entering the node via the incoming links.</a:t>
            </a:r>
          </a:p>
        </p:txBody>
      </p:sp>
      <p:sp>
        <p:nvSpPr>
          <p:cNvPr id="4" name="Footer Placeholder 3">
            <a:extLst>
              <a:ext uri="{FF2B5EF4-FFF2-40B4-BE49-F238E27FC236}">
                <a16:creationId xmlns="" xmlns:a16="http://schemas.microsoft.com/office/drawing/2014/main" id="{870EAE4A-2893-4FDA-9182-7F2C0F92255A}"/>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44D824BB-AD6B-4CC2-8BB1-B41F40FC070B}"/>
              </a:ext>
            </a:extLst>
          </p:cNvPr>
          <p:cNvSpPr>
            <a:spLocks noGrp="1"/>
          </p:cNvSpPr>
          <p:nvPr>
            <p:ph type="sldNum" sz="quarter" idx="12"/>
          </p:nvPr>
        </p:nvSpPr>
        <p:spPr/>
        <p:txBody>
          <a:bodyPr/>
          <a:lstStyle/>
          <a:p>
            <a:fld id="{B6D6B3F8-BBC1-4F80-A166-E89D487A543D}" type="slidenum">
              <a:rPr lang="en-US" smtClean="0"/>
              <a:pPr/>
              <a:t>24</a:t>
            </a:fld>
            <a:endParaRPr lang="en-US" dirty="0"/>
          </a:p>
        </p:txBody>
      </p:sp>
      <p:pic>
        <p:nvPicPr>
          <p:cNvPr id="8" name="Picture 7">
            <a:extLst>
              <a:ext uri="{FF2B5EF4-FFF2-40B4-BE49-F238E27FC236}">
                <a16:creationId xmlns="" xmlns:a16="http://schemas.microsoft.com/office/drawing/2014/main" id="{052E2AC1-A0D2-4626-ADB6-DDF100E2CC25}"/>
              </a:ext>
            </a:extLst>
          </p:cNvPr>
          <p:cNvPicPr>
            <a:picLocks noChangeAspect="1"/>
          </p:cNvPicPr>
          <p:nvPr/>
        </p:nvPicPr>
        <p:blipFill>
          <a:blip r:embed="rId2"/>
          <a:stretch>
            <a:fillRect/>
          </a:stretch>
        </p:blipFill>
        <p:spPr>
          <a:xfrm>
            <a:off x="2111708" y="3124065"/>
            <a:ext cx="2638489" cy="1516453"/>
          </a:xfrm>
          <a:prstGeom prst="rect">
            <a:avLst/>
          </a:prstGeom>
        </p:spPr>
      </p:pic>
    </p:spTree>
    <p:extLst>
      <p:ext uri="{BB962C8B-B14F-4D97-AF65-F5344CB8AC3E}">
        <p14:creationId xmlns:p14="http://schemas.microsoft.com/office/powerpoint/2010/main" val="34856511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203D88-4E3A-467C-905B-15DC670350E4}"/>
              </a:ext>
            </a:extLst>
          </p:cNvPr>
          <p:cNvSpPr>
            <a:spLocks noGrp="1"/>
          </p:cNvSpPr>
          <p:nvPr>
            <p:ph type="title"/>
          </p:nvPr>
        </p:nvSpPr>
        <p:spPr/>
        <p:txBody>
          <a:bodyPr/>
          <a:lstStyle/>
          <a:p>
            <a:r>
              <a:rPr lang="en-US" dirty="0"/>
              <a:t>Rules of Signal-Flow Graph (Cont’d)</a:t>
            </a:r>
          </a:p>
        </p:txBody>
      </p:sp>
      <p:sp>
        <p:nvSpPr>
          <p:cNvPr id="3" name="Content Placeholder 2">
            <a:extLst>
              <a:ext uri="{FF2B5EF4-FFF2-40B4-BE49-F238E27FC236}">
                <a16:creationId xmlns="" xmlns:a16="http://schemas.microsoft.com/office/drawing/2014/main" id="{CE46AEE1-F68D-4C49-B5D4-0A711D4397BC}"/>
              </a:ext>
            </a:extLst>
          </p:cNvPr>
          <p:cNvSpPr>
            <a:spLocks noGrp="1"/>
          </p:cNvSpPr>
          <p:nvPr>
            <p:ph idx="1"/>
          </p:nvPr>
        </p:nvSpPr>
        <p:spPr/>
        <p:txBody>
          <a:bodyPr>
            <a:normAutofit/>
          </a:bodyPr>
          <a:lstStyle/>
          <a:p>
            <a:r>
              <a:rPr lang="en-US" dirty="0">
                <a:solidFill>
                  <a:srgbClr val="FF0000"/>
                </a:solidFill>
              </a:rPr>
              <a:t>Rule 3:</a:t>
            </a:r>
            <a:r>
              <a:rPr lang="en-US" dirty="0"/>
              <a:t>  The signal at a node is transmitted to each outgoing link originating from that node with the same value.</a:t>
            </a:r>
          </a:p>
        </p:txBody>
      </p:sp>
      <p:sp>
        <p:nvSpPr>
          <p:cNvPr id="4" name="Footer Placeholder 3">
            <a:extLst>
              <a:ext uri="{FF2B5EF4-FFF2-40B4-BE49-F238E27FC236}">
                <a16:creationId xmlns="" xmlns:a16="http://schemas.microsoft.com/office/drawing/2014/main" id="{870EAE4A-2893-4FDA-9182-7F2C0F92255A}"/>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44D824BB-AD6B-4CC2-8BB1-B41F40FC070B}"/>
              </a:ext>
            </a:extLst>
          </p:cNvPr>
          <p:cNvSpPr>
            <a:spLocks noGrp="1"/>
          </p:cNvSpPr>
          <p:nvPr>
            <p:ph type="sldNum" sz="quarter" idx="12"/>
          </p:nvPr>
        </p:nvSpPr>
        <p:spPr/>
        <p:txBody>
          <a:bodyPr/>
          <a:lstStyle/>
          <a:p>
            <a:fld id="{B6D6B3F8-BBC1-4F80-A166-E89D487A543D}" type="slidenum">
              <a:rPr lang="en-US" smtClean="0"/>
              <a:pPr/>
              <a:t>25</a:t>
            </a:fld>
            <a:endParaRPr lang="en-US" dirty="0"/>
          </a:p>
        </p:txBody>
      </p:sp>
      <p:pic>
        <p:nvPicPr>
          <p:cNvPr id="6" name="Picture 5">
            <a:extLst>
              <a:ext uri="{FF2B5EF4-FFF2-40B4-BE49-F238E27FC236}">
                <a16:creationId xmlns="" xmlns:a16="http://schemas.microsoft.com/office/drawing/2014/main" id="{185CCC0C-B67D-496D-B79A-87EE51977880}"/>
              </a:ext>
            </a:extLst>
          </p:cNvPr>
          <p:cNvPicPr>
            <a:picLocks noChangeAspect="1"/>
          </p:cNvPicPr>
          <p:nvPr/>
        </p:nvPicPr>
        <p:blipFill>
          <a:blip r:embed="rId2"/>
          <a:stretch>
            <a:fillRect/>
          </a:stretch>
        </p:blipFill>
        <p:spPr>
          <a:xfrm>
            <a:off x="2538451" y="3207218"/>
            <a:ext cx="1628697" cy="1240734"/>
          </a:xfrm>
          <a:prstGeom prst="rect">
            <a:avLst/>
          </a:prstGeom>
        </p:spPr>
      </p:pic>
    </p:spTree>
    <p:extLst>
      <p:ext uri="{BB962C8B-B14F-4D97-AF65-F5344CB8AC3E}">
        <p14:creationId xmlns:p14="http://schemas.microsoft.com/office/powerpoint/2010/main" val="38851799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DEEF418-5262-41A2-8EDB-834851497377}"/>
              </a:ext>
            </a:extLst>
          </p:cNvPr>
          <p:cNvSpPr>
            <a:spLocks noGrp="1"/>
          </p:cNvSpPr>
          <p:nvPr>
            <p:ph type="title"/>
          </p:nvPr>
        </p:nvSpPr>
        <p:spPr/>
        <p:txBody>
          <a:bodyPr/>
          <a:lstStyle/>
          <a:p>
            <a:r>
              <a:rPr lang="en-US" dirty="0"/>
              <a:t>Exercise 1</a:t>
            </a:r>
          </a:p>
        </p:txBody>
      </p:sp>
      <p:sp>
        <p:nvSpPr>
          <p:cNvPr id="3" name="Content Placeholder 2">
            <a:extLst>
              <a:ext uri="{FF2B5EF4-FFF2-40B4-BE49-F238E27FC236}">
                <a16:creationId xmlns="" xmlns:a16="http://schemas.microsoft.com/office/drawing/2014/main" id="{EFB68785-006A-4FC2-B638-EF2C6AE2C765}"/>
              </a:ext>
            </a:extLst>
          </p:cNvPr>
          <p:cNvSpPr>
            <a:spLocks noGrp="1"/>
          </p:cNvSpPr>
          <p:nvPr>
            <p:ph idx="1"/>
          </p:nvPr>
        </p:nvSpPr>
        <p:spPr>
          <a:xfrm>
            <a:off x="628650" y="1576474"/>
            <a:ext cx="7886700" cy="4217534"/>
          </a:xfrm>
        </p:spPr>
        <p:txBody>
          <a:bodyPr/>
          <a:lstStyle/>
          <a:p>
            <a:r>
              <a:rPr lang="en-US" dirty="0"/>
              <a:t>Draw signal flow graph of neuron</a:t>
            </a:r>
          </a:p>
        </p:txBody>
      </p:sp>
      <p:sp>
        <p:nvSpPr>
          <p:cNvPr id="4" name="Footer Placeholder 3">
            <a:extLst>
              <a:ext uri="{FF2B5EF4-FFF2-40B4-BE49-F238E27FC236}">
                <a16:creationId xmlns="" xmlns:a16="http://schemas.microsoft.com/office/drawing/2014/main" id="{055048C4-0F71-4E0E-8BC7-22F97F891D92}"/>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5D9BAE18-AFC3-4BB4-941A-22ABB9AA9928}"/>
              </a:ext>
            </a:extLst>
          </p:cNvPr>
          <p:cNvSpPr>
            <a:spLocks noGrp="1"/>
          </p:cNvSpPr>
          <p:nvPr>
            <p:ph type="sldNum" sz="quarter" idx="12"/>
          </p:nvPr>
        </p:nvSpPr>
        <p:spPr/>
        <p:txBody>
          <a:bodyPr/>
          <a:lstStyle/>
          <a:p>
            <a:fld id="{B6D6B3F8-BBC1-4F80-A166-E89D487A543D}" type="slidenum">
              <a:rPr lang="en-US" smtClean="0"/>
              <a:pPr/>
              <a:t>26</a:t>
            </a:fld>
            <a:endParaRPr lang="en-US" dirty="0"/>
          </a:p>
        </p:txBody>
      </p:sp>
      <p:pic>
        <p:nvPicPr>
          <p:cNvPr id="6" name="Picture 5">
            <a:extLst>
              <a:ext uri="{FF2B5EF4-FFF2-40B4-BE49-F238E27FC236}">
                <a16:creationId xmlns="" xmlns:a16="http://schemas.microsoft.com/office/drawing/2014/main" id="{3CA699CE-2A06-4BA9-B4B6-937ACC5B928E}"/>
              </a:ext>
            </a:extLst>
          </p:cNvPr>
          <p:cNvPicPr>
            <a:picLocks noChangeAspect="1"/>
          </p:cNvPicPr>
          <p:nvPr/>
        </p:nvPicPr>
        <p:blipFill>
          <a:blip r:embed="rId2"/>
          <a:stretch>
            <a:fillRect/>
          </a:stretch>
        </p:blipFill>
        <p:spPr>
          <a:xfrm>
            <a:off x="353292" y="2407662"/>
            <a:ext cx="5947765" cy="3472316"/>
          </a:xfrm>
          <a:prstGeom prst="rect">
            <a:avLst/>
          </a:prstGeom>
        </p:spPr>
      </p:pic>
    </p:spTree>
    <p:extLst>
      <p:ext uri="{BB962C8B-B14F-4D97-AF65-F5344CB8AC3E}">
        <p14:creationId xmlns:p14="http://schemas.microsoft.com/office/powerpoint/2010/main" val="10677069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16A185-DE89-45E4-96F7-5B4944CFE94D}"/>
              </a:ext>
            </a:extLst>
          </p:cNvPr>
          <p:cNvSpPr>
            <a:spLocks noGrp="1"/>
          </p:cNvSpPr>
          <p:nvPr>
            <p:ph type="title"/>
          </p:nvPr>
        </p:nvSpPr>
        <p:spPr/>
        <p:txBody>
          <a:bodyPr/>
          <a:lstStyle/>
          <a:p>
            <a:r>
              <a:rPr lang="en-US" dirty="0"/>
              <a:t>Architectural Graph of Neuron</a:t>
            </a:r>
          </a:p>
        </p:txBody>
      </p:sp>
      <p:sp>
        <p:nvSpPr>
          <p:cNvPr id="4" name="Footer Placeholder 3">
            <a:extLst>
              <a:ext uri="{FF2B5EF4-FFF2-40B4-BE49-F238E27FC236}">
                <a16:creationId xmlns="" xmlns:a16="http://schemas.microsoft.com/office/drawing/2014/main" id="{4163DB53-9D42-403F-B45B-2BF46E24F0F4}"/>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B89D42D4-65B2-42A4-8E5B-62D0EC49B5D8}"/>
              </a:ext>
            </a:extLst>
          </p:cNvPr>
          <p:cNvSpPr>
            <a:spLocks noGrp="1"/>
          </p:cNvSpPr>
          <p:nvPr>
            <p:ph type="sldNum" sz="quarter" idx="12"/>
          </p:nvPr>
        </p:nvSpPr>
        <p:spPr/>
        <p:txBody>
          <a:bodyPr/>
          <a:lstStyle/>
          <a:p>
            <a:fld id="{B6D6B3F8-BBC1-4F80-A166-E89D487A543D}" type="slidenum">
              <a:rPr lang="en-US" smtClean="0"/>
              <a:pPr/>
              <a:t>27</a:t>
            </a:fld>
            <a:endParaRPr lang="en-US" dirty="0"/>
          </a:p>
        </p:txBody>
      </p:sp>
      <p:grpSp>
        <p:nvGrpSpPr>
          <p:cNvPr id="13" name="Group 12">
            <a:extLst>
              <a:ext uri="{FF2B5EF4-FFF2-40B4-BE49-F238E27FC236}">
                <a16:creationId xmlns="" xmlns:a16="http://schemas.microsoft.com/office/drawing/2014/main" id="{E0B8AFF2-1C6A-4EB1-80CC-75154C854DB2}"/>
              </a:ext>
            </a:extLst>
          </p:cNvPr>
          <p:cNvGrpSpPr/>
          <p:nvPr/>
        </p:nvGrpSpPr>
        <p:grpSpPr>
          <a:xfrm>
            <a:off x="46892" y="1850024"/>
            <a:ext cx="4470400" cy="3792684"/>
            <a:chOff x="46892" y="1850024"/>
            <a:chExt cx="4470400" cy="3792684"/>
          </a:xfrm>
        </p:grpSpPr>
        <p:grpSp>
          <p:nvGrpSpPr>
            <p:cNvPr id="9" name="Group 8">
              <a:extLst>
                <a:ext uri="{FF2B5EF4-FFF2-40B4-BE49-F238E27FC236}">
                  <a16:creationId xmlns="" xmlns:a16="http://schemas.microsoft.com/office/drawing/2014/main" id="{4EBF6A39-19A0-4824-B495-833240CFC1A9}"/>
                </a:ext>
              </a:extLst>
            </p:cNvPr>
            <p:cNvGrpSpPr/>
            <p:nvPr/>
          </p:nvGrpSpPr>
          <p:grpSpPr>
            <a:xfrm>
              <a:off x="46892" y="1850024"/>
              <a:ext cx="4268478" cy="3683268"/>
              <a:chOff x="0" y="1850024"/>
              <a:chExt cx="4268478" cy="3683268"/>
            </a:xfrm>
          </p:grpSpPr>
          <p:pic>
            <p:nvPicPr>
              <p:cNvPr id="7" name="Picture 6">
                <a:extLst>
                  <a:ext uri="{FF2B5EF4-FFF2-40B4-BE49-F238E27FC236}">
                    <a16:creationId xmlns="" xmlns:a16="http://schemas.microsoft.com/office/drawing/2014/main" id="{DBC62E4D-178E-4F41-9EAB-EC24F1F185F5}"/>
                  </a:ext>
                </a:extLst>
              </p:cNvPr>
              <p:cNvPicPr>
                <a:picLocks noChangeAspect="1"/>
              </p:cNvPicPr>
              <p:nvPr/>
            </p:nvPicPr>
            <p:blipFill>
              <a:blip r:embed="rId2"/>
              <a:stretch>
                <a:fillRect/>
              </a:stretch>
            </p:blipFill>
            <p:spPr>
              <a:xfrm>
                <a:off x="0" y="1850024"/>
                <a:ext cx="4268478" cy="3104929"/>
              </a:xfrm>
              <a:prstGeom prst="rect">
                <a:avLst/>
              </a:prstGeom>
            </p:spPr>
          </p:pic>
          <p:pic>
            <p:nvPicPr>
              <p:cNvPr id="8" name="Picture 7">
                <a:extLst>
                  <a:ext uri="{FF2B5EF4-FFF2-40B4-BE49-F238E27FC236}">
                    <a16:creationId xmlns="" xmlns:a16="http://schemas.microsoft.com/office/drawing/2014/main" id="{F1FDFDD6-520F-49AC-A547-136B763996FA}"/>
                  </a:ext>
                </a:extLst>
              </p:cNvPr>
              <p:cNvPicPr>
                <a:picLocks noChangeAspect="1"/>
              </p:cNvPicPr>
              <p:nvPr/>
            </p:nvPicPr>
            <p:blipFill>
              <a:blip r:embed="rId3"/>
              <a:stretch>
                <a:fillRect/>
              </a:stretch>
            </p:blipFill>
            <p:spPr>
              <a:xfrm>
                <a:off x="456712" y="5179550"/>
                <a:ext cx="2632878" cy="353742"/>
              </a:xfrm>
              <a:prstGeom prst="rect">
                <a:avLst/>
              </a:prstGeom>
            </p:spPr>
          </p:pic>
        </p:grpSp>
        <p:sp>
          <p:nvSpPr>
            <p:cNvPr id="12" name="Rectangle 11">
              <a:extLst>
                <a:ext uri="{FF2B5EF4-FFF2-40B4-BE49-F238E27FC236}">
                  <a16:creationId xmlns="" xmlns:a16="http://schemas.microsoft.com/office/drawing/2014/main" id="{6D6164E2-DEDB-449C-BCF0-781739E9B569}"/>
                </a:ext>
              </a:extLst>
            </p:cNvPr>
            <p:cNvSpPr/>
            <p:nvPr/>
          </p:nvSpPr>
          <p:spPr>
            <a:xfrm>
              <a:off x="101600" y="1850024"/>
              <a:ext cx="4415692" cy="3792684"/>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 xmlns:a16="http://schemas.microsoft.com/office/drawing/2014/main" id="{A1C9CFCA-1655-495E-93CD-D3EA6BE19FB3}"/>
              </a:ext>
            </a:extLst>
          </p:cNvPr>
          <p:cNvGrpSpPr/>
          <p:nvPr/>
        </p:nvGrpSpPr>
        <p:grpSpPr>
          <a:xfrm>
            <a:off x="4693930" y="1850024"/>
            <a:ext cx="4348472" cy="3792684"/>
            <a:chOff x="4717375" y="1850024"/>
            <a:chExt cx="4348472" cy="3792684"/>
          </a:xfrm>
        </p:grpSpPr>
        <p:grpSp>
          <p:nvGrpSpPr>
            <p:cNvPr id="11" name="Group 10">
              <a:extLst>
                <a:ext uri="{FF2B5EF4-FFF2-40B4-BE49-F238E27FC236}">
                  <a16:creationId xmlns="" xmlns:a16="http://schemas.microsoft.com/office/drawing/2014/main" id="{11C9E9EA-E78C-45CC-BFCC-9667312365FA}"/>
                </a:ext>
              </a:extLst>
            </p:cNvPr>
            <p:cNvGrpSpPr/>
            <p:nvPr/>
          </p:nvGrpSpPr>
          <p:grpSpPr>
            <a:xfrm>
              <a:off x="4919159" y="2423791"/>
              <a:ext cx="4027153" cy="2927180"/>
              <a:chOff x="4919159" y="2423791"/>
              <a:chExt cx="4027153" cy="2927180"/>
            </a:xfrm>
          </p:grpSpPr>
          <p:pic>
            <p:nvPicPr>
              <p:cNvPr id="6" name="Picture 5">
                <a:extLst>
                  <a:ext uri="{FF2B5EF4-FFF2-40B4-BE49-F238E27FC236}">
                    <a16:creationId xmlns="" xmlns:a16="http://schemas.microsoft.com/office/drawing/2014/main" id="{09086BBD-3793-4BE3-96E8-6D747DFBEFCF}"/>
                  </a:ext>
                </a:extLst>
              </p:cNvPr>
              <p:cNvPicPr>
                <a:picLocks noChangeAspect="1"/>
              </p:cNvPicPr>
              <p:nvPr/>
            </p:nvPicPr>
            <p:blipFill>
              <a:blip r:embed="rId4"/>
              <a:stretch>
                <a:fillRect/>
              </a:stretch>
            </p:blipFill>
            <p:spPr>
              <a:xfrm>
                <a:off x="4919159" y="2423791"/>
                <a:ext cx="4027153" cy="2335777"/>
              </a:xfrm>
              <a:prstGeom prst="rect">
                <a:avLst/>
              </a:prstGeom>
            </p:spPr>
          </p:pic>
          <p:pic>
            <p:nvPicPr>
              <p:cNvPr id="10" name="Picture 9">
                <a:extLst>
                  <a:ext uri="{FF2B5EF4-FFF2-40B4-BE49-F238E27FC236}">
                    <a16:creationId xmlns="" xmlns:a16="http://schemas.microsoft.com/office/drawing/2014/main" id="{3F139F0D-9B81-4D0B-874F-40D7B3CAB738}"/>
                  </a:ext>
                </a:extLst>
              </p:cNvPr>
              <p:cNvPicPr>
                <a:picLocks noChangeAspect="1"/>
              </p:cNvPicPr>
              <p:nvPr/>
            </p:nvPicPr>
            <p:blipFill>
              <a:blip r:embed="rId5"/>
              <a:stretch>
                <a:fillRect/>
              </a:stretch>
            </p:blipFill>
            <p:spPr>
              <a:xfrm>
                <a:off x="5734678" y="5070957"/>
                <a:ext cx="2651230" cy="280014"/>
              </a:xfrm>
              <a:prstGeom prst="rect">
                <a:avLst/>
              </a:prstGeom>
            </p:spPr>
          </p:pic>
        </p:grpSp>
        <p:sp>
          <p:nvSpPr>
            <p:cNvPr id="15" name="Rectangle 14">
              <a:extLst>
                <a:ext uri="{FF2B5EF4-FFF2-40B4-BE49-F238E27FC236}">
                  <a16:creationId xmlns="" xmlns:a16="http://schemas.microsoft.com/office/drawing/2014/main" id="{8B2318E7-CA97-4F2E-B427-59AD8BA390F8}"/>
                </a:ext>
              </a:extLst>
            </p:cNvPr>
            <p:cNvSpPr/>
            <p:nvPr/>
          </p:nvSpPr>
          <p:spPr>
            <a:xfrm>
              <a:off x="4717375" y="1850024"/>
              <a:ext cx="4348472" cy="3792684"/>
            </a:xfrm>
            <a:prstGeom prst="rect">
              <a:avLst/>
            </a:prstGeom>
            <a:no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14323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B243B08-C717-4F79-B7E6-0F2A05F2E096}"/>
              </a:ext>
            </a:extLst>
          </p:cNvPr>
          <p:cNvSpPr>
            <a:spLocks noGrp="1"/>
          </p:cNvSpPr>
          <p:nvPr>
            <p:ph type="title"/>
          </p:nvPr>
        </p:nvSpPr>
        <p:spPr/>
        <p:txBody>
          <a:bodyPr/>
          <a:lstStyle/>
          <a:p>
            <a:r>
              <a:rPr lang="en-US" dirty="0"/>
              <a:t>Feedback</a:t>
            </a:r>
            <a:br>
              <a:rPr lang="en-US" dirty="0"/>
            </a:br>
            <a:endParaRPr lang="en-US" dirty="0"/>
          </a:p>
        </p:txBody>
      </p:sp>
      <p:sp>
        <p:nvSpPr>
          <p:cNvPr id="3" name="Content Placeholder 2">
            <a:extLst>
              <a:ext uri="{FF2B5EF4-FFF2-40B4-BE49-F238E27FC236}">
                <a16:creationId xmlns="" xmlns:a16="http://schemas.microsoft.com/office/drawing/2014/main" id="{0B12F830-FC9B-4B8C-A284-A5981EDCC7C1}"/>
              </a:ext>
            </a:extLst>
          </p:cNvPr>
          <p:cNvSpPr>
            <a:spLocks noGrp="1"/>
          </p:cNvSpPr>
          <p:nvPr>
            <p:ph idx="1"/>
          </p:nvPr>
        </p:nvSpPr>
        <p:spPr>
          <a:xfrm>
            <a:off x="628650" y="1490505"/>
            <a:ext cx="7886700" cy="4217534"/>
          </a:xfrm>
        </p:spPr>
        <p:txBody>
          <a:bodyPr/>
          <a:lstStyle/>
          <a:p>
            <a:r>
              <a:rPr lang="en-US" i="1" dirty="0"/>
              <a:t>Feedback: applying </a:t>
            </a:r>
            <a:r>
              <a:rPr lang="en-US" dirty="0"/>
              <a:t>the system output as part the system input.</a:t>
            </a:r>
          </a:p>
          <a:p>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4" name="Footer Placeholder 3">
            <a:extLst>
              <a:ext uri="{FF2B5EF4-FFF2-40B4-BE49-F238E27FC236}">
                <a16:creationId xmlns="" xmlns:a16="http://schemas.microsoft.com/office/drawing/2014/main" id="{591E822A-B167-4324-AB02-0608A0545E44}"/>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DD61CC34-5EA6-47F6-9E0C-F0E372BA046A}"/>
              </a:ext>
            </a:extLst>
          </p:cNvPr>
          <p:cNvSpPr>
            <a:spLocks noGrp="1"/>
          </p:cNvSpPr>
          <p:nvPr>
            <p:ph type="sldNum" sz="quarter" idx="12"/>
          </p:nvPr>
        </p:nvSpPr>
        <p:spPr/>
        <p:txBody>
          <a:bodyPr/>
          <a:lstStyle/>
          <a:p>
            <a:fld id="{B6D6B3F8-BBC1-4F80-A166-E89D487A543D}" type="slidenum">
              <a:rPr lang="en-US" smtClean="0"/>
              <a:pPr/>
              <a:t>28</a:t>
            </a:fld>
            <a:endParaRPr lang="en-US" dirty="0"/>
          </a:p>
        </p:txBody>
      </p:sp>
      <p:pic>
        <p:nvPicPr>
          <p:cNvPr id="7" name="Picture 6">
            <a:extLst>
              <a:ext uri="{FF2B5EF4-FFF2-40B4-BE49-F238E27FC236}">
                <a16:creationId xmlns="" xmlns:a16="http://schemas.microsoft.com/office/drawing/2014/main" id="{CB03EE84-6579-465A-BD1C-20810BD58603}"/>
              </a:ext>
            </a:extLst>
          </p:cNvPr>
          <p:cNvPicPr>
            <a:picLocks noChangeAspect="1"/>
          </p:cNvPicPr>
          <p:nvPr/>
        </p:nvPicPr>
        <p:blipFill>
          <a:blip r:embed="rId2"/>
          <a:stretch>
            <a:fillRect/>
          </a:stretch>
        </p:blipFill>
        <p:spPr>
          <a:xfrm>
            <a:off x="1438812" y="2203810"/>
            <a:ext cx="3452838" cy="1224516"/>
          </a:xfrm>
          <a:prstGeom prst="rect">
            <a:avLst/>
          </a:prstGeom>
        </p:spPr>
      </p:pic>
      <p:pic>
        <p:nvPicPr>
          <p:cNvPr id="8" name="Picture 7">
            <a:extLst>
              <a:ext uri="{FF2B5EF4-FFF2-40B4-BE49-F238E27FC236}">
                <a16:creationId xmlns="" xmlns:a16="http://schemas.microsoft.com/office/drawing/2014/main" id="{43FC2FBB-5A5A-43D8-95EA-2A50AD94F414}"/>
              </a:ext>
            </a:extLst>
          </p:cNvPr>
          <p:cNvPicPr>
            <a:picLocks noChangeAspect="1"/>
          </p:cNvPicPr>
          <p:nvPr/>
        </p:nvPicPr>
        <p:blipFill>
          <a:blip r:embed="rId3"/>
          <a:stretch>
            <a:fillRect/>
          </a:stretch>
        </p:blipFill>
        <p:spPr>
          <a:xfrm>
            <a:off x="507530" y="3592875"/>
            <a:ext cx="2752723" cy="960830"/>
          </a:xfrm>
          <a:prstGeom prst="rect">
            <a:avLst/>
          </a:prstGeom>
        </p:spPr>
      </p:pic>
      <p:pic>
        <p:nvPicPr>
          <p:cNvPr id="9" name="Picture 8">
            <a:extLst>
              <a:ext uri="{FF2B5EF4-FFF2-40B4-BE49-F238E27FC236}">
                <a16:creationId xmlns="" xmlns:a16="http://schemas.microsoft.com/office/drawing/2014/main" id="{61260373-C522-478B-AB94-D68B20DA1955}"/>
              </a:ext>
            </a:extLst>
          </p:cNvPr>
          <p:cNvPicPr>
            <a:picLocks noChangeAspect="1"/>
          </p:cNvPicPr>
          <p:nvPr/>
        </p:nvPicPr>
        <p:blipFill>
          <a:blip r:embed="rId4"/>
          <a:stretch>
            <a:fillRect/>
          </a:stretch>
        </p:blipFill>
        <p:spPr>
          <a:xfrm>
            <a:off x="591333" y="4852659"/>
            <a:ext cx="2473355" cy="642232"/>
          </a:xfrm>
          <a:prstGeom prst="rect">
            <a:avLst/>
          </a:prstGeom>
        </p:spPr>
      </p:pic>
      <p:grpSp>
        <p:nvGrpSpPr>
          <p:cNvPr id="17" name="Group 16">
            <a:extLst>
              <a:ext uri="{FF2B5EF4-FFF2-40B4-BE49-F238E27FC236}">
                <a16:creationId xmlns="" xmlns:a16="http://schemas.microsoft.com/office/drawing/2014/main" id="{257B47BC-1D87-490F-85ED-301F3A79594B}"/>
              </a:ext>
            </a:extLst>
          </p:cNvPr>
          <p:cNvGrpSpPr/>
          <p:nvPr/>
        </p:nvGrpSpPr>
        <p:grpSpPr>
          <a:xfrm>
            <a:off x="5502031" y="3703605"/>
            <a:ext cx="3282461" cy="1055964"/>
            <a:chOff x="5502031" y="3703605"/>
            <a:chExt cx="3282461" cy="1055964"/>
          </a:xfrm>
        </p:grpSpPr>
        <p:pic>
          <p:nvPicPr>
            <p:cNvPr id="10" name="Picture 9">
              <a:extLst>
                <a:ext uri="{FF2B5EF4-FFF2-40B4-BE49-F238E27FC236}">
                  <a16:creationId xmlns="" xmlns:a16="http://schemas.microsoft.com/office/drawing/2014/main" id="{2CBB71FE-F902-4A80-B574-6A353E8953AB}"/>
                </a:ext>
              </a:extLst>
            </p:cNvPr>
            <p:cNvPicPr>
              <a:picLocks noChangeAspect="1"/>
            </p:cNvPicPr>
            <p:nvPr/>
          </p:nvPicPr>
          <p:blipFill>
            <a:blip r:embed="rId5"/>
            <a:stretch>
              <a:fillRect/>
            </a:stretch>
          </p:blipFill>
          <p:spPr>
            <a:xfrm>
              <a:off x="5676175" y="3703605"/>
              <a:ext cx="781775" cy="502781"/>
            </a:xfrm>
            <a:prstGeom prst="rect">
              <a:avLst/>
            </a:prstGeom>
          </p:spPr>
        </p:pic>
        <p:sp>
          <p:nvSpPr>
            <p:cNvPr id="12" name="TextBox 11">
              <a:extLst>
                <a:ext uri="{FF2B5EF4-FFF2-40B4-BE49-F238E27FC236}">
                  <a16:creationId xmlns="" xmlns:a16="http://schemas.microsoft.com/office/drawing/2014/main" id="{3CD432E2-6A5F-41DF-8D54-F1770E739949}"/>
                </a:ext>
              </a:extLst>
            </p:cNvPr>
            <p:cNvSpPr txBox="1"/>
            <p:nvPr/>
          </p:nvSpPr>
          <p:spPr>
            <a:xfrm>
              <a:off x="6426690" y="3762514"/>
              <a:ext cx="2261068" cy="369332"/>
            </a:xfrm>
            <a:prstGeom prst="rect">
              <a:avLst/>
            </a:prstGeom>
            <a:noFill/>
          </p:spPr>
          <p:txBody>
            <a:bodyPr wrap="none" rtlCol="0">
              <a:spAutoFit/>
            </a:bodyPr>
            <a:lstStyle/>
            <a:p>
              <a:r>
                <a:rPr lang="en-US" dirty="0"/>
                <a:t>: closed-loop operator</a:t>
              </a:r>
            </a:p>
          </p:txBody>
        </p:sp>
        <p:grpSp>
          <p:nvGrpSpPr>
            <p:cNvPr id="15" name="Group 14">
              <a:extLst>
                <a:ext uri="{FF2B5EF4-FFF2-40B4-BE49-F238E27FC236}">
                  <a16:creationId xmlns="" xmlns:a16="http://schemas.microsoft.com/office/drawing/2014/main" id="{A7349E6A-8D4B-4EB2-A9A4-52043D32AD20}"/>
                </a:ext>
              </a:extLst>
            </p:cNvPr>
            <p:cNvGrpSpPr/>
            <p:nvPr/>
          </p:nvGrpSpPr>
          <p:grpSpPr>
            <a:xfrm>
              <a:off x="6020427" y="4326179"/>
              <a:ext cx="2532240" cy="369332"/>
              <a:chOff x="5864124" y="4443409"/>
              <a:chExt cx="2532240" cy="369332"/>
            </a:xfrm>
          </p:grpSpPr>
          <p:pic>
            <p:nvPicPr>
              <p:cNvPr id="13" name="Picture 12">
                <a:extLst>
                  <a:ext uri="{FF2B5EF4-FFF2-40B4-BE49-F238E27FC236}">
                    <a16:creationId xmlns="" xmlns:a16="http://schemas.microsoft.com/office/drawing/2014/main" id="{8F55A6EF-44C2-4A9B-AFC1-A03F3BBD7E06}"/>
                  </a:ext>
                </a:extLst>
              </p:cNvPr>
              <p:cNvPicPr>
                <a:picLocks noChangeAspect="1"/>
              </p:cNvPicPr>
              <p:nvPr/>
            </p:nvPicPr>
            <p:blipFill>
              <a:blip r:embed="rId6"/>
              <a:stretch>
                <a:fillRect/>
              </a:stretch>
            </p:blipFill>
            <p:spPr>
              <a:xfrm>
                <a:off x="5864124" y="4534147"/>
                <a:ext cx="390887" cy="251391"/>
              </a:xfrm>
              <a:prstGeom prst="rect">
                <a:avLst/>
              </a:prstGeom>
            </p:spPr>
          </p:pic>
          <p:sp>
            <p:nvSpPr>
              <p:cNvPr id="14" name="TextBox 13">
                <a:extLst>
                  <a:ext uri="{FF2B5EF4-FFF2-40B4-BE49-F238E27FC236}">
                    <a16:creationId xmlns="" xmlns:a16="http://schemas.microsoft.com/office/drawing/2014/main" id="{599B6441-16A6-4B3A-812B-8CB3ADAF68CD}"/>
                  </a:ext>
                </a:extLst>
              </p:cNvPr>
              <p:cNvSpPr txBox="1"/>
              <p:nvPr/>
            </p:nvSpPr>
            <p:spPr>
              <a:xfrm>
                <a:off x="6253918" y="4443409"/>
                <a:ext cx="2142446" cy="369332"/>
              </a:xfrm>
              <a:prstGeom prst="rect">
                <a:avLst/>
              </a:prstGeom>
              <a:noFill/>
            </p:spPr>
            <p:txBody>
              <a:bodyPr wrap="none" rtlCol="0">
                <a:spAutoFit/>
              </a:bodyPr>
              <a:lstStyle/>
              <a:p>
                <a:r>
                  <a:rPr lang="en-US" dirty="0"/>
                  <a:t>: open-loop operator</a:t>
                </a:r>
              </a:p>
            </p:txBody>
          </p:sp>
        </p:grpSp>
        <p:sp>
          <p:nvSpPr>
            <p:cNvPr id="16" name="Rectangle 15">
              <a:extLst>
                <a:ext uri="{FF2B5EF4-FFF2-40B4-BE49-F238E27FC236}">
                  <a16:creationId xmlns="" xmlns:a16="http://schemas.microsoft.com/office/drawing/2014/main" id="{EE199E25-AC56-41E4-8498-F498E97D9F51}"/>
                </a:ext>
              </a:extLst>
            </p:cNvPr>
            <p:cNvSpPr/>
            <p:nvPr/>
          </p:nvSpPr>
          <p:spPr>
            <a:xfrm>
              <a:off x="5502031" y="3703605"/>
              <a:ext cx="3282461" cy="10559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33481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6A3D68-8F02-4437-A445-A024DA94C0AA}"/>
              </a:ext>
            </a:extLst>
          </p:cNvPr>
          <p:cNvSpPr>
            <a:spLocks noGrp="1"/>
          </p:cNvSpPr>
          <p:nvPr>
            <p:ph type="title"/>
          </p:nvPr>
        </p:nvSpPr>
        <p:spPr/>
        <p:txBody>
          <a:bodyPr/>
          <a:lstStyle/>
          <a:p>
            <a:r>
              <a:rPr lang="en-US" dirty="0"/>
              <a:t>Example 2</a:t>
            </a:r>
          </a:p>
        </p:txBody>
      </p:sp>
      <p:sp>
        <p:nvSpPr>
          <p:cNvPr id="4" name="Footer Placeholder 3">
            <a:extLst>
              <a:ext uri="{FF2B5EF4-FFF2-40B4-BE49-F238E27FC236}">
                <a16:creationId xmlns="" xmlns:a16="http://schemas.microsoft.com/office/drawing/2014/main" id="{7B4F7529-DEA3-421F-BBBB-06E8714D146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54F96AC-C03B-4FFC-B94C-845959576F74}"/>
              </a:ext>
            </a:extLst>
          </p:cNvPr>
          <p:cNvSpPr>
            <a:spLocks noGrp="1"/>
          </p:cNvSpPr>
          <p:nvPr>
            <p:ph type="sldNum" sz="quarter" idx="12"/>
          </p:nvPr>
        </p:nvSpPr>
        <p:spPr/>
        <p:txBody>
          <a:bodyPr/>
          <a:lstStyle/>
          <a:p>
            <a:fld id="{B6D6B3F8-BBC1-4F80-A166-E89D487A543D}" type="slidenum">
              <a:rPr lang="en-US" smtClean="0"/>
              <a:pPr/>
              <a:t>29</a:t>
            </a:fld>
            <a:endParaRPr lang="en-US" dirty="0"/>
          </a:p>
        </p:txBody>
      </p:sp>
      <p:pic>
        <p:nvPicPr>
          <p:cNvPr id="6" name="Picture 5">
            <a:extLst>
              <a:ext uri="{FF2B5EF4-FFF2-40B4-BE49-F238E27FC236}">
                <a16:creationId xmlns="" xmlns:a16="http://schemas.microsoft.com/office/drawing/2014/main" id="{704F2E10-B34D-45CB-A373-D3193E1E96F1}"/>
              </a:ext>
            </a:extLst>
          </p:cNvPr>
          <p:cNvPicPr>
            <a:picLocks noChangeAspect="1"/>
          </p:cNvPicPr>
          <p:nvPr/>
        </p:nvPicPr>
        <p:blipFill>
          <a:blip r:embed="rId2"/>
          <a:stretch>
            <a:fillRect/>
          </a:stretch>
        </p:blipFill>
        <p:spPr>
          <a:xfrm>
            <a:off x="2553964" y="3911251"/>
            <a:ext cx="2752372" cy="1129672"/>
          </a:xfrm>
          <a:prstGeom prst="rect">
            <a:avLst/>
          </a:prstGeom>
        </p:spPr>
      </p:pic>
      <p:pic>
        <p:nvPicPr>
          <p:cNvPr id="7" name="Picture 6">
            <a:extLst>
              <a:ext uri="{FF2B5EF4-FFF2-40B4-BE49-F238E27FC236}">
                <a16:creationId xmlns="" xmlns:a16="http://schemas.microsoft.com/office/drawing/2014/main" id="{80D4E8C6-B650-4D67-8AAE-D4E42456623C}"/>
              </a:ext>
            </a:extLst>
          </p:cNvPr>
          <p:cNvPicPr>
            <a:picLocks noChangeAspect="1"/>
          </p:cNvPicPr>
          <p:nvPr/>
        </p:nvPicPr>
        <p:blipFill>
          <a:blip r:embed="rId3"/>
          <a:stretch>
            <a:fillRect/>
          </a:stretch>
        </p:blipFill>
        <p:spPr>
          <a:xfrm>
            <a:off x="1705964" y="1996186"/>
            <a:ext cx="3596677" cy="1387875"/>
          </a:xfrm>
          <a:prstGeom prst="rect">
            <a:avLst/>
          </a:prstGeom>
        </p:spPr>
      </p:pic>
      <p:sp>
        <p:nvSpPr>
          <p:cNvPr id="8" name="TextBox 7">
            <a:extLst>
              <a:ext uri="{FF2B5EF4-FFF2-40B4-BE49-F238E27FC236}">
                <a16:creationId xmlns="" xmlns:a16="http://schemas.microsoft.com/office/drawing/2014/main" id="{436380D1-FD9F-4F62-BE0A-DA9BE43BFBC8}"/>
              </a:ext>
            </a:extLst>
          </p:cNvPr>
          <p:cNvSpPr txBox="1"/>
          <p:nvPr/>
        </p:nvSpPr>
        <p:spPr>
          <a:xfrm>
            <a:off x="2157046" y="5419957"/>
            <a:ext cx="3854645" cy="369332"/>
          </a:xfrm>
          <a:prstGeom prst="rect">
            <a:avLst/>
          </a:prstGeom>
          <a:noFill/>
        </p:spPr>
        <p:txBody>
          <a:bodyPr wrap="none" rtlCol="0">
            <a:spAutoFit/>
          </a:bodyPr>
          <a:lstStyle/>
          <a:p>
            <a:r>
              <a:rPr lang="en-US" dirty="0"/>
              <a:t>Infinite-duration impulse response (IIR)</a:t>
            </a:r>
          </a:p>
        </p:txBody>
      </p:sp>
    </p:spTree>
    <p:extLst>
      <p:ext uri="{BB962C8B-B14F-4D97-AF65-F5344CB8AC3E}">
        <p14:creationId xmlns:p14="http://schemas.microsoft.com/office/powerpoint/2010/main" val="2477024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377D9C7-48CE-4F83-93B6-BB1FD4628566}"/>
              </a:ext>
            </a:extLst>
          </p:cNvPr>
          <p:cNvSpPr>
            <a:spLocks noGrp="1"/>
          </p:cNvSpPr>
          <p:nvPr>
            <p:ph type="title"/>
          </p:nvPr>
        </p:nvSpPr>
        <p:spPr/>
        <p:txBody>
          <a:bodyPr/>
          <a:lstStyle/>
          <a:p>
            <a:r>
              <a:rPr lang="en-US" dirty="0"/>
              <a:t>Neural Network as an Adaptive Machine</a:t>
            </a:r>
          </a:p>
        </p:txBody>
      </p:sp>
      <p:sp>
        <p:nvSpPr>
          <p:cNvPr id="3" name="Content Placeholder 2">
            <a:extLst>
              <a:ext uri="{FF2B5EF4-FFF2-40B4-BE49-F238E27FC236}">
                <a16:creationId xmlns="" xmlns:a16="http://schemas.microsoft.com/office/drawing/2014/main" id="{8753F634-3CA4-4814-9112-F5E824476130}"/>
              </a:ext>
            </a:extLst>
          </p:cNvPr>
          <p:cNvSpPr>
            <a:spLocks noGrp="1"/>
          </p:cNvSpPr>
          <p:nvPr>
            <p:ph idx="1"/>
          </p:nvPr>
        </p:nvSpPr>
        <p:spPr/>
        <p:txBody>
          <a:bodyPr/>
          <a:lstStyle/>
          <a:p>
            <a:r>
              <a:rPr lang="en-US" i="1" dirty="0"/>
              <a:t>A neural network is a massively parallel distributed processor made up of simple processing units that has a natural propensity for storing experiential knowledge and making it available for use. </a:t>
            </a:r>
          </a:p>
          <a:p>
            <a:r>
              <a:rPr lang="en-US" i="1" dirty="0"/>
              <a:t>It resembles the brain in two respects:</a:t>
            </a:r>
          </a:p>
          <a:p>
            <a:pPr marL="796925" indent="-280988" algn="just">
              <a:buAutoNum type="arabicPeriod"/>
            </a:pPr>
            <a:r>
              <a:rPr lang="en-US" i="1" dirty="0"/>
              <a:t>Knowledge is acquired by the network from its environment through a learning process.</a:t>
            </a:r>
          </a:p>
          <a:p>
            <a:pPr marL="796925" indent="-280988" algn="just">
              <a:buAutoNum type="arabicPeriod"/>
            </a:pPr>
            <a:r>
              <a:rPr lang="en-US" i="1" dirty="0"/>
              <a:t>Interneuron connection strengths, known as synaptic weights, are used to store the acquired knowledge.</a:t>
            </a:r>
            <a:endParaRPr lang="en-US" dirty="0"/>
          </a:p>
        </p:txBody>
      </p:sp>
      <p:sp>
        <p:nvSpPr>
          <p:cNvPr id="4" name="Footer Placeholder 3">
            <a:extLst>
              <a:ext uri="{FF2B5EF4-FFF2-40B4-BE49-F238E27FC236}">
                <a16:creationId xmlns="" xmlns:a16="http://schemas.microsoft.com/office/drawing/2014/main" id="{AC3D27D8-DCA6-49DF-BE26-1A1340EE7B1A}"/>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1599D68B-2BA4-4E7C-8734-C9DC0EE3FD9E}"/>
              </a:ext>
            </a:extLst>
          </p:cNvPr>
          <p:cNvSpPr>
            <a:spLocks noGrp="1"/>
          </p:cNvSpPr>
          <p:nvPr>
            <p:ph type="sldNum" sz="quarter" idx="12"/>
          </p:nvPr>
        </p:nvSpPr>
        <p:spPr/>
        <p:txBody>
          <a:bodyPr/>
          <a:lstStyle/>
          <a:p>
            <a:fld id="{B6D6B3F8-BBC1-4F80-A166-E89D487A543D}" type="slidenum">
              <a:rPr lang="en-US" smtClean="0"/>
              <a:pPr/>
              <a:t>3</a:t>
            </a:fld>
            <a:endParaRPr lang="en-US" dirty="0"/>
          </a:p>
        </p:txBody>
      </p:sp>
    </p:spTree>
    <p:extLst>
      <p:ext uri="{BB962C8B-B14F-4D97-AF65-F5344CB8AC3E}">
        <p14:creationId xmlns:p14="http://schemas.microsoft.com/office/powerpoint/2010/main" val="25831514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C0FCD-9C8A-425E-BAB2-123D55EBBE43}"/>
              </a:ext>
            </a:extLst>
          </p:cNvPr>
          <p:cNvSpPr>
            <a:spLocks noGrp="1"/>
          </p:cNvSpPr>
          <p:nvPr>
            <p:ph type="title"/>
          </p:nvPr>
        </p:nvSpPr>
        <p:spPr/>
        <p:txBody>
          <a:bodyPr/>
          <a:lstStyle/>
          <a:p>
            <a:r>
              <a:rPr lang="en-US" dirty="0"/>
              <a:t>Network Architectures</a:t>
            </a:r>
          </a:p>
        </p:txBody>
      </p:sp>
      <p:sp>
        <p:nvSpPr>
          <p:cNvPr id="3" name="Content Placeholder 2">
            <a:extLst>
              <a:ext uri="{FF2B5EF4-FFF2-40B4-BE49-F238E27FC236}">
                <a16:creationId xmlns="" xmlns:a16="http://schemas.microsoft.com/office/drawing/2014/main" id="{91A23FAD-9D82-40A8-9D6D-7727FAC84830}"/>
              </a:ext>
            </a:extLst>
          </p:cNvPr>
          <p:cNvSpPr>
            <a:spLocks noGrp="1"/>
          </p:cNvSpPr>
          <p:nvPr>
            <p:ph idx="1"/>
          </p:nvPr>
        </p:nvSpPr>
        <p:spPr/>
        <p:txBody>
          <a:bodyPr/>
          <a:lstStyle/>
          <a:p>
            <a:pPr marL="0" indent="0">
              <a:buNone/>
            </a:pPr>
            <a:r>
              <a:rPr lang="en-US" dirty="0"/>
              <a:t>1. Single-Layer Feedforward Networks</a:t>
            </a:r>
          </a:p>
        </p:txBody>
      </p:sp>
      <p:sp>
        <p:nvSpPr>
          <p:cNvPr id="4" name="Footer Placeholder 3">
            <a:extLst>
              <a:ext uri="{FF2B5EF4-FFF2-40B4-BE49-F238E27FC236}">
                <a16:creationId xmlns="" xmlns:a16="http://schemas.microsoft.com/office/drawing/2014/main" id="{95E4F36B-3ED9-4683-BB63-E4BB25F4B0C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7200D6A-C265-4D06-AA0B-648E3F481C3C}"/>
              </a:ext>
            </a:extLst>
          </p:cNvPr>
          <p:cNvSpPr>
            <a:spLocks noGrp="1"/>
          </p:cNvSpPr>
          <p:nvPr>
            <p:ph type="sldNum" sz="quarter" idx="12"/>
          </p:nvPr>
        </p:nvSpPr>
        <p:spPr/>
        <p:txBody>
          <a:bodyPr/>
          <a:lstStyle/>
          <a:p>
            <a:fld id="{B6D6B3F8-BBC1-4F80-A166-E89D487A543D}" type="slidenum">
              <a:rPr lang="en-US" smtClean="0"/>
              <a:pPr/>
              <a:t>30</a:t>
            </a:fld>
            <a:endParaRPr lang="en-US" dirty="0"/>
          </a:p>
        </p:txBody>
      </p:sp>
      <p:pic>
        <p:nvPicPr>
          <p:cNvPr id="6" name="Picture 5">
            <a:extLst>
              <a:ext uri="{FF2B5EF4-FFF2-40B4-BE49-F238E27FC236}">
                <a16:creationId xmlns="" xmlns:a16="http://schemas.microsoft.com/office/drawing/2014/main" id="{5FCEF648-248C-4967-B6E5-1F0B1AF8FCE7}"/>
              </a:ext>
            </a:extLst>
          </p:cNvPr>
          <p:cNvPicPr>
            <a:picLocks noChangeAspect="1"/>
          </p:cNvPicPr>
          <p:nvPr/>
        </p:nvPicPr>
        <p:blipFill>
          <a:blip r:embed="rId2"/>
          <a:stretch>
            <a:fillRect/>
          </a:stretch>
        </p:blipFill>
        <p:spPr>
          <a:xfrm>
            <a:off x="1252017" y="2549083"/>
            <a:ext cx="2538445" cy="3627880"/>
          </a:xfrm>
          <a:prstGeom prst="rect">
            <a:avLst/>
          </a:prstGeom>
        </p:spPr>
      </p:pic>
    </p:spTree>
    <p:extLst>
      <p:ext uri="{BB962C8B-B14F-4D97-AF65-F5344CB8AC3E}">
        <p14:creationId xmlns:p14="http://schemas.microsoft.com/office/powerpoint/2010/main" val="5424877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C0FCD-9C8A-425E-BAB2-123D55EBBE43}"/>
              </a:ext>
            </a:extLst>
          </p:cNvPr>
          <p:cNvSpPr>
            <a:spLocks noGrp="1"/>
          </p:cNvSpPr>
          <p:nvPr>
            <p:ph type="title"/>
          </p:nvPr>
        </p:nvSpPr>
        <p:spPr/>
        <p:txBody>
          <a:bodyPr/>
          <a:lstStyle/>
          <a:p>
            <a:r>
              <a:rPr lang="en-US" dirty="0"/>
              <a:t>Network Architectures (Cont’d)</a:t>
            </a:r>
          </a:p>
        </p:txBody>
      </p:sp>
      <p:sp>
        <p:nvSpPr>
          <p:cNvPr id="3" name="Content Placeholder 2">
            <a:extLst>
              <a:ext uri="{FF2B5EF4-FFF2-40B4-BE49-F238E27FC236}">
                <a16:creationId xmlns="" xmlns:a16="http://schemas.microsoft.com/office/drawing/2014/main" id="{91A23FAD-9D82-40A8-9D6D-7727FAC84830}"/>
              </a:ext>
            </a:extLst>
          </p:cNvPr>
          <p:cNvSpPr>
            <a:spLocks noGrp="1"/>
          </p:cNvSpPr>
          <p:nvPr>
            <p:ph idx="1"/>
          </p:nvPr>
        </p:nvSpPr>
        <p:spPr/>
        <p:txBody>
          <a:bodyPr/>
          <a:lstStyle/>
          <a:p>
            <a:pPr marL="0" indent="0">
              <a:buNone/>
            </a:pPr>
            <a:r>
              <a:rPr lang="en-US" dirty="0"/>
              <a:t>2. Multilayer Feedforward Networks</a:t>
            </a:r>
          </a:p>
        </p:txBody>
      </p:sp>
      <p:sp>
        <p:nvSpPr>
          <p:cNvPr id="4" name="Footer Placeholder 3">
            <a:extLst>
              <a:ext uri="{FF2B5EF4-FFF2-40B4-BE49-F238E27FC236}">
                <a16:creationId xmlns="" xmlns:a16="http://schemas.microsoft.com/office/drawing/2014/main" id="{95E4F36B-3ED9-4683-BB63-E4BB25F4B0C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7200D6A-C265-4D06-AA0B-648E3F481C3C}"/>
              </a:ext>
            </a:extLst>
          </p:cNvPr>
          <p:cNvSpPr>
            <a:spLocks noGrp="1"/>
          </p:cNvSpPr>
          <p:nvPr>
            <p:ph type="sldNum" sz="quarter" idx="12"/>
          </p:nvPr>
        </p:nvSpPr>
        <p:spPr/>
        <p:txBody>
          <a:bodyPr/>
          <a:lstStyle/>
          <a:p>
            <a:fld id="{B6D6B3F8-BBC1-4F80-A166-E89D487A543D}" type="slidenum">
              <a:rPr lang="en-US" smtClean="0"/>
              <a:pPr/>
              <a:t>31</a:t>
            </a:fld>
            <a:endParaRPr lang="en-US" dirty="0"/>
          </a:p>
        </p:txBody>
      </p:sp>
      <p:pic>
        <p:nvPicPr>
          <p:cNvPr id="7" name="Picture 6">
            <a:extLst>
              <a:ext uri="{FF2B5EF4-FFF2-40B4-BE49-F238E27FC236}">
                <a16:creationId xmlns="" xmlns:a16="http://schemas.microsoft.com/office/drawing/2014/main" id="{EA664D32-78A8-4AC3-93F5-BA9785A1866E}"/>
              </a:ext>
            </a:extLst>
          </p:cNvPr>
          <p:cNvPicPr>
            <a:picLocks noChangeAspect="1"/>
          </p:cNvPicPr>
          <p:nvPr/>
        </p:nvPicPr>
        <p:blipFill>
          <a:blip r:embed="rId2"/>
          <a:stretch>
            <a:fillRect/>
          </a:stretch>
        </p:blipFill>
        <p:spPr>
          <a:xfrm>
            <a:off x="1256951" y="2474095"/>
            <a:ext cx="3201099" cy="3882256"/>
          </a:xfrm>
          <a:prstGeom prst="rect">
            <a:avLst/>
          </a:prstGeom>
        </p:spPr>
      </p:pic>
      <p:sp>
        <p:nvSpPr>
          <p:cNvPr id="8" name="TextBox 7">
            <a:extLst>
              <a:ext uri="{FF2B5EF4-FFF2-40B4-BE49-F238E27FC236}">
                <a16:creationId xmlns="" xmlns:a16="http://schemas.microsoft.com/office/drawing/2014/main" id="{3DC0284D-EA68-455F-90F3-7090F2774AFA}"/>
              </a:ext>
            </a:extLst>
          </p:cNvPr>
          <p:cNvSpPr txBox="1"/>
          <p:nvPr/>
        </p:nvSpPr>
        <p:spPr>
          <a:xfrm>
            <a:off x="4572000" y="2836984"/>
            <a:ext cx="4105868" cy="369332"/>
          </a:xfrm>
          <a:prstGeom prst="rect">
            <a:avLst/>
          </a:prstGeom>
          <a:noFill/>
          <a:ln>
            <a:solidFill>
              <a:srgbClr val="FF0000"/>
            </a:solidFill>
          </a:ln>
        </p:spPr>
        <p:txBody>
          <a:bodyPr wrap="none" rtlCol="0">
            <a:spAutoFit/>
          </a:bodyPr>
          <a:lstStyle/>
          <a:p>
            <a:r>
              <a:rPr lang="en-US" dirty="0"/>
              <a:t>This architecture is called 10-4-2 network.</a:t>
            </a:r>
          </a:p>
        </p:txBody>
      </p:sp>
    </p:spTree>
    <p:extLst>
      <p:ext uri="{BB962C8B-B14F-4D97-AF65-F5344CB8AC3E}">
        <p14:creationId xmlns:p14="http://schemas.microsoft.com/office/powerpoint/2010/main" val="2820054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18C0FCD-9C8A-425E-BAB2-123D55EBBE43}"/>
              </a:ext>
            </a:extLst>
          </p:cNvPr>
          <p:cNvSpPr>
            <a:spLocks noGrp="1"/>
          </p:cNvSpPr>
          <p:nvPr>
            <p:ph type="title"/>
          </p:nvPr>
        </p:nvSpPr>
        <p:spPr/>
        <p:txBody>
          <a:bodyPr/>
          <a:lstStyle/>
          <a:p>
            <a:r>
              <a:rPr lang="en-US" dirty="0"/>
              <a:t>Network Architectures (Cont’d)</a:t>
            </a:r>
          </a:p>
        </p:txBody>
      </p:sp>
      <p:sp>
        <p:nvSpPr>
          <p:cNvPr id="3" name="Content Placeholder 2">
            <a:extLst>
              <a:ext uri="{FF2B5EF4-FFF2-40B4-BE49-F238E27FC236}">
                <a16:creationId xmlns="" xmlns:a16="http://schemas.microsoft.com/office/drawing/2014/main" id="{91A23FAD-9D82-40A8-9D6D-7727FAC84830}"/>
              </a:ext>
            </a:extLst>
          </p:cNvPr>
          <p:cNvSpPr>
            <a:spLocks noGrp="1"/>
          </p:cNvSpPr>
          <p:nvPr>
            <p:ph idx="1"/>
          </p:nvPr>
        </p:nvSpPr>
        <p:spPr>
          <a:xfrm>
            <a:off x="628650" y="1740599"/>
            <a:ext cx="7886700" cy="4217534"/>
          </a:xfrm>
        </p:spPr>
        <p:txBody>
          <a:bodyPr/>
          <a:lstStyle/>
          <a:p>
            <a:pPr marL="0" indent="0">
              <a:buNone/>
            </a:pPr>
            <a:r>
              <a:rPr lang="en-US" dirty="0"/>
              <a:t>3. Recurrent Networks</a:t>
            </a:r>
          </a:p>
        </p:txBody>
      </p:sp>
      <p:sp>
        <p:nvSpPr>
          <p:cNvPr id="4" name="Footer Placeholder 3">
            <a:extLst>
              <a:ext uri="{FF2B5EF4-FFF2-40B4-BE49-F238E27FC236}">
                <a16:creationId xmlns="" xmlns:a16="http://schemas.microsoft.com/office/drawing/2014/main" id="{95E4F36B-3ED9-4683-BB63-E4BB25F4B0C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67200D6A-C265-4D06-AA0B-648E3F481C3C}"/>
              </a:ext>
            </a:extLst>
          </p:cNvPr>
          <p:cNvSpPr>
            <a:spLocks noGrp="1"/>
          </p:cNvSpPr>
          <p:nvPr>
            <p:ph type="sldNum" sz="quarter" idx="12"/>
          </p:nvPr>
        </p:nvSpPr>
        <p:spPr/>
        <p:txBody>
          <a:bodyPr/>
          <a:lstStyle/>
          <a:p>
            <a:fld id="{B6D6B3F8-BBC1-4F80-A166-E89D487A543D}" type="slidenum">
              <a:rPr lang="en-US" smtClean="0"/>
              <a:pPr/>
              <a:t>32</a:t>
            </a:fld>
            <a:endParaRPr lang="en-US" dirty="0"/>
          </a:p>
        </p:txBody>
      </p:sp>
      <p:pic>
        <p:nvPicPr>
          <p:cNvPr id="9" name="Picture 8">
            <a:extLst>
              <a:ext uri="{FF2B5EF4-FFF2-40B4-BE49-F238E27FC236}">
                <a16:creationId xmlns="" xmlns:a16="http://schemas.microsoft.com/office/drawing/2014/main" id="{54EFCEB0-696E-41DD-B782-6BC0E18AC9B6}"/>
              </a:ext>
            </a:extLst>
          </p:cNvPr>
          <p:cNvPicPr>
            <a:picLocks noChangeAspect="1"/>
          </p:cNvPicPr>
          <p:nvPr/>
        </p:nvPicPr>
        <p:blipFill>
          <a:blip r:embed="rId2"/>
          <a:stretch>
            <a:fillRect/>
          </a:stretch>
        </p:blipFill>
        <p:spPr>
          <a:xfrm>
            <a:off x="4613129" y="2366140"/>
            <a:ext cx="4437054" cy="3591993"/>
          </a:xfrm>
          <a:prstGeom prst="rect">
            <a:avLst/>
          </a:prstGeom>
        </p:spPr>
      </p:pic>
      <p:grpSp>
        <p:nvGrpSpPr>
          <p:cNvPr id="11" name="Group 10">
            <a:extLst>
              <a:ext uri="{FF2B5EF4-FFF2-40B4-BE49-F238E27FC236}">
                <a16:creationId xmlns="" xmlns:a16="http://schemas.microsoft.com/office/drawing/2014/main" id="{A697B454-94FA-4B1A-B014-66034B2EC529}"/>
              </a:ext>
            </a:extLst>
          </p:cNvPr>
          <p:cNvGrpSpPr/>
          <p:nvPr/>
        </p:nvGrpSpPr>
        <p:grpSpPr>
          <a:xfrm>
            <a:off x="433267" y="2177236"/>
            <a:ext cx="3497872" cy="4441386"/>
            <a:chOff x="433267" y="2177236"/>
            <a:chExt cx="3497872" cy="4441386"/>
          </a:xfrm>
        </p:grpSpPr>
        <p:pic>
          <p:nvPicPr>
            <p:cNvPr id="6" name="Picture 5">
              <a:extLst>
                <a:ext uri="{FF2B5EF4-FFF2-40B4-BE49-F238E27FC236}">
                  <a16:creationId xmlns="" xmlns:a16="http://schemas.microsoft.com/office/drawing/2014/main" id="{550BC7CA-4EB7-4396-83E5-0767401554F8}"/>
                </a:ext>
              </a:extLst>
            </p:cNvPr>
            <p:cNvPicPr>
              <a:picLocks noChangeAspect="1"/>
            </p:cNvPicPr>
            <p:nvPr/>
          </p:nvPicPr>
          <p:blipFill>
            <a:blip r:embed="rId3"/>
            <a:stretch>
              <a:fillRect/>
            </a:stretch>
          </p:blipFill>
          <p:spPr>
            <a:xfrm>
              <a:off x="433267" y="2177236"/>
              <a:ext cx="3497872" cy="3795817"/>
            </a:xfrm>
            <a:prstGeom prst="rect">
              <a:avLst/>
            </a:prstGeom>
          </p:spPr>
        </p:pic>
        <p:pic>
          <p:nvPicPr>
            <p:cNvPr id="10" name="Picture 9">
              <a:extLst>
                <a:ext uri="{FF2B5EF4-FFF2-40B4-BE49-F238E27FC236}">
                  <a16:creationId xmlns="" xmlns:a16="http://schemas.microsoft.com/office/drawing/2014/main" id="{7D49FA09-8A3D-425F-A6A7-963B88063250}"/>
                </a:ext>
              </a:extLst>
            </p:cNvPr>
            <p:cNvPicPr>
              <a:picLocks noChangeAspect="1"/>
            </p:cNvPicPr>
            <p:nvPr/>
          </p:nvPicPr>
          <p:blipFill>
            <a:blip r:embed="rId4"/>
            <a:stretch>
              <a:fillRect/>
            </a:stretch>
          </p:blipFill>
          <p:spPr>
            <a:xfrm>
              <a:off x="441082" y="5965238"/>
              <a:ext cx="2465467" cy="653384"/>
            </a:xfrm>
            <a:prstGeom prst="rect">
              <a:avLst/>
            </a:prstGeom>
          </p:spPr>
        </p:pic>
      </p:grpSp>
    </p:spTree>
    <p:extLst>
      <p:ext uri="{BB962C8B-B14F-4D97-AF65-F5344CB8AC3E}">
        <p14:creationId xmlns:p14="http://schemas.microsoft.com/office/powerpoint/2010/main" val="327271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2E9DB9-5329-4FB7-8D84-83D122670D4E}"/>
              </a:ext>
            </a:extLst>
          </p:cNvPr>
          <p:cNvSpPr>
            <a:spLocks noGrp="1"/>
          </p:cNvSpPr>
          <p:nvPr>
            <p:ph type="title"/>
          </p:nvPr>
        </p:nvSpPr>
        <p:spPr/>
        <p:txBody>
          <a:bodyPr/>
          <a:lstStyle/>
          <a:p>
            <a:r>
              <a:rPr lang="en-US" dirty="0"/>
              <a:t>Knowledge Representation</a:t>
            </a:r>
          </a:p>
        </p:txBody>
      </p:sp>
      <p:sp>
        <p:nvSpPr>
          <p:cNvPr id="3" name="Content Placeholder 2">
            <a:extLst>
              <a:ext uri="{FF2B5EF4-FFF2-40B4-BE49-F238E27FC236}">
                <a16:creationId xmlns="" xmlns:a16="http://schemas.microsoft.com/office/drawing/2014/main" id="{D504A9B2-FEE7-46B8-B167-CAB1C4EA3694}"/>
              </a:ext>
            </a:extLst>
          </p:cNvPr>
          <p:cNvSpPr>
            <a:spLocks noGrp="1"/>
          </p:cNvSpPr>
          <p:nvPr>
            <p:ph idx="1"/>
          </p:nvPr>
        </p:nvSpPr>
        <p:spPr/>
        <p:txBody>
          <a:bodyPr/>
          <a:lstStyle/>
          <a:p>
            <a:pPr algn="just"/>
            <a:r>
              <a:rPr lang="en-US" dirty="0"/>
              <a:t>Knowledge refers to stored information or models used by a person or machine to interpret, predict, and appropriately respond to the outside world.</a:t>
            </a:r>
          </a:p>
          <a:p>
            <a:pPr algn="just"/>
            <a:endParaRPr lang="en-US" dirty="0"/>
          </a:p>
          <a:p>
            <a:r>
              <a:rPr lang="en-US" dirty="0"/>
              <a:t>The primary characteristics of </a:t>
            </a:r>
            <a:r>
              <a:rPr lang="en-US" i="1" dirty="0">
                <a:solidFill>
                  <a:srgbClr val="FF0000"/>
                </a:solidFill>
              </a:rPr>
              <a:t>knowledge representation </a:t>
            </a:r>
            <a:r>
              <a:rPr lang="en-US" dirty="0"/>
              <a:t>are twofold: </a:t>
            </a:r>
          </a:p>
          <a:p>
            <a:pPr marL="800100" lvl="1" indent="-342900">
              <a:buAutoNum type="arabicPeriod"/>
            </a:pPr>
            <a:r>
              <a:rPr lang="en-US" dirty="0"/>
              <a:t>What information is actually made explicit.</a:t>
            </a:r>
          </a:p>
          <a:p>
            <a:pPr marL="800100" lvl="1" indent="-342900">
              <a:buAutoNum type="arabicPeriod"/>
            </a:pPr>
            <a:r>
              <a:rPr lang="en-US" dirty="0"/>
              <a:t>How the information is physically encoded for subsequent use.</a:t>
            </a:r>
          </a:p>
        </p:txBody>
      </p:sp>
      <p:sp>
        <p:nvSpPr>
          <p:cNvPr id="4" name="Footer Placeholder 3">
            <a:extLst>
              <a:ext uri="{FF2B5EF4-FFF2-40B4-BE49-F238E27FC236}">
                <a16:creationId xmlns="" xmlns:a16="http://schemas.microsoft.com/office/drawing/2014/main" id="{53D7095F-1E50-4CDC-8983-13108922045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70354868-3526-498C-8447-5DA07309C174}"/>
              </a:ext>
            </a:extLst>
          </p:cNvPr>
          <p:cNvSpPr>
            <a:spLocks noGrp="1"/>
          </p:cNvSpPr>
          <p:nvPr>
            <p:ph type="sldNum" sz="quarter" idx="12"/>
          </p:nvPr>
        </p:nvSpPr>
        <p:spPr/>
        <p:txBody>
          <a:bodyPr/>
          <a:lstStyle/>
          <a:p>
            <a:fld id="{B6D6B3F8-BBC1-4F80-A166-E89D487A543D}" type="slidenum">
              <a:rPr lang="en-US" smtClean="0"/>
              <a:pPr/>
              <a:t>33</a:t>
            </a:fld>
            <a:endParaRPr lang="en-US" dirty="0"/>
          </a:p>
        </p:txBody>
      </p:sp>
    </p:spTree>
    <p:extLst>
      <p:ext uri="{BB962C8B-B14F-4D97-AF65-F5344CB8AC3E}">
        <p14:creationId xmlns:p14="http://schemas.microsoft.com/office/powerpoint/2010/main" val="15033868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9110339-8ADA-46B0-A9CF-950021F212AF}"/>
              </a:ext>
            </a:extLst>
          </p:cNvPr>
          <p:cNvSpPr>
            <a:spLocks noGrp="1"/>
          </p:cNvSpPr>
          <p:nvPr>
            <p:ph type="title"/>
          </p:nvPr>
        </p:nvSpPr>
        <p:spPr/>
        <p:txBody>
          <a:bodyPr/>
          <a:lstStyle/>
          <a:p>
            <a:r>
              <a:rPr lang="en-US" dirty="0"/>
              <a:t>Knowledge Representation (Cont’d)</a:t>
            </a:r>
          </a:p>
        </p:txBody>
      </p:sp>
      <p:sp>
        <p:nvSpPr>
          <p:cNvPr id="3" name="Content Placeholder 2">
            <a:extLst>
              <a:ext uri="{FF2B5EF4-FFF2-40B4-BE49-F238E27FC236}">
                <a16:creationId xmlns="" xmlns:a16="http://schemas.microsoft.com/office/drawing/2014/main" id="{574C5E46-7677-4C06-A756-CD390EC4E54D}"/>
              </a:ext>
            </a:extLst>
          </p:cNvPr>
          <p:cNvSpPr>
            <a:spLocks noGrp="1"/>
          </p:cNvSpPr>
          <p:nvPr>
            <p:ph idx="1"/>
          </p:nvPr>
        </p:nvSpPr>
        <p:spPr/>
        <p:txBody>
          <a:bodyPr>
            <a:normAutofit/>
          </a:bodyPr>
          <a:lstStyle/>
          <a:p>
            <a:r>
              <a:rPr lang="en-US" dirty="0"/>
              <a:t>A major task for a neural network is </a:t>
            </a:r>
            <a:r>
              <a:rPr lang="en-US" dirty="0">
                <a:solidFill>
                  <a:srgbClr val="FF0000"/>
                </a:solidFill>
              </a:rPr>
              <a:t>to learn</a:t>
            </a:r>
            <a:r>
              <a:rPr lang="en-US" dirty="0"/>
              <a:t> a model of the world and to </a:t>
            </a:r>
            <a:r>
              <a:rPr lang="en-US" dirty="0">
                <a:solidFill>
                  <a:srgbClr val="FF0000"/>
                </a:solidFill>
              </a:rPr>
              <a:t>maintain</a:t>
            </a:r>
            <a:r>
              <a:rPr lang="en-US" dirty="0"/>
              <a:t> the model sufficiently consistently with the real world so as to achieve the specified goals of the application of interest. </a:t>
            </a:r>
          </a:p>
          <a:p>
            <a:endParaRPr lang="en-US" dirty="0"/>
          </a:p>
          <a:p>
            <a:r>
              <a:rPr lang="en-US" dirty="0"/>
              <a:t>Knowledge of the world consists of two kinds of information:</a:t>
            </a:r>
          </a:p>
          <a:p>
            <a:pPr marL="800100" lvl="1" indent="-342900">
              <a:buAutoNum type="arabicPeriod"/>
            </a:pPr>
            <a:r>
              <a:rPr lang="en-US" dirty="0"/>
              <a:t>The known world state, represented by facts about what is and what has been known; this form of knowledge is referred to as </a:t>
            </a:r>
            <a:r>
              <a:rPr lang="en-US" i="1" dirty="0">
                <a:solidFill>
                  <a:srgbClr val="FF0000"/>
                </a:solidFill>
              </a:rPr>
              <a:t>prior information</a:t>
            </a:r>
            <a:r>
              <a:rPr lang="en-US" i="1" dirty="0"/>
              <a:t>.</a:t>
            </a:r>
          </a:p>
          <a:p>
            <a:pPr marL="800100" lvl="1" indent="-342900">
              <a:buAutoNum type="arabicPeriod"/>
            </a:pPr>
            <a:r>
              <a:rPr lang="en-US" dirty="0">
                <a:solidFill>
                  <a:srgbClr val="FF0000"/>
                </a:solidFill>
              </a:rPr>
              <a:t>Observations (measurements) </a:t>
            </a:r>
            <a:r>
              <a:rPr lang="en-US" dirty="0"/>
              <a:t>of the world, obtained by means of sensors designed to probe the environment, in which the neural network is supposed to operate.</a:t>
            </a:r>
          </a:p>
        </p:txBody>
      </p:sp>
      <p:sp>
        <p:nvSpPr>
          <p:cNvPr id="4" name="Footer Placeholder 3">
            <a:extLst>
              <a:ext uri="{FF2B5EF4-FFF2-40B4-BE49-F238E27FC236}">
                <a16:creationId xmlns="" xmlns:a16="http://schemas.microsoft.com/office/drawing/2014/main" id="{493B450B-5985-417D-817E-B9144DD8F7D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914C9209-8C7D-4AFB-BE48-94FE63DE41AD}"/>
              </a:ext>
            </a:extLst>
          </p:cNvPr>
          <p:cNvSpPr>
            <a:spLocks noGrp="1"/>
          </p:cNvSpPr>
          <p:nvPr>
            <p:ph type="sldNum" sz="quarter" idx="12"/>
          </p:nvPr>
        </p:nvSpPr>
        <p:spPr/>
        <p:txBody>
          <a:bodyPr/>
          <a:lstStyle/>
          <a:p>
            <a:fld id="{B6D6B3F8-BBC1-4F80-A166-E89D487A543D}" type="slidenum">
              <a:rPr lang="en-US" smtClean="0"/>
              <a:pPr/>
              <a:t>34</a:t>
            </a:fld>
            <a:endParaRPr lang="en-US" dirty="0"/>
          </a:p>
        </p:txBody>
      </p:sp>
    </p:spTree>
    <p:extLst>
      <p:ext uri="{BB962C8B-B14F-4D97-AF65-F5344CB8AC3E}">
        <p14:creationId xmlns:p14="http://schemas.microsoft.com/office/powerpoint/2010/main" val="15808457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BB778B-2AA9-4179-B9EA-4E95C1712246}"/>
              </a:ext>
            </a:extLst>
          </p:cNvPr>
          <p:cNvSpPr>
            <a:spLocks noGrp="1"/>
          </p:cNvSpPr>
          <p:nvPr>
            <p:ph type="title"/>
          </p:nvPr>
        </p:nvSpPr>
        <p:spPr/>
        <p:txBody>
          <a:bodyPr/>
          <a:lstStyle/>
          <a:p>
            <a:r>
              <a:rPr lang="en-US" dirty="0"/>
              <a:t>Training Data</a:t>
            </a:r>
          </a:p>
        </p:txBody>
      </p:sp>
      <p:sp>
        <p:nvSpPr>
          <p:cNvPr id="3" name="Content Placeholder 2">
            <a:extLst>
              <a:ext uri="{FF2B5EF4-FFF2-40B4-BE49-F238E27FC236}">
                <a16:creationId xmlns="" xmlns:a16="http://schemas.microsoft.com/office/drawing/2014/main" id="{86A86B5A-D0AE-42CD-904E-CFE48D91E14F}"/>
              </a:ext>
            </a:extLst>
          </p:cNvPr>
          <p:cNvSpPr>
            <a:spLocks noGrp="1"/>
          </p:cNvSpPr>
          <p:nvPr>
            <p:ph idx="1"/>
          </p:nvPr>
        </p:nvSpPr>
        <p:spPr/>
        <p:txBody>
          <a:bodyPr/>
          <a:lstStyle/>
          <a:p>
            <a:r>
              <a:rPr lang="en-US" dirty="0"/>
              <a:t>A set of input–output pairs, with each pair consisting of an input signal and the corresponding desired response, is referred to as a </a:t>
            </a:r>
            <a:r>
              <a:rPr lang="en-US" i="1" dirty="0"/>
              <a:t>set of training data.</a:t>
            </a:r>
          </a:p>
          <a:p>
            <a:r>
              <a:rPr lang="en-US" dirty="0"/>
              <a:t>Example: </a:t>
            </a:r>
            <a:r>
              <a:rPr lang="en-US" i="1" dirty="0"/>
              <a:t>handwritten-digit recognition problem</a:t>
            </a:r>
            <a:endParaRPr lang="en-US" dirty="0"/>
          </a:p>
        </p:txBody>
      </p:sp>
      <p:sp>
        <p:nvSpPr>
          <p:cNvPr id="4" name="Footer Placeholder 3">
            <a:extLst>
              <a:ext uri="{FF2B5EF4-FFF2-40B4-BE49-F238E27FC236}">
                <a16:creationId xmlns="" xmlns:a16="http://schemas.microsoft.com/office/drawing/2014/main" id="{8552A33F-0FC1-436F-97A3-738C009A3FB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AF5F9510-5F47-443D-9D9E-5A462034B0BB}"/>
              </a:ext>
            </a:extLst>
          </p:cNvPr>
          <p:cNvSpPr>
            <a:spLocks noGrp="1"/>
          </p:cNvSpPr>
          <p:nvPr>
            <p:ph type="sldNum" sz="quarter" idx="12"/>
          </p:nvPr>
        </p:nvSpPr>
        <p:spPr/>
        <p:txBody>
          <a:bodyPr/>
          <a:lstStyle/>
          <a:p>
            <a:fld id="{B6D6B3F8-BBC1-4F80-A166-E89D487A543D}" type="slidenum">
              <a:rPr lang="en-US" smtClean="0"/>
              <a:pPr/>
              <a:t>35</a:t>
            </a:fld>
            <a:endParaRPr lang="en-US" dirty="0"/>
          </a:p>
        </p:txBody>
      </p:sp>
      <p:pic>
        <p:nvPicPr>
          <p:cNvPr id="7" name="Picture 6">
            <a:extLst>
              <a:ext uri="{FF2B5EF4-FFF2-40B4-BE49-F238E27FC236}">
                <a16:creationId xmlns="" xmlns:a16="http://schemas.microsoft.com/office/drawing/2014/main" id="{6E3BC5DC-60DD-45FB-B82B-E4F88899E4F6}"/>
              </a:ext>
            </a:extLst>
          </p:cNvPr>
          <p:cNvPicPr>
            <a:picLocks noChangeAspect="1"/>
          </p:cNvPicPr>
          <p:nvPr/>
        </p:nvPicPr>
        <p:blipFill>
          <a:blip r:embed="rId2"/>
          <a:stretch>
            <a:fillRect/>
          </a:stretch>
        </p:blipFill>
        <p:spPr>
          <a:xfrm>
            <a:off x="2057400" y="3652715"/>
            <a:ext cx="4400550" cy="2464308"/>
          </a:xfrm>
          <a:prstGeom prst="rect">
            <a:avLst/>
          </a:prstGeom>
        </p:spPr>
      </p:pic>
    </p:spTree>
    <p:extLst>
      <p:ext uri="{BB962C8B-B14F-4D97-AF65-F5344CB8AC3E}">
        <p14:creationId xmlns:p14="http://schemas.microsoft.com/office/powerpoint/2010/main" val="42263265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439C68-4797-4864-990B-4C1FE3BEF9CA}"/>
              </a:ext>
            </a:extLst>
          </p:cNvPr>
          <p:cNvSpPr>
            <a:spLocks noGrp="1"/>
          </p:cNvSpPr>
          <p:nvPr>
            <p:ph type="title"/>
          </p:nvPr>
        </p:nvSpPr>
        <p:spPr/>
        <p:txBody>
          <a:bodyPr/>
          <a:lstStyle/>
          <a:p>
            <a:r>
              <a:rPr lang="en-US" dirty="0"/>
              <a:t>Example of Neural Network Design for Hand-written Digit Recognition </a:t>
            </a:r>
          </a:p>
        </p:txBody>
      </p:sp>
      <p:sp>
        <p:nvSpPr>
          <p:cNvPr id="3" name="Content Placeholder 2">
            <a:extLst>
              <a:ext uri="{FF2B5EF4-FFF2-40B4-BE49-F238E27FC236}">
                <a16:creationId xmlns="" xmlns:a16="http://schemas.microsoft.com/office/drawing/2014/main" id="{7CB44A67-3BD9-489D-8657-57FF9D7A1BBD}"/>
              </a:ext>
            </a:extLst>
          </p:cNvPr>
          <p:cNvSpPr>
            <a:spLocks noGrp="1"/>
          </p:cNvSpPr>
          <p:nvPr>
            <p:ph idx="1"/>
          </p:nvPr>
        </p:nvSpPr>
        <p:spPr/>
        <p:txBody>
          <a:bodyPr>
            <a:normAutofit/>
          </a:bodyPr>
          <a:lstStyle/>
          <a:p>
            <a:pPr marL="457200" indent="-457200">
              <a:buAutoNum type="arabicPeriod"/>
            </a:pPr>
            <a:r>
              <a:rPr lang="en-US" dirty="0"/>
              <a:t>Select in an appropriate architecture </a:t>
            </a:r>
          </a:p>
          <a:p>
            <a:pPr lvl="1"/>
            <a:r>
              <a:rPr lang="en-US" dirty="0"/>
              <a:t>input layer = number to the pixels of an input image</a:t>
            </a:r>
          </a:p>
          <a:p>
            <a:pPr lvl="1"/>
            <a:r>
              <a:rPr lang="en-US" dirty="0"/>
              <a:t>output layer = 10 neurons (one for each digit). </a:t>
            </a:r>
          </a:p>
          <a:p>
            <a:pPr lvl="2"/>
            <a:endParaRPr lang="en-US" dirty="0"/>
          </a:p>
          <a:p>
            <a:pPr marL="457200" indent="-457200">
              <a:buAutoNum type="arabicPeriod" startAt="2"/>
            </a:pPr>
            <a:r>
              <a:rPr lang="en-US" dirty="0"/>
              <a:t>A subset of examples is  then used to train the network by means of a suitable algorithm. This phase of the network design is called </a:t>
            </a:r>
            <a:r>
              <a:rPr lang="en-US" i="1" dirty="0">
                <a:solidFill>
                  <a:srgbClr val="FF0000"/>
                </a:solidFill>
              </a:rPr>
              <a:t>learning</a:t>
            </a:r>
            <a:r>
              <a:rPr lang="en-US" i="1" dirty="0"/>
              <a:t>.</a:t>
            </a:r>
          </a:p>
          <a:p>
            <a:pPr marL="457200" indent="-457200">
              <a:buAutoNum type="arabicPeriod" startAt="2"/>
            </a:pPr>
            <a:endParaRPr lang="en-US" i="1" dirty="0"/>
          </a:p>
          <a:p>
            <a:pPr marL="457200" indent="-457200">
              <a:buAutoNum type="arabicPeriod" startAt="2"/>
            </a:pPr>
            <a:r>
              <a:rPr lang="en-US" dirty="0"/>
              <a:t>The recognition performance of the trained network is </a:t>
            </a:r>
            <a:r>
              <a:rPr lang="en-US" i="1" dirty="0">
                <a:solidFill>
                  <a:srgbClr val="FF0000"/>
                </a:solidFill>
              </a:rPr>
              <a:t>tested</a:t>
            </a:r>
            <a:r>
              <a:rPr lang="en-US" i="1" dirty="0"/>
              <a:t> </a:t>
            </a:r>
            <a:r>
              <a:rPr lang="en-US" dirty="0"/>
              <a:t>with data not seen before.</a:t>
            </a:r>
          </a:p>
        </p:txBody>
      </p:sp>
      <p:sp>
        <p:nvSpPr>
          <p:cNvPr id="4" name="Footer Placeholder 3">
            <a:extLst>
              <a:ext uri="{FF2B5EF4-FFF2-40B4-BE49-F238E27FC236}">
                <a16:creationId xmlns="" xmlns:a16="http://schemas.microsoft.com/office/drawing/2014/main" id="{D103635A-40A3-4167-9342-1D5566DB870D}"/>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BA7F4AB8-93E6-41AE-8EF4-D9F8CC13C16D}"/>
              </a:ext>
            </a:extLst>
          </p:cNvPr>
          <p:cNvSpPr>
            <a:spLocks noGrp="1"/>
          </p:cNvSpPr>
          <p:nvPr>
            <p:ph type="sldNum" sz="quarter" idx="12"/>
          </p:nvPr>
        </p:nvSpPr>
        <p:spPr/>
        <p:txBody>
          <a:bodyPr/>
          <a:lstStyle/>
          <a:p>
            <a:fld id="{B6D6B3F8-BBC1-4F80-A166-E89D487A543D}" type="slidenum">
              <a:rPr lang="en-US" smtClean="0"/>
              <a:pPr/>
              <a:t>36</a:t>
            </a:fld>
            <a:endParaRPr lang="en-US" dirty="0"/>
          </a:p>
        </p:txBody>
      </p:sp>
    </p:spTree>
    <p:extLst>
      <p:ext uri="{BB962C8B-B14F-4D97-AF65-F5344CB8AC3E}">
        <p14:creationId xmlns:p14="http://schemas.microsoft.com/office/powerpoint/2010/main" val="7092303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565F87F-0D28-43D3-B098-C58397C7B579}"/>
              </a:ext>
            </a:extLst>
          </p:cNvPr>
          <p:cNvSpPr>
            <a:spLocks noGrp="1"/>
          </p:cNvSpPr>
          <p:nvPr>
            <p:ph type="title"/>
          </p:nvPr>
        </p:nvSpPr>
        <p:spPr>
          <a:xfrm>
            <a:off x="433266" y="1857864"/>
            <a:ext cx="7886700" cy="1325563"/>
          </a:xfrm>
        </p:spPr>
        <p:txBody>
          <a:bodyPr/>
          <a:lstStyle/>
          <a:p>
            <a:pPr algn="ctr"/>
            <a:r>
              <a:rPr lang="en-US" dirty="0"/>
              <a:t>Part 3</a:t>
            </a:r>
          </a:p>
        </p:txBody>
      </p:sp>
      <p:sp>
        <p:nvSpPr>
          <p:cNvPr id="4" name="Footer Placeholder 3">
            <a:extLst>
              <a:ext uri="{FF2B5EF4-FFF2-40B4-BE49-F238E27FC236}">
                <a16:creationId xmlns="" xmlns:a16="http://schemas.microsoft.com/office/drawing/2014/main" id="{875C7248-204D-44D7-AE67-5A95321DE013}"/>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E69E4A75-2BA6-4CBD-9116-DD1EE409F98B}"/>
              </a:ext>
            </a:extLst>
          </p:cNvPr>
          <p:cNvSpPr>
            <a:spLocks noGrp="1"/>
          </p:cNvSpPr>
          <p:nvPr>
            <p:ph type="sldNum" sz="quarter" idx="12"/>
          </p:nvPr>
        </p:nvSpPr>
        <p:spPr/>
        <p:txBody>
          <a:bodyPr/>
          <a:lstStyle/>
          <a:p>
            <a:fld id="{B6D6B3F8-BBC1-4F80-A166-E89D487A543D}" type="slidenum">
              <a:rPr lang="en-US" smtClean="0"/>
              <a:pPr/>
              <a:t>37</a:t>
            </a:fld>
            <a:endParaRPr lang="en-US" dirty="0"/>
          </a:p>
        </p:txBody>
      </p:sp>
    </p:spTree>
    <p:extLst>
      <p:ext uri="{BB962C8B-B14F-4D97-AF65-F5344CB8AC3E}">
        <p14:creationId xmlns:p14="http://schemas.microsoft.com/office/powerpoint/2010/main" val="406658066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EAC20A-0DA2-4F06-A184-1872B2592D9A}"/>
              </a:ext>
            </a:extLst>
          </p:cNvPr>
          <p:cNvSpPr>
            <a:spLocks noGrp="1"/>
          </p:cNvSpPr>
          <p:nvPr>
            <p:ph type="title"/>
          </p:nvPr>
        </p:nvSpPr>
        <p:spPr/>
        <p:txBody>
          <a:bodyPr/>
          <a:lstStyle/>
          <a:p>
            <a:r>
              <a:rPr lang="en-US" dirty="0"/>
              <a:t>Learning Processes</a:t>
            </a:r>
          </a:p>
        </p:txBody>
      </p:sp>
      <p:sp>
        <p:nvSpPr>
          <p:cNvPr id="3" name="Content Placeholder 2">
            <a:extLst>
              <a:ext uri="{FF2B5EF4-FFF2-40B4-BE49-F238E27FC236}">
                <a16:creationId xmlns="" xmlns:a16="http://schemas.microsoft.com/office/drawing/2014/main" id="{D064A9BC-5FF7-47CA-8A4B-8DA9847BB18B}"/>
              </a:ext>
            </a:extLst>
          </p:cNvPr>
          <p:cNvSpPr>
            <a:spLocks noGrp="1"/>
          </p:cNvSpPr>
          <p:nvPr>
            <p:ph idx="1"/>
          </p:nvPr>
        </p:nvSpPr>
        <p:spPr/>
        <p:txBody>
          <a:bodyPr/>
          <a:lstStyle/>
          <a:p>
            <a:pPr marL="457200" indent="-457200">
              <a:buAutoNum type="arabicPeriod"/>
            </a:pPr>
            <a:r>
              <a:rPr lang="en-US" dirty="0"/>
              <a:t>Learning with a teacher (Supervised Learning)</a:t>
            </a:r>
          </a:p>
          <a:p>
            <a:pPr marL="457200" indent="-457200">
              <a:buAutoNum type="arabicPeriod"/>
            </a:pPr>
            <a:endParaRPr lang="en-US" dirty="0"/>
          </a:p>
          <a:p>
            <a:pPr marL="457200" indent="-457200">
              <a:buAutoNum type="arabicPeriod"/>
            </a:pPr>
            <a:r>
              <a:rPr lang="en-US" dirty="0"/>
              <a:t>Learning without a teacher</a:t>
            </a:r>
          </a:p>
          <a:p>
            <a:pPr marL="800100" lvl="1" indent="-342900">
              <a:buAutoNum type="alphaLcPeriod"/>
            </a:pPr>
            <a:r>
              <a:rPr lang="en-US" dirty="0"/>
              <a:t>Reinforcement learning</a:t>
            </a:r>
          </a:p>
          <a:p>
            <a:pPr marL="800100" lvl="1" indent="-342900">
              <a:buAutoNum type="alphaLcPeriod"/>
            </a:pPr>
            <a:r>
              <a:rPr lang="en-US" dirty="0"/>
              <a:t>Unsupervised learning</a:t>
            </a:r>
          </a:p>
        </p:txBody>
      </p:sp>
      <p:sp>
        <p:nvSpPr>
          <p:cNvPr id="4" name="Footer Placeholder 3">
            <a:extLst>
              <a:ext uri="{FF2B5EF4-FFF2-40B4-BE49-F238E27FC236}">
                <a16:creationId xmlns="" xmlns:a16="http://schemas.microsoft.com/office/drawing/2014/main" id="{607AEDCD-A169-414C-B609-29CF36EED2A1}"/>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18409AAD-646A-4A0B-9E90-61D1707DC0EA}"/>
              </a:ext>
            </a:extLst>
          </p:cNvPr>
          <p:cNvSpPr>
            <a:spLocks noGrp="1"/>
          </p:cNvSpPr>
          <p:nvPr>
            <p:ph type="sldNum" sz="quarter" idx="12"/>
          </p:nvPr>
        </p:nvSpPr>
        <p:spPr/>
        <p:txBody>
          <a:bodyPr/>
          <a:lstStyle/>
          <a:p>
            <a:fld id="{B6D6B3F8-BBC1-4F80-A166-E89D487A543D}" type="slidenum">
              <a:rPr lang="en-US" smtClean="0"/>
              <a:pPr/>
              <a:t>38</a:t>
            </a:fld>
            <a:endParaRPr lang="en-US" dirty="0"/>
          </a:p>
        </p:txBody>
      </p:sp>
    </p:spTree>
    <p:extLst>
      <p:ext uri="{BB962C8B-B14F-4D97-AF65-F5344CB8AC3E}">
        <p14:creationId xmlns:p14="http://schemas.microsoft.com/office/powerpoint/2010/main" val="29191595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ED7268-7D8F-4D2B-B459-5200390C781C}"/>
              </a:ext>
            </a:extLst>
          </p:cNvPr>
          <p:cNvSpPr>
            <a:spLocks noGrp="1"/>
          </p:cNvSpPr>
          <p:nvPr>
            <p:ph type="title"/>
          </p:nvPr>
        </p:nvSpPr>
        <p:spPr/>
        <p:txBody>
          <a:bodyPr/>
          <a:lstStyle/>
          <a:p>
            <a:r>
              <a:rPr lang="en-US" dirty="0"/>
              <a:t>Supervised Learning</a:t>
            </a:r>
          </a:p>
        </p:txBody>
      </p:sp>
      <p:sp>
        <p:nvSpPr>
          <p:cNvPr id="3" name="Content Placeholder 2">
            <a:extLst>
              <a:ext uri="{FF2B5EF4-FFF2-40B4-BE49-F238E27FC236}">
                <a16:creationId xmlns="" xmlns:a16="http://schemas.microsoft.com/office/drawing/2014/main" id="{1FB6D03C-9331-4F57-BC2A-19099D35283E}"/>
              </a:ext>
            </a:extLst>
          </p:cNvPr>
          <p:cNvSpPr>
            <a:spLocks noGrp="1"/>
          </p:cNvSpPr>
          <p:nvPr>
            <p:ph idx="1"/>
          </p:nvPr>
        </p:nvSpPr>
        <p:spPr>
          <a:xfrm>
            <a:off x="628650" y="1678075"/>
            <a:ext cx="7886700" cy="4217534"/>
          </a:xfrm>
        </p:spPr>
        <p:txBody>
          <a:bodyPr>
            <a:normAutofit/>
          </a:bodyPr>
          <a:lstStyle/>
          <a:p>
            <a:pPr marL="0" indent="0" algn="just">
              <a:buNone/>
            </a:pPr>
            <a:r>
              <a:rPr lang="en-US" dirty="0"/>
              <a:t>In conceptual terms, we may think of the teacher as having knowledge of the environment, with that knowledge being represented by a set of </a:t>
            </a:r>
            <a:r>
              <a:rPr lang="en-US" i="1" dirty="0"/>
              <a:t>input–output examples.</a:t>
            </a:r>
          </a:p>
          <a:p>
            <a:pPr marL="0" indent="0">
              <a:buNone/>
            </a:pPr>
            <a:endParaRPr lang="en-US" dirty="0"/>
          </a:p>
        </p:txBody>
      </p:sp>
      <p:sp>
        <p:nvSpPr>
          <p:cNvPr id="4" name="Footer Placeholder 3">
            <a:extLst>
              <a:ext uri="{FF2B5EF4-FFF2-40B4-BE49-F238E27FC236}">
                <a16:creationId xmlns="" xmlns:a16="http://schemas.microsoft.com/office/drawing/2014/main" id="{8BA6425F-5F8A-4EAD-A288-A4C050A9FCF6}"/>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96F2013E-4C3E-49FB-BFB0-E6E8E5A56AE3}"/>
              </a:ext>
            </a:extLst>
          </p:cNvPr>
          <p:cNvSpPr>
            <a:spLocks noGrp="1"/>
          </p:cNvSpPr>
          <p:nvPr>
            <p:ph type="sldNum" sz="quarter" idx="12"/>
          </p:nvPr>
        </p:nvSpPr>
        <p:spPr/>
        <p:txBody>
          <a:bodyPr/>
          <a:lstStyle/>
          <a:p>
            <a:fld id="{B6D6B3F8-BBC1-4F80-A166-E89D487A543D}" type="slidenum">
              <a:rPr lang="en-US" smtClean="0"/>
              <a:pPr/>
              <a:t>39</a:t>
            </a:fld>
            <a:endParaRPr lang="en-US" dirty="0"/>
          </a:p>
        </p:txBody>
      </p:sp>
      <p:pic>
        <p:nvPicPr>
          <p:cNvPr id="6" name="Picture 5">
            <a:extLst>
              <a:ext uri="{FF2B5EF4-FFF2-40B4-BE49-F238E27FC236}">
                <a16:creationId xmlns="" xmlns:a16="http://schemas.microsoft.com/office/drawing/2014/main" id="{23A40728-4EA8-420F-A90C-C35120573067}"/>
              </a:ext>
            </a:extLst>
          </p:cNvPr>
          <p:cNvPicPr>
            <a:picLocks noChangeAspect="1"/>
          </p:cNvPicPr>
          <p:nvPr/>
        </p:nvPicPr>
        <p:blipFill>
          <a:blip r:embed="rId2"/>
          <a:stretch>
            <a:fillRect/>
          </a:stretch>
        </p:blipFill>
        <p:spPr>
          <a:xfrm>
            <a:off x="1889959" y="2777695"/>
            <a:ext cx="4642195" cy="3387360"/>
          </a:xfrm>
          <a:prstGeom prst="rect">
            <a:avLst/>
          </a:prstGeom>
        </p:spPr>
      </p:pic>
    </p:spTree>
    <p:extLst>
      <p:ext uri="{BB962C8B-B14F-4D97-AF65-F5344CB8AC3E}">
        <p14:creationId xmlns:p14="http://schemas.microsoft.com/office/powerpoint/2010/main" val="26502544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1A1095-6EE5-4EAF-A472-978E1A32AEC8}"/>
              </a:ext>
            </a:extLst>
          </p:cNvPr>
          <p:cNvSpPr>
            <a:spLocks noGrp="1"/>
          </p:cNvSpPr>
          <p:nvPr>
            <p:ph type="title"/>
          </p:nvPr>
        </p:nvSpPr>
        <p:spPr/>
        <p:txBody>
          <a:bodyPr/>
          <a:lstStyle/>
          <a:p>
            <a:r>
              <a:rPr lang="en-US" dirty="0"/>
              <a:t>Artificial Neural Network</a:t>
            </a:r>
          </a:p>
        </p:txBody>
      </p:sp>
      <p:sp>
        <p:nvSpPr>
          <p:cNvPr id="3" name="Content Placeholder 2">
            <a:extLst>
              <a:ext uri="{FF2B5EF4-FFF2-40B4-BE49-F238E27FC236}">
                <a16:creationId xmlns="" xmlns:a16="http://schemas.microsoft.com/office/drawing/2014/main" id="{DA5C45A9-30B1-4779-98AB-0217D49EECC7}"/>
              </a:ext>
            </a:extLst>
          </p:cNvPr>
          <p:cNvSpPr>
            <a:spLocks noGrp="1"/>
          </p:cNvSpPr>
          <p:nvPr>
            <p:ph idx="1"/>
          </p:nvPr>
        </p:nvSpPr>
        <p:spPr/>
        <p:txBody>
          <a:bodyPr>
            <a:normAutofit/>
          </a:bodyPr>
          <a:lstStyle/>
          <a:p>
            <a:r>
              <a:rPr lang="en-US" dirty="0"/>
              <a:t>Commonly referred to as “neural networks”.</a:t>
            </a:r>
          </a:p>
          <a:p>
            <a:endParaRPr lang="en-US" dirty="0"/>
          </a:p>
          <a:p>
            <a:r>
              <a:rPr lang="en-US" dirty="0"/>
              <a:t>A neural network</a:t>
            </a:r>
            <a:r>
              <a:rPr lang="en-US" i="1" dirty="0"/>
              <a:t> </a:t>
            </a:r>
            <a:r>
              <a:rPr lang="en-US" dirty="0"/>
              <a:t>is a machine that is designed to </a:t>
            </a:r>
            <a:r>
              <a:rPr lang="en-US" b="1" i="1" dirty="0"/>
              <a:t>model</a:t>
            </a:r>
            <a:r>
              <a:rPr lang="en-US" i="1" dirty="0"/>
              <a:t> </a:t>
            </a:r>
            <a:r>
              <a:rPr lang="en-US" dirty="0"/>
              <a:t>the way in which the brain performs a particular task or function of interest.</a:t>
            </a:r>
          </a:p>
          <a:p>
            <a:pPr marL="0" indent="0">
              <a:buNone/>
            </a:pPr>
            <a:endParaRPr lang="en-US" dirty="0"/>
          </a:p>
          <a:p>
            <a:r>
              <a:rPr lang="en-US" dirty="0"/>
              <a:t>The neural network is usually implemented by using electronic components or is simulated in software on a digital computer.</a:t>
            </a:r>
          </a:p>
          <a:p>
            <a:pPr marL="0" indent="0">
              <a:buNone/>
            </a:pPr>
            <a:endParaRPr lang="en-US" dirty="0"/>
          </a:p>
        </p:txBody>
      </p:sp>
      <p:sp>
        <p:nvSpPr>
          <p:cNvPr id="4" name="Footer Placeholder 3">
            <a:extLst>
              <a:ext uri="{FF2B5EF4-FFF2-40B4-BE49-F238E27FC236}">
                <a16:creationId xmlns="" xmlns:a16="http://schemas.microsoft.com/office/drawing/2014/main" id="{C6A61DAC-A0A3-401D-A95D-149D11BFFC32}"/>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22C50341-C592-49C5-9F67-8AC6A862F4BE}"/>
              </a:ext>
            </a:extLst>
          </p:cNvPr>
          <p:cNvSpPr>
            <a:spLocks noGrp="1"/>
          </p:cNvSpPr>
          <p:nvPr>
            <p:ph type="sldNum" sz="quarter" idx="12"/>
          </p:nvPr>
        </p:nvSpPr>
        <p:spPr/>
        <p:txBody>
          <a:bodyPr/>
          <a:lstStyle/>
          <a:p>
            <a:fld id="{B6D6B3F8-BBC1-4F80-A166-E89D487A543D}" type="slidenum">
              <a:rPr lang="en-US" smtClean="0"/>
              <a:pPr/>
              <a:t>4</a:t>
            </a:fld>
            <a:endParaRPr lang="en-US" dirty="0"/>
          </a:p>
        </p:txBody>
      </p:sp>
    </p:spTree>
    <p:extLst>
      <p:ext uri="{BB962C8B-B14F-4D97-AF65-F5344CB8AC3E}">
        <p14:creationId xmlns:p14="http://schemas.microsoft.com/office/powerpoint/2010/main" val="88470359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F4A753-D936-4BCB-A9B5-C30045C03E47}"/>
              </a:ext>
            </a:extLst>
          </p:cNvPr>
          <p:cNvSpPr>
            <a:spLocks noGrp="1"/>
          </p:cNvSpPr>
          <p:nvPr>
            <p:ph type="title"/>
          </p:nvPr>
        </p:nvSpPr>
        <p:spPr/>
        <p:txBody>
          <a:bodyPr/>
          <a:lstStyle/>
          <a:p>
            <a:r>
              <a:rPr lang="en-US" dirty="0"/>
              <a:t>Reinforcement Learning</a:t>
            </a:r>
          </a:p>
        </p:txBody>
      </p:sp>
      <p:sp>
        <p:nvSpPr>
          <p:cNvPr id="3" name="Content Placeholder 2">
            <a:extLst>
              <a:ext uri="{FF2B5EF4-FFF2-40B4-BE49-F238E27FC236}">
                <a16:creationId xmlns="" xmlns:a16="http://schemas.microsoft.com/office/drawing/2014/main" id="{E5EE0582-63AC-4046-ACD5-8E864BFC700F}"/>
              </a:ext>
            </a:extLst>
          </p:cNvPr>
          <p:cNvSpPr>
            <a:spLocks noGrp="1"/>
          </p:cNvSpPr>
          <p:nvPr>
            <p:ph idx="1"/>
          </p:nvPr>
        </p:nvSpPr>
        <p:spPr>
          <a:xfrm>
            <a:off x="628650" y="1638998"/>
            <a:ext cx="7886700" cy="4217534"/>
          </a:xfrm>
        </p:spPr>
        <p:txBody>
          <a:bodyPr>
            <a:normAutofit/>
          </a:bodyPr>
          <a:lstStyle/>
          <a:p>
            <a:r>
              <a:rPr lang="en-US" dirty="0"/>
              <a:t>Continued interaction with the environment in order to minimize a scalar index of performance. </a:t>
            </a:r>
          </a:p>
          <a:p>
            <a:r>
              <a:rPr lang="en-US" dirty="0"/>
              <a:t>The goal is to minimize a </a:t>
            </a:r>
            <a:r>
              <a:rPr lang="en-US" i="1" dirty="0"/>
              <a:t>cost-to-go function</a:t>
            </a:r>
            <a:r>
              <a:rPr lang="en-US" dirty="0"/>
              <a:t>, the cumulative cost of </a:t>
            </a:r>
            <a:r>
              <a:rPr lang="en-US" i="1" dirty="0"/>
              <a:t>actions </a:t>
            </a:r>
            <a:r>
              <a:rPr lang="en-US" dirty="0"/>
              <a:t>taken over a sequence of steps instead of simply the immediate cost. </a:t>
            </a:r>
          </a:p>
        </p:txBody>
      </p:sp>
      <p:sp>
        <p:nvSpPr>
          <p:cNvPr id="4" name="Footer Placeholder 3">
            <a:extLst>
              <a:ext uri="{FF2B5EF4-FFF2-40B4-BE49-F238E27FC236}">
                <a16:creationId xmlns="" xmlns:a16="http://schemas.microsoft.com/office/drawing/2014/main" id="{A3C9850D-AB46-4FF6-99A7-5EDC69860EA1}"/>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3EF20B21-F180-427E-A786-B3CD54591F36}"/>
              </a:ext>
            </a:extLst>
          </p:cNvPr>
          <p:cNvSpPr>
            <a:spLocks noGrp="1"/>
          </p:cNvSpPr>
          <p:nvPr>
            <p:ph type="sldNum" sz="quarter" idx="12"/>
          </p:nvPr>
        </p:nvSpPr>
        <p:spPr/>
        <p:txBody>
          <a:bodyPr/>
          <a:lstStyle/>
          <a:p>
            <a:fld id="{B6D6B3F8-BBC1-4F80-A166-E89D487A543D}" type="slidenum">
              <a:rPr lang="en-US" smtClean="0"/>
              <a:pPr/>
              <a:t>40</a:t>
            </a:fld>
            <a:endParaRPr lang="en-US" dirty="0"/>
          </a:p>
        </p:txBody>
      </p:sp>
      <p:pic>
        <p:nvPicPr>
          <p:cNvPr id="6" name="Picture 5">
            <a:extLst>
              <a:ext uri="{FF2B5EF4-FFF2-40B4-BE49-F238E27FC236}">
                <a16:creationId xmlns="" xmlns:a16="http://schemas.microsoft.com/office/drawing/2014/main" id="{E538FEEF-3C74-4830-A884-C9062A8BB554}"/>
              </a:ext>
            </a:extLst>
          </p:cNvPr>
          <p:cNvPicPr>
            <a:picLocks noChangeAspect="1"/>
          </p:cNvPicPr>
          <p:nvPr/>
        </p:nvPicPr>
        <p:blipFill>
          <a:blip r:embed="rId2"/>
          <a:stretch>
            <a:fillRect/>
          </a:stretch>
        </p:blipFill>
        <p:spPr>
          <a:xfrm>
            <a:off x="2161588" y="3242351"/>
            <a:ext cx="4430056" cy="3114000"/>
          </a:xfrm>
          <a:prstGeom prst="rect">
            <a:avLst/>
          </a:prstGeom>
        </p:spPr>
      </p:pic>
    </p:spTree>
    <p:extLst>
      <p:ext uri="{BB962C8B-B14F-4D97-AF65-F5344CB8AC3E}">
        <p14:creationId xmlns:p14="http://schemas.microsoft.com/office/powerpoint/2010/main" val="313599928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A9D078-220E-4B1E-AA56-9C53F4E9E756}"/>
              </a:ext>
            </a:extLst>
          </p:cNvPr>
          <p:cNvSpPr>
            <a:spLocks noGrp="1"/>
          </p:cNvSpPr>
          <p:nvPr>
            <p:ph type="title"/>
          </p:nvPr>
        </p:nvSpPr>
        <p:spPr/>
        <p:txBody>
          <a:bodyPr/>
          <a:lstStyle/>
          <a:p>
            <a:r>
              <a:rPr lang="en-US" dirty="0"/>
              <a:t>Unsupervised Learning</a:t>
            </a:r>
          </a:p>
        </p:txBody>
      </p:sp>
      <p:sp>
        <p:nvSpPr>
          <p:cNvPr id="3" name="Content Placeholder 2">
            <a:extLst>
              <a:ext uri="{FF2B5EF4-FFF2-40B4-BE49-F238E27FC236}">
                <a16:creationId xmlns="" xmlns:a16="http://schemas.microsoft.com/office/drawing/2014/main" id="{E918EB7B-DA52-423C-8896-BA576FB56676}"/>
              </a:ext>
            </a:extLst>
          </p:cNvPr>
          <p:cNvSpPr>
            <a:spLocks noGrp="1"/>
          </p:cNvSpPr>
          <p:nvPr>
            <p:ph idx="1"/>
          </p:nvPr>
        </p:nvSpPr>
        <p:spPr/>
        <p:txBody>
          <a:bodyPr>
            <a:normAutofit/>
          </a:bodyPr>
          <a:lstStyle/>
          <a:p>
            <a:r>
              <a:rPr lang="en-US" dirty="0"/>
              <a:t>In </a:t>
            </a:r>
            <a:r>
              <a:rPr lang="en-US" i="1" dirty="0"/>
              <a:t>unsupervised</a:t>
            </a:r>
            <a:r>
              <a:rPr lang="en-US" dirty="0"/>
              <a:t>, or </a:t>
            </a:r>
            <a:r>
              <a:rPr lang="en-US" i="1" dirty="0"/>
              <a:t>self-organized</a:t>
            </a:r>
            <a:r>
              <a:rPr lang="en-US" dirty="0"/>
              <a:t>, </a:t>
            </a:r>
            <a:r>
              <a:rPr lang="en-US" i="1" dirty="0"/>
              <a:t>learning</a:t>
            </a:r>
            <a:r>
              <a:rPr lang="en-US" dirty="0"/>
              <a:t>, there is no external teacher or critic to oversee the learning process, as indicated in Fig. 26. </a:t>
            </a:r>
          </a:p>
          <a:p>
            <a:endParaRPr lang="en-US" dirty="0"/>
          </a:p>
          <a:p>
            <a:endParaRPr lang="en-US" dirty="0"/>
          </a:p>
          <a:p>
            <a:endParaRPr lang="en-US" dirty="0"/>
          </a:p>
          <a:p>
            <a:endParaRPr lang="en-US" dirty="0"/>
          </a:p>
          <a:p>
            <a:r>
              <a:rPr lang="en-US" dirty="0"/>
              <a:t>For a specific task-independent measure, once the network has become tuned to the statistical regularities of the input data, the network develops the ability to form internal representations for encoding features of the input and thereby to create new classes automatically (Becker, 1991).</a:t>
            </a:r>
          </a:p>
          <a:p>
            <a:endParaRPr lang="en-US" dirty="0"/>
          </a:p>
        </p:txBody>
      </p:sp>
      <p:sp>
        <p:nvSpPr>
          <p:cNvPr id="4" name="Footer Placeholder 3">
            <a:extLst>
              <a:ext uri="{FF2B5EF4-FFF2-40B4-BE49-F238E27FC236}">
                <a16:creationId xmlns="" xmlns:a16="http://schemas.microsoft.com/office/drawing/2014/main" id="{372523F7-5B77-42D5-A26E-E343EA08C3C8}"/>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4B62259E-A1E1-49E3-B2C2-28FEEABB004B}"/>
              </a:ext>
            </a:extLst>
          </p:cNvPr>
          <p:cNvSpPr>
            <a:spLocks noGrp="1"/>
          </p:cNvSpPr>
          <p:nvPr>
            <p:ph type="sldNum" sz="quarter" idx="12"/>
          </p:nvPr>
        </p:nvSpPr>
        <p:spPr/>
        <p:txBody>
          <a:bodyPr/>
          <a:lstStyle/>
          <a:p>
            <a:fld id="{B6D6B3F8-BBC1-4F80-A166-E89D487A543D}" type="slidenum">
              <a:rPr lang="en-US" smtClean="0"/>
              <a:pPr/>
              <a:t>41</a:t>
            </a:fld>
            <a:endParaRPr lang="en-US" dirty="0"/>
          </a:p>
        </p:txBody>
      </p:sp>
      <p:pic>
        <p:nvPicPr>
          <p:cNvPr id="6" name="Picture 5">
            <a:extLst>
              <a:ext uri="{FF2B5EF4-FFF2-40B4-BE49-F238E27FC236}">
                <a16:creationId xmlns="" xmlns:a16="http://schemas.microsoft.com/office/drawing/2014/main" id="{123DDA82-2D9A-4A25-A0B2-89798BECC90A}"/>
              </a:ext>
            </a:extLst>
          </p:cNvPr>
          <p:cNvPicPr>
            <a:picLocks noChangeAspect="1"/>
          </p:cNvPicPr>
          <p:nvPr/>
        </p:nvPicPr>
        <p:blipFill>
          <a:blip r:embed="rId2"/>
          <a:stretch>
            <a:fillRect/>
          </a:stretch>
        </p:blipFill>
        <p:spPr>
          <a:xfrm>
            <a:off x="2108369" y="2778805"/>
            <a:ext cx="3192247" cy="1289391"/>
          </a:xfrm>
          <a:prstGeom prst="rect">
            <a:avLst/>
          </a:prstGeom>
        </p:spPr>
      </p:pic>
    </p:spTree>
    <p:extLst>
      <p:ext uri="{BB962C8B-B14F-4D97-AF65-F5344CB8AC3E}">
        <p14:creationId xmlns:p14="http://schemas.microsoft.com/office/powerpoint/2010/main" val="1217380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CE52FC-4D56-4FEB-9C56-FBEE9EB734B5}"/>
              </a:ext>
            </a:extLst>
          </p:cNvPr>
          <p:cNvSpPr>
            <a:spLocks noGrp="1"/>
          </p:cNvSpPr>
          <p:nvPr>
            <p:ph type="title"/>
          </p:nvPr>
        </p:nvSpPr>
        <p:spPr/>
        <p:txBody>
          <a:bodyPr/>
          <a:lstStyle/>
          <a:p>
            <a:r>
              <a:rPr lang="en-US" dirty="0"/>
              <a:t>Applications of Neural Network</a:t>
            </a:r>
          </a:p>
        </p:txBody>
      </p:sp>
      <p:sp>
        <p:nvSpPr>
          <p:cNvPr id="3" name="Content Placeholder 2">
            <a:extLst>
              <a:ext uri="{FF2B5EF4-FFF2-40B4-BE49-F238E27FC236}">
                <a16:creationId xmlns="" xmlns:a16="http://schemas.microsoft.com/office/drawing/2014/main" id="{213F9B81-AF06-4855-863D-631EC5A29F39}"/>
              </a:ext>
            </a:extLst>
          </p:cNvPr>
          <p:cNvSpPr>
            <a:spLocks noGrp="1"/>
          </p:cNvSpPr>
          <p:nvPr>
            <p:ph idx="1"/>
          </p:nvPr>
        </p:nvSpPr>
        <p:spPr/>
        <p:txBody>
          <a:bodyPr/>
          <a:lstStyle/>
          <a:p>
            <a:r>
              <a:rPr lang="en-US" dirty="0"/>
              <a:t>Pattern recognition</a:t>
            </a:r>
          </a:p>
          <a:p>
            <a:endParaRPr lang="en-US" dirty="0"/>
          </a:p>
          <a:p>
            <a:r>
              <a:rPr lang="en-US" dirty="0"/>
              <a:t>Function Approximation:</a:t>
            </a:r>
          </a:p>
          <a:p>
            <a:pPr lvl="1"/>
            <a:r>
              <a:rPr lang="en-US" dirty="0"/>
              <a:t>System identification</a:t>
            </a:r>
          </a:p>
          <a:p>
            <a:pPr lvl="1"/>
            <a:r>
              <a:rPr lang="en-US" dirty="0"/>
              <a:t>Inverse modeling</a:t>
            </a:r>
          </a:p>
          <a:p>
            <a:pPr marL="457200" lvl="1" indent="0">
              <a:buNone/>
            </a:pPr>
            <a:endParaRPr lang="en-US" dirty="0"/>
          </a:p>
          <a:p>
            <a:r>
              <a:rPr lang="en-US" dirty="0"/>
              <a:t>Control</a:t>
            </a:r>
          </a:p>
          <a:p>
            <a:pPr lvl="1"/>
            <a:endParaRPr lang="en-US" dirty="0"/>
          </a:p>
        </p:txBody>
      </p:sp>
      <p:sp>
        <p:nvSpPr>
          <p:cNvPr id="4" name="Footer Placeholder 3">
            <a:extLst>
              <a:ext uri="{FF2B5EF4-FFF2-40B4-BE49-F238E27FC236}">
                <a16:creationId xmlns="" xmlns:a16="http://schemas.microsoft.com/office/drawing/2014/main" id="{6765070B-17E6-4E65-9F9F-4A5E7DCA29FA}"/>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82E2E3C4-12F8-401C-98AC-BA1ECD0CF890}"/>
              </a:ext>
            </a:extLst>
          </p:cNvPr>
          <p:cNvSpPr>
            <a:spLocks noGrp="1"/>
          </p:cNvSpPr>
          <p:nvPr>
            <p:ph type="sldNum" sz="quarter" idx="12"/>
          </p:nvPr>
        </p:nvSpPr>
        <p:spPr/>
        <p:txBody>
          <a:bodyPr/>
          <a:lstStyle/>
          <a:p>
            <a:fld id="{B6D6B3F8-BBC1-4F80-A166-E89D487A543D}" type="slidenum">
              <a:rPr lang="en-US" smtClean="0"/>
              <a:pPr/>
              <a:t>42</a:t>
            </a:fld>
            <a:endParaRPr lang="en-US" dirty="0"/>
          </a:p>
        </p:txBody>
      </p:sp>
    </p:spTree>
    <p:extLst>
      <p:ext uri="{BB962C8B-B14F-4D97-AF65-F5344CB8AC3E}">
        <p14:creationId xmlns:p14="http://schemas.microsoft.com/office/powerpoint/2010/main" val="1275884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9D4220-5C77-462E-B916-AF39708CF261}"/>
              </a:ext>
            </a:extLst>
          </p:cNvPr>
          <p:cNvSpPr>
            <a:spLocks noGrp="1"/>
          </p:cNvSpPr>
          <p:nvPr>
            <p:ph type="title"/>
          </p:nvPr>
        </p:nvSpPr>
        <p:spPr/>
        <p:txBody>
          <a:bodyPr/>
          <a:lstStyle/>
          <a:p>
            <a:r>
              <a:rPr lang="en-US" dirty="0"/>
              <a:t>System Identification</a:t>
            </a:r>
          </a:p>
        </p:txBody>
      </p:sp>
      <p:sp>
        <p:nvSpPr>
          <p:cNvPr id="4" name="Footer Placeholder 3">
            <a:extLst>
              <a:ext uri="{FF2B5EF4-FFF2-40B4-BE49-F238E27FC236}">
                <a16:creationId xmlns="" xmlns:a16="http://schemas.microsoft.com/office/drawing/2014/main" id="{F65601BD-1E86-4C37-8C33-C94A696205B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D6528F6B-9FCB-40C9-9704-9631987CD327}"/>
              </a:ext>
            </a:extLst>
          </p:cNvPr>
          <p:cNvSpPr>
            <a:spLocks noGrp="1"/>
          </p:cNvSpPr>
          <p:nvPr>
            <p:ph type="sldNum" sz="quarter" idx="12"/>
          </p:nvPr>
        </p:nvSpPr>
        <p:spPr/>
        <p:txBody>
          <a:bodyPr/>
          <a:lstStyle/>
          <a:p>
            <a:fld id="{B6D6B3F8-BBC1-4F80-A166-E89D487A543D}" type="slidenum">
              <a:rPr lang="en-US" smtClean="0"/>
              <a:pPr/>
              <a:t>43</a:t>
            </a:fld>
            <a:endParaRPr lang="en-US" dirty="0"/>
          </a:p>
        </p:txBody>
      </p:sp>
      <p:pic>
        <p:nvPicPr>
          <p:cNvPr id="6" name="Picture 5">
            <a:extLst>
              <a:ext uri="{FF2B5EF4-FFF2-40B4-BE49-F238E27FC236}">
                <a16:creationId xmlns="" xmlns:a16="http://schemas.microsoft.com/office/drawing/2014/main" id="{06E89581-5366-4255-B24A-1419A9F009EA}"/>
              </a:ext>
            </a:extLst>
          </p:cNvPr>
          <p:cNvPicPr>
            <a:picLocks noChangeAspect="1"/>
          </p:cNvPicPr>
          <p:nvPr/>
        </p:nvPicPr>
        <p:blipFill>
          <a:blip r:embed="rId2"/>
          <a:stretch>
            <a:fillRect/>
          </a:stretch>
        </p:blipFill>
        <p:spPr>
          <a:xfrm>
            <a:off x="1257825" y="1831366"/>
            <a:ext cx="4857225" cy="3695375"/>
          </a:xfrm>
          <a:prstGeom prst="rect">
            <a:avLst/>
          </a:prstGeom>
        </p:spPr>
      </p:pic>
    </p:spTree>
    <p:extLst>
      <p:ext uri="{BB962C8B-B14F-4D97-AF65-F5344CB8AC3E}">
        <p14:creationId xmlns:p14="http://schemas.microsoft.com/office/powerpoint/2010/main" val="6354290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A111EF-0B43-45E8-90D8-C6D60F25E275}"/>
              </a:ext>
            </a:extLst>
          </p:cNvPr>
          <p:cNvSpPr>
            <a:spLocks noGrp="1"/>
          </p:cNvSpPr>
          <p:nvPr>
            <p:ph type="title"/>
          </p:nvPr>
        </p:nvSpPr>
        <p:spPr/>
        <p:txBody>
          <a:bodyPr/>
          <a:lstStyle/>
          <a:p>
            <a:r>
              <a:rPr lang="en-US" dirty="0"/>
              <a:t>Inverse Modeling</a:t>
            </a:r>
          </a:p>
        </p:txBody>
      </p:sp>
      <p:sp>
        <p:nvSpPr>
          <p:cNvPr id="4" name="Footer Placeholder 3">
            <a:extLst>
              <a:ext uri="{FF2B5EF4-FFF2-40B4-BE49-F238E27FC236}">
                <a16:creationId xmlns="" xmlns:a16="http://schemas.microsoft.com/office/drawing/2014/main" id="{954E78C8-9063-46B4-94AC-82F340D8A011}"/>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F14055F3-1AFD-42D4-BDBA-6F5AAD68425C}"/>
              </a:ext>
            </a:extLst>
          </p:cNvPr>
          <p:cNvSpPr>
            <a:spLocks noGrp="1"/>
          </p:cNvSpPr>
          <p:nvPr>
            <p:ph type="sldNum" sz="quarter" idx="12"/>
          </p:nvPr>
        </p:nvSpPr>
        <p:spPr/>
        <p:txBody>
          <a:bodyPr/>
          <a:lstStyle/>
          <a:p>
            <a:fld id="{B6D6B3F8-BBC1-4F80-A166-E89D487A543D}" type="slidenum">
              <a:rPr lang="en-US" smtClean="0"/>
              <a:pPr/>
              <a:t>44</a:t>
            </a:fld>
            <a:endParaRPr lang="en-US" dirty="0"/>
          </a:p>
        </p:txBody>
      </p:sp>
      <p:pic>
        <p:nvPicPr>
          <p:cNvPr id="6" name="Picture 5">
            <a:extLst>
              <a:ext uri="{FF2B5EF4-FFF2-40B4-BE49-F238E27FC236}">
                <a16:creationId xmlns="" xmlns:a16="http://schemas.microsoft.com/office/drawing/2014/main" id="{A9359C71-0E96-42D4-BAF6-6DBA5DAFEE21}"/>
              </a:ext>
            </a:extLst>
          </p:cNvPr>
          <p:cNvPicPr>
            <a:picLocks noChangeAspect="1"/>
          </p:cNvPicPr>
          <p:nvPr/>
        </p:nvPicPr>
        <p:blipFill>
          <a:blip r:embed="rId2"/>
          <a:stretch>
            <a:fillRect/>
          </a:stretch>
        </p:blipFill>
        <p:spPr>
          <a:xfrm>
            <a:off x="1258046" y="2173345"/>
            <a:ext cx="6433129" cy="2218901"/>
          </a:xfrm>
          <a:prstGeom prst="rect">
            <a:avLst/>
          </a:prstGeom>
        </p:spPr>
      </p:pic>
    </p:spTree>
    <p:extLst>
      <p:ext uri="{BB962C8B-B14F-4D97-AF65-F5344CB8AC3E}">
        <p14:creationId xmlns:p14="http://schemas.microsoft.com/office/powerpoint/2010/main" val="42873352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3E5719-8AC4-46B4-AA80-8783611BF896}"/>
              </a:ext>
            </a:extLst>
          </p:cNvPr>
          <p:cNvSpPr>
            <a:spLocks noGrp="1"/>
          </p:cNvSpPr>
          <p:nvPr>
            <p:ph type="title"/>
          </p:nvPr>
        </p:nvSpPr>
        <p:spPr/>
        <p:txBody>
          <a:bodyPr/>
          <a:lstStyle/>
          <a:p>
            <a:r>
              <a:rPr lang="en-US" dirty="0"/>
              <a:t>Control</a:t>
            </a:r>
          </a:p>
        </p:txBody>
      </p:sp>
      <p:sp>
        <p:nvSpPr>
          <p:cNvPr id="4" name="Footer Placeholder 3">
            <a:extLst>
              <a:ext uri="{FF2B5EF4-FFF2-40B4-BE49-F238E27FC236}">
                <a16:creationId xmlns="" xmlns:a16="http://schemas.microsoft.com/office/drawing/2014/main" id="{7E680310-BB70-410F-A186-8228C23CF34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2C7028BC-9BDF-4190-8CCB-8117CBBA8A2B}"/>
              </a:ext>
            </a:extLst>
          </p:cNvPr>
          <p:cNvSpPr>
            <a:spLocks noGrp="1"/>
          </p:cNvSpPr>
          <p:nvPr>
            <p:ph type="sldNum" sz="quarter" idx="12"/>
          </p:nvPr>
        </p:nvSpPr>
        <p:spPr/>
        <p:txBody>
          <a:bodyPr/>
          <a:lstStyle/>
          <a:p>
            <a:fld id="{B6D6B3F8-BBC1-4F80-A166-E89D487A543D}" type="slidenum">
              <a:rPr lang="en-US" smtClean="0"/>
              <a:pPr/>
              <a:t>45</a:t>
            </a:fld>
            <a:endParaRPr lang="en-US" dirty="0"/>
          </a:p>
        </p:txBody>
      </p:sp>
      <p:pic>
        <p:nvPicPr>
          <p:cNvPr id="6" name="Picture 5">
            <a:extLst>
              <a:ext uri="{FF2B5EF4-FFF2-40B4-BE49-F238E27FC236}">
                <a16:creationId xmlns="" xmlns:a16="http://schemas.microsoft.com/office/drawing/2014/main" id="{812C37D9-16AE-49FA-BA89-49C905CFBCB6}"/>
              </a:ext>
            </a:extLst>
          </p:cNvPr>
          <p:cNvPicPr>
            <a:picLocks noChangeAspect="1"/>
          </p:cNvPicPr>
          <p:nvPr/>
        </p:nvPicPr>
        <p:blipFill>
          <a:blip r:embed="rId2"/>
          <a:stretch>
            <a:fillRect/>
          </a:stretch>
        </p:blipFill>
        <p:spPr>
          <a:xfrm>
            <a:off x="628650" y="1883586"/>
            <a:ext cx="7003398" cy="2043563"/>
          </a:xfrm>
          <a:prstGeom prst="rect">
            <a:avLst/>
          </a:prstGeom>
        </p:spPr>
      </p:pic>
      <p:pic>
        <p:nvPicPr>
          <p:cNvPr id="7" name="Picture 6">
            <a:extLst>
              <a:ext uri="{FF2B5EF4-FFF2-40B4-BE49-F238E27FC236}">
                <a16:creationId xmlns="" xmlns:a16="http://schemas.microsoft.com/office/drawing/2014/main" id="{088B6374-5BBC-48C7-9084-96BAA75CD10A}"/>
              </a:ext>
            </a:extLst>
          </p:cNvPr>
          <p:cNvPicPr>
            <a:picLocks noChangeAspect="1"/>
          </p:cNvPicPr>
          <p:nvPr/>
        </p:nvPicPr>
        <p:blipFill>
          <a:blip r:embed="rId3"/>
          <a:stretch>
            <a:fillRect/>
          </a:stretch>
        </p:blipFill>
        <p:spPr>
          <a:xfrm>
            <a:off x="1606184" y="4448077"/>
            <a:ext cx="4508866" cy="1534186"/>
          </a:xfrm>
          <a:prstGeom prst="rect">
            <a:avLst/>
          </a:prstGeom>
        </p:spPr>
      </p:pic>
    </p:spTree>
    <p:extLst>
      <p:ext uri="{BB962C8B-B14F-4D97-AF65-F5344CB8AC3E}">
        <p14:creationId xmlns:p14="http://schemas.microsoft.com/office/powerpoint/2010/main" val="19828614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51A1095-6EE5-4EAF-A472-978E1A32AEC8}"/>
              </a:ext>
            </a:extLst>
          </p:cNvPr>
          <p:cNvSpPr>
            <a:spLocks noGrp="1"/>
          </p:cNvSpPr>
          <p:nvPr>
            <p:ph type="title"/>
          </p:nvPr>
        </p:nvSpPr>
        <p:spPr/>
        <p:txBody>
          <a:bodyPr/>
          <a:lstStyle/>
          <a:p>
            <a:r>
              <a:rPr lang="en-US" dirty="0"/>
              <a:t>Motivation of Neural Network</a:t>
            </a:r>
          </a:p>
        </p:txBody>
      </p:sp>
      <p:sp>
        <p:nvSpPr>
          <p:cNvPr id="3" name="Content Placeholder 2">
            <a:extLst>
              <a:ext uri="{FF2B5EF4-FFF2-40B4-BE49-F238E27FC236}">
                <a16:creationId xmlns="" xmlns:a16="http://schemas.microsoft.com/office/drawing/2014/main" id="{DA5C45A9-30B1-4779-98AB-0217D49EECC7}"/>
              </a:ext>
            </a:extLst>
          </p:cNvPr>
          <p:cNvSpPr>
            <a:spLocks noGrp="1"/>
          </p:cNvSpPr>
          <p:nvPr>
            <p:ph idx="1"/>
          </p:nvPr>
        </p:nvSpPr>
        <p:spPr/>
        <p:txBody>
          <a:bodyPr>
            <a:normAutofit/>
          </a:bodyPr>
          <a:lstStyle/>
          <a:p>
            <a:r>
              <a:rPr lang="en-US" dirty="0"/>
              <a:t>Motivation: human brain computes in an entirely different way from conventional digital computers.</a:t>
            </a:r>
          </a:p>
          <a:p>
            <a:pPr marL="0" indent="0">
              <a:buNone/>
            </a:pPr>
            <a:r>
              <a:rPr lang="en-US" dirty="0"/>
              <a:t>		</a:t>
            </a:r>
          </a:p>
          <a:p>
            <a:r>
              <a:rPr lang="en-US" dirty="0"/>
              <a:t>The brain is highly complex, nonlinear, and parallel computer.</a:t>
            </a:r>
          </a:p>
          <a:p>
            <a:pPr marL="0" indent="0">
              <a:buNone/>
            </a:pPr>
            <a:endParaRPr lang="en-US" dirty="0"/>
          </a:p>
        </p:txBody>
      </p:sp>
      <p:sp>
        <p:nvSpPr>
          <p:cNvPr id="4" name="Footer Placeholder 3">
            <a:extLst>
              <a:ext uri="{FF2B5EF4-FFF2-40B4-BE49-F238E27FC236}">
                <a16:creationId xmlns="" xmlns:a16="http://schemas.microsoft.com/office/drawing/2014/main" id="{C6A61DAC-A0A3-401D-A95D-149D11BFFC32}"/>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22C50341-C592-49C5-9F67-8AC6A862F4BE}"/>
              </a:ext>
            </a:extLst>
          </p:cNvPr>
          <p:cNvSpPr>
            <a:spLocks noGrp="1"/>
          </p:cNvSpPr>
          <p:nvPr>
            <p:ph type="sldNum" sz="quarter" idx="12"/>
          </p:nvPr>
        </p:nvSpPr>
        <p:spPr/>
        <p:txBody>
          <a:bodyPr/>
          <a:lstStyle/>
          <a:p>
            <a:fld id="{B6D6B3F8-BBC1-4F80-A166-E89D487A543D}" type="slidenum">
              <a:rPr lang="en-US" smtClean="0"/>
              <a:pPr/>
              <a:t>5</a:t>
            </a:fld>
            <a:endParaRPr lang="en-US" dirty="0"/>
          </a:p>
        </p:txBody>
      </p:sp>
      <p:sp>
        <p:nvSpPr>
          <p:cNvPr id="6" name="TextBox 5">
            <a:extLst>
              <a:ext uri="{FF2B5EF4-FFF2-40B4-BE49-F238E27FC236}">
                <a16:creationId xmlns="" xmlns:a16="http://schemas.microsoft.com/office/drawing/2014/main" id="{415F6C8A-8587-4EE6-99FB-21A9EB398970}"/>
              </a:ext>
            </a:extLst>
          </p:cNvPr>
          <p:cNvSpPr txBox="1"/>
          <p:nvPr/>
        </p:nvSpPr>
        <p:spPr>
          <a:xfrm>
            <a:off x="1089660" y="4000500"/>
            <a:ext cx="4384277" cy="923330"/>
          </a:xfrm>
          <a:prstGeom prst="rect">
            <a:avLst/>
          </a:prstGeom>
          <a:noFill/>
          <a:ln>
            <a:solidFill>
              <a:srgbClr val="FF0000"/>
            </a:solidFill>
          </a:ln>
        </p:spPr>
        <p:txBody>
          <a:bodyPr wrap="none" rtlCol="0">
            <a:spAutoFit/>
          </a:bodyPr>
          <a:lstStyle/>
          <a:p>
            <a:r>
              <a:rPr lang="en-US" dirty="0">
                <a:solidFill>
                  <a:srgbClr val="000099"/>
                </a:solidFill>
              </a:rPr>
              <a:t>Note:</a:t>
            </a:r>
          </a:p>
          <a:p>
            <a:r>
              <a:rPr lang="en-US" dirty="0">
                <a:solidFill>
                  <a:srgbClr val="000099"/>
                </a:solidFill>
              </a:rPr>
              <a:t>    Compute : process information</a:t>
            </a:r>
          </a:p>
          <a:p>
            <a:r>
              <a:rPr lang="en-US" dirty="0">
                <a:solidFill>
                  <a:srgbClr val="000099"/>
                </a:solidFill>
              </a:rPr>
              <a:t>    Computer : information-processing system</a:t>
            </a:r>
          </a:p>
        </p:txBody>
      </p:sp>
    </p:spTree>
    <p:extLst>
      <p:ext uri="{BB962C8B-B14F-4D97-AF65-F5344CB8AC3E}">
        <p14:creationId xmlns:p14="http://schemas.microsoft.com/office/powerpoint/2010/main" val="7464206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5F202C1-AEB2-45B7-A743-BEFCC0BE3345}"/>
              </a:ext>
            </a:extLst>
          </p:cNvPr>
          <p:cNvSpPr>
            <a:spLocks noGrp="1"/>
          </p:cNvSpPr>
          <p:nvPr>
            <p:ph type="title"/>
          </p:nvPr>
        </p:nvSpPr>
        <p:spPr/>
        <p:txBody>
          <a:bodyPr/>
          <a:lstStyle/>
          <a:p>
            <a:r>
              <a:rPr lang="en-US" dirty="0"/>
              <a:t>Example: Human Vision</a:t>
            </a:r>
          </a:p>
        </p:txBody>
      </p:sp>
      <p:sp>
        <p:nvSpPr>
          <p:cNvPr id="3" name="Content Placeholder 2">
            <a:extLst>
              <a:ext uri="{FF2B5EF4-FFF2-40B4-BE49-F238E27FC236}">
                <a16:creationId xmlns="" xmlns:a16="http://schemas.microsoft.com/office/drawing/2014/main" id="{9BBB8E62-92EF-458D-AE9D-C7502B73AB06}"/>
              </a:ext>
            </a:extLst>
          </p:cNvPr>
          <p:cNvSpPr>
            <a:spLocks noGrp="1"/>
          </p:cNvSpPr>
          <p:nvPr>
            <p:ph idx="1"/>
          </p:nvPr>
        </p:nvSpPr>
        <p:spPr/>
        <p:txBody>
          <a:bodyPr>
            <a:normAutofit/>
          </a:bodyPr>
          <a:lstStyle/>
          <a:p>
            <a:pPr algn="just"/>
            <a:r>
              <a:rPr lang="en-US" dirty="0"/>
              <a:t>A human vision is an information-processing system to provide a visual representation of the environment around us. </a:t>
            </a:r>
          </a:p>
          <a:p>
            <a:pPr algn="just"/>
            <a:endParaRPr lang="en-US" dirty="0"/>
          </a:p>
          <a:p>
            <a:pPr algn="just"/>
            <a:r>
              <a:rPr lang="en-US" dirty="0"/>
              <a:t>The brain routinely accomplishes perceptual recognition tasks (e.g., recognizing a familiar face in an unfamiliar scene) in approximately 100–200 </a:t>
            </a:r>
            <a:r>
              <a:rPr lang="en-US" dirty="0" err="1"/>
              <a:t>ms</a:t>
            </a:r>
            <a:r>
              <a:rPr lang="en-US" dirty="0"/>
              <a:t>, whereas tasks of much lesser complexity take a great deal longer on a powerful computer).</a:t>
            </a:r>
          </a:p>
        </p:txBody>
      </p:sp>
      <p:sp>
        <p:nvSpPr>
          <p:cNvPr id="4" name="Footer Placeholder 3">
            <a:extLst>
              <a:ext uri="{FF2B5EF4-FFF2-40B4-BE49-F238E27FC236}">
                <a16:creationId xmlns="" xmlns:a16="http://schemas.microsoft.com/office/drawing/2014/main" id="{599AD6CA-21CC-49CF-83CD-2AC87C73190B}"/>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7C31F93F-9E24-4CA2-8B72-D3F87F6F60CD}"/>
              </a:ext>
            </a:extLst>
          </p:cNvPr>
          <p:cNvSpPr>
            <a:spLocks noGrp="1"/>
          </p:cNvSpPr>
          <p:nvPr>
            <p:ph type="sldNum" sz="quarter" idx="12"/>
          </p:nvPr>
        </p:nvSpPr>
        <p:spPr/>
        <p:txBody>
          <a:bodyPr/>
          <a:lstStyle/>
          <a:p>
            <a:fld id="{B6D6B3F8-BBC1-4F80-A166-E89D487A543D}" type="slidenum">
              <a:rPr lang="en-US" smtClean="0"/>
              <a:pPr/>
              <a:t>6</a:t>
            </a:fld>
            <a:endParaRPr lang="en-US" dirty="0"/>
          </a:p>
        </p:txBody>
      </p:sp>
    </p:spTree>
    <p:extLst>
      <p:ext uri="{BB962C8B-B14F-4D97-AF65-F5344CB8AC3E}">
        <p14:creationId xmlns:p14="http://schemas.microsoft.com/office/powerpoint/2010/main" val="302594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3EEA85C-DD2A-4E96-87D2-80D7126B3B53}"/>
              </a:ext>
            </a:extLst>
          </p:cNvPr>
          <p:cNvSpPr>
            <a:spLocks noGrp="1"/>
          </p:cNvSpPr>
          <p:nvPr>
            <p:ph type="title"/>
          </p:nvPr>
        </p:nvSpPr>
        <p:spPr/>
        <p:txBody>
          <a:bodyPr/>
          <a:lstStyle/>
          <a:p>
            <a:r>
              <a:rPr lang="en-US" dirty="0"/>
              <a:t>How Does the Brain Work ?</a:t>
            </a:r>
          </a:p>
        </p:txBody>
      </p:sp>
      <p:sp>
        <p:nvSpPr>
          <p:cNvPr id="3" name="Content Placeholder 2">
            <a:extLst>
              <a:ext uri="{FF2B5EF4-FFF2-40B4-BE49-F238E27FC236}">
                <a16:creationId xmlns="" xmlns:a16="http://schemas.microsoft.com/office/drawing/2014/main" id="{6476F3E3-5BB2-4637-B40E-47F1BE26A67C}"/>
              </a:ext>
            </a:extLst>
          </p:cNvPr>
          <p:cNvSpPr>
            <a:spLocks noGrp="1"/>
          </p:cNvSpPr>
          <p:nvPr>
            <p:ph idx="1"/>
          </p:nvPr>
        </p:nvSpPr>
        <p:spPr/>
        <p:txBody>
          <a:bodyPr/>
          <a:lstStyle/>
          <a:p>
            <a:pPr algn="just"/>
            <a:r>
              <a:rPr lang="en-US" dirty="0"/>
              <a:t>At birth, a brain already has considerable structure and the ability to build up its own rules of behavior through what we usually refer to as “experience.” </a:t>
            </a:r>
          </a:p>
          <a:p>
            <a:pPr marL="0" indent="0" algn="just">
              <a:buNone/>
            </a:pPr>
            <a:endParaRPr lang="en-US" dirty="0"/>
          </a:p>
          <a:p>
            <a:pPr algn="just"/>
            <a:r>
              <a:rPr lang="en-US" dirty="0"/>
              <a:t>Indeed, experience is built up over time, with much of the development (i.e., hardwiring) of the human brain taking place during the first two years from birth, but the development continues well beyond that stage.</a:t>
            </a:r>
          </a:p>
        </p:txBody>
      </p:sp>
      <p:sp>
        <p:nvSpPr>
          <p:cNvPr id="4" name="Footer Placeholder 3">
            <a:extLst>
              <a:ext uri="{FF2B5EF4-FFF2-40B4-BE49-F238E27FC236}">
                <a16:creationId xmlns="" xmlns:a16="http://schemas.microsoft.com/office/drawing/2014/main" id="{C8FA51BF-5D85-429B-AF8B-6C095BA36F99}"/>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DE004BA2-126F-4DFE-A906-3D1A3BA85EFA}"/>
              </a:ext>
            </a:extLst>
          </p:cNvPr>
          <p:cNvSpPr>
            <a:spLocks noGrp="1"/>
          </p:cNvSpPr>
          <p:nvPr>
            <p:ph type="sldNum" sz="quarter" idx="12"/>
          </p:nvPr>
        </p:nvSpPr>
        <p:spPr/>
        <p:txBody>
          <a:bodyPr/>
          <a:lstStyle/>
          <a:p>
            <a:fld id="{B6D6B3F8-BBC1-4F80-A166-E89D487A543D}" type="slidenum">
              <a:rPr lang="en-US" smtClean="0"/>
              <a:pPr/>
              <a:t>7</a:t>
            </a:fld>
            <a:endParaRPr lang="en-US" dirty="0"/>
          </a:p>
        </p:txBody>
      </p:sp>
    </p:spTree>
    <p:extLst>
      <p:ext uri="{BB962C8B-B14F-4D97-AF65-F5344CB8AC3E}">
        <p14:creationId xmlns:p14="http://schemas.microsoft.com/office/powerpoint/2010/main" val="10399306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F8DF9-0618-42D2-95F8-8EFE0882FDC6}"/>
              </a:ext>
            </a:extLst>
          </p:cNvPr>
          <p:cNvSpPr>
            <a:spLocks noGrp="1"/>
          </p:cNvSpPr>
          <p:nvPr>
            <p:ph type="title"/>
          </p:nvPr>
        </p:nvSpPr>
        <p:spPr/>
        <p:txBody>
          <a:bodyPr/>
          <a:lstStyle/>
          <a:p>
            <a:r>
              <a:rPr lang="en-US" dirty="0"/>
              <a:t>Nervous System</a:t>
            </a:r>
          </a:p>
        </p:txBody>
      </p:sp>
      <p:sp>
        <p:nvSpPr>
          <p:cNvPr id="3" name="Content Placeholder 2">
            <a:extLst>
              <a:ext uri="{FF2B5EF4-FFF2-40B4-BE49-F238E27FC236}">
                <a16:creationId xmlns="" xmlns:a16="http://schemas.microsoft.com/office/drawing/2014/main" id="{1A30F3DE-2CD5-4828-9FA6-94BAFFFF31BD}"/>
              </a:ext>
            </a:extLst>
          </p:cNvPr>
          <p:cNvSpPr>
            <a:spLocks noGrp="1"/>
          </p:cNvSpPr>
          <p:nvPr>
            <p:ph idx="1"/>
          </p:nvPr>
        </p:nvSpPr>
        <p:spPr>
          <a:xfrm>
            <a:off x="628650" y="2139178"/>
            <a:ext cx="7886700" cy="4217534"/>
          </a:xfrm>
        </p:spPr>
        <p:txBody>
          <a:bodyPr>
            <a:normAutofit/>
          </a:bodyPr>
          <a:lstStyle/>
          <a:p>
            <a:endParaRPr lang="en-US" dirty="0"/>
          </a:p>
          <a:p>
            <a:endParaRPr lang="en-US" dirty="0"/>
          </a:p>
          <a:p>
            <a:r>
              <a:rPr lang="en-US" dirty="0"/>
              <a:t>The brain continually receives information, perceives it, and makes appropriate decisions.</a:t>
            </a:r>
          </a:p>
          <a:p>
            <a:r>
              <a:rPr lang="en-US" dirty="0"/>
              <a:t>Two sets of arrows are shown in the figure:</a:t>
            </a:r>
          </a:p>
          <a:p>
            <a:pPr lvl="1"/>
            <a:r>
              <a:rPr lang="en-US" dirty="0"/>
              <a:t>Forward transmission</a:t>
            </a:r>
          </a:p>
          <a:p>
            <a:pPr lvl="1"/>
            <a:r>
              <a:rPr lang="en-US" dirty="0"/>
              <a:t>Feedback in the system.</a:t>
            </a:r>
          </a:p>
          <a:p>
            <a:r>
              <a:rPr lang="en-US" dirty="0"/>
              <a:t>The </a:t>
            </a:r>
            <a:r>
              <a:rPr lang="en-US" i="1" dirty="0"/>
              <a:t>receptors </a:t>
            </a:r>
            <a:r>
              <a:rPr lang="en-US" dirty="0"/>
              <a:t>convert stimuli from the human body or the external environment into electrical impulses that convey information to the brain.</a:t>
            </a:r>
          </a:p>
          <a:p>
            <a:r>
              <a:rPr lang="en-US" dirty="0"/>
              <a:t>The </a:t>
            </a:r>
            <a:r>
              <a:rPr lang="en-US" i="1" dirty="0"/>
              <a:t>effectors </a:t>
            </a:r>
            <a:r>
              <a:rPr lang="en-US" dirty="0"/>
              <a:t>convert electrical impulses generated by the neural net into discernible responses as system outputs.</a:t>
            </a:r>
          </a:p>
        </p:txBody>
      </p:sp>
      <p:sp>
        <p:nvSpPr>
          <p:cNvPr id="4" name="Footer Placeholder 3">
            <a:extLst>
              <a:ext uri="{FF2B5EF4-FFF2-40B4-BE49-F238E27FC236}">
                <a16:creationId xmlns="" xmlns:a16="http://schemas.microsoft.com/office/drawing/2014/main" id="{75AD93DD-7F1B-4605-B965-8A3749B0755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D0677D38-80A1-47F2-A6DA-F950B343923C}"/>
              </a:ext>
            </a:extLst>
          </p:cNvPr>
          <p:cNvSpPr>
            <a:spLocks noGrp="1"/>
          </p:cNvSpPr>
          <p:nvPr>
            <p:ph type="sldNum" sz="quarter" idx="12"/>
          </p:nvPr>
        </p:nvSpPr>
        <p:spPr/>
        <p:txBody>
          <a:bodyPr/>
          <a:lstStyle/>
          <a:p>
            <a:fld id="{B6D6B3F8-BBC1-4F80-A166-E89D487A543D}" type="slidenum">
              <a:rPr lang="en-US" smtClean="0"/>
              <a:pPr/>
              <a:t>8</a:t>
            </a:fld>
            <a:endParaRPr lang="en-US" dirty="0"/>
          </a:p>
        </p:txBody>
      </p:sp>
      <p:pic>
        <p:nvPicPr>
          <p:cNvPr id="6" name="Picture 5">
            <a:extLst>
              <a:ext uri="{FF2B5EF4-FFF2-40B4-BE49-F238E27FC236}">
                <a16:creationId xmlns="" xmlns:a16="http://schemas.microsoft.com/office/drawing/2014/main" id="{113275F8-5728-4C49-9D6B-77B4F5EDCD45}"/>
              </a:ext>
            </a:extLst>
          </p:cNvPr>
          <p:cNvPicPr>
            <a:picLocks noChangeAspect="1"/>
          </p:cNvPicPr>
          <p:nvPr/>
        </p:nvPicPr>
        <p:blipFill>
          <a:blip r:embed="rId2"/>
          <a:stretch>
            <a:fillRect/>
          </a:stretch>
        </p:blipFill>
        <p:spPr>
          <a:xfrm>
            <a:off x="628650" y="1591485"/>
            <a:ext cx="7132938" cy="908383"/>
          </a:xfrm>
          <a:prstGeom prst="rect">
            <a:avLst/>
          </a:prstGeom>
        </p:spPr>
      </p:pic>
    </p:spTree>
    <p:extLst>
      <p:ext uri="{BB962C8B-B14F-4D97-AF65-F5344CB8AC3E}">
        <p14:creationId xmlns:p14="http://schemas.microsoft.com/office/powerpoint/2010/main" val="24677209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4F8DF9-0618-42D2-95F8-8EFE0882FDC6}"/>
              </a:ext>
            </a:extLst>
          </p:cNvPr>
          <p:cNvSpPr>
            <a:spLocks noGrp="1"/>
          </p:cNvSpPr>
          <p:nvPr>
            <p:ph type="title"/>
          </p:nvPr>
        </p:nvSpPr>
        <p:spPr/>
        <p:txBody>
          <a:bodyPr/>
          <a:lstStyle/>
          <a:p>
            <a:r>
              <a:rPr lang="en-US" dirty="0"/>
              <a:t>Nervous System vs Computer</a:t>
            </a:r>
          </a:p>
        </p:txBody>
      </p:sp>
      <p:sp>
        <p:nvSpPr>
          <p:cNvPr id="4" name="Footer Placeholder 3">
            <a:extLst>
              <a:ext uri="{FF2B5EF4-FFF2-40B4-BE49-F238E27FC236}">
                <a16:creationId xmlns="" xmlns:a16="http://schemas.microsoft.com/office/drawing/2014/main" id="{75AD93DD-7F1B-4605-B965-8A3749B0755E}"/>
              </a:ext>
            </a:extLst>
          </p:cNvPr>
          <p:cNvSpPr>
            <a:spLocks noGrp="1"/>
          </p:cNvSpPr>
          <p:nvPr>
            <p:ph type="ftr" sz="quarter" idx="11"/>
          </p:nvPr>
        </p:nvSpPr>
        <p:spPr/>
        <p:txBody>
          <a:bodyPr/>
          <a:lstStyle/>
          <a:p>
            <a:r>
              <a:rPr lang="en-US"/>
              <a:t>Artificial Intelligent - Lecture 1</a:t>
            </a:r>
            <a:endParaRPr lang="en-US" dirty="0"/>
          </a:p>
        </p:txBody>
      </p:sp>
      <p:sp>
        <p:nvSpPr>
          <p:cNvPr id="5" name="Slide Number Placeholder 4">
            <a:extLst>
              <a:ext uri="{FF2B5EF4-FFF2-40B4-BE49-F238E27FC236}">
                <a16:creationId xmlns="" xmlns:a16="http://schemas.microsoft.com/office/drawing/2014/main" id="{D0677D38-80A1-47F2-A6DA-F950B343923C}"/>
              </a:ext>
            </a:extLst>
          </p:cNvPr>
          <p:cNvSpPr>
            <a:spLocks noGrp="1"/>
          </p:cNvSpPr>
          <p:nvPr>
            <p:ph type="sldNum" sz="quarter" idx="12"/>
          </p:nvPr>
        </p:nvSpPr>
        <p:spPr/>
        <p:txBody>
          <a:bodyPr/>
          <a:lstStyle/>
          <a:p>
            <a:fld id="{B6D6B3F8-BBC1-4F80-A166-E89D487A543D}" type="slidenum">
              <a:rPr lang="en-US" smtClean="0"/>
              <a:pPr/>
              <a:t>9</a:t>
            </a:fld>
            <a:endParaRPr lang="en-US" dirty="0"/>
          </a:p>
        </p:txBody>
      </p:sp>
      <p:pic>
        <p:nvPicPr>
          <p:cNvPr id="6" name="Picture 5">
            <a:extLst>
              <a:ext uri="{FF2B5EF4-FFF2-40B4-BE49-F238E27FC236}">
                <a16:creationId xmlns="" xmlns:a16="http://schemas.microsoft.com/office/drawing/2014/main" id="{113275F8-5728-4C49-9D6B-77B4F5EDCD45}"/>
              </a:ext>
            </a:extLst>
          </p:cNvPr>
          <p:cNvPicPr>
            <a:picLocks noChangeAspect="1"/>
          </p:cNvPicPr>
          <p:nvPr/>
        </p:nvPicPr>
        <p:blipFill>
          <a:blip r:embed="rId2"/>
          <a:stretch>
            <a:fillRect/>
          </a:stretch>
        </p:blipFill>
        <p:spPr>
          <a:xfrm>
            <a:off x="636465" y="2255793"/>
            <a:ext cx="7132938" cy="908383"/>
          </a:xfrm>
          <a:prstGeom prst="rect">
            <a:avLst/>
          </a:prstGeom>
        </p:spPr>
      </p:pic>
      <p:sp>
        <p:nvSpPr>
          <p:cNvPr id="9" name="TextBox 8">
            <a:extLst>
              <a:ext uri="{FF2B5EF4-FFF2-40B4-BE49-F238E27FC236}">
                <a16:creationId xmlns="" xmlns:a16="http://schemas.microsoft.com/office/drawing/2014/main" id="{ACE02268-1D7A-4828-9979-1DE06395BCDD}"/>
              </a:ext>
            </a:extLst>
          </p:cNvPr>
          <p:cNvSpPr txBox="1"/>
          <p:nvPr/>
        </p:nvSpPr>
        <p:spPr>
          <a:xfrm>
            <a:off x="2188308" y="3164176"/>
            <a:ext cx="583814" cy="369332"/>
          </a:xfrm>
          <a:prstGeom prst="rect">
            <a:avLst/>
          </a:prstGeom>
          <a:noFill/>
        </p:spPr>
        <p:txBody>
          <a:bodyPr wrap="none" rtlCol="0">
            <a:spAutoFit/>
          </a:bodyPr>
          <a:lstStyle/>
          <a:p>
            <a:r>
              <a:rPr lang="en-US" dirty="0">
                <a:solidFill>
                  <a:srgbClr val="FF0000"/>
                </a:solidFill>
              </a:rPr>
              <a:t>ADC</a:t>
            </a:r>
          </a:p>
        </p:txBody>
      </p:sp>
      <p:sp>
        <p:nvSpPr>
          <p:cNvPr id="10" name="TextBox 9">
            <a:extLst>
              <a:ext uri="{FF2B5EF4-FFF2-40B4-BE49-F238E27FC236}">
                <a16:creationId xmlns="" xmlns:a16="http://schemas.microsoft.com/office/drawing/2014/main" id="{576F85B2-C478-432F-971B-C38BD3C07225}"/>
              </a:ext>
            </a:extLst>
          </p:cNvPr>
          <p:cNvSpPr txBox="1"/>
          <p:nvPr/>
        </p:nvSpPr>
        <p:spPr>
          <a:xfrm>
            <a:off x="3841261" y="3171991"/>
            <a:ext cx="574196" cy="369332"/>
          </a:xfrm>
          <a:prstGeom prst="rect">
            <a:avLst/>
          </a:prstGeom>
          <a:noFill/>
        </p:spPr>
        <p:txBody>
          <a:bodyPr wrap="none" rtlCol="0">
            <a:spAutoFit/>
          </a:bodyPr>
          <a:lstStyle/>
          <a:p>
            <a:r>
              <a:rPr lang="en-US" dirty="0">
                <a:solidFill>
                  <a:srgbClr val="FF0000"/>
                </a:solidFill>
              </a:rPr>
              <a:t>CPU</a:t>
            </a:r>
          </a:p>
        </p:txBody>
      </p:sp>
      <p:sp>
        <p:nvSpPr>
          <p:cNvPr id="11" name="TextBox 10">
            <a:extLst>
              <a:ext uri="{FF2B5EF4-FFF2-40B4-BE49-F238E27FC236}">
                <a16:creationId xmlns="" xmlns:a16="http://schemas.microsoft.com/office/drawing/2014/main" id="{3CB425FA-8A7D-4122-B7E9-EC09430C6C14}"/>
              </a:ext>
            </a:extLst>
          </p:cNvPr>
          <p:cNvSpPr txBox="1"/>
          <p:nvPr/>
        </p:nvSpPr>
        <p:spPr>
          <a:xfrm>
            <a:off x="5654431" y="3199295"/>
            <a:ext cx="578748" cy="369332"/>
          </a:xfrm>
          <a:prstGeom prst="rect">
            <a:avLst/>
          </a:prstGeom>
          <a:noFill/>
        </p:spPr>
        <p:txBody>
          <a:bodyPr wrap="none" rtlCol="0">
            <a:spAutoFit/>
          </a:bodyPr>
          <a:lstStyle/>
          <a:p>
            <a:r>
              <a:rPr lang="en-US" dirty="0">
                <a:solidFill>
                  <a:srgbClr val="FF0000"/>
                </a:solidFill>
              </a:rPr>
              <a:t>DAC</a:t>
            </a:r>
          </a:p>
        </p:txBody>
      </p:sp>
    </p:spTree>
    <p:extLst>
      <p:ext uri="{BB962C8B-B14F-4D97-AF65-F5344CB8AC3E}">
        <p14:creationId xmlns:p14="http://schemas.microsoft.com/office/powerpoint/2010/main" val="12243044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2667</TotalTime>
  <Words>1551</Words>
  <Application>Microsoft Office PowerPoint</Application>
  <PresentationFormat>On-screen Show (4:3)</PresentationFormat>
  <Paragraphs>258</Paragraphs>
  <Slides>45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45</vt:i4>
      </vt:variant>
    </vt:vector>
  </HeadingPairs>
  <TitlesOfParts>
    <vt:vector size="48" baseType="lpstr">
      <vt:lpstr>Arial</vt:lpstr>
      <vt:lpstr>Calibri</vt:lpstr>
      <vt:lpstr>Office Theme</vt:lpstr>
      <vt:lpstr> Lecture 01:  Introduction </vt:lpstr>
      <vt:lpstr>Part 1</vt:lpstr>
      <vt:lpstr>Neural Network as an Adaptive Machine</vt:lpstr>
      <vt:lpstr>Artificial Neural Network</vt:lpstr>
      <vt:lpstr>Motivation of Neural Network</vt:lpstr>
      <vt:lpstr>Example: Human Vision</vt:lpstr>
      <vt:lpstr>How Does the Brain Work ?</vt:lpstr>
      <vt:lpstr>Nervous System</vt:lpstr>
      <vt:lpstr>Nervous System vs Computer</vt:lpstr>
      <vt:lpstr>Human Brain</vt:lpstr>
      <vt:lpstr>Human Brain</vt:lpstr>
      <vt:lpstr>Model of Neuron</vt:lpstr>
      <vt:lpstr>Neuron</vt:lpstr>
      <vt:lpstr>Elements of Neuron Model</vt:lpstr>
      <vt:lpstr>Mathematical Model of Neuron</vt:lpstr>
      <vt:lpstr>Mathematical Model of Neuron (Cont’d)</vt:lpstr>
      <vt:lpstr>Activation Function</vt:lpstr>
      <vt:lpstr>Activation Function (Cont’d)</vt:lpstr>
      <vt:lpstr>Activation Function (Cont’d)</vt:lpstr>
      <vt:lpstr>Activation Function (Cont’d)</vt:lpstr>
      <vt:lpstr>Part 2</vt:lpstr>
      <vt:lpstr>Signal-Flow Graph</vt:lpstr>
      <vt:lpstr>Rules of Signal-Flow Graph</vt:lpstr>
      <vt:lpstr>Rules of Signal-Flow Graph (Cont’d)</vt:lpstr>
      <vt:lpstr>Rules of Signal-Flow Graph (Cont’d)</vt:lpstr>
      <vt:lpstr>Exercise 1</vt:lpstr>
      <vt:lpstr>Architectural Graph of Neuron</vt:lpstr>
      <vt:lpstr>Feedback </vt:lpstr>
      <vt:lpstr>Example 2</vt:lpstr>
      <vt:lpstr>Network Architectures</vt:lpstr>
      <vt:lpstr>Network Architectures (Cont’d)</vt:lpstr>
      <vt:lpstr>Network Architectures (Cont’d)</vt:lpstr>
      <vt:lpstr>Knowledge Representation</vt:lpstr>
      <vt:lpstr>Knowledge Representation (Cont’d)</vt:lpstr>
      <vt:lpstr>Training Data</vt:lpstr>
      <vt:lpstr>Example of Neural Network Design for Hand-written Digit Recognition </vt:lpstr>
      <vt:lpstr>Part 3</vt:lpstr>
      <vt:lpstr>Learning Processes</vt:lpstr>
      <vt:lpstr>Supervised Learning</vt:lpstr>
      <vt:lpstr>Reinforcement Learning</vt:lpstr>
      <vt:lpstr>Unsupervised Learning</vt:lpstr>
      <vt:lpstr>Applications of Neural Network</vt:lpstr>
      <vt:lpstr>System Identification</vt:lpstr>
      <vt:lpstr>Inverse Modeling</vt:lpstr>
      <vt:lpstr>Control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Engineering Mathematics </dc:title>
  <dc:creator>Nur Uddin</dc:creator>
  <cp:lastModifiedBy>LENOVO</cp:lastModifiedBy>
  <cp:revision>127</cp:revision>
  <dcterms:created xsi:type="dcterms:W3CDTF">2017-06-12T04:19:19Z</dcterms:created>
  <dcterms:modified xsi:type="dcterms:W3CDTF">2018-09-13T06:53:57Z</dcterms:modified>
</cp:coreProperties>
</file>