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95" r:id="rId5"/>
    <p:sldId id="261" r:id="rId6"/>
    <p:sldId id="266" r:id="rId7"/>
    <p:sldId id="274" r:id="rId8"/>
    <p:sldId id="299" r:id="rId9"/>
    <p:sldId id="300" r:id="rId10"/>
    <p:sldId id="301" r:id="rId11"/>
    <p:sldId id="298" r:id="rId12"/>
    <p:sldId id="296" r:id="rId13"/>
    <p:sldId id="297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C5171-E73F-460C-BE45-108498F44F08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5F019-4897-48D0-BDE0-72C939B312C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580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diagram explains the interleaving existence of magnetic field and electric field.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Time Order</a:t>
            </a:r>
          </a:p>
          <a:p>
            <a:endParaRPr lang="en-US" dirty="0"/>
          </a:p>
          <a:p>
            <a:r>
              <a:rPr lang="en-US" dirty="0"/>
              <a:t>Electric field exists due to the existence of magnetic field just before now, and </a:t>
            </a:r>
          </a:p>
          <a:p>
            <a:endParaRPr lang="en-US" dirty="0"/>
          </a:p>
          <a:p>
            <a:r>
              <a:rPr lang="en-US" dirty="0"/>
              <a:t>Magnetic field exists due the existence of electric field just before now.</a:t>
            </a:r>
          </a:p>
          <a:p>
            <a:endParaRPr lang="en-US" dirty="0"/>
          </a:p>
          <a:p>
            <a:endParaRPr lang="en-US" dirty="0"/>
          </a:p>
          <a:p>
            <a:pPr defTabSz="832378">
              <a:defRPr/>
            </a:pPr>
            <a:r>
              <a:rPr lang="en-US" dirty="0"/>
              <a:t>In Space Domain</a:t>
            </a:r>
          </a:p>
          <a:p>
            <a:endParaRPr lang="en-US" dirty="0"/>
          </a:p>
          <a:p>
            <a:r>
              <a:rPr lang="en-US" dirty="0"/>
              <a:t>Electric field exists due to the existence of magnetic field nearby, and </a:t>
            </a:r>
          </a:p>
          <a:p>
            <a:endParaRPr lang="en-US" dirty="0"/>
          </a:p>
          <a:p>
            <a:r>
              <a:rPr lang="en-US" dirty="0"/>
              <a:t>Magnetic field exists due the existence of electric field nearby.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961DF9-C01A-4339-80E6-9D0EDB5416A8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41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sensei.</a:t>
            </a:r>
          </a:p>
          <a:p>
            <a:endParaRPr lang="en-US" dirty="0"/>
          </a:p>
          <a:p>
            <a:r>
              <a:rPr lang="en-US" dirty="0"/>
              <a:t>My name is Mohammad Nasucha</a:t>
            </a:r>
          </a:p>
          <a:p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Title of my doctoral thesis is 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SCATTERING OF CIRCULARLY POLARIZED ELECTROMAGNETIC WAVES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STUDIED BY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FINITE-DIFFERENCE-TIME-DOMAIN METHOD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AND ANECHOIC CHAMBER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1DF9-C01A-4339-80E6-9D0EDB5416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40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sensei.</a:t>
            </a:r>
          </a:p>
          <a:p>
            <a:endParaRPr lang="en-US" dirty="0"/>
          </a:p>
          <a:p>
            <a:r>
              <a:rPr lang="en-US" dirty="0"/>
              <a:t>My name is Mohammad Nasucha</a:t>
            </a:r>
          </a:p>
          <a:p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Title of my doctoral thesis is 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SCATTERING OF CIRCULARLY POLARIZED ELECTROMAGNETIC WAVES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STUDIED BY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FINITE-DIFFERENCE-TIME-DOMAIN METHOD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AND ANECHOIC CHAMBER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1DF9-C01A-4339-80E6-9D0EDB5416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57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sensei.</a:t>
            </a:r>
          </a:p>
          <a:p>
            <a:endParaRPr lang="en-US" dirty="0"/>
          </a:p>
          <a:p>
            <a:r>
              <a:rPr lang="en-US" dirty="0"/>
              <a:t>My name is Mohammad Nasucha</a:t>
            </a:r>
          </a:p>
          <a:p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Title of my doctoral thesis is 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SCATTERING OF CIRCULARLY POLARIZED ELECTROMAGNETIC WAVES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STUDIED BY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FINITE-DIFFERENCE-TIME-DOMAIN METHOD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AND ANECHOIC CHAMBER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1DF9-C01A-4339-80E6-9D0EDB5416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sensei.</a:t>
            </a:r>
          </a:p>
          <a:p>
            <a:endParaRPr lang="en-US" dirty="0"/>
          </a:p>
          <a:p>
            <a:r>
              <a:rPr lang="en-US" dirty="0"/>
              <a:t>My name is Mohammad Nasucha</a:t>
            </a:r>
          </a:p>
          <a:p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Title of my doctoral thesis is 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SCATTERING OF CIRCULARLY POLARIZED ELECTROMAGNETIC WAVES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STUDIED BY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FINITE-DIFFERENCE-TIME-DOMAIN METHOD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AND ANECHOIC CHAMBER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1DF9-C01A-4339-80E6-9D0EDB5416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12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 sensei.</a:t>
            </a:r>
          </a:p>
          <a:p>
            <a:endParaRPr lang="en-US" dirty="0"/>
          </a:p>
          <a:p>
            <a:r>
              <a:rPr lang="en-US" dirty="0"/>
              <a:t>My name is Mohammad Nasucha</a:t>
            </a:r>
          </a:p>
          <a:p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Title of my doctoral thesis is 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SCATTERING OF CIRCULARLY POLARIZED ELECTROMAGNETIC WAVES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STUDIED BY 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FINITE-DIFFERENCE-TIME-DOMAIN METHOD</a:t>
            </a:r>
          </a:p>
          <a:p>
            <a:pPr algn="l">
              <a:lnSpc>
                <a:spcPct val="150000"/>
              </a:lnSpc>
            </a:pPr>
            <a:r>
              <a:rPr 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AND ANECHOIC CHAMBER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1DF9-C01A-4339-80E6-9D0EDB5416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5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221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91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12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917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61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214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189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072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03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1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04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1122363"/>
            <a:ext cx="9144000" cy="2387600"/>
          </a:xfrm>
        </p:spPr>
        <p:txBody>
          <a:bodyPr/>
          <a:lstStyle/>
          <a:p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 Numerik</a:t>
            </a:r>
            <a:b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INF308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4694238"/>
            <a:ext cx="5842000" cy="1655762"/>
          </a:xfrm>
        </p:spPr>
        <p:txBody>
          <a:bodyPr>
            <a:normAutofit/>
          </a:bodyPr>
          <a:lstStyle/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Mohammad Nasucha, S.T., M.Sc., PhD</a:t>
            </a:r>
          </a:p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Studi Informatika</a:t>
            </a:r>
          </a:p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Universitas Pembangunan Jaya</a:t>
            </a:r>
          </a:p>
          <a:p>
            <a:pPr algn="r"/>
            <a:endParaRPr lang="id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id-ID" sz="16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525665" y="4694238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0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2434397-EB39-46C6-92F9-DDB610FBC19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408224" y="6287658"/>
            <a:ext cx="715748" cy="463491"/>
          </a:xfrm>
          <a:prstGeom prst="rect">
            <a:avLst/>
          </a:prstGeom>
          <a:ln>
            <a:noFill/>
          </a:ln>
        </p:spPr>
      </p:pic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99513B59-27A3-4902-9B09-A386A10BCC2D}"/>
              </a:ext>
            </a:extLst>
          </p:cNvPr>
          <p:cNvSpPr/>
          <p:nvPr/>
        </p:nvSpPr>
        <p:spPr>
          <a:xfrm>
            <a:off x="791221" y="0"/>
            <a:ext cx="10261213" cy="5854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Cuplikan Coding FDTD (3)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926866" y="901792"/>
            <a:ext cx="5714566" cy="55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5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2434397-EB39-46C6-92F9-DDB610FBC19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408224" y="6287658"/>
            <a:ext cx="715748" cy="463491"/>
          </a:xfrm>
          <a:prstGeom prst="rect">
            <a:avLst/>
          </a:prstGeom>
          <a:ln>
            <a:noFill/>
          </a:ln>
        </p:spPr>
      </p:pic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99513B59-27A3-4902-9B09-A386A10BCC2D}"/>
              </a:ext>
            </a:extLst>
          </p:cNvPr>
          <p:cNvSpPr/>
          <p:nvPr/>
        </p:nvSpPr>
        <p:spPr>
          <a:xfrm>
            <a:off x="719031" y="432770"/>
            <a:ext cx="11035822" cy="5854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 Istilah Penting pada Materi Sesi ke-13 &amp; 14</a:t>
            </a:r>
          </a:p>
          <a:p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Ordinary Differential Equation (ODE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d-I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inite-Difference Time-Domain adalah sebuah metode komputasi dengan prinsip Space-Domain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Time-Domain.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Tokoh-tokoh yang berkontribusi besar terhadap visualisasi gelombang elektromagnetik melalui FDTD: </a:t>
            </a: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Michael </a:t>
            </a:r>
            <a:r>
              <a:rPr lang="id-ID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Firaday, James Clerk Maxwell, </a:t>
            </a:r>
            <a:r>
              <a:rPr lang="de-DE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Richard 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</a:rPr>
              <a:t>Courant, </a:t>
            </a:r>
            <a:r>
              <a:rPr lang="de-DE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Kurt 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</a:rPr>
              <a:t>Friedrichs</a:t>
            </a:r>
            <a:r>
              <a:rPr lang="de-DE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id-ID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e-DE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Hans Lewy</a:t>
            </a:r>
            <a:r>
              <a:rPr lang="id-ID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, Kane S.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Yee, Allen Taflove</a:t>
            </a:r>
            <a:endParaRPr lang="id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id-I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konteks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diskrit atau metode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numerik dikenal notasi untuk merepresentasikan variabel waktu, yaitu: n-1, n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n+1</a:t>
            </a:r>
            <a:r>
              <a:rPr lang="id-I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dst.</a:t>
            </a:r>
            <a:endParaRPr lang="id-I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d-I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d-I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16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2434397-EB39-46C6-92F9-DDB610FBC19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408224" y="6287658"/>
            <a:ext cx="715748" cy="463491"/>
          </a:xfrm>
          <a:prstGeom prst="rect">
            <a:avLst/>
          </a:prstGeom>
          <a:ln>
            <a:noFill/>
          </a:ln>
        </p:spPr>
      </p:pic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99513B59-27A3-4902-9B09-A386A10BCC2D}"/>
              </a:ext>
            </a:extLst>
          </p:cNvPr>
          <p:cNvSpPr/>
          <p:nvPr/>
        </p:nvSpPr>
        <p:spPr>
          <a:xfrm>
            <a:off x="791221" y="2285636"/>
            <a:ext cx="10261213" cy="121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id-ID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Penjelasan UAS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1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38D7F61-3F93-4F36-A4E0-02EE2E55FD1F}"/>
              </a:ext>
            </a:extLst>
          </p:cNvPr>
          <p:cNvSpPr txBox="1"/>
          <p:nvPr/>
        </p:nvSpPr>
        <p:spPr>
          <a:xfrm>
            <a:off x="476990" y="75675"/>
            <a:ext cx="2861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d-ID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Penjelasan UAS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990" y="1052085"/>
            <a:ext cx="98701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id-ID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UAS berupa small </a:t>
            </a:r>
            <a:r>
              <a:rPr lang="id-ID" sz="2400" i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projects.</a:t>
            </a:r>
            <a:r>
              <a:rPr lang="id-ID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Presentasikan hasil kerja Anda atas project 1 dan project 2 dalam sebuah video berdurasi 3 menit. Khusus untuk project 2, sertakan juga sebuah file pdf yang berisi codingnya.</a:t>
            </a:r>
            <a:endParaRPr lang="id-ID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Unggahlah video dan file pdf tersebut ke Google Classroom menurut kode kelas sebagaimana telah diberitahukan pada sesi kuliah, khususnya pada halaman </a:t>
            </a:r>
            <a:r>
              <a:rPr lang="id-ID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Tugas Kelas (Classworks)</a:t>
            </a:r>
            <a:r>
              <a:rPr lang="id-ID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pada bagian </a:t>
            </a:r>
            <a:r>
              <a:rPr lang="id-ID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Ujian Akhir Semester (UAS).</a:t>
            </a:r>
            <a:r>
              <a:rPr lang="id-ID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Batas waktu pengunggahan adalah Jumat 15 Mei 2020 pukul 10.00. </a:t>
            </a:r>
            <a:endParaRPr lang="id-ID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Menyontek adalah ilegal. Penyontek dan pemberi contekan mendapatkan sanksi nilai.</a:t>
            </a:r>
            <a:endParaRPr lang="id-ID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7748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493" y="1459248"/>
            <a:ext cx="10618537" cy="1572711"/>
          </a:xfrm>
        </p:spPr>
        <p:txBody>
          <a:bodyPr>
            <a:noAutofit/>
          </a:bodyPr>
          <a:lstStyle/>
          <a:p>
            <a:pPr algn="l">
              <a:spcAft>
                <a:spcPts val="3000"/>
              </a:spcAft>
            </a:pP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Minggu ke-15</a:t>
            </a:r>
            <a:b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3492" y="2600509"/>
            <a:ext cx="768283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Tambahan / Tinjauan </a:t>
            </a:r>
            <a:r>
              <a:rPr lang="id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Ulang 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Penjelasan </a:t>
            </a:r>
            <a:r>
              <a:rPr lang="id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tentang 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UAS</a:t>
            </a:r>
          </a:p>
        </p:txBody>
      </p:sp>
    </p:spTree>
    <p:extLst>
      <p:ext uri="{BB962C8B-B14F-4D97-AF65-F5344CB8AC3E}">
        <p14:creationId xmlns:p14="http://schemas.microsoft.com/office/powerpoint/2010/main" val="151514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CD1B870-77E2-4A60-A116-DB025C79FA3E}"/>
              </a:ext>
            </a:extLst>
          </p:cNvPr>
          <p:cNvSpPr txBox="1"/>
          <p:nvPr/>
        </p:nvSpPr>
        <p:spPr>
          <a:xfrm flipH="1">
            <a:off x="1052027" y="2030434"/>
            <a:ext cx="10654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d-ID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FDTD - A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Brief History</a:t>
            </a:r>
          </a:p>
        </p:txBody>
      </p:sp>
    </p:spTree>
    <p:extLst>
      <p:ext uri="{BB962C8B-B14F-4D97-AF65-F5344CB8AC3E}">
        <p14:creationId xmlns:p14="http://schemas.microsoft.com/office/powerpoint/2010/main" val="22791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38D7F61-3F93-4F36-A4E0-02EE2E55FD1F}"/>
              </a:ext>
            </a:extLst>
          </p:cNvPr>
          <p:cNvSpPr txBox="1"/>
          <p:nvPr/>
        </p:nvSpPr>
        <p:spPr>
          <a:xfrm>
            <a:off x="476990" y="75675"/>
            <a:ext cx="4099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d-ID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FDTD -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Brief History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B9F3C668-12E0-43F8-8831-EB318DC3F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13103"/>
              </p:ext>
            </p:extLst>
          </p:nvPr>
        </p:nvGraphicFramePr>
        <p:xfrm>
          <a:off x="476990" y="1118937"/>
          <a:ext cx="9101667" cy="4528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639">
                  <a:extLst>
                    <a:ext uri="{9D8B030D-6E8A-4147-A177-3AD203B41FA5}">
                      <a16:colId xmlns="" xmlns:a16="http://schemas.microsoft.com/office/drawing/2014/main" val="2261734202"/>
                    </a:ext>
                  </a:extLst>
                </a:gridCol>
                <a:gridCol w="4911109">
                  <a:extLst>
                    <a:ext uri="{9D8B030D-6E8A-4147-A177-3AD203B41FA5}">
                      <a16:colId xmlns="" xmlns:a16="http://schemas.microsoft.com/office/drawing/2014/main" val="448078702"/>
                    </a:ext>
                  </a:extLst>
                </a:gridCol>
                <a:gridCol w="2521919">
                  <a:extLst>
                    <a:ext uri="{9D8B030D-6E8A-4147-A177-3AD203B41FA5}">
                      <a16:colId xmlns="" xmlns:a16="http://schemas.microsoft.com/office/drawing/2014/main" val="1915086697"/>
                    </a:ext>
                  </a:extLst>
                </a:gridCol>
              </a:tblGrid>
              <a:tr h="4140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mbria" panose="02040503050406030204" pitchFamily="18" charset="0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mbria" panose="02040503050406030204" pitchFamily="18" charset="0"/>
                        </a:rPr>
                        <a:t>Key Achievement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mbria" panose="02040503050406030204" pitchFamily="18" charset="0"/>
                        </a:rPr>
                        <a:t>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2240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 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ecessary condition for convergence while solving certain partial differential equations</a:t>
                      </a:r>
                      <a:endParaRPr lang="en-US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Richard Courant, </a:t>
                      </a:r>
                    </a:p>
                    <a:p>
                      <a:r>
                        <a:rPr lang="de-DE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Kurt Friedrichs, </a:t>
                      </a:r>
                    </a:p>
                    <a:p>
                      <a:r>
                        <a:rPr lang="de-DE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Hans Lewy [28]</a:t>
                      </a:r>
                      <a:endParaRPr lang="en-US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704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 space-domain time-domain computation method for EM waves was firstly introduced: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Space discretization using a 3D grid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Employment of Maxwell’s equations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K. S. Yee [29]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0894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Acronym FDTD was firstly mentioned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Allen Taflove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0406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Perfectly Matched Layer to avoid reflection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Jean-Pierre Berenger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305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1995 -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Method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Other Researchers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1158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4775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CD1B870-77E2-4A60-A116-DB025C79FA3E}"/>
              </a:ext>
            </a:extLst>
          </p:cNvPr>
          <p:cNvSpPr txBox="1"/>
          <p:nvPr/>
        </p:nvSpPr>
        <p:spPr>
          <a:xfrm flipH="1">
            <a:off x="1052027" y="2030434"/>
            <a:ext cx="10654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FDTD Principles</a:t>
            </a:r>
          </a:p>
        </p:txBody>
      </p:sp>
    </p:spTree>
    <p:extLst>
      <p:ext uri="{BB962C8B-B14F-4D97-AF65-F5344CB8AC3E}">
        <p14:creationId xmlns:p14="http://schemas.microsoft.com/office/powerpoint/2010/main" val="62941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6162BC6-14CE-480B-B407-31160D9F121E}"/>
              </a:ext>
            </a:extLst>
          </p:cNvPr>
          <p:cNvSpPr txBox="1"/>
          <p:nvPr/>
        </p:nvSpPr>
        <p:spPr>
          <a:xfrm>
            <a:off x="501965" y="75675"/>
            <a:ext cx="9586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20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FDTD Principles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BAE793F-BA65-4EA0-9859-A853E93DA55E}"/>
              </a:ext>
            </a:extLst>
          </p:cNvPr>
          <p:cNvSpPr txBox="1"/>
          <p:nvPr/>
        </p:nvSpPr>
        <p:spPr>
          <a:xfrm flipH="1">
            <a:off x="501965" y="765444"/>
            <a:ext cx="10825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Interleaving of H and 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4856AC0-44E5-4CA3-96A3-31EF0A303280}"/>
              </a:ext>
            </a:extLst>
          </p:cNvPr>
          <p:cNvSpPr txBox="1"/>
          <p:nvPr/>
        </p:nvSpPr>
        <p:spPr>
          <a:xfrm flipH="1">
            <a:off x="1592709" y="4761992"/>
            <a:ext cx="9293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In Time-Domain                                                                                             In Space-Domain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6F283F2E-A899-42F3-B9EC-AA297E11CF27}"/>
              </a:ext>
            </a:extLst>
          </p:cNvPr>
          <p:cNvGrpSpPr/>
          <p:nvPr/>
        </p:nvGrpSpPr>
        <p:grpSpPr>
          <a:xfrm>
            <a:off x="618864" y="2714141"/>
            <a:ext cx="4123919" cy="1774315"/>
            <a:chOff x="922841" y="2965252"/>
            <a:chExt cx="4123919" cy="1774315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="" xmlns:a16="http://schemas.microsoft.com/office/drawing/2014/main" id="{9384D63D-050B-433C-9B9C-5103F0F4EB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0696" y="3240030"/>
              <a:ext cx="0" cy="85299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id="{C12442E6-0ED8-4C0E-9704-EEB4E6E97C5D}"/>
                </a:ext>
              </a:extLst>
            </p:cNvPr>
            <p:cNvCxnSpPr>
              <a:cxnSpLocks/>
            </p:cNvCxnSpPr>
            <p:nvPr/>
          </p:nvCxnSpPr>
          <p:spPr>
            <a:xfrm>
              <a:off x="1584960" y="4093027"/>
              <a:ext cx="2834634" cy="43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A7190A8A-6767-4A6E-ADA7-E4FD744E5C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9980" y="4084307"/>
              <a:ext cx="534851" cy="3918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="" xmlns:a16="http://schemas.microsoft.com/office/drawing/2014/main" id="{43B86993-68FB-46CC-B756-96A1649101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52365" y="3244389"/>
              <a:ext cx="0" cy="85299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="" xmlns:a16="http://schemas.microsoft.com/office/drawing/2014/main" id="{06BF4BCE-9C4E-4666-8B41-4D4D8FD747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62270" y="3244377"/>
              <a:ext cx="0" cy="85299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="" xmlns:a16="http://schemas.microsoft.com/office/drawing/2014/main" id="{71471EF2-A249-4D12-8A7E-DC3D62E83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35525" y="4097367"/>
              <a:ext cx="534851" cy="3918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7C80CAB6-8966-4444-825F-67B6711FF5BF}"/>
                </a:ext>
              </a:extLst>
            </p:cNvPr>
            <p:cNvSpPr txBox="1"/>
            <p:nvPr/>
          </p:nvSpPr>
          <p:spPr>
            <a:xfrm>
              <a:off x="1558839" y="4066889"/>
              <a:ext cx="25378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0,5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0.5 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1   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1.5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="" xmlns:a16="http://schemas.microsoft.com/office/drawing/2014/main" id="{0305ED37-1D4A-416F-9961-F00F7A50EB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5726" y="4097363"/>
              <a:ext cx="534851" cy="3918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7DC29E46-C248-4C20-A626-5B23A9D2C6CB}"/>
                </a:ext>
              </a:extLst>
            </p:cNvPr>
            <p:cNvSpPr txBox="1"/>
            <p:nvPr/>
          </p:nvSpPr>
          <p:spPr>
            <a:xfrm>
              <a:off x="4341118" y="3928389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 = n.</a:t>
              </a:r>
              <a:r>
                <a:rPr kumimoji="0" lang="el-GR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="" xmlns:a16="http://schemas.microsoft.com/office/drawing/2014/main" id="{B4C2AA5F-1BD0-41EA-A787-7DFDF4543FBB}"/>
                    </a:ext>
                  </a:extLst>
                </p:cNvPr>
                <p:cNvSpPr txBox="1"/>
                <p:nvPr/>
              </p:nvSpPr>
              <p:spPr>
                <a:xfrm>
                  <a:off x="2007333" y="2965252"/>
                  <a:ext cx="2228944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kumimoji="0" lang="en-US" sz="1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0" lang="en-US" sz="1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0" lang="en-US" sz="1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kumimoji="0" lang="en-US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kumimoji="0" lang="en-US" sz="1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           </m:t>
                      </m:r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a14:m>
                  <a:endPara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B4C2AA5F-1BD0-41EA-A787-7DFDF4543F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7333" y="2965252"/>
                  <a:ext cx="2228944" cy="24622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4878"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="" xmlns:a16="http://schemas.microsoft.com/office/drawing/2014/main" id="{C2F0EB40-45A2-4A2F-90B7-D4B28E2CCCCC}"/>
                    </a:ext>
                  </a:extLst>
                </p:cNvPr>
                <p:cNvSpPr txBox="1"/>
                <p:nvPr/>
              </p:nvSpPr>
              <p:spPr>
                <a:xfrm>
                  <a:off x="922841" y="4493346"/>
                  <a:ext cx="250850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d>
                        <m:dPr>
                          <m:ctrlP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−0.5</m:t>
                          </m:r>
                        </m:e>
                      </m:d>
                    </m:oMath>
                  </a14:m>
                  <a:r>
                    <a:rPr kumimoji="0" lang="en-US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d>
                        <m:dPr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+0.5</m:t>
                          </m:r>
                        </m:e>
                      </m:d>
                      <m:r>
                        <a:rPr kumimoji="0" lang="en-US" sz="1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      </m:t>
                      </m:r>
                      <m:acc>
                        <m:accPr>
                          <m:chr m:val="̅"/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d>
                        <m:dPr>
                          <m:ctrlP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0" lang="en-US" sz="1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+1.5</m:t>
                          </m:r>
                        </m:e>
                      </m:d>
                    </m:oMath>
                  </a14:m>
                  <a:endPara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C2F0EB40-45A2-4A2F-90B7-D4B28E2CCC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841" y="4493346"/>
                  <a:ext cx="2508507" cy="24622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d-ID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EB496009-561A-4F55-B03E-F808302AB270}"/>
              </a:ext>
            </a:extLst>
          </p:cNvPr>
          <p:cNvGrpSpPr/>
          <p:nvPr/>
        </p:nvGrpSpPr>
        <p:grpSpPr>
          <a:xfrm>
            <a:off x="4618276" y="665679"/>
            <a:ext cx="7573724" cy="3953012"/>
            <a:chOff x="2518600" y="1287341"/>
            <a:chExt cx="7573724" cy="3953012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="" xmlns:a16="http://schemas.microsoft.com/office/drawing/2014/main" id="{3B2D4BEC-3ACD-48F2-902A-482E9CB9D27B}"/>
                </a:ext>
              </a:extLst>
            </p:cNvPr>
            <p:cNvCxnSpPr>
              <a:cxnSpLocks/>
            </p:cNvCxnSpPr>
            <p:nvPr/>
          </p:nvCxnSpPr>
          <p:spPr>
            <a:xfrm>
              <a:off x="2844106" y="5083594"/>
              <a:ext cx="3082561" cy="767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999B9B2-91A0-479F-964A-2DBEEED0AB88}"/>
                </a:ext>
              </a:extLst>
            </p:cNvPr>
            <p:cNvSpPr txBox="1"/>
            <p:nvPr/>
          </p:nvSpPr>
          <p:spPr>
            <a:xfrm>
              <a:off x="8052916" y="1287341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∆</a:t>
              </a:r>
              <a:r>
                <a:rPr kumimoji="0" lang="en-US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x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EAFCF59A-BEFE-4D44-B866-12A42AB6EEAD}"/>
                </a:ext>
              </a:extLst>
            </p:cNvPr>
            <p:cNvSpPr txBox="1"/>
            <p:nvPr/>
          </p:nvSpPr>
          <p:spPr>
            <a:xfrm>
              <a:off x="4478115" y="2769661"/>
              <a:ext cx="570438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P(i, j)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34C9AE71-1472-4741-BD6C-FBD4E5F77A8E}"/>
                </a:ext>
              </a:extLst>
            </p:cNvPr>
            <p:cNvSpPr txBox="1"/>
            <p:nvPr/>
          </p:nvSpPr>
          <p:spPr>
            <a:xfrm>
              <a:off x="7658464" y="2821788"/>
              <a:ext cx="7425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Ez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(i, j)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="" xmlns:a16="http://schemas.microsoft.com/office/drawing/2014/main" id="{BD343B03-CA03-4134-B387-9A8D7A0B10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44106" y="2208982"/>
              <a:ext cx="0" cy="286536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280F0471-8D27-45BB-B554-DCB760D4FB1F}"/>
                </a:ext>
              </a:extLst>
            </p:cNvPr>
            <p:cNvCxnSpPr>
              <a:cxnSpLocks/>
            </p:cNvCxnSpPr>
            <p:nvPr/>
          </p:nvCxnSpPr>
          <p:spPr>
            <a:xfrm>
              <a:off x="3496735" y="2468243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F7F460F7-0F6C-456B-95CD-CD8F0327EE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0054" y="4847379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212ED3BE-2B1C-4D86-9ADE-C10B17002E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0054" y="2473006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6A6A96E3-41F9-4E21-A6A1-105ABE9134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8516" y="2781512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D14E4403-4DF0-4FF2-86ED-962DF56CB1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8510" y="3060917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2E305AE5-3F60-42B8-9C97-D4E702B79E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8514" y="3357247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566DC766-DA7C-4174-A308-BB5BE4C0F9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8515" y="3670512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0197FC03-E29F-4D1E-B5D6-1DA0F2A4CF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977" y="3983781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622F3BCC-CB4B-40DE-93FC-370E75F6F9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971" y="4263186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8EA828F6-F34B-4C5A-B68F-488358298E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975" y="4559516"/>
              <a:ext cx="2480238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6D792D3B-6C3B-4005-8C3A-2301F98D390A}"/>
                </a:ext>
              </a:extLst>
            </p:cNvPr>
            <p:cNvCxnSpPr>
              <a:cxnSpLocks/>
            </p:cNvCxnSpPr>
            <p:nvPr/>
          </p:nvCxnSpPr>
          <p:spPr>
            <a:xfrm>
              <a:off x="3158068" y="2468237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BC571BAC-8EDB-43D5-BEC6-1FED1F75B30F}"/>
                </a:ext>
              </a:extLst>
            </p:cNvPr>
            <p:cNvCxnSpPr>
              <a:cxnSpLocks/>
            </p:cNvCxnSpPr>
            <p:nvPr/>
          </p:nvCxnSpPr>
          <p:spPr>
            <a:xfrm>
              <a:off x="4207940" y="2476708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F10C280F-FA46-4DB4-B048-E2105554D8BC}"/>
                </a:ext>
              </a:extLst>
            </p:cNvPr>
            <p:cNvCxnSpPr>
              <a:cxnSpLocks/>
            </p:cNvCxnSpPr>
            <p:nvPr/>
          </p:nvCxnSpPr>
          <p:spPr>
            <a:xfrm>
              <a:off x="3852339" y="2476702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E1060D58-93C8-4CC4-AA44-485C1D98FF84}"/>
                </a:ext>
              </a:extLst>
            </p:cNvPr>
            <p:cNvCxnSpPr>
              <a:cxnSpLocks/>
            </p:cNvCxnSpPr>
            <p:nvPr/>
          </p:nvCxnSpPr>
          <p:spPr>
            <a:xfrm>
              <a:off x="4919143" y="2476709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CF85DBB8-EEB4-4FBB-9F7F-713E889A34EB}"/>
                </a:ext>
              </a:extLst>
            </p:cNvPr>
            <p:cNvCxnSpPr>
              <a:cxnSpLocks/>
            </p:cNvCxnSpPr>
            <p:nvPr/>
          </p:nvCxnSpPr>
          <p:spPr>
            <a:xfrm>
              <a:off x="4563542" y="2476703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E78F2A4A-57CF-4C54-B5AD-1C5198EE0FD9}"/>
                </a:ext>
              </a:extLst>
            </p:cNvPr>
            <p:cNvCxnSpPr>
              <a:cxnSpLocks/>
            </p:cNvCxnSpPr>
            <p:nvPr/>
          </p:nvCxnSpPr>
          <p:spPr>
            <a:xfrm>
              <a:off x="5621881" y="2470885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D1345C6C-151D-41B1-B7F7-E51FDE22B07D}"/>
                </a:ext>
              </a:extLst>
            </p:cNvPr>
            <p:cNvCxnSpPr>
              <a:cxnSpLocks/>
            </p:cNvCxnSpPr>
            <p:nvPr/>
          </p:nvCxnSpPr>
          <p:spPr>
            <a:xfrm>
              <a:off x="5274747" y="2475642"/>
              <a:ext cx="0" cy="23791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A1925378-59D9-4C6C-9E93-70545F52929A}"/>
                </a:ext>
              </a:extLst>
            </p:cNvPr>
            <p:cNvSpPr/>
            <p:nvPr/>
          </p:nvSpPr>
          <p:spPr>
            <a:xfrm>
              <a:off x="7713784" y="2065608"/>
              <a:ext cx="1134508" cy="1091506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B91A53F4-168E-43F5-BD93-F414DD389D82}"/>
                </a:ext>
              </a:extLst>
            </p:cNvPr>
            <p:cNvSpPr/>
            <p:nvPr/>
          </p:nvSpPr>
          <p:spPr>
            <a:xfrm>
              <a:off x="7146524" y="2607006"/>
              <a:ext cx="1134508" cy="109150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="" xmlns:a16="http://schemas.microsoft.com/office/drawing/2014/main" id="{0870A02A-8C62-406E-8C12-24C04CBA324D}"/>
                </a:ext>
              </a:extLst>
            </p:cNvPr>
            <p:cNvCxnSpPr>
              <a:cxnSpLocks/>
            </p:cNvCxnSpPr>
            <p:nvPr/>
          </p:nvCxnSpPr>
          <p:spPr>
            <a:xfrm>
              <a:off x="7713778" y="3694818"/>
              <a:ext cx="284207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="" xmlns:a16="http://schemas.microsoft.com/office/drawing/2014/main" id="{6D83E4BA-92EC-47C2-BCF3-1CD85CA47584}"/>
                </a:ext>
              </a:extLst>
            </p:cNvPr>
            <p:cNvSpPr/>
            <p:nvPr/>
          </p:nvSpPr>
          <p:spPr>
            <a:xfrm>
              <a:off x="7651969" y="3079178"/>
              <a:ext cx="135466" cy="14136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="" xmlns:a16="http://schemas.microsoft.com/office/drawing/2014/main" id="{C30B0796-0AE9-40FD-8642-BEEF8DF4489B}"/>
                </a:ext>
              </a:extLst>
            </p:cNvPr>
            <p:cNvSpPr/>
            <p:nvPr/>
          </p:nvSpPr>
          <p:spPr>
            <a:xfrm>
              <a:off x="7696843" y="3120004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="" xmlns:a16="http://schemas.microsoft.com/office/drawing/2014/main" id="{0EAE8991-FC8A-4A8D-8DD4-D5C72420E4EF}"/>
                </a:ext>
              </a:extLst>
            </p:cNvPr>
            <p:cNvSpPr/>
            <p:nvPr/>
          </p:nvSpPr>
          <p:spPr>
            <a:xfrm>
              <a:off x="7643503" y="1986978"/>
              <a:ext cx="135466" cy="14136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="" xmlns:a16="http://schemas.microsoft.com/office/drawing/2014/main" id="{8FC145AA-19A9-40E6-BC4D-88D5BF9C6877}"/>
                </a:ext>
              </a:extLst>
            </p:cNvPr>
            <p:cNvSpPr/>
            <p:nvPr/>
          </p:nvSpPr>
          <p:spPr>
            <a:xfrm>
              <a:off x="7688377" y="2027804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="" xmlns:a16="http://schemas.microsoft.com/office/drawing/2014/main" id="{F1168A0E-4C03-4209-950F-50A0DA552319}"/>
                </a:ext>
              </a:extLst>
            </p:cNvPr>
            <p:cNvSpPr/>
            <p:nvPr/>
          </p:nvSpPr>
          <p:spPr>
            <a:xfrm>
              <a:off x="8786505" y="1995441"/>
              <a:ext cx="135466" cy="14136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="" xmlns:a16="http://schemas.microsoft.com/office/drawing/2014/main" id="{8229323E-504C-476D-8DE1-4E90AF97B921}"/>
                </a:ext>
              </a:extLst>
            </p:cNvPr>
            <p:cNvSpPr/>
            <p:nvPr/>
          </p:nvSpPr>
          <p:spPr>
            <a:xfrm>
              <a:off x="8831379" y="2036267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="" xmlns:a16="http://schemas.microsoft.com/office/drawing/2014/main" id="{9D1986B3-89D1-4F89-AD2F-F343A9DB2C20}"/>
                </a:ext>
              </a:extLst>
            </p:cNvPr>
            <p:cNvSpPr/>
            <p:nvPr/>
          </p:nvSpPr>
          <p:spPr>
            <a:xfrm>
              <a:off x="8786508" y="3079184"/>
              <a:ext cx="135466" cy="14136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="" xmlns:a16="http://schemas.microsoft.com/office/drawing/2014/main" id="{6049BFDB-AF0E-4B1D-B41B-65DC6AE8627C}"/>
                </a:ext>
              </a:extLst>
            </p:cNvPr>
            <p:cNvSpPr/>
            <p:nvPr/>
          </p:nvSpPr>
          <p:spPr>
            <a:xfrm>
              <a:off x="8831382" y="3120010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="" xmlns:a16="http://schemas.microsoft.com/office/drawing/2014/main" id="{777F1622-DF2B-4E87-8A72-04098AE937D4}"/>
                </a:ext>
              </a:extLst>
            </p:cNvPr>
            <p:cNvSpPr/>
            <p:nvPr/>
          </p:nvSpPr>
          <p:spPr>
            <a:xfrm>
              <a:off x="7696845" y="2586610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="" xmlns:a16="http://schemas.microsoft.com/office/drawing/2014/main" id="{30A76F48-DBE0-4FD7-B0C1-AE2DDCBBC2F7}"/>
                </a:ext>
              </a:extLst>
            </p:cNvPr>
            <p:cNvSpPr/>
            <p:nvPr/>
          </p:nvSpPr>
          <p:spPr>
            <a:xfrm>
              <a:off x="7696843" y="3678808"/>
              <a:ext cx="45719" cy="5971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="" xmlns:a16="http://schemas.microsoft.com/office/drawing/2014/main" id="{0AA9590F-E646-4757-8D8D-866C1D72AFD0}"/>
                </a:ext>
              </a:extLst>
            </p:cNvPr>
            <p:cNvSpPr/>
            <p:nvPr/>
          </p:nvSpPr>
          <p:spPr>
            <a:xfrm>
              <a:off x="7129579" y="3128476"/>
              <a:ext cx="45719" cy="5971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4CF9E797-456D-444B-BD7B-6FDA07794EC4}"/>
                </a:ext>
              </a:extLst>
            </p:cNvPr>
            <p:cNvSpPr/>
            <p:nvPr/>
          </p:nvSpPr>
          <p:spPr>
            <a:xfrm>
              <a:off x="8264113" y="3128474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="" xmlns:a16="http://schemas.microsoft.com/office/drawing/2014/main" id="{BE0C699E-BAED-4E72-AB15-75BFB1395B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67601" y="2602617"/>
              <a:ext cx="254642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7E58795A-82F5-403B-807F-BE4809ADF5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6524" y="3165581"/>
              <a:ext cx="1590" cy="19166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="" xmlns:a16="http://schemas.microsoft.com/office/drawing/2014/main" id="{FDF22495-3662-4A67-911B-63F8DAE8F5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81032" y="2976247"/>
              <a:ext cx="0" cy="176530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="" xmlns:a16="http://schemas.microsoft.com/office/drawing/2014/main" id="{80CB63E9-FBDD-4D2E-B528-1B5BCEC309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85837" y="1630842"/>
              <a:ext cx="1191261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="" xmlns:a16="http://schemas.microsoft.com/office/drawing/2014/main" id="{3FC66A70-CA11-4F07-9C5A-192528AD8F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06839" y="2036267"/>
              <a:ext cx="0" cy="113638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6B62F8B4-D58C-4510-8832-512D7948EA8C}"/>
                </a:ext>
              </a:extLst>
            </p:cNvPr>
            <p:cNvSpPr txBox="1"/>
            <p:nvPr/>
          </p:nvSpPr>
          <p:spPr>
            <a:xfrm>
              <a:off x="9696062" y="2393648"/>
              <a:ext cx="396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∆</a:t>
              </a: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y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02E90CAE-3F21-473C-9B19-373A34E6CE66}"/>
                </a:ext>
              </a:extLst>
            </p:cNvPr>
            <p:cNvSpPr txBox="1"/>
            <p:nvPr/>
          </p:nvSpPr>
          <p:spPr>
            <a:xfrm>
              <a:off x="7290258" y="3725890"/>
              <a:ext cx="994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Hx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(i, j-0.5)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="" xmlns:a16="http://schemas.microsoft.com/office/drawing/2014/main" id="{8E84CA63-9506-4271-A5FE-AAAABAE349A7}"/>
                </a:ext>
              </a:extLst>
            </p:cNvPr>
            <p:cNvSpPr txBox="1"/>
            <p:nvPr/>
          </p:nvSpPr>
          <p:spPr>
            <a:xfrm>
              <a:off x="7308738" y="2311572"/>
              <a:ext cx="994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Hx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(i, j+0.5)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C3D477B1-B9CC-4830-875C-3240DA459C27}"/>
                </a:ext>
              </a:extLst>
            </p:cNvPr>
            <p:cNvSpPr txBox="1"/>
            <p:nvPr/>
          </p:nvSpPr>
          <p:spPr>
            <a:xfrm>
              <a:off x="6274554" y="3011359"/>
              <a:ext cx="994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Hy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(i-0.5, j)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040CF67D-3123-4A54-97F7-068C5D0816D5}"/>
                </a:ext>
              </a:extLst>
            </p:cNvPr>
            <p:cNvSpPr txBox="1"/>
            <p:nvPr/>
          </p:nvSpPr>
          <p:spPr>
            <a:xfrm>
              <a:off x="7976598" y="3180038"/>
              <a:ext cx="994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Hy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/>
                </a:rPr>
                <a:t>(i+0.5, j)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AD0C8D6F-107E-4EDA-9EB4-E3BE986DC358}"/>
                </a:ext>
              </a:extLst>
            </p:cNvPr>
            <p:cNvSpPr txBox="1"/>
            <p:nvPr/>
          </p:nvSpPr>
          <p:spPr>
            <a:xfrm>
              <a:off x="8786504" y="1745454"/>
              <a:ext cx="10693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Ez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(i+1, j+1)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AEEFDC40-6963-4EC4-A34E-16FC976FC103}"/>
                </a:ext>
              </a:extLst>
            </p:cNvPr>
            <p:cNvSpPr txBox="1"/>
            <p:nvPr/>
          </p:nvSpPr>
          <p:spPr>
            <a:xfrm>
              <a:off x="8801460" y="2847187"/>
              <a:ext cx="8752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Ez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(i+1, j)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4D1DF5E8-9900-48EC-A871-23AA84C40BBB}"/>
                </a:ext>
              </a:extLst>
            </p:cNvPr>
            <p:cNvSpPr txBox="1"/>
            <p:nvPr/>
          </p:nvSpPr>
          <p:spPr>
            <a:xfrm>
              <a:off x="7175807" y="1701974"/>
              <a:ext cx="807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Ez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(i, j+1)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="" xmlns:a16="http://schemas.microsoft.com/office/drawing/2014/main" id="{87F3D814-AA8E-4A57-A840-AE6D57102B23}"/>
                </a:ext>
              </a:extLst>
            </p:cNvPr>
            <p:cNvSpPr/>
            <p:nvPr/>
          </p:nvSpPr>
          <p:spPr>
            <a:xfrm>
              <a:off x="4461934" y="2689867"/>
              <a:ext cx="550974" cy="4475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cxnSp>
          <p:nvCxnSpPr>
            <p:cNvPr id="76" name="Connector: Curved 75">
              <a:extLst>
                <a:ext uri="{FF2B5EF4-FFF2-40B4-BE49-F238E27FC236}">
                  <a16:creationId xmlns="" xmlns:a16="http://schemas.microsoft.com/office/drawing/2014/main" id="{855C1643-8D96-4FDE-B62D-0CD294192E35}"/>
                </a:ext>
              </a:extLst>
            </p:cNvPr>
            <p:cNvCxnSpPr>
              <a:stCxn id="75" idx="7"/>
            </p:cNvCxnSpPr>
            <p:nvPr/>
          </p:nvCxnSpPr>
          <p:spPr>
            <a:xfrm rot="5400000" flipH="1" flipV="1">
              <a:off x="5659199" y="1666669"/>
              <a:ext cx="361756" cy="1815715"/>
            </a:xfrm>
            <a:prstGeom prst="curvedConnector2">
              <a:avLst/>
            </a:prstGeom>
            <a:ln w="95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="" xmlns:a16="http://schemas.microsoft.com/office/drawing/2014/main" id="{53F04CDB-2782-4DFB-86BB-B47AED20C0C4}"/>
                </a:ext>
              </a:extLst>
            </p:cNvPr>
            <p:cNvSpPr/>
            <p:nvPr/>
          </p:nvSpPr>
          <p:spPr>
            <a:xfrm>
              <a:off x="2783627" y="5009580"/>
              <a:ext cx="135466" cy="1413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3DF33365-E7B4-4804-8A34-1C96E1F63C28}"/>
                </a:ext>
              </a:extLst>
            </p:cNvPr>
            <p:cNvSpPr/>
            <p:nvPr/>
          </p:nvSpPr>
          <p:spPr>
            <a:xfrm>
              <a:off x="2828501" y="5050406"/>
              <a:ext cx="45719" cy="59712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79C0CD60-D82F-470D-B300-65C444269C17}"/>
                </a:ext>
              </a:extLst>
            </p:cNvPr>
            <p:cNvSpPr txBox="1"/>
            <p:nvPr/>
          </p:nvSpPr>
          <p:spPr>
            <a:xfrm>
              <a:off x="2714143" y="187391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y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8951FDE8-B9EC-4C7D-96AB-C3F4A999EBCE}"/>
                </a:ext>
              </a:extLst>
            </p:cNvPr>
            <p:cNvSpPr txBox="1"/>
            <p:nvPr/>
          </p:nvSpPr>
          <p:spPr>
            <a:xfrm>
              <a:off x="5905301" y="4901799"/>
              <a:ext cx="4052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x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2F22479E-432A-4BB5-AE53-B8917E774C55}"/>
                </a:ext>
              </a:extLst>
            </p:cNvPr>
            <p:cNvSpPr txBox="1"/>
            <p:nvPr/>
          </p:nvSpPr>
          <p:spPr>
            <a:xfrm>
              <a:off x="2518600" y="4879591"/>
              <a:ext cx="4052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z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="" xmlns:a16="http://schemas.microsoft.com/office/drawing/2014/main" id="{7A283E81-4162-495C-8E45-5E660AB018D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558292" y="5954750"/>
              <a:ext cx="7908742" cy="7317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9994">
                      <a:extLst>
                        <a:ext uri="{9D8B030D-6E8A-4147-A177-3AD203B41FA5}">
                          <a16:colId xmlns="" xmlns:a16="http://schemas.microsoft.com/office/drawing/2014/main" val="2187231568"/>
                        </a:ext>
                      </a:extLst>
                    </a:gridCol>
                    <a:gridCol w="6254469">
                      <a:extLst>
                        <a:ext uri="{9D8B030D-6E8A-4147-A177-3AD203B41FA5}">
                          <a16:colId xmlns="" xmlns:a16="http://schemas.microsoft.com/office/drawing/2014/main" val="1509289595"/>
                        </a:ext>
                      </a:extLst>
                    </a:gridCol>
                    <a:gridCol w="1104279">
                      <a:extLst>
                        <a:ext uri="{9D8B030D-6E8A-4147-A177-3AD203B41FA5}">
                          <a16:colId xmlns="" xmlns:a16="http://schemas.microsoft.com/office/drawing/2014/main" val="414063452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游明朝" panose="02020400000000000000" pitchFamily="18" charset="-128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𝑯</m:t>
                                      </m:r>
                                    </m:e>
                                  </m:acc>
                                </m:e>
                                <m:sub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−0.5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</m:acc>
                                    </m:e>
                                    <m:sub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n</m:t>
                                          </m:r>
                                          <m: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sub>
                                  </m:sSub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</m:acc>
                                    </m:e>
                                    <m:sub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n</m:t>
                                          </m:r>
                                        </m:e>
                                      </m:d>
                                    </m:sub>
                                  </m:sSub>
                                </m:num>
                                <m:den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游明朝" panose="02020400000000000000" pitchFamily="18" charset="-128"/>
                              <a:cs typeface="Times New Roman" panose="02020603050405020304" pitchFamily="18" charset="0"/>
                            </a:rPr>
                            <a:t>               </a:t>
                          </a: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(3-11)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游明朝" panose="02020400000000000000" pitchFamily="18" charset="-128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727668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A283E81-4162-495C-8E45-5E660AB018D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558292" y="5954750"/>
              <a:ext cx="7908742" cy="7317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4999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187231568"/>
                        </a:ext>
                      </a:extLst>
                    </a:gridCol>
                    <a:gridCol w="625446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509289595"/>
                        </a:ext>
                      </a:extLst>
                    </a:gridCol>
                    <a:gridCol w="110427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4140634523"/>
                        </a:ext>
                      </a:extLst>
                    </a:gridCol>
                  </a:tblGrid>
                  <a:tr h="731711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游明朝" panose="02020400000000000000" pitchFamily="18" charset="-128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8852" t="-826" r="-17996" b="-4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(3-11)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游明朝" panose="02020400000000000000" pitchFamily="18" charset="-128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8727668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2DE6D8D-ECAA-4395-B065-EB47843FBD1B}"/>
              </a:ext>
            </a:extLst>
          </p:cNvPr>
          <p:cNvSpPr/>
          <p:nvPr/>
        </p:nvSpPr>
        <p:spPr>
          <a:xfrm>
            <a:off x="458275" y="5426651"/>
            <a:ext cx="10825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value of 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000" baseline="-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(n-0.5)</a:t>
            </a:r>
            <a:r>
              <a:rPr lang="en-US" alt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technically can be obtained by averaging the value of 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000" baseline="-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(n-1)</a:t>
            </a:r>
            <a:r>
              <a:rPr lang="en-US" alt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000" baseline="-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(n)</a:t>
            </a:r>
            <a:r>
              <a:rPr lang="en-US" alt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0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i.e.: </a:t>
            </a:r>
            <a:endParaRPr lang="en-US" alt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332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CD1B870-77E2-4A60-A116-DB025C79FA3E}"/>
              </a:ext>
            </a:extLst>
          </p:cNvPr>
          <p:cNvSpPr txBox="1"/>
          <p:nvPr/>
        </p:nvSpPr>
        <p:spPr>
          <a:xfrm flipH="1">
            <a:off x="1052027" y="2030434"/>
            <a:ext cx="10654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  <a:defRPr/>
            </a:pPr>
            <a:r>
              <a:rPr lang="en-US" sz="3200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Reali</a:t>
            </a:r>
            <a:r>
              <a:rPr lang="id-ID" sz="3200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sasi Persamaan ODE dll pada Komputasi FDTD</a:t>
            </a:r>
            <a:endParaRPr lang="en-US" sz="32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64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2434397-EB39-46C6-92F9-DDB610FBC19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408224" y="6287658"/>
            <a:ext cx="715748" cy="463491"/>
          </a:xfrm>
          <a:prstGeom prst="rect">
            <a:avLst/>
          </a:prstGeom>
          <a:ln>
            <a:noFill/>
          </a:ln>
        </p:spPr>
      </p:pic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99513B59-27A3-4902-9B09-A386A10BCC2D}"/>
              </a:ext>
            </a:extLst>
          </p:cNvPr>
          <p:cNvSpPr/>
          <p:nvPr/>
        </p:nvSpPr>
        <p:spPr>
          <a:xfrm>
            <a:off x="791221" y="0"/>
            <a:ext cx="10261213" cy="5854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Cuplikan Coding FDTD (1)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888081" y="733927"/>
            <a:ext cx="6018045" cy="555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93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2434397-EB39-46C6-92F9-DDB610FBC19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408224" y="6287658"/>
            <a:ext cx="715748" cy="463491"/>
          </a:xfrm>
          <a:prstGeom prst="rect">
            <a:avLst/>
          </a:prstGeom>
          <a:ln>
            <a:noFill/>
          </a:ln>
        </p:spPr>
      </p:pic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99513B59-27A3-4902-9B09-A386A10BCC2D}"/>
              </a:ext>
            </a:extLst>
          </p:cNvPr>
          <p:cNvSpPr/>
          <p:nvPr/>
        </p:nvSpPr>
        <p:spPr>
          <a:xfrm>
            <a:off x="791221" y="0"/>
            <a:ext cx="10261213" cy="5854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Cuplikan Coding FDTD (2)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914400" y="691683"/>
            <a:ext cx="5474368" cy="573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653</Words>
  <Application>Microsoft Office PowerPoint</Application>
  <PresentationFormat>Widescreen</PresentationFormat>
  <Paragraphs>141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游明朝</vt:lpstr>
      <vt:lpstr>Arial</vt:lpstr>
      <vt:lpstr>Calibri</vt:lpstr>
      <vt:lpstr>Calibri Light</vt:lpstr>
      <vt:lpstr>Cambria</vt:lpstr>
      <vt:lpstr>Cambria Math</vt:lpstr>
      <vt:lpstr>Times New Roman</vt:lpstr>
      <vt:lpstr>Wingdings</vt:lpstr>
      <vt:lpstr>Office Theme</vt:lpstr>
      <vt:lpstr>Metode Numerik INF308</vt:lpstr>
      <vt:lpstr>Minggu ke-15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Numerik INF308</dc:title>
  <dc:creator>MN</dc:creator>
  <cp:lastModifiedBy>MN</cp:lastModifiedBy>
  <cp:revision>33</cp:revision>
  <dcterms:created xsi:type="dcterms:W3CDTF">2020-04-21T00:01:17Z</dcterms:created>
  <dcterms:modified xsi:type="dcterms:W3CDTF">2020-06-09T05:00:21Z</dcterms:modified>
</cp:coreProperties>
</file>