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3"/>
  </p:notesMasterIdLst>
  <p:sldIdLst>
    <p:sldId id="303" r:id="rId2"/>
    <p:sldId id="490" r:id="rId3"/>
    <p:sldId id="491" r:id="rId4"/>
    <p:sldId id="498" r:id="rId5"/>
    <p:sldId id="500" r:id="rId6"/>
    <p:sldId id="499" r:id="rId7"/>
    <p:sldId id="501" r:id="rId8"/>
    <p:sldId id="502" r:id="rId9"/>
    <p:sldId id="503" r:id="rId10"/>
    <p:sldId id="504" r:id="rId11"/>
    <p:sldId id="455" r:id="rId1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7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5DA19-AB15-4E88-8BC5-DE3952238E51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16AF-6207-4805-876D-6399BF47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08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7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8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30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98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76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09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74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63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E03D40-A3C7-4DAA-8E15-56B0337D2C95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5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733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14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5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21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93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24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60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7200"/>
            <a:ext cx="9905999" cy="4064001"/>
          </a:xfrm>
        </p:spPr>
        <p:txBody>
          <a:bodyPr>
            <a:normAutofit/>
          </a:bodyPr>
          <a:lstStyle>
            <a:lvl1pPr marL="465138" indent="-465138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379538" indent="-465138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828800" indent="-45720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293938" indent="-465138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96739" y="5989983"/>
            <a:ext cx="771089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4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5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38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39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9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07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861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8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14000"/>
            <a:lum/>
          </a:blip>
          <a:srcRect/>
          <a:stretch>
            <a:fillRect l="78000" t="5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0708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379" y="4546813"/>
            <a:ext cx="678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Mohammad Nasucha, S.T., M.Sc., Ph.D.</a:t>
            </a:r>
            <a:endParaRPr lang="id-ID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93543" y="5008478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Program </a:t>
            </a:r>
            <a:r>
              <a:rPr lang="en-US" sz="1600" dirty="0" err="1">
                <a:solidFill>
                  <a:schemeClr val="bg1"/>
                </a:solidFill>
                <a:latin typeface="Cambria" panose="02040503050406030204" pitchFamily="18" charset="0"/>
              </a:rPr>
              <a:t>Studi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ambria" panose="02040503050406030204" pitchFamily="18" charset="0"/>
              </a:rPr>
              <a:t>Informatika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  <a:p>
            <a:pPr algn="r"/>
            <a:r>
              <a:rPr lang="en-US" sz="1600" dirty="0" err="1">
                <a:solidFill>
                  <a:schemeClr val="bg1"/>
                </a:solidFill>
                <a:latin typeface="Cambria" panose="02040503050406030204" pitchFamily="18" charset="0"/>
              </a:rPr>
              <a:t>Universitas</a:t>
            </a: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 Pembangunan Jaya</a:t>
            </a:r>
            <a:endParaRPr lang="id-ID" sz="16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291744" y="995350"/>
            <a:ext cx="91255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</a:rPr>
              <a:t>Metode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</a:rPr>
              <a:t>Numerik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</a:rPr>
              <a:t>INF308</a:t>
            </a:r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7442865" y="4552200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86" y="749618"/>
            <a:ext cx="11005512" cy="877302"/>
          </a:xfrm>
        </p:spPr>
        <p:txBody>
          <a:bodyPr>
            <a:noAutofit/>
          </a:bodyPr>
          <a:lstStyle/>
          <a:p>
            <a:pPr marL="0" indent="0">
              <a:buSzPct val="100000"/>
              <a:buNone/>
            </a:pPr>
            <a:r>
              <a:rPr lang="id-ID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Realisasi pemrograman dan penjelasannya akan dilakukan di kelas secara online / live.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Hasil Run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23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014" y="238343"/>
            <a:ext cx="10839917" cy="751992"/>
          </a:xfrm>
        </p:spPr>
        <p:txBody>
          <a:bodyPr>
            <a:normAutofit/>
          </a:bodyPr>
          <a:lstStyle/>
          <a:p>
            <a:pPr algn="l"/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Referensi</a:t>
            </a:r>
            <a:r>
              <a:rPr lang="en-US" sz="3200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3200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3200" cap="non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endParaRPr lang="en-US" sz="32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015" y="1714322"/>
            <a:ext cx="10839917" cy="406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[1]  R.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Munir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Revisi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Ketiga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 Bandung, Indonesia: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Informatika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Bandung, 2013. *</a:t>
            </a: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[2] S. C.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Chapra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and R. P.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Canale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Numerical methods for engineers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6th ed. New York: McGraw-Hill Higher Education, 2010.</a:t>
            </a:r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 *</a:t>
            </a:r>
          </a:p>
          <a:p>
            <a:pPr marL="0" indent="0">
              <a:buNone/>
            </a:pP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*  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Buku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tersedia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di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Perpustakaan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UPJ </a:t>
            </a:r>
            <a:endParaRPr lang="id-ID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15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14" y="1487385"/>
            <a:ext cx="9316889" cy="3550722"/>
          </a:xfrm>
        </p:spPr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id-ID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Sesi Ke-9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Integrasi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b="1" i="1" dirty="0">
                <a:latin typeface="Cambria" panose="02040503050406030204" pitchFamily="18" charset="0"/>
                <a:ea typeface="Cambria" panose="02040503050406030204" pitchFamily="18" charset="0"/>
              </a:rPr>
              <a:t>Numerical Integration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763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98214" y="3649428"/>
                <a:ext cx="11254545" cy="2688291"/>
              </a:xfrm>
            </p:spPr>
            <p:txBody>
              <a:bodyPr>
                <a:noAutofit/>
              </a:bodyPr>
              <a:lstStyle/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Jika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kita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ingin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mengetahui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nilai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integral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dari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suatu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fungsi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pada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rentang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nilai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tertentu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misalnya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dari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ke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b,</a:t>
                </a:r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grow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/>
                              <m:aln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maka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nilai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integral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tersebut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sebenarnya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sama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diarsir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yaitu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dibatasi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oleh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kurva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fungsi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garis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axis x,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sebuah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garis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vertikal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x=a dan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sebuah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garis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24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vertikal</a:t>
                </a:r>
                <a:r>
                  <a:rPr lang="en-US" sz="2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x=b.   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2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8214" y="3649428"/>
                <a:ext cx="11254545" cy="2688291"/>
              </a:xfrm>
              <a:blipFill>
                <a:blip r:embed="rId3"/>
                <a:stretch>
                  <a:fillRect l="-867" t="-1814" r="-433" b="-17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Pengertian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Integrasi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376FF90-5E5D-498B-A941-11F6EED2E6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69" y="955993"/>
            <a:ext cx="2778826" cy="259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8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13" y="733275"/>
            <a:ext cx="5846618" cy="6108383"/>
          </a:xfrm>
        </p:spPr>
        <p:txBody>
          <a:bodyPr>
            <a:noAutofit/>
          </a:bodyPr>
          <a:lstStyle/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Selanjutnya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menghitung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luas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bidang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terarsir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tersebut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kita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memotong-motong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bidang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tersebut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menjadi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banyak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bagian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menghitung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luas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tiap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bagian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satu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per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satu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kemudian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menjumlahkan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luas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semua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bagian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tersebut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Jika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jumlah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potongan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bidang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itu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sangat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banyak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maka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bagian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potongan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berukuran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sangat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kecil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dan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bisa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diasumsikan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memiliki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bentuk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persegi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panjang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rectangle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), trapezium (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trapezoid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bentuk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lain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sesuai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kurva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didekati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diperkirakan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Catatan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Semakin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banyak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jumlah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potongan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semakin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akurat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hasil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integrasi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diperoleh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namun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membutuhkan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semakin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besar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sumber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daya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komputasi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computation resource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Berbagai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lain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bisa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Anda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eksplore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berbagai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rujukan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SzPct val="100000"/>
              <a:buNone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>
              <a:buClr>
                <a:srgbClr val="FF0000"/>
              </a:buClr>
              <a:buSzPct val="100000"/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Pengertian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Integrasi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="" xmlns:a16="http://schemas.microsoft.com/office/drawing/2014/main" id="{6A33BC90-2531-49D0-A278-ABCF16FDA0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042" y="646336"/>
            <a:ext cx="5090556" cy="16464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EC93878A-722D-4FCB-82D6-D1C194E60B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394" y="2698664"/>
            <a:ext cx="5090556" cy="16402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CF15B3E3-146D-4D06-9332-73B69FEBF36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431" y="4763753"/>
            <a:ext cx="4940483" cy="1400416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DD30BABE-9C0F-403C-9297-C36DF51380CD}"/>
              </a:ext>
            </a:extLst>
          </p:cNvPr>
          <p:cNvSpPr txBox="1">
            <a:spLocks/>
          </p:cNvSpPr>
          <p:nvPr/>
        </p:nvSpPr>
        <p:spPr>
          <a:xfrm>
            <a:off x="6852758" y="2163228"/>
            <a:ext cx="4559429" cy="6293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Pemotongan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bidang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luasan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i="1" dirty="0">
                <a:latin typeface="Cambria" panose="02040503050406030204" pitchFamily="18" charset="0"/>
                <a:ea typeface="Cambria" panose="02040503050406030204" pitchFamily="18" charset="0"/>
              </a:rPr>
              <a:t>rectangle rule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disebut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juga </a:t>
            </a:r>
            <a:r>
              <a:rPr lang="en-US" sz="1400" i="1" dirty="0">
                <a:latin typeface="Cambria" panose="02040503050406030204" pitchFamily="18" charset="0"/>
                <a:ea typeface="Cambria" panose="02040503050406030204" pitchFamily="18" charset="0"/>
              </a:rPr>
              <a:t>mid point rule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="" xmlns:a16="http://schemas.microsoft.com/office/drawing/2014/main" id="{D8380F19-73F1-4084-AD94-375D40D93EB1}"/>
              </a:ext>
            </a:extLst>
          </p:cNvPr>
          <p:cNvSpPr txBox="1">
            <a:spLocks/>
          </p:cNvSpPr>
          <p:nvPr/>
        </p:nvSpPr>
        <p:spPr>
          <a:xfrm>
            <a:off x="6816957" y="4186053"/>
            <a:ext cx="4559429" cy="6293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Pemotongan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bidang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luasan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i="1" dirty="0">
                <a:latin typeface="Cambria" panose="02040503050406030204" pitchFamily="18" charset="0"/>
                <a:ea typeface="Cambria" panose="02040503050406030204" pitchFamily="18" charset="0"/>
              </a:rPr>
              <a:t>trapezoidal rule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disebut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juga </a:t>
            </a:r>
            <a:r>
              <a:rPr lang="en-US" sz="1400" i="1" dirty="0">
                <a:latin typeface="Cambria" panose="02040503050406030204" pitchFamily="18" charset="0"/>
                <a:ea typeface="Cambria" panose="02040503050406030204" pitchFamily="18" charset="0"/>
              </a:rPr>
              <a:t>mid point rule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B493818D-7890-4B79-A4C0-66FA8238C1AA}"/>
              </a:ext>
            </a:extLst>
          </p:cNvPr>
          <p:cNvSpPr txBox="1">
            <a:spLocks/>
          </p:cNvSpPr>
          <p:nvPr/>
        </p:nvSpPr>
        <p:spPr>
          <a:xfrm>
            <a:off x="6852758" y="6057891"/>
            <a:ext cx="4559429" cy="6293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0000"/>
              </a:buClr>
              <a:buSzPct val="100000"/>
              <a:buFont typeface="Arial" panose="020B0604020202020204" pitchFamily="34" charset="0"/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Pemotongan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bidang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luasan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Simpson’s rule </a:t>
            </a:r>
          </a:p>
        </p:txBody>
      </p:sp>
    </p:spTree>
    <p:extLst>
      <p:ext uri="{BB962C8B-B14F-4D97-AF65-F5344CB8AC3E}">
        <p14:creationId xmlns:p14="http://schemas.microsoft.com/office/powerpoint/2010/main" val="139581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5085" y="749617"/>
                <a:ext cx="11254545" cy="6108383"/>
              </a:xfrm>
            </p:spPr>
            <p:txBody>
              <a:bodyPr>
                <a:noAutofit/>
              </a:bodyPr>
              <a:lstStyle/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Problem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Berapakah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nilai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integral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terbatas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dari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fungsi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terhadap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dx,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dari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rentang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sampai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b?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Solution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Kita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selesaikan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masalah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tersebut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algoritma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sebagai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berikut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:</a:t>
                </a: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Nyatakan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masalah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yang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dipecahkan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notasi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yaitu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0" dirty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limLoc m:val="undOvr"/>
                        <m:grow m:val="on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/>
                            <m:aln/>
                          </m:rPr>
                          <a:rPr lang="en-US" sz="1800" b="0" i="0" dirty="0" smtClean="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1800" b="0" i="0" dirty="0" smtClean="0">
                            <a:latin typeface="Cambria Math" panose="02040503050406030204" pitchFamily="18" charset="0"/>
                          </a:rPr>
                          <m:t>b</m:t>
                        </m:r>
                      </m:sup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?</a:t>
                </a: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Visualisasikan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kurva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f(x);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menggunakan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tool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apa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saja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misalnya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MATLAB, Octave, VB,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dll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Tentukan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jumlah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N.</a:t>
                </a: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Lakukan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komputasi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numerik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(coding)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memilih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salah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aturan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misalnya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rectangle rule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rincian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sbb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.: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Nyatakan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batas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awal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dan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batas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akhir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dalam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hal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ini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x=a dan x=b.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Nyatakan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jumlah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N. 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Hitung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lebar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tiap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yaitu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dx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(b-a)/N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Hitung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tiap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per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rumus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yaitu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Ap = f(x).dx;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dalam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hal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ini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gunakan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iterasi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(loop), agar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setiap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mulai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dari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kiri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ke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kanan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dihitung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luasnya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per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Setiap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selesai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menghitung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tambahkan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nilainya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ke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total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A.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 err="1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Simpulkan</a:t>
                </a:r>
                <a:r>
                  <a:rPr lang="en-US" sz="18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bahwa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grow m:val="on"/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/>
                            <m:aln/>
                          </m:rPr>
                          <a:rPr lang="en-US" sz="1800" dirty="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1800" dirty="0">
                            <a:latin typeface="Cambria Math" panose="02040503050406030204" pitchFamily="18" charset="0"/>
                          </a:rPr>
                          <m:t>b</m:t>
                        </m:r>
                      </m:sup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A</a:t>
                </a:r>
                <a:r>
                  <a:rPr lang="en-US" sz="18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  <a:endParaRPr lang="id-ID" sz="18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5085" y="749617"/>
                <a:ext cx="11254545" cy="6108383"/>
              </a:xfrm>
              <a:blipFill rotWithShape="0">
                <a:blip r:embed="rId3"/>
                <a:stretch>
                  <a:fillRect l="-488" t="-69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Algoritma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Penyelesaian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Integrasi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Numerik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Komputasi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3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5086" y="749617"/>
                <a:ext cx="10513970" cy="6108383"/>
              </a:xfrm>
            </p:spPr>
            <p:txBody>
              <a:bodyPr>
                <a:noAutofit/>
              </a:bodyPr>
              <a:lstStyle/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Contoh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Masalah</a:t>
                </a: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Berapakah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nilai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integral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terbatas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dari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fungsi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1" dirty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dirty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dirty="0">
                                <a:latin typeface="Cambria Math" panose="02040503050406030204" pitchFamily="18" charset="0"/>
                              </a:rPr>
                              <m:t>ⅇ</m:t>
                            </m:r>
                          </m:e>
                          <m:sup>
                            <m:r>
                              <a:rPr lang="en-US" sz="1800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terhadap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dx,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dari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rentang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0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sampai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 6?</a:t>
                </a: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0" indent="0">
                  <a:buClr>
                    <a:srgbClr val="FF0000"/>
                  </a:buClr>
                  <a:buSzPct val="100000"/>
                  <a:buNone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Penyelesaian</a:t>
                </a: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Notasi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masalah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800" b="0" i="0" dirty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limLoc m:val="undOvr"/>
                        <m:grow m:val="on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1800" b="0" i="0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  <m:e>
                        <m:f>
                          <m:fPr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0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0" dirty="0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8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0" dirty="0" smtClean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sup>
                                <m:r>
                                  <a:rPr lang="en-US" sz="1800" i="0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den>
                        </m:f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?</a:t>
                </a: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Visualisasi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kurva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f(x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)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adalah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sbb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.: </a:t>
                </a: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344488" indent="-344488">
                  <a:buSzPct val="100000"/>
                  <a:buFont typeface="+mj-lt"/>
                  <a:buAutoNum type="arabicPeriod"/>
                </a:pP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Kita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tentukan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jumlah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N = 1000.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5086" y="749617"/>
                <a:ext cx="10513970" cy="6108383"/>
              </a:xfrm>
              <a:blipFill>
                <a:blip r:embed="rId3"/>
                <a:stretch>
                  <a:fillRect l="-522" t="-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Penerapan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Algoritma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Penyelesaian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Masalah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16494A3F-09D0-4123-B833-7D42D7A67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98" y="3063319"/>
            <a:ext cx="3756378" cy="250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01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5086" y="749617"/>
                <a:ext cx="10513970" cy="6108383"/>
              </a:xfrm>
            </p:spPr>
            <p:txBody>
              <a:bodyPr>
                <a:noAutofit/>
              </a:bodyPr>
              <a:lstStyle/>
              <a:p>
                <a:pPr marL="344488" indent="-344488">
                  <a:buSzPct val="100000"/>
                  <a:buFont typeface="+mj-lt"/>
                  <a:buAutoNum type="arabicPeriod" startAt="4"/>
                </a:pP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K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omputasi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numerik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(coding)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dilakukan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memilih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salah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aturan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dalam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hal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ini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rectangle rule,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rincian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sbb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.: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Batas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awal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adalah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x=0 dan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batas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akhir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adalah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x=6.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Jumlah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N = 1000.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Lebar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tiap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adalah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dx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(6-0)/1000 = 0.006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Luas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tiap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per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dengan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rumus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yaitu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Ap = f(x).dx;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dalam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hal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ini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gunakan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iterasi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(loop), agar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setiap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mulai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dari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kiri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ke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kanan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dihitung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luasnya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per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satu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Setiap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selesai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menghitung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potongan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niai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Ap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ditambahkan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ke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total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luas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bidang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A.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Lihat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coding dan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hasi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RUN-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nya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pada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halaman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berikut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/ pada file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terlampir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</a:p>
              <a:p>
                <a:pPr marL="744538" indent="-400050">
                  <a:buSzPct val="100000"/>
                  <a:buFont typeface="+mj-lt"/>
                  <a:buAutoNum type="romanLcPeriod"/>
                </a:pP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Disimpulkan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bahwa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grow m:val="on"/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1800" b="0" i="0" dirty="0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  <m:e>
                        <m:f>
                          <m:f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dirty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sz="18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dirty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sup>
                                <m:r>
                                  <a:rPr lang="en-US" sz="1800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i="1" dirty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den>
                        </m:f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5,93187.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5086" y="749617"/>
                <a:ext cx="10513970" cy="6108383"/>
              </a:xfrm>
              <a:blipFill>
                <a:blip r:embed="rId3"/>
                <a:stretch>
                  <a:fillRect l="-464" t="-699" r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Penerapan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Algoritma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Penyelesaian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Masalah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8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86" y="749617"/>
            <a:ext cx="4873189" cy="6108383"/>
          </a:xfrm>
        </p:spPr>
        <p:txBody>
          <a:bodyPr>
            <a:noAutofit/>
          </a:bodyPr>
          <a:lstStyle/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#include &lt;iostream&gt;</a:t>
            </a: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#include &lt;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cmath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&gt;</a:t>
            </a: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using namespace std;</a:t>
            </a: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//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Hitung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integral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terbatas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fungsi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f(x) = 1 / (1 + EXP(-x))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terhadap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x,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dari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x=0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s.d.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x=6. </a:t>
            </a:r>
          </a:p>
          <a:p>
            <a:pPr marL="0" indent="0">
              <a:buSzPct val="100000"/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int main()</a:t>
            </a: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{</a:t>
            </a: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//Batas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awal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batas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akhir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float X1 = 0;</a:t>
            </a: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float X2 = 6;</a:t>
            </a:r>
          </a:p>
          <a:p>
            <a:pPr marL="0" indent="0">
              <a:buSzPct val="100000"/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//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Jumlah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potongan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bidang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antara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kurva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dan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sumbu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x</a:t>
            </a: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int N = 1000;</a:t>
            </a: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//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Lebar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tiap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potongan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bidang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float dx = (X2-X1)/N;</a:t>
            </a:r>
          </a:p>
          <a:p>
            <a:pPr marL="0" indent="0">
              <a:buSzPct val="100000"/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//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Tampilkan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nilai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tiap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variabel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cout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&lt;&lt; "X1 = " &lt;&lt; X1 &lt;&lt; "\n";</a:t>
            </a:r>
          </a:p>
          <a:p>
            <a:pPr marL="0" indent="0">
              <a:buSzPct val="100000"/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cout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&lt;&lt; "X2 = " &lt;&lt; X2 &lt;&lt; "\n";</a:t>
            </a:r>
          </a:p>
          <a:p>
            <a:pPr marL="0" indent="0">
              <a:buSzPct val="100000"/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cout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&lt;&lt; "N  = " &lt;&lt; N  &lt;&lt; "\n";</a:t>
            </a:r>
          </a:p>
          <a:p>
            <a:pPr marL="0" indent="0">
              <a:buSzPct val="100000"/>
              <a:buNone/>
            </a:pP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cout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&lt;&lt; "dx = " &lt;&lt; dx &lt;&lt; "\n";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Code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E44C8B18-10FB-42B6-B4D0-0D5F1180E512}"/>
              </a:ext>
            </a:extLst>
          </p:cNvPr>
          <p:cNvSpPr txBox="1">
            <a:spLocks/>
          </p:cNvSpPr>
          <p:nvPr/>
        </p:nvSpPr>
        <p:spPr>
          <a:xfrm>
            <a:off x="6719803" y="749616"/>
            <a:ext cx="4873189" cy="6108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//Nilai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awal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x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sebelum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iterasi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//float x  = X1 + (dx/2) - dx;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float x  = -dx/2;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float A  = 0;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float Ap = 0;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float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fx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= 0;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//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Iterasi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memperoleh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nilai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luas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bidang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for (int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= 1;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&lt; 1000;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++) 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    { 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    //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Tentukan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nilai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x pada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setiap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interval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    x = x +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*dx;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fx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= 1 / (1 + exp(-x));         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    Ap =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fx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*dx;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    A  = A + Ap;    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cout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&lt;&lt; "A    = " &lt;&lt; A  &lt;&lt; </a:t>
            </a:r>
            <a:r>
              <a:rPr lang="en-US" sz="1400" dirty="0" err="1">
                <a:latin typeface="Cambria" panose="02040503050406030204" pitchFamily="18" charset="0"/>
                <a:ea typeface="Cambria" panose="02040503050406030204" pitchFamily="18" charset="0"/>
              </a:rPr>
              <a:t>endl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    } 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return 0;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}</a:t>
            </a: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SzPct val="100000"/>
              <a:buFont typeface="Arial" panose="020B0604020202020204" pitchFamily="34" charset="0"/>
              <a:buNone/>
            </a:pP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23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8500"/>
                            </p:stCondLst>
                            <p:childTnLst>
                              <p:par>
                                <p:cTn id="1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086" y="749618"/>
            <a:ext cx="11005512" cy="877302"/>
          </a:xfrm>
        </p:spPr>
        <p:txBody>
          <a:bodyPr>
            <a:noAutofit/>
          </a:bodyPr>
          <a:lstStyle/>
          <a:p>
            <a:pPr marL="0" indent="0">
              <a:buSzPct val="10000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Perhatikan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bahwa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selama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iterasi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nilai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terus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berubah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bertambah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hingga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mencapai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nilai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akhir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0">
              <a:buSzPct val="10000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1888EA8F-2358-4B10-AEFA-942C1CC0F76A}"/>
              </a:ext>
            </a:extLst>
          </p:cNvPr>
          <p:cNvSpPr txBox="1">
            <a:spLocks/>
          </p:cNvSpPr>
          <p:nvPr/>
        </p:nvSpPr>
        <p:spPr>
          <a:xfrm>
            <a:off x="561402" y="0"/>
            <a:ext cx="11254546" cy="355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00000"/>
              <a:buNone/>
            </a:pP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Hasil Run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173C230C-4499-4032-97A2-EFC58C9858EE}"/>
              </a:ext>
            </a:extLst>
          </p:cNvPr>
          <p:cNvCxnSpPr/>
          <p:nvPr/>
        </p:nvCxnSpPr>
        <p:spPr>
          <a:xfrm>
            <a:off x="688769" y="665018"/>
            <a:ext cx="111271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5AB13EE4-1659-4035-9DE6-C5B805D93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769" y="1885752"/>
            <a:ext cx="9220200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14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6898</TotalTime>
  <Words>715</Words>
  <Application>Microsoft Office PowerPoint</Application>
  <PresentationFormat>Widescreen</PresentationFormat>
  <Paragraphs>129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Bebas Neue</vt:lpstr>
      <vt:lpstr>Calibri</vt:lpstr>
      <vt:lpstr>Cambria</vt:lpstr>
      <vt:lpstr>Cambria Math</vt:lpstr>
      <vt:lpstr>Century Gothic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Referensi untuk Metode Numerik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 UPJ</dc:creator>
  <cp:lastModifiedBy>MN</cp:lastModifiedBy>
  <cp:revision>624</cp:revision>
  <dcterms:created xsi:type="dcterms:W3CDTF">2013-09-02T01:09:44Z</dcterms:created>
  <dcterms:modified xsi:type="dcterms:W3CDTF">2020-06-09T03:04:59Z</dcterms:modified>
</cp:coreProperties>
</file>