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4"/>
  </p:notesMasterIdLst>
  <p:sldIdLst>
    <p:sldId id="303" r:id="rId2"/>
    <p:sldId id="490" r:id="rId3"/>
    <p:sldId id="491" r:id="rId4"/>
    <p:sldId id="492" r:id="rId5"/>
    <p:sldId id="493" r:id="rId6"/>
    <p:sldId id="494" r:id="rId7"/>
    <p:sldId id="495" r:id="rId8"/>
    <p:sldId id="497" r:id="rId9"/>
    <p:sldId id="496" r:id="rId10"/>
    <p:sldId id="498" r:id="rId11"/>
    <p:sldId id="499" r:id="rId12"/>
    <p:sldId id="455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5DA19-AB15-4E88-8BC5-DE3952238E51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16AF-6207-4805-876D-6399BF47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08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78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9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8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50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04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08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10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13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88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3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E03D40-A3C7-4DAA-8E15-56B0337D2C95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5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733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14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5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21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93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24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60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7200"/>
            <a:ext cx="9905999" cy="4064001"/>
          </a:xfrm>
        </p:spPr>
        <p:txBody>
          <a:bodyPr>
            <a:normAutofit/>
          </a:bodyPr>
          <a:lstStyle>
            <a:lvl1pPr marL="465138" indent="-465138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379538" indent="-465138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828800" indent="-45720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293938" indent="-465138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96739" y="5989983"/>
            <a:ext cx="771089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4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5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38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39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9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07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861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8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14000"/>
            <a:lum/>
          </a:blip>
          <a:srcRect/>
          <a:stretch>
            <a:fillRect l="78000" t="5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0708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2.xlsx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379" y="4546813"/>
            <a:ext cx="678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Mohammad Nasucha, S.T., M.Sc., Ph.D.</a:t>
            </a:r>
            <a:endParaRPr lang="id-ID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93543" y="5008478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Program </a:t>
            </a:r>
            <a:r>
              <a:rPr lang="en-US" sz="1600" dirty="0" err="1">
                <a:solidFill>
                  <a:schemeClr val="bg1"/>
                </a:solidFill>
                <a:latin typeface="Cambria" panose="02040503050406030204" pitchFamily="18" charset="0"/>
              </a:rPr>
              <a:t>Studi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ambria" panose="02040503050406030204" pitchFamily="18" charset="0"/>
              </a:rPr>
              <a:t>Informatika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algn="r"/>
            <a:r>
              <a:rPr lang="en-US" sz="1600" dirty="0" err="1">
                <a:solidFill>
                  <a:schemeClr val="bg1"/>
                </a:solidFill>
                <a:latin typeface="Cambria" panose="02040503050406030204" pitchFamily="18" charset="0"/>
              </a:rPr>
              <a:t>Universitas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 Pembangunan Jaya</a:t>
            </a:r>
            <a:endParaRPr lang="id-ID" sz="16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291744" y="995350"/>
            <a:ext cx="91255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</a:rPr>
              <a:t>Metode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</a:rPr>
              <a:t>Numerik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</a:rPr>
              <a:t>INF308</a:t>
            </a:r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7442865" y="4552200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66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Solusi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Komputasi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5F36729C-DAF8-4727-88BF-89095BB10E70}"/>
              </a:ext>
            </a:extLst>
          </p:cNvPr>
          <p:cNvSpPr txBox="1">
            <a:spLocks/>
          </p:cNvSpPr>
          <p:nvPr/>
        </p:nvSpPr>
        <p:spPr>
          <a:xfrm>
            <a:off x="625085" y="682579"/>
            <a:ext cx="11254545" cy="51482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Pengenalan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pola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sederhana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bisa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dilakukan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pengamatan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percobaan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(trial)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memanfaatkan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alat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hitung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kalkulator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pekerjaan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profesional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riset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pola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rumit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dikenali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bantuan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komputasi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baik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aplikasi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siap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pakai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misalnya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spreadsheet)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tools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pemrograman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misalnya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MATLAB.</a:t>
            </a:r>
          </a:p>
        </p:txBody>
      </p:sp>
    </p:spTree>
    <p:extLst>
      <p:ext uri="{BB962C8B-B14F-4D97-AF65-F5344CB8AC3E}">
        <p14:creationId xmlns:p14="http://schemas.microsoft.com/office/powerpoint/2010/main" val="326359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66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Solusi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Komputasi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5F36729C-DAF8-4727-88BF-89095BB10E70}"/>
              </a:ext>
            </a:extLst>
          </p:cNvPr>
          <p:cNvSpPr txBox="1">
            <a:spLocks/>
          </p:cNvSpPr>
          <p:nvPr/>
        </p:nvSpPr>
        <p:spPr>
          <a:xfrm>
            <a:off x="625085" y="682579"/>
            <a:ext cx="11254545" cy="51482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Contoh masalah dan solusi akan dibahas lebih rinci pada kelas secara online / live.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7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014" y="238343"/>
            <a:ext cx="10839917" cy="751992"/>
          </a:xfrm>
        </p:spPr>
        <p:txBody>
          <a:bodyPr>
            <a:normAutofit/>
          </a:bodyPr>
          <a:lstStyle/>
          <a:p>
            <a:pPr algn="l"/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Referensi</a:t>
            </a:r>
            <a:r>
              <a:rPr lang="en-US" sz="3200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3200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3200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endParaRPr lang="en-US" sz="32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015" y="1714322"/>
            <a:ext cx="10839917" cy="406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[1]  R.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Munir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Revisi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Ketiga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 Bandung, Indonesia: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Informatika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Bandung, 2013. *</a:t>
            </a: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[2] S. C.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Chapra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and R. P.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Canale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Numerical methods for engineers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6th ed. New York: McGraw-Hill Higher Education, 2010.</a:t>
            </a:r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 *</a:t>
            </a:r>
          </a:p>
          <a:p>
            <a:pPr marL="0" indent="0">
              <a:buNone/>
            </a:pP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*  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Buku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tersedia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Perpustakaan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UPJ </a:t>
            </a: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15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14" y="1487385"/>
            <a:ext cx="7630591" cy="3550722"/>
          </a:xfrm>
        </p:spPr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Sesi Ke-8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(Interpolation)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Ektrapolasi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(Extrapolation)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63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01" y="905492"/>
            <a:ext cx="11254545" cy="5780313"/>
          </a:xfrm>
        </p:spPr>
        <p:txBody>
          <a:bodyPr>
            <a:noAutofit/>
          </a:bodyPr>
          <a:lstStyle/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kasus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sehari-hari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pekerjaan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profesional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maupun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riset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id-ID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bisa jadi </a:t>
            </a:r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suatu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Anda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bekerja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Sayangnya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jarang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yang Anda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miliki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lengkap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missing data.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Missing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bisa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disebabkan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lain oleh:</a:t>
            </a:r>
          </a:p>
          <a:p>
            <a:pPr marL="511175" lvl="1" indent="-285750">
              <a:buClr>
                <a:srgbClr val="FF0000"/>
              </a:buClr>
              <a:buSzPct val="100000"/>
              <a:buFontTx/>
              <a:buChar char="-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Ketidakteltian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pengumpulan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data</a:t>
            </a:r>
          </a:p>
          <a:p>
            <a:pPr marL="511175" lvl="1" indent="-285750">
              <a:buClr>
                <a:srgbClr val="FF0000"/>
              </a:buClr>
              <a:buSzPct val="100000"/>
              <a:buFontTx/>
              <a:buChar char="-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Keterbatasan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waktu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tenaga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dana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pengumpulan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data</a:t>
            </a:r>
          </a:p>
          <a:p>
            <a:pPr marL="511175" lvl="1" indent="-285750">
              <a:buClr>
                <a:srgbClr val="FF0000"/>
              </a:buClr>
              <a:buSzPct val="100000"/>
              <a:buFontTx/>
              <a:buChar char="-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Masalah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penyimpanan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data</a:t>
            </a:r>
          </a:p>
          <a:p>
            <a:pPr marL="511175" lvl="1" indent="-285750">
              <a:buClr>
                <a:srgbClr val="FF0000"/>
              </a:buClr>
              <a:buSzPct val="100000"/>
              <a:buFontTx/>
              <a:buChar char="-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Masalah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pengiriman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data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Missing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bisa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digantikan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berdasarkan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estimasi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masuk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akal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lain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menggunakan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Missing data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: data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tersedia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Pengertian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38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01" y="905492"/>
            <a:ext cx="11254545" cy="5780313"/>
          </a:xfrm>
        </p:spPr>
        <p:txBody>
          <a:bodyPr>
            <a:noAutofit/>
          </a:bodyPr>
          <a:lstStyle/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 dan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ektrapolasi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metoda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cara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menggantikan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bilangan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hilang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tersedia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bilangan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nilainya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diperoleh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mengansumsikan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bahwa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sederetan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bilangan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terkait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memiliki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pola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Perbedaan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Missing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terletak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range data-data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tersedia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Missing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terletak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luar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range data-data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tersedia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Pengertian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31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1159" y="2211120"/>
            <a:ext cx="2731324" cy="519546"/>
          </a:xfrm>
        </p:spPr>
        <p:txBody>
          <a:bodyPr>
            <a:noAutofit/>
          </a:bodyPr>
          <a:lstStyle/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Missing data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diestimasi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66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Pengertian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24D1B39D-8D33-4690-94A9-2BDB0E312F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573580"/>
              </p:ext>
            </p:extLst>
          </p:nvPr>
        </p:nvGraphicFramePr>
        <p:xfrm>
          <a:off x="688770" y="1230024"/>
          <a:ext cx="6685807" cy="396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Worksheet" r:id="rId4" imgW="4276907" imgH="200152" progId="Excel.Sheet.12">
                  <p:embed/>
                </p:oleObj>
              </mc:Choice>
              <mc:Fallback>
                <p:oleObj name="Worksheet" r:id="rId4" imgW="4276907" imgH="2001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8770" y="1230024"/>
                        <a:ext cx="6685807" cy="396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="" xmlns:a16="http://schemas.microsoft.com/office/drawing/2014/main" id="{41AED99A-55C8-4CA0-8452-1D0FA0EDB9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730411"/>
              </p:ext>
            </p:extLst>
          </p:nvPr>
        </p:nvGraphicFramePr>
        <p:xfrm>
          <a:off x="688769" y="4108673"/>
          <a:ext cx="6685807" cy="312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Worksheet" r:id="rId6" imgW="4276907" imgH="200152" progId="Excel.Sheet.12">
                  <p:embed/>
                </p:oleObj>
              </mc:Choice>
              <mc:Fallback>
                <p:oleObj name="Worksheet" r:id="rId6" imgW="4276907" imgH="2001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8769" y="4108673"/>
                        <a:ext cx="6685807" cy="3126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BE0D5110-229B-4F45-A534-887B9E9650AF}"/>
              </a:ext>
            </a:extLst>
          </p:cNvPr>
          <p:cNvSpPr txBox="1">
            <a:spLocks/>
          </p:cNvSpPr>
          <p:nvPr/>
        </p:nvSpPr>
        <p:spPr>
          <a:xfrm>
            <a:off x="2432809" y="5395001"/>
            <a:ext cx="2731324" cy="5195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Missing data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diestimasi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="" xmlns:a16="http://schemas.microsoft.com/office/drawing/2014/main" id="{F577BFDD-40F2-4CD2-8F70-120D2D5B9B31}"/>
              </a:ext>
            </a:extLst>
          </p:cNvPr>
          <p:cNvCxnSpPr>
            <a:cxnSpLocks/>
            <a:stCxn id="3" idx="1"/>
          </p:cNvCxnSpPr>
          <p:nvPr/>
        </p:nvCxnSpPr>
        <p:spPr>
          <a:xfrm rot="10800000">
            <a:off x="5011387" y="1626915"/>
            <a:ext cx="559772" cy="843978"/>
          </a:xfrm>
          <a:prstGeom prst="curvedConnector2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Curved 13">
            <a:extLst>
              <a:ext uri="{FF2B5EF4-FFF2-40B4-BE49-F238E27FC236}">
                <a16:creationId xmlns="" xmlns:a16="http://schemas.microsoft.com/office/drawing/2014/main" id="{C87B8C73-36A9-47AE-937D-6BDAC0DF5F83}"/>
              </a:ext>
            </a:extLst>
          </p:cNvPr>
          <p:cNvCxnSpPr>
            <a:cxnSpLocks/>
            <a:stCxn id="8" idx="1"/>
          </p:cNvCxnSpPr>
          <p:nvPr/>
        </p:nvCxnSpPr>
        <p:spPr>
          <a:xfrm rot="10800000">
            <a:off x="1116281" y="4421372"/>
            <a:ext cx="1316528" cy="1233402"/>
          </a:xfrm>
          <a:prstGeom prst="curvedConnector3">
            <a:avLst>
              <a:gd name="adj1" fmla="val 98709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="" xmlns:a16="http://schemas.microsoft.com/office/drawing/2014/main" id="{185905ED-88DE-4926-85F4-E5B8E172620C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5164133" y="4421372"/>
            <a:ext cx="1652303" cy="1233402"/>
          </a:xfrm>
          <a:prstGeom prst="curvedConnector3">
            <a:avLst>
              <a:gd name="adj1" fmla="val 101029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97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66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Algoritma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5F36729C-DAF8-4727-88BF-89095BB10E70}"/>
              </a:ext>
            </a:extLst>
          </p:cNvPr>
          <p:cNvSpPr txBox="1">
            <a:spLocks/>
          </p:cNvSpPr>
          <p:nvPr/>
        </p:nvSpPr>
        <p:spPr>
          <a:xfrm>
            <a:off x="561403" y="920092"/>
            <a:ext cx="11254545" cy="51838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Algoritma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pemecahan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masalah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interpolasi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ekstrapolasi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pada database 2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dimensi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SzPct val="100000"/>
              <a:buFont typeface="+mj-lt"/>
              <a:buAutoNum type="romanLcPeriod"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Kenali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baris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kolom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pada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tabel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mengandung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missing data.</a:t>
            </a:r>
          </a:p>
          <a:p>
            <a:pPr marL="514350" indent="-514350">
              <a:buSzPct val="100000"/>
              <a:buFont typeface="+mj-lt"/>
              <a:buAutoNum type="romanLcPeriod"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Kenali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pola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diperlihatkan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oleh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bilangan-bilangan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pada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baris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kolom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bersangkutan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Nyatakan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pola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itu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persamaan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514350" indent="-514350">
              <a:buSzPct val="100000"/>
              <a:buFont typeface="+mj-lt"/>
              <a:buAutoNum type="romanLcPeriod"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Terapkan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persamaan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 di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atas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mengestimasi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missing data.</a:t>
            </a:r>
          </a:p>
          <a:p>
            <a:pPr marL="514350" indent="-514350">
              <a:buSzPct val="100000"/>
              <a:buFont typeface="+mj-lt"/>
              <a:buAutoNum type="romanLcPeriod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Masukkan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bilangan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hasil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estimasi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tabel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data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menggantikan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missing data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514350" indent="-514350">
              <a:buClr>
                <a:srgbClr val="FF0000"/>
              </a:buClr>
              <a:buSzPct val="100000"/>
              <a:buFont typeface="+mj-lt"/>
              <a:buAutoNum type="romanLcPeriod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7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66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Contoh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Problem and Solution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(1)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="" xmlns:a16="http://schemas.microsoft.com/office/drawing/2014/main" id="{5F36729C-DAF8-4727-88BF-89095BB10E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403" y="920093"/>
                <a:ext cx="11254545" cy="8909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465138" indent="-465138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32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1pPr>
                <a:lvl2pPr marL="914400" indent="-45720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28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2pPr>
                <a:lvl3pPr marL="1379538" indent="-465138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3pPr>
                <a:lvl4pPr marL="1828800" indent="-45720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4pPr>
                <a:lvl5pPr marL="2293938" indent="-465138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en-US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Pada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kedua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masalah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tersebut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bisa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diketahui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bahwa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data yang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tersedia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membentuk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deret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pola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: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d-ID" sz="2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1 </m:t>
                          </m:r>
                        </m:sub>
                      </m:sSub>
                      <m:r>
                        <a:rPr lang="en-US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0" dirty="0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sehinga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estimasi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untuk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missing data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adalah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sebagi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berikut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F36729C-DAF8-4727-88BF-89095BB10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03" y="920093"/>
                <a:ext cx="11254545" cy="890924"/>
              </a:xfrm>
              <a:prstGeom prst="rect">
                <a:avLst/>
              </a:prstGeom>
              <a:blipFill rotWithShape="0">
                <a:blip r:embed="rId3"/>
                <a:stretch>
                  <a:fillRect l="-813" t="-5479" b="-17260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4525372D-768A-4585-A4D3-B6983E4908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769" y="4007155"/>
            <a:ext cx="6840187" cy="3968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E5BBD1CF-C1B2-4A49-8EBB-ABA380B179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769" y="5005418"/>
            <a:ext cx="6840188" cy="39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7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66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Contoh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Problem and Solution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(2)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5F36729C-DAF8-4727-88BF-89095BB10E70}"/>
              </a:ext>
            </a:extLst>
          </p:cNvPr>
          <p:cNvSpPr txBox="1">
            <a:spLocks/>
          </p:cNvSpPr>
          <p:nvPr/>
        </p:nvSpPr>
        <p:spPr>
          <a:xfrm>
            <a:off x="561403" y="920092"/>
            <a:ext cx="11254545" cy="5017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Problem</a:t>
            </a: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Tabel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hasil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pengujian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city car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kehilangan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dua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elemen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yaitu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X1 dan X2.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Lakukan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estimasi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atas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dua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nilai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hilang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tersebut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7D43B6F-C193-4D91-92B4-C9D4AA6DC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769" y="2984380"/>
            <a:ext cx="9633510" cy="88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24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66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Contoh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Problem and Solution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(2)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="" xmlns:a16="http://schemas.microsoft.com/office/drawing/2014/main" id="{5F36729C-DAF8-4727-88BF-89095BB10E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5085" y="682579"/>
                <a:ext cx="11254545" cy="51482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465138" indent="-465138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32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1pPr>
                <a:lvl2pPr marL="914400" indent="-45720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28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2pPr>
                <a:lvl3pPr marL="1379538" indent="-465138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3pPr>
                <a:lvl4pPr marL="1828800" indent="-45720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4pPr>
                <a:lvl5pPr marL="2293938" indent="-465138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Solution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Font typeface="Arial" panose="020B0604020202020204" pitchFamily="34" charset="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(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)   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Kenali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baris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atau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kolom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pada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tabel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mengandung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missing data </a:t>
                </a: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  <a:sym typeface="Wingdings" panose="05000000000000000000" pitchFamily="2" charset="2"/>
                  </a:rPr>
                  <a:t>         Finding: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  <a:sym typeface="Wingdings" panose="05000000000000000000" pitchFamily="2" charset="2"/>
                  </a:rPr>
                  <a:t>Baris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  <a:sym typeface="Wingdings" panose="05000000000000000000" pitchFamily="2" charset="2"/>
                  </a:rPr>
                  <a:t> ke-2</a:t>
                </a:r>
              </a:p>
              <a:p>
                <a:pPr marL="400050" indent="-400050">
                  <a:buSzPct val="100000"/>
                  <a:buFont typeface="+mj-lt"/>
                  <a:buAutoNum type="romanLcPeriod"/>
                </a:pPr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  <a:sym typeface="Wingdings" panose="05000000000000000000" pitchFamily="2" charset="2"/>
                  </a:rPr>
                  <a:t>(ii)  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  <a:sym typeface="Wingdings" panose="05000000000000000000" pitchFamily="2" charset="2"/>
                  </a:rPr>
                  <a:t>K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enali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pola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numerik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diperlihatkan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oleh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bilangan-bilangan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pada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baris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atau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kolom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bersangkutan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 </a:t>
                </a: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Nyatakan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pola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numerik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itu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sebuah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persamaan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Finding: </a:t>
                </a: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                             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0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000</m:t>
                    </m:r>
                    <m:r>
                      <a:rPr lang="en-US" sz="1400" i="0" smtClean="0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   </a:t>
                </a:r>
              </a:p>
              <a:p>
                <a:pPr marL="400050" indent="-400050">
                  <a:buSzPct val="100000"/>
                  <a:buFont typeface="+mj-lt"/>
                  <a:buAutoNum type="romanLcPeriod"/>
                </a:pPr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(iii)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Terapkan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persamaan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numerik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di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atas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untuk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mengestimasi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missing data. </a:t>
                </a: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Finding:</a:t>
                </a: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                        </a:t>
                </a:r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i="0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0" dirty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0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sz="1400" b="0" i="0" dirty="0" smtClean="0"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  <m:r>
                                <a:rPr lang="en-US" sz="1400" i="0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400" b="0" i="0" dirty="0" smtClean="0">
                                  <a:latin typeface="Cambria Math" panose="02040503050406030204" pitchFamily="18" charset="0"/>
                                </a:rPr>
                                <m:t>.400</m:t>
                              </m:r>
                            </m:e>
                            <m:sup>
                              <m:r>
                                <a:rPr lang="en-US" sz="1400" i="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mr>
                      <m:mr>
                        <m:e>
                          <m:eqArr>
                            <m:eqArr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i="0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400" i="0" dirty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16             </m:t>
                              </m:r>
                            </m:e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            </m:t>
                              </m:r>
                            </m:e>
                          </m:eqArr>
                        </m:e>
                      </m:mr>
                    </m:m>
                  </m:oMath>
                </a14:m>
                <a:endParaRPr lang="en-US" sz="1400" dirty="0">
                  <a:latin typeface="Cambria" panose="02040503050406030204" pitchFamily="18" charset="0"/>
                </a:endParaRP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</a:rPr>
                  <a:t>                                               </a:t>
                </a:r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dirty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dirty="0">
                                  <a:latin typeface="Cambria Math" panose="02040503050406030204" pitchFamily="18" charset="0"/>
                                </a:rPr>
                                <m:t>0.0001.</m:t>
                              </m:r>
                              <m:r>
                                <a:rPr lang="en-US" sz="1400" b="0" i="0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400" dirty="0"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  <m:sup>
                              <m:r>
                                <a:rPr lang="en-US" sz="140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mr>
                      <m:mr>
                        <m:e>
                          <m:eqArr>
                            <m:eqArr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0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400" dirty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49</m:t>
                              </m:r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            </m:t>
                              </m:r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            </m:t>
                              </m:r>
                            </m:e>
                          </m:eqArr>
                        </m:e>
                      </m:mr>
                    </m:m>
                  </m:oMath>
                </a14:m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</a:p>
              <a:p>
                <a:pPr marL="0" indent="0">
                  <a:buSzPct val="100000"/>
                  <a:buNone/>
                </a:pP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(iv) Masukkan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bilangan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hasil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estimasi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ke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dalam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tabel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data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untuk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menggantikan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missing data. </a:t>
                </a: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5F36729C-DAF8-4727-88BF-89095BB10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85" y="682579"/>
                <a:ext cx="11254545" cy="5148204"/>
              </a:xfrm>
              <a:prstGeom prst="rect">
                <a:avLst/>
              </a:prstGeom>
              <a:blipFill>
                <a:blip r:embed="rId3"/>
                <a:stretch>
                  <a:fillRect l="-867" t="-948" b="-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E8EE4D89-FB7C-4B28-BF44-4B79A9E204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770" y="1199334"/>
            <a:ext cx="7255823" cy="669763"/>
          </a:xfrm>
          <a:prstGeom prst="rect">
            <a:avLst/>
          </a:prstGeom>
        </p:spPr>
      </p:pic>
      <p:cxnSp>
        <p:nvCxnSpPr>
          <p:cNvPr id="6" name="Connector: Curved 5">
            <a:extLst>
              <a:ext uri="{FF2B5EF4-FFF2-40B4-BE49-F238E27FC236}">
                <a16:creationId xmlns="" xmlns:a16="http://schemas.microsoft.com/office/drawing/2014/main" id="{31266C31-4A9B-4274-92A8-7CF1E7E0147C}"/>
              </a:ext>
            </a:extLst>
          </p:cNvPr>
          <p:cNvCxnSpPr>
            <a:cxnSpLocks/>
            <a:endCxn id="8" idx="3"/>
          </p:cNvCxnSpPr>
          <p:nvPr/>
        </p:nvCxnSpPr>
        <p:spPr>
          <a:xfrm rot="10800000">
            <a:off x="7944593" y="1534216"/>
            <a:ext cx="1187532" cy="11714"/>
          </a:xfrm>
          <a:prstGeom prst="curvedConnector3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="" xmlns:a16="http://schemas.microsoft.com/office/drawing/2014/main" id="{4DF1BAAF-C5DE-4922-914F-D4AFDFC3E684}"/>
              </a:ext>
            </a:extLst>
          </p:cNvPr>
          <p:cNvCxnSpPr>
            <a:cxnSpLocks/>
          </p:cNvCxnSpPr>
          <p:nvPr/>
        </p:nvCxnSpPr>
        <p:spPr>
          <a:xfrm rot="10800000">
            <a:off x="7944593" y="1745673"/>
            <a:ext cx="1191842" cy="427904"/>
          </a:xfrm>
          <a:prstGeom prst="curvedConnector3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6F0217D-D759-4754-8B39-B02F4A1BCEAE}"/>
              </a:ext>
            </a:extLst>
          </p:cNvPr>
          <p:cNvSpPr txBox="1"/>
          <p:nvPr/>
        </p:nvSpPr>
        <p:spPr>
          <a:xfrm>
            <a:off x="9136434" y="1222766"/>
            <a:ext cx="2557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Anggap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baris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variable </a:t>
            </a:r>
            <a:r>
              <a:rPr lang="en-US" dirty="0" err="1">
                <a:solidFill>
                  <a:schemeClr val="bg1"/>
                </a:solidFill>
              </a:rPr>
              <a:t>pertama</a:t>
            </a:r>
            <a:r>
              <a:rPr lang="en-US" dirty="0">
                <a:solidFill>
                  <a:schemeClr val="bg1"/>
                </a:solidFill>
              </a:rPr>
              <a:t> (x)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3646B9A-50C9-4119-B156-69B459BAF20A}"/>
              </a:ext>
            </a:extLst>
          </p:cNvPr>
          <p:cNvSpPr txBox="1"/>
          <p:nvPr/>
        </p:nvSpPr>
        <p:spPr>
          <a:xfrm>
            <a:off x="9136433" y="1850407"/>
            <a:ext cx="2861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Anggap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baris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variable </a:t>
            </a:r>
            <a:r>
              <a:rPr lang="en-US" dirty="0" err="1">
                <a:solidFill>
                  <a:schemeClr val="bg1"/>
                </a:solidFill>
              </a:rPr>
              <a:t>kedua</a:t>
            </a:r>
            <a:r>
              <a:rPr lang="en-US" dirty="0">
                <a:solidFill>
                  <a:schemeClr val="bg1"/>
                </a:solidFill>
              </a:rPr>
              <a:t> (y)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0F404FE4-71F2-47BA-8F60-9DDA3128E9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4655" y="5956985"/>
            <a:ext cx="7476201" cy="71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14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6500</TotalTime>
  <Words>568</Words>
  <Application>Microsoft Office PowerPoint</Application>
  <PresentationFormat>Widescreen</PresentationFormat>
  <Paragraphs>102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Bebas Neue</vt:lpstr>
      <vt:lpstr>Calibri</vt:lpstr>
      <vt:lpstr>Cambria</vt:lpstr>
      <vt:lpstr>Cambria Math</vt:lpstr>
      <vt:lpstr>Century Gothic</vt:lpstr>
      <vt:lpstr>Trebuchet MS</vt:lpstr>
      <vt:lpstr>Tw Cen MT</vt:lpstr>
      <vt:lpstr>Wingdings</vt:lpstr>
      <vt:lpstr>Circuit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Referensi untuk Metode Numerik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 UPJ</dc:creator>
  <cp:lastModifiedBy>MN</cp:lastModifiedBy>
  <cp:revision>603</cp:revision>
  <dcterms:created xsi:type="dcterms:W3CDTF">2013-09-02T01:09:44Z</dcterms:created>
  <dcterms:modified xsi:type="dcterms:W3CDTF">2020-06-09T03:00:51Z</dcterms:modified>
</cp:coreProperties>
</file>