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913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 smtClean="0"/>
              <a:t>Bahasa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Automata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Lecture </a:t>
            </a:r>
            <a:r>
              <a:rPr lang="en-US" sz="2400" dirty="0" smtClean="0"/>
              <a:t>13: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Algorithm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1026"/>
          <p:cNvSpPr>
            <a:spLocks noChangeArrowheads="1"/>
          </p:cNvSpPr>
          <p:nvPr/>
        </p:nvSpPr>
        <p:spPr bwMode="auto">
          <a:xfrm>
            <a:off x="304800" y="1066800"/>
            <a:ext cx="8534400" cy="4419600"/>
          </a:xfrm>
          <a:prstGeom prst="verticalScroll">
            <a:avLst>
              <a:gd name="adj" fmla="val 12500"/>
            </a:avLst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3" name="Rectangle 1027"/>
          <p:cNvSpPr>
            <a:spLocks noChangeArrowheads="1"/>
          </p:cNvSpPr>
          <p:nvPr/>
        </p:nvSpPr>
        <p:spPr bwMode="auto">
          <a:xfrm>
            <a:off x="1701800" y="3124200"/>
            <a:ext cx="5853113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44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anose="02020603050405020304" pitchFamily="18" charset="0"/>
                <a:ea typeface="新細明體" charset="-120"/>
              </a:rPr>
              <a:t>THREE CONSTRUCTS</a:t>
            </a:r>
          </a:p>
        </p:txBody>
      </p:sp>
      <p:sp>
        <p:nvSpPr>
          <p:cNvPr id="71684" name="Rectangle 1028"/>
          <p:cNvSpPr>
            <a:spLocks noChangeArrowheads="1"/>
          </p:cNvSpPr>
          <p:nvPr/>
        </p:nvSpPr>
        <p:spPr bwMode="auto">
          <a:xfrm>
            <a:off x="1260475" y="1905000"/>
            <a:ext cx="882650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anose="02020603050405020304" pitchFamily="18" charset="0"/>
                <a:ea typeface="新細明體" charset="-120"/>
              </a:rPr>
              <a:t>8.2</a:t>
            </a:r>
            <a:endParaRPr lang="en-US" altLang="zh-TW" sz="4400" b="1" i="1">
              <a:solidFill>
                <a:srgbClr val="06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" panose="02020603050405020304" pitchFamily="18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8708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0325" y="0"/>
            <a:ext cx="1082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ea typeface="新細明體" charset="-120"/>
              </a:rPr>
              <a:t>Figure 8-6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909888" y="76200"/>
            <a:ext cx="31099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>
                <a:solidFill>
                  <a:schemeClr val="accent2"/>
                </a:solidFill>
                <a:ea typeface="新細明體" charset="-120"/>
              </a:rPr>
              <a:t>Three constructs</a:t>
            </a:r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25" y="1079500"/>
            <a:ext cx="7623175" cy="486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8165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ChangeArrowheads="1"/>
          </p:cNvSpPr>
          <p:nvPr/>
        </p:nvSpPr>
        <p:spPr bwMode="auto">
          <a:xfrm>
            <a:off x="304800" y="1066800"/>
            <a:ext cx="8534400" cy="4419600"/>
          </a:xfrm>
          <a:prstGeom prst="verticalScroll">
            <a:avLst>
              <a:gd name="adj" fmla="val 12500"/>
            </a:avLst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2036763" y="3124200"/>
            <a:ext cx="5184775" cy="14319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44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anose="02020603050405020304" pitchFamily="18" charset="0"/>
                <a:ea typeface="新細明體" charset="-120"/>
              </a:rPr>
              <a:t>ALGORITHM</a:t>
            </a:r>
          </a:p>
          <a:p>
            <a:pPr algn="ctr"/>
            <a:r>
              <a:rPr lang="en-US" altLang="zh-TW" sz="44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anose="02020603050405020304" pitchFamily="18" charset="0"/>
                <a:ea typeface="新細明體" charset="-120"/>
              </a:rPr>
              <a:t>REPRESENTATION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260475" y="1905000"/>
            <a:ext cx="882650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anose="02020603050405020304" pitchFamily="18" charset="0"/>
                <a:ea typeface="新細明體" charset="-120"/>
              </a:rPr>
              <a:t>8.3</a:t>
            </a:r>
            <a:endParaRPr lang="en-US" altLang="zh-TW" sz="4400" b="1" i="1">
              <a:solidFill>
                <a:srgbClr val="06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" panose="02020603050405020304" pitchFamily="18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3939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0325" y="0"/>
            <a:ext cx="1082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ea typeface="新細明體" charset="-120"/>
              </a:rPr>
              <a:t>Figure 8-7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981200" y="76200"/>
            <a:ext cx="56372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>
                <a:solidFill>
                  <a:schemeClr val="accent2"/>
                </a:solidFill>
                <a:ea typeface="新細明體" charset="-120"/>
              </a:rPr>
              <a:t>Flowcharts for three constructs</a:t>
            </a:r>
          </a:p>
        </p:txBody>
      </p:sp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639888"/>
            <a:ext cx="8281987" cy="392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8944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325" y="0"/>
            <a:ext cx="1082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ea typeface="新細明體" charset="-120"/>
              </a:rPr>
              <a:t>Figure 8-8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905000" y="76200"/>
            <a:ext cx="5727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>
                <a:solidFill>
                  <a:schemeClr val="accent2"/>
                </a:solidFill>
                <a:ea typeface="新細明體" charset="-120"/>
              </a:rPr>
              <a:t>Pseudocode for three constructs</a:t>
            </a:r>
          </a:p>
        </p:txBody>
      </p:sp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3" y="1679575"/>
            <a:ext cx="7615237" cy="334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6701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144463" y="249238"/>
            <a:ext cx="2017712" cy="61753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i="1"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Example 1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457200" y="1393825"/>
            <a:ext cx="8458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600">
                <a:latin typeface="Times" panose="02020603050405020304" pitchFamily="18" charset="0"/>
                <a:ea typeface="新細明體" charset="-120"/>
              </a:rPr>
              <a:t>Write an algorithm in pseudocode that finds the average of two numbers</a:t>
            </a: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228600" y="3048000"/>
            <a:ext cx="1643063" cy="617538"/>
          </a:xfrm>
          <a:prstGeom prst="rect">
            <a:avLst/>
          </a:prstGeom>
          <a:solidFill>
            <a:schemeClr val="bg2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i="1"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Solution</a:t>
            </a: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381000" y="381000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600">
                <a:solidFill>
                  <a:srgbClr val="000000"/>
                </a:solidFill>
                <a:latin typeface="Times" panose="02020603050405020304" pitchFamily="18" charset="0"/>
                <a:ea typeface="新細明體" charset="-120"/>
              </a:rPr>
              <a:t>See Algorithm 8.1 on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2999463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1026"/>
          <p:cNvSpPr txBox="1">
            <a:spLocks noChangeArrowheads="1"/>
          </p:cNvSpPr>
          <p:nvPr/>
        </p:nvSpPr>
        <p:spPr bwMode="auto">
          <a:xfrm>
            <a:off x="609600" y="2222500"/>
            <a:ext cx="7696200" cy="27305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F"/>
              </a:gs>
            </a:gsLst>
            <a:lin ang="5400000" scaled="1"/>
          </a:gra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zh-TW" altLang="en-US" sz="2800" b="1">
                <a:solidFill>
                  <a:schemeClr val="accent2"/>
                </a:solidFill>
                <a:ea typeface="新細明體" charset="-120"/>
              </a:rPr>
              <a:t>	</a:t>
            </a:r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AverageOfTwo</a:t>
            </a:r>
          </a:p>
          <a:p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	Input:</a:t>
            </a:r>
            <a:r>
              <a:rPr lang="en-US" altLang="zh-TW" sz="2800">
                <a:ea typeface="新細明體" charset="-120"/>
              </a:rPr>
              <a:t> </a:t>
            </a:r>
            <a:r>
              <a:rPr lang="en-US" altLang="zh-TW" sz="2800" b="1">
                <a:ea typeface="新細明體" charset="-120"/>
              </a:rPr>
              <a:t>Two numbers</a:t>
            </a:r>
          </a:p>
          <a:p>
            <a:pPr>
              <a:buFontTx/>
              <a:buAutoNum type="arabicPeriod"/>
            </a:pPr>
            <a:r>
              <a:rPr lang="en-US" altLang="zh-TW" sz="2800" b="1">
                <a:ea typeface="新細明體" charset="-120"/>
              </a:rPr>
              <a:t>Add the two numbers</a:t>
            </a:r>
          </a:p>
          <a:p>
            <a:pPr>
              <a:buFontTx/>
              <a:buAutoNum type="arabicPeriod"/>
            </a:pPr>
            <a:r>
              <a:rPr lang="en-US" altLang="zh-TW" sz="2800" b="1">
                <a:ea typeface="新細明體" charset="-120"/>
              </a:rPr>
              <a:t>Divide the result by 2</a:t>
            </a:r>
          </a:p>
          <a:p>
            <a:pPr>
              <a:buFontTx/>
              <a:buAutoNum type="arabicPeriod"/>
            </a:pPr>
            <a:r>
              <a:rPr lang="en-US" altLang="zh-TW" sz="2800" b="1">
                <a:ea typeface="新細明體" charset="-120"/>
              </a:rPr>
              <a:t>Return the result by step 2</a:t>
            </a:r>
          </a:p>
          <a:p>
            <a:r>
              <a:rPr lang="en-US" altLang="zh-TW" sz="2800" b="1">
                <a:ea typeface="新細明體" charset="-120"/>
              </a:rPr>
              <a:t>	</a:t>
            </a:r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End</a:t>
            </a:r>
          </a:p>
        </p:txBody>
      </p:sp>
      <p:sp>
        <p:nvSpPr>
          <p:cNvPr id="77827" name="Text Box 1027"/>
          <p:cNvSpPr txBox="1">
            <a:spLocks noChangeArrowheads="1"/>
          </p:cNvSpPr>
          <p:nvPr/>
        </p:nvSpPr>
        <p:spPr bwMode="auto">
          <a:xfrm>
            <a:off x="609600" y="1492250"/>
            <a:ext cx="295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6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Algorithm 8.1:</a:t>
            </a:r>
          </a:p>
        </p:txBody>
      </p:sp>
      <p:sp>
        <p:nvSpPr>
          <p:cNvPr id="77828" name="Text Box 1028"/>
          <p:cNvSpPr txBox="1">
            <a:spLocks noChangeArrowheads="1"/>
          </p:cNvSpPr>
          <p:nvPr/>
        </p:nvSpPr>
        <p:spPr bwMode="auto">
          <a:xfrm>
            <a:off x="3778250" y="1492250"/>
            <a:ext cx="3003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600" b="1" i="1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Average of two</a:t>
            </a:r>
          </a:p>
        </p:txBody>
      </p:sp>
    </p:spTree>
    <p:extLst>
      <p:ext uri="{BB962C8B-B14F-4D97-AF65-F5344CB8AC3E}">
        <p14:creationId xmlns:p14="http://schemas.microsoft.com/office/powerpoint/2010/main" val="3265636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144463" y="249238"/>
            <a:ext cx="2017712" cy="61753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i="1"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Example 2</a:t>
            </a: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457200" y="1393825"/>
            <a:ext cx="8458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600">
                <a:latin typeface="Times" panose="02020603050405020304" pitchFamily="18" charset="0"/>
                <a:ea typeface="新細明體" charset="-120"/>
              </a:rPr>
              <a:t>Write an algorithm to change a numeric grade to a pass/no pass grade.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228600" y="3048000"/>
            <a:ext cx="1643063" cy="617538"/>
          </a:xfrm>
          <a:prstGeom prst="rect">
            <a:avLst/>
          </a:prstGeom>
          <a:solidFill>
            <a:schemeClr val="bg2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i="1"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Solution</a:t>
            </a: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381000" y="381000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600">
                <a:solidFill>
                  <a:srgbClr val="000000"/>
                </a:solidFill>
                <a:latin typeface="Times" panose="02020603050405020304" pitchFamily="18" charset="0"/>
                <a:ea typeface="新細明體" charset="-120"/>
              </a:rPr>
              <a:t>See Algorithm 8.2 on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4219883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609600" y="1416050"/>
            <a:ext cx="7696200" cy="44386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F"/>
              </a:gs>
            </a:gsLst>
            <a:lin ang="5400000" scaled="1"/>
          </a:gra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zh-TW" altLang="en-US" sz="2800" b="1">
                <a:solidFill>
                  <a:schemeClr val="accent2"/>
                </a:solidFill>
                <a:ea typeface="新細明體" charset="-120"/>
              </a:rPr>
              <a:t>	</a:t>
            </a:r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Pass/NoPassGrade</a:t>
            </a:r>
          </a:p>
          <a:p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	Input:</a:t>
            </a:r>
            <a:r>
              <a:rPr lang="en-US" altLang="zh-TW" sz="2800">
                <a:ea typeface="新細明體" charset="-120"/>
              </a:rPr>
              <a:t> </a:t>
            </a:r>
            <a:r>
              <a:rPr lang="en-US" altLang="zh-TW" sz="2800" b="1">
                <a:ea typeface="新細明體" charset="-120"/>
              </a:rPr>
              <a:t>One number</a:t>
            </a:r>
          </a:p>
          <a:p>
            <a:pPr>
              <a:buFontTx/>
              <a:buAutoNum type="arabicPeriod"/>
            </a:pPr>
            <a:r>
              <a:rPr lang="en-US" altLang="zh-TW" sz="2800" b="1">
                <a:ea typeface="新細明體" charset="-120"/>
              </a:rPr>
              <a:t>if</a:t>
            </a:r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 </a:t>
            </a:r>
            <a:r>
              <a:rPr lang="en-US" altLang="zh-TW" sz="2800" b="1">
                <a:ea typeface="新細明體" charset="-120"/>
              </a:rPr>
              <a:t>(the number is greater than or equal to 70)</a:t>
            </a:r>
            <a:br>
              <a:rPr lang="en-US" altLang="zh-TW" sz="2800" b="1">
                <a:ea typeface="新細明體" charset="-120"/>
              </a:rPr>
            </a:br>
            <a:r>
              <a:rPr lang="en-US" altLang="zh-TW" sz="2800" b="1">
                <a:ea typeface="新細明體" charset="-120"/>
              </a:rPr>
              <a:t>then</a:t>
            </a:r>
          </a:p>
          <a:p>
            <a:pPr lvl="1"/>
            <a:r>
              <a:rPr lang="en-US" altLang="zh-TW" sz="2800" b="1">
                <a:ea typeface="新細明體" charset="-120"/>
              </a:rPr>
              <a:t>    1.1  Set the grade to “pass”</a:t>
            </a:r>
          </a:p>
          <a:p>
            <a:pPr lvl="1"/>
            <a:r>
              <a:rPr lang="en-US" altLang="zh-TW" sz="2800" b="1">
                <a:ea typeface="新細明體" charset="-120"/>
              </a:rPr>
              <a:t>else</a:t>
            </a:r>
          </a:p>
          <a:p>
            <a:pPr lvl="1"/>
            <a:r>
              <a:rPr lang="en-US" altLang="zh-TW" sz="2800" b="1">
                <a:ea typeface="新細明體" charset="-120"/>
              </a:rPr>
              <a:t>    1.2   Set the grade to “nopass”</a:t>
            </a:r>
          </a:p>
          <a:p>
            <a:pPr lvl="1"/>
            <a:r>
              <a:rPr lang="en-US" altLang="zh-TW" sz="2800" b="1">
                <a:ea typeface="新細明體" charset="-120"/>
              </a:rPr>
              <a:t>End if</a:t>
            </a:r>
          </a:p>
          <a:p>
            <a:pPr>
              <a:buFontTx/>
              <a:buAutoNum type="arabicPeriod"/>
            </a:pPr>
            <a:r>
              <a:rPr lang="en-US" altLang="zh-TW" sz="2800" b="1">
                <a:ea typeface="新細明體" charset="-120"/>
              </a:rPr>
              <a:t>Return the grade</a:t>
            </a:r>
          </a:p>
          <a:p>
            <a:r>
              <a:rPr lang="en-US" altLang="zh-TW" sz="2800" b="1">
                <a:ea typeface="新細明體" charset="-120"/>
              </a:rPr>
              <a:t>	</a:t>
            </a:r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End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295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6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Algorithm 8.2: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778250" y="685800"/>
            <a:ext cx="3867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600" b="1" i="1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Pass/no pass Grade</a:t>
            </a:r>
          </a:p>
        </p:txBody>
      </p:sp>
    </p:spTree>
    <p:extLst>
      <p:ext uri="{BB962C8B-B14F-4D97-AF65-F5344CB8AC3E}">
        <p14:creationId xmlns:p14="http://schemas.microsoft.com/office/powerpoint/2010/main" val="1745040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144463" y="249238"/>
            <a:ext cx="2017712" cy="61753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i="1"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Example 3</a:t>
            </a: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457200" y="1393825"/>
            <a:ext cx="8458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600">
                <a:latin typeface="Times" panose="02020603050405020304" pitchFamily="18" charset="0"/>
                <a:ea typeface="新細明體" charset="-120"/>
              </a:rPr>
              <a:t>Write an algorithm to change a numeric grade to a letter grade.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228600" y="3048000"/>
            <a:ext cx="1643063" cy="617538"/>
          </a:xfrm>
          <a:prstGeom prst="rect">
            <a:avLst/>
          </a:prstGeom>
          <a:solidFill>
            <a:schemeClr val="bg2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i="1"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Solution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381000" y="381000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600">
                <a:solidFill>
                  <a:srgbClr val="000000"/>
                </a:solidFill>
                <a:latin typeface="Times" panose="02020603050405020304" pitchFamily="18" charset="0"/>
                <a:ea typeface="新細明體" charset="-120"/>
              </a:rPr>
              <a:t>See Algorithm 8.3 on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3457756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228600" y="219075"/>
            <a:ext cx="1974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600">
                <a:ea typeface="新細明體" charset="-120"/>
              </a:rPr>
              <a:t>Chapter 8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985963" y="2605088"/>
            <a:ext cx="5343525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8800" b="1" i="1">
                <a:solidFill>
                  <a:srgbClr val="FF0066"/>
                </a:solidFill>
                <a:ea typeface="新細明體" charset="-120"/>
              </a:rPr>
              <a:t>Algorithms</a:t>
            </a:r>
          </a:p>
        </p:txBody>
      </p:sp>
    </p:spTree>
    <p:extLst>
      <p:ext uri="{BB962C8B-B14F-4D97-AF65-F5344CB8AC3E}">
        <p14:creationId xmlns:p14="http://schemas.microsoft.com/office/powerpoint/2010/main" val="1272184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1026"/>
          <p:cNvSpPr txBox="1">
            <a:spLocks noChangeArrowheads="1"/>
          </p:cNvSpPr>
          <p:nvPr/>
        </p:nvSpPr>
        <p:spPr bwMode="auto">
          <a:xfrm>
            <a:off x="304800" y="1339850"/>
            <a:ext cx="8229600" cy="44386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F"/>
              </a:gs>
            </a:gsLst>
            <a:lin ang="5400000" scaled="1"/>
          </a:gra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zh-TW" altLang="en-US" sz="2800" b="1">
                <a:solidFill>
                  <a:schemeClr val="accent2"/>
                </a:solidFill>
                <a:ea typeface="新細明體" charset="-120"/>
              </a:rPr>
              <a:t>	</a:t>
            </a:r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LetterGrade</a:t>
            </a:r>
          </a:p>
          <a:p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	Input:</a:t>
            </a:r>
            <a:r>
              <a:rPr lang="en-US" altLang="zh-TW" sz="2800">
                <a:ea typeface="新細明體" charset="-120"/>
              </a:rPr>
              <a:t> </a:t>
            </a:r>
            <a:r>
              <a:rPr lang="en-US" altLang="zh-TW" sz="2800" b="1">
                <a:ea typeface="新細明體" charset="-120"/>
              </a:rPr>
              <a:t>One number</a:t>
            </a:r>
          </a:p>
          <a:p>
            <a:r>
              <a:rPr lang="en-US" altLang="zh-TW" sz="2800" b="1">
                <a:ea typeface="新細明體" charset="-120"/>
              </a:rPr>
              <a:t>1. 	if</a:t>
            </a:r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 </a:t>
            </a:r>
            <a:r>
              <a:rPr lang="en-US" altLang="zh-TW" sz="2800" b="1">
                <a:ea typeface="新細明體" charset="-120"/>
              </a:rPr>
              <a:t>(the number is between 90 and 100, inclusive)</a:t>
            </a:r>
            <a:br>
              <a:rPr lang="en-US" altLang="zh-TW" sz="2800" b="1">
                <a:ea typeface="新細明體" charset="-120"/>
              </a:rPr>
            </a:br>
            <a:r>
              <a:rPr lang="en-US" altLang="zh-TW" sz="2800" b="1">
                <a:ea typeface="新細明體" charset="-120"/>
              </a:rPr>
              <a:t>then</a:t>
            </a:r>
          </a:p>
          <a:p>
            <a:pPr lvl="1"/>
            <a:r>
              <a:rPr lang="en-US" altLang="zh-TW" sz="2800" b="1">
                <a:ea typeface="新細明體" charset="-120"/>
              </a:rPr>
              <a:t>    1.1  Set the grade to “A”</a:t>
            </a:r>
          </a:p>
          <a:p>
            <a:pPr lvl="1"/>
            <a:r>
              <a:rPr lang="en-US" altLang="zh-TW" sz="2800" b="1">
                <a:ea typeface="新細明體" charset="-120"/>
              </a:rPr>
              <a:t>End if</a:t>
            </a:r>
          </a:p>
          <a:p>
            <a:r>
              <a:rPr lang="en-US" altLang="zh-TW" sz="2800" b="1">
                <a:ea typeface="新細明體" charset="-120"/>
              </a:rPr>
              <a:t>2.	if</a:t>
            </a:r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 </a:t>
            </a:r>
            <a:r>
              <a:rPr lang="en-US" altLang="zh-TW" sz="2800" b="1">
                <a:ea typeface="新細明體" charset="-120"/>
              </a:rPr>
              <a:t>(the number is between 80 and 89, inclusive)</a:t>
            </a:r>
            <a:br>
              <a:rPr lang="en-US" altLang="zh-TW" sz="2800" b="1">
                <a:ea typeface="新細明體" charset="-120"/>
              </a:rPr>
            </a:br>
            <a:r>
              <a:rPr lang="en-US" altLang="zh-TW" sz="2800" b="1">
                <a:ea typeface="新細明體" charset="-120"/>
              </a:rPr>
              <a:t>then</a:t>
            </a:r>
          </a:p>
          <a:p>
            <a:pPr lvl="1"/>
            <a:r>
              <a:rPr lang="en-US" altLang="zh-TW" sz="2800" b="1">
                <a:ea typeface="新細明體" charset="-120"/>
              </a:rPr>
              <a:t>    2.1  Set the grade to “B”</a:t>
            </a:r>
          </a:p>
          <a:p>
            <a:pPr lvl="1"/>
            <a:r>
              <a:rPr lang="en-US" altLang="zh-TW" sz="2800" b="1">
                <a:ea typeface="新細明體" charset="-120"/>
              </a:rPr>
              <a:t>End if</a:t>
            </a:r>
            <a:endParaRPr lang="en-US" altLang="zh-TW" sz="2800" b="1">
              <a:solidFill>
                <a:schemeClr val="accent2"/>
              </a:solidFill>
              <a:ea typeface="新細明體" charset="-120"/>
            </a:endParaRPr>
          </a:p>
        </p:txBody>
      </p:sp>
      <p:sp>
        <p:nvSpPr>
          <p:cNvPr id="82947" name="Text Box 1027"/>
          <p:cNvSpPr txBox="1">
            <a:spLocks noChangeArrowheads="1"/>
          </p:cNvSpPr>
          <p:nvPr/>
        </p:nvSpPr>
        <p:spPr bwMode="auto">
          <a:xfrm>
            <a:off x="304800" y="609600"/>
            <a:ext cx="295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36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Algorithm 8.3:</a:t>
            </a:r>
          </a:p>
        </p:txBody>
      </p:sp>
      <p:sp>
        <p:nvSpPr>
          <p:cNvPr id="82948" name="Text Box 1028"/>
          <p:cNvSpPr txBox="1">
            <a:spLocks noChangeArrowheads="1"/>
          </p:cNvSpPr>
          <p:nvPr/>
        </p:nvSpPr>
        <p:spPr bwMode="auto">
          <a:xfrm>
            <a:off x="3505200" y="609600"/>
            <a:ext cx="2482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3600" b="1" i="1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Letter grade</a:t>
            </a:r>
          </a:p>
        </p:txBody>
      </p:sp>
      <p:sp>
        <p:nvSpPr>
          <p:cNvPr id="82951" name="Text Box 1031"/>
          <p:cNvSpPr txBox="1">
            <a:spLocks noChangeArrowheads="1"/>
          </p:cNvSpPr>
          <p:nvPr/>
        </p:nvSpPr>
        <p:spPr bwMode="auto">
          <a:xfrm>
            <a:off x="2590800" y="5867400"/>
            <a:ext cx="3690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66"/>
                </a:solidFill>
                <a:ea typeface="新細明體" charset="-120"/>
              </a:rPr>
              <a:t>Continues on the next slide</a:t>
            </a:r>
          </a:p>
        </p:txBody>
      </p:sp>
    </p:spTree>
    <p:extLst>
      <p:ext uri="{BB962C8B-B14F-4D97-AF65-F5344CB8AC3E}">
        <p14:creationId xmlns:p14="http://schemas.microsoft.com/office/powerpoint/2010/main" val="35231803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1026"/>
          <p:cNvSpPr txBox="1">
            <a:spLocks noChangeArrowheads="1"/>
          </p:cNvSpPr>
          <p:nvPr/>
        </p:nvSpPr>
        <p:spPr bwMode="auto">
          <a:xfrm>
            <a:off x="304800" y="1339850"/>
            <a:ext cx="8229600" cy="35845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F"/>
              </a:gs>
            </a:gsLst>
            <a:lin ang="5400000" scaled="1"/>
          </a:gra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TW" sz="2800" b="1">
                <a:ea typeface="新細明體" charset="-120"/>
              </a:rPr>
              <a:t>3.	if</a:t>
            </a:r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 </a:t>
            </a:r>
            <a:r>
              <a:rPr lang="en-US" altLang="zh-TW" sz="2800" b="1">
                <a:ea typeface="新細明體" charset="-120"/>
              </a:rPr>
              <a:t>(the number is between 70  and 79, inclusive)</a:t>
            </a:r>
            <a:br>
              <a:rPr lang="en-US" altLang="zh-TW" sz="2800" b="1">
                <a:ea typeface="新細明體" charset="-120"/>
              </a:rPr>
            </a:br>
            <a:r>
              <a:rPr lang="en-US" altLang="zh-TW" sz="2800" b="1">
                <a:ea typeface="新細明體" charset="-120"/>
              </a:rPr>
              <a:t>then</a:t>
            </a:r>
          </a:p>
          <a:p>
            <a:pPr lvl="1"/>
            <a:r>
              <a:rPr lang="en-US" altLang="zh-TW" sz="2800" b="1">
                <a:ea typeface="新細明體" charset="-120"/>
              </a:rPr>
              <a:t>    3.1  Set the grade to “C”</a:t>
            </a:r>
          </a:p>
          <a:p>
            <a:pPr lvl="1"/>
            <a:r>
              <a:rPr lang="en-US" altLang="zh-TW" sz="2800" b="1">
                <a:ea typeface="新細明體" charset="-120"/>
              </a:rPr>
              <a:t>End if</a:t>
            </a:r>
          </a:p>
          <a:p>
            <a:r>
              <a:rPr lang="en-US" altLang="zh-TW" sz="2800" b="1">
                <a:ea typeface="新細明體" charset="-120"/>
              </a:rPr>
              <a:t>4.	if</a:t>
            </a:r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 </a:t>
            </a:r>
            <a:r>
              <a:rPr lang="en-US" altLang="zh-TW" sz="2800" b="1">
                <a:ea typeface="新細明體" charset="-120"/>
              </a:rPr>
              <a:t>(the number is between 60  and 69, inclusive)</a:t>
            </a:r>
            <a:br>
              <a:rPr lang="en-US" altLang="zh-TW" sz="2800" b="1">
                <a:ea typeface="新細明體" charset="-120"/>
              </a:rPr>
            </a:br>
            <a:r>
              <a:rPr lang="en-US" altLang="zh-TW" sz="2800" b="1">
                <a:ea typeface="新細明體" charset="-120"/>
              </a:rPr>
              <a:t>then</a:t>
            </a:r>
          </a:p>
          <a:p>
            <a:pPr lvl="1"/>
            <a:r>
              <a:rPr lang="en-US" altLang="zh-TW" sz="2800" b="1">
                <a:ea typeface="新細明體" charset="-120"/>
              </a:rPr>
              <a:t>    4.1  Set the grade to “D”</a:t>
            </a:r>
          </a:p>
          <a:p>
            <a:pPr lvl="1"/>
            <a:r>
              <a:rPr lang="en-US" altLang="zh-TW" sz="2800" b="1">
                <a:ea typeface="新細明體" charset="-120"/>
              </a:rPr>
              <a:t>End if</a:t>
            </a:r>
            <a:endParaRPr lang="en-US" altLang="zh-TW" sz="2800" b="1">
              <a:solidFill>
                <a:schemeClr val="accent2"/>
              </a:solidFill>
              <a:ea typeface="新細明體" charset="-120"/>
            </a:endParaRPr>
          </a:p>
        </p:txBody>
      </p:sp>
      <p:sp>
        <p:nvSpPr>
          <p:cNvPr id="89091" name="Text Box 1027"/>
          <p:cNvSpPr txBox="1">
            <a:spLocks noChangeArrowheads="1"/>
          </p:cNvSpPr>
          <p:nvPr/>
        </p:nvSpPr>
        <p:spPr bwMode="auto">
          <a:xfrm>
            <a:off x="304800" y="609600"/>
            <a:ext cx="295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36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Algorithm 8.3:</a:t>
            </a:r>
          </a:p>
        </p:txBody>
      </p:sp>
      <p:sp>
        <p:nvSpPr>
          <p:cNvPr id="89092" name="Text Box 1028"/>
          <p:cNvSpPr txBox="1">
            <a:spLocks noChangeArrowheads="1"/>
          </p:cNvSpPr>
          <p:nvPr/>
        </p:nvSpPr>
        <p:spPr bwMode="auto">
          <a:xfrm>
            <a:off x="3505200" y="60960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3600" b="1" i="1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Letter grade (continued)</a:t>
            </a:r>
          </a:p>
        </p:txBody>
      </p:sp>
      <p:sp>
        <p:nvSpPr>
          <p:cNvPr id="89093" name="Text Box 1029"/>
          <p:cNvSpPr txBox="1">
            <a:spLocks noChangeArrowheads="1"/>
          </p:cNvSpPr>
          <p:nvPr/>
        </p:nvSpPr>
        <p:spPr bwMode="auto">
          <a:xfrm>
            <a:off x="2590800" y="5105400"/>
            <a:ext cx="3690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FF0066"/>
                </a:solidFill>
                <a:ea typeface="新細明體" charset="-120"/>
              </a:rPr>
              <a:t>Continues on the next slide</a:t>
            </a:r>
          </a:p>
        </p:txBody>
      </p:sp>
    </p:spTree>
    <p:extLst>
      <p:ext uri="{BB962C8B-B14F-4D97-AF65-F5344CB8AC3E}">
        <p14:creationId xmlns:p14="http://schemas.microsoft.com/office/powerpoint/2010/main" val="4346583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304800" y="1339850"/>
            <a:ext cx="8229600" cy="27305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F"/>
              </a:gs>
            </a:gsLst>
            <a:lin ang="5400000" scaled="1"/>
          </a:gra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TW" sz="2800" b="1">
                <a:ea typeface="新細明體" charset="-120"/>
              </a:rPr>
              <a:t>5.	If</a:t>
            </a:r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 </a:t>
            </a:r>
            <a:r>
              <a:rPr lang="en-US" altLang="zh-TW" sz="2800" b="1">
                <a:ea typeface="新細明體" charset="-120"/>
              </a:rPr>
              <a:t>(the number is less than 60)</a:t>
            </a:r>
            <a:br>
              <a:rPr lang="en-US" altLang="zh-TW" sz="2800" b="1">
                <a:ea typeface="新細明體" charset="-120"/>
              </a:rPr>
            </a:br>
            <a:r>
              <a:rPr lang="en-US" altLang="zh-TW" sz="2800" b="1">
                <a:ea typeface="新細明體" charset="-120"/>
              </a:rPr>
              <a:t>then</a:t>
            </a:r>
          </a:p>
          <a:p>
            <a:pPr lvl="1"/>
            <a:r>
              <a:rPr lang="en-US" altLang="zh-TW" sz="2800" b="1">
                <a:ea typeface="新細明體" charset="-120"/>
              </a:rPr>
              <a:t>    5.1  Set the grade to “F”</a:t>
            </a:r>
          </a:p>
          <a:p>
            <a:pPr lvl="1"/>
            <a:r>
              <a:rPr lang="en-US" altLang="zh-TW" sz="2800" b="1">
                <a:ea typeface="新細明體" charset="-120"/>
              </a:rPr>
              <a:t>End if</a:t>
            </a:r>
          </a:p>
          <a:p>
            <a:r>
              <a:rPr lang="en-US" altLang="zh-TW" sz="2800" b="1">
                <a:ea typeface="新細明體" charset="-120"/>
              </a:rPr>
              <a:t>6.	Return the grade</a:t>
            </a:r>
          </a:p>
          <a:p>
            <a:pPr lvl="1"/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End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304800" y="609600"/>
            <a:ext cx="295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36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Algorithm 8.3: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505200" y="609600"/>
            <a:ext cx="502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3600" b="1" i="1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Letter grade (continued)</a:t>
            </a:r>
          </a:p>
        </p:txBody>
      </p:sp>
    </p:spTree>
    <p:extLst>
      <p:ext uri="{BB962C8B-B14F-4D97-AF65-F5344CB8AC3E}">
        <p14:creationId xmlns:p14="http://schemas.microsoft.com/office/powerpoint/2010/main" val="1693744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144463" y="249238"/>
            <a:ext cx="2017712" cy="61753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i="1"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Example 4</a:t>
            </a: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457200" y="1393825"/>
            <a:ext cx="84582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600">
                <a:latin typeface="Times" panose="02020603050405020304" pitchFamily="18" charset="0"/>
                <a:ea typeface="新細明體" charset="-120"/>
              </a:rPr>
              <a:t>Write an algorithm to find the largest of a set of numbers. You do not know the number of numbers.</a:t>
            </a: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228600" y="3429000"/>
            <a:ext cx="1643063" cy="617538"/>
          </a:xfrm>
          <a:prstGeom prst="rect">
            <a:avLst/>
          </a:prstGeom>
          <a:solidFill>
            <a:schemeClr val="bg2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i="1"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Solution</a:t>
            </a: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381000" y="419100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600">
                <a:solidFill>
                  <a:srgbClr val="000000"/>
                </a:solidFill>
                <a:latin typeface="Times" panose="02020603050405020304" pitchFamily="18" charset="0"/>
                <a:ea typeface="新細明體" charset="-120"/>
              </a:rPr>
              <a:t>See Algorithm 8.4 on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13869031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228600" y="1111250"/>
            <a:ext cx="8534400" cy="48656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F"/>
              </a:gs>
            </a:gsLst>
            <a:lin ang="5400000" scaled="1"/>
          </a:gra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zh-TW" altLang="en-US" sz="2800" b="1">
                <a:solidFill>
                  <a:schemeClr val="accent2"/>
                </a:solidFill>
                <a:ea typeface="新細明體" charset="-120"/>
              </a:rPr>
              <a:t>	</a:t>
            </a:r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FindLargest</a:t>
            </a:r>
          </a:p>
          <a:p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	Input:</a:t>
            </a:r>
            <a:r>
              <a:rPr lang="en-US" altLang="zh-TW" sz="2800">
                <a:ea typeface="新細明體" charset="-120"/>
              </a:rPr>
              <a:t> </a:t>
            </a:r>
            <a:r>
              <a:rPr lang="en-US" altLang="zh-TW" sz="2800" b="1">
                <a:ea typeface="新細明體" charset="-120"/>
              </a:rPr>
              <a:t>A list of positive integers</a:t>
            </a:r>
          </a:p>
          <a:p>
            <a:pPr>
              <a:buFontTx/>
              <a:buAutoNum type="arabicPeriod"/>
            </a:pPr>
            <a:r>
              <a:rPr lang="en-US" altLang="zh-TW" sz="2800" b="1">
                <a:ea typeface="新細明體" charset="-120"/>
              </a:rPr>
              <a:t>Set Largest to 0</a:t>
            </a:r>
          </a:p>
          <a:p>
            <a:pPr>
              <a:buFontTx/>
              <a:buAutoNum type="arabicPeriod"/>
            </a:pPr>
            <a:r>
              <a:rPr lang="en-US" altLang="zh-TW" sz="2800" b="1">
                <a:ea typeface="新細明體" charset="-120"/>
              </a:rPr>
              <a:t>while (more integers)</a:t>
            </a:r>
            <a:br>
              <a:rPr lang="en-US" altLang="zh-TW" sz="2800" b="1">
                <a:ea typeface="新細明體" charset="-120"/>
              </a:rPr>
            </a:br>
            <a:r>
              <a:rPr lang="en-US" altLang="zh-TW" sz="2800" b="1">
                <a:ea typeface="新細明體" charset="-120"/>
              </a:rPr>
              <a:t> 2.1  if (the integer is greater than Largest)</a:t>
            </a:r>
            <a:br>
              <a:rPr lang="en-US" altLang="zh-TW" sz="2800" b="1">
                <a:ea typeface="新細明體" charset="-120"/>
              </a:rPr>
            </a:br>
            <a:r>
              <a:rPr lang="en-US" altLang="zh-TW" sz="2800" b="1">
                <a:ea typeface="新細明體" charset="-120"/>
              </a:rPr>
              <a:t>	     then</a:t>
            </a:r>
            <a:br>
              <a:rPr lang="en-US" altLang="zh-TW" sz="2800" b="1">
                <a:ea typeface="新細明體" charset="-120"/>
              </a:rPr>
            </a:br>
            <a:r>
              <a:rPr lang="en-US" altLang="zh-TW" sz="2800" b="1">
                <a:ea typeface="新細明體" charset="-120"/>
              </a:rPr>
              <a:t>	       2.1.1  Set largest to the value of the integer</a:t>
            </a:r>
            <a:br>
              <a:rPr lang="en-US" altLang="zh-TW" sz="2800" b="1">
                <a:ea typeface="新細明體" charset="-120"/>
              </a:rPr>
            </a:br>
            <a:r>
              <a:rPr lang="en-US" altLang="zh-TW" sz="2800" b="1">
                <a:ea typeface="新細明體" charset="-120"/>
              </a:rPr>
              <a:t>         End if</a:t>
            </a:r>
            <a:br>
              <a:rPr lang="en-US" altLang="zh-TW" sz="2800" b="1">
                <a:ea typeface="新細明體" charset="-120"/>
              </a:rPr>
            </a:br>
            <a:r>
              <a:rPr lang="en-US" altLang="zh-TW" sz="2800" b="1">
                <a:ea typeface="新細明體" charset="-120"/>
              </a:rPr>
              <a:t>End while </a:t>
            </a:r>
          </a:p>
          <a:p>
            <a:pPr>
              <a:buFontTx/>
              <a:buAutoNum type="arabicPeriod"/>
            </a:pPr>
            <a:r>
              <a:rPr lang="en-US" altLang="zh-TW" sz="2800" b="1">
                <a:ea typeface="新細明體" charset="-120"/>
              </a:rPr>
              <a:t>Return Largest</a:t>
            </a:r>
          </a:p>
          <a:p>
            <a:r>
              <a:rPr lang="en-US" altLang="zh-TW" sz="2800" b="1">
                <a:ea typeface="新細明體" charset="-120"/>
              </a:rPr>
              <a:t>	</a:t>
            </a:r>
            <a:r>
              <a:rPr lang="en-US" altLang="zh-TW" sz="2800" b="1">
                <a:solidFill>
                  <a:schemeClr val="accent2"/>
                </a:solidFill>
                <a:ea typeface="新細明體" charset="-120"/>
              </a:rPr>
              <a:t>End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304800" y="381000"/>
            <a:ext cx="295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6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Algorithm 8.4: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3473450" y="381000"/>
            <a:ext cx="2482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600" b="1" i="1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Find largest</a:t>
            </a:r>
          </a:p>
        </p:txBody>
      </p:sp>
    </p:spTree>
    <p:extLst>
      <p:ext uri="{BB962C8B-B14F-4D97-AF65-F5344CB8AC3E}">
        <p14:creationId xmlns:p14="http://schemas.microsoft.com/office/powerpoint/2010/main" val="3476253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144463" y="249238"/>
            <a:ext cx="2017712" cy="61753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i="1"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Example 5</a:t>
            </a: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457200" y="1393825"/>
            <a:ext cx="8458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600">
                <a:latin typeface="Times" panose="02020603050405020304" pitchFamily="18" charset="0"/>
                <a:ea typeface="新細明體" charset="-120"/>
              </a:rPr>
              <a:t>Write an algorithm to find the largest of 1000 numbers.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228600" y="3429000"/>
            <a:ext cx="1643063" cy="617538"/>
          </a:xfrm>
          <a:prstGeom prst="rect">
            <a:avLst/>
          </a:prstGeom>
          <a:solidFill>
            <a:schemeClr val="bg2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i="1"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Solution</a:t>
            </a: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381000" y="419100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600">
                <a:solidFill>
                  <a:srgbClr val="000000"/>
                </a:solidFill>
                <a:latin typeface="Times" panose="02020603050405020304" pitchFamily="18" charset="0"/>
                <a:ea typeface="新細明體" charset="-120"/>
              </a:rPr>
              <a:t>See Algorithm 8.5 on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19994883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381000" y="1257300"/>
            <a:ext cx="8305800" cy="49149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F"/>
              </a:gs>
            </a:gsLst>
            <a:lin ang="5400000" scaled="1"/>
          </a:gra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zh-TW" altLang="en-US" b="1">
                <a:solidFill>
                  <a:schemeClr val="accent2"/>
                </a:solidFill>
                <a:ea typeface="新細明體" charset="-120"/>
              </a:rPr>
              <a:t>	</a:t>
            </a:r>
            <a:r>
              <a:rPr lang="en-US" altLang="zh-TW" b="1">
                <a:solidFill>
                  <a:schemeClr val="accent2"/>
                </a:solidFill>
                <a:ea typeface="新細明體" charset="-120"/>
              </a:rPr>
              <a:t>FindLargest</a:t>
            </a:r>
          </a:p>
          <a:p>
            <a:r>
              <a:rPr lang="en-US" altLang="zh-TW" b="1">
                <a:solidFill>
                  <a:schemeClr val="accent2"/>
                </a:solidFill>
                <a:ea typeface="新細明體" charset="-120"/>
              </a:rPr>
              <a:t>	Input:</a:t>
            </a:r>
            <a:r>
              <a:rPr lang="en-US" altLang="zh-TW">
                <a:ea typeface="新細明體" charset="-120"/>
              </a:rPr>
              <a:t> </a:t>
            </a:r>
            <a:r>
              <a:rPr lang="en-US" altLang="zh-TW" b="1">
                <a:ea typeface="新細明體" charset="-120"/>
              </a:rPr>
              <a:t>1000 positive integers</a:t>
            </a:r>
          </a:p>
          <a:p>
            <a:pPr>
              <a:buFontTx/>
              <a:buAutoNum type="arabicPeriod"/>
            </a:pPr>
            <a:r>
              <a:rPr lang="en-US" altLang="zh-TW" b="1">
                <a:ea typeface="新細明體" charset="-120"/>
              </a:rPr>
              <a:t>Set Largest to 0</a:t>
            </a:r>
          </a:p>
          <a:p>
            <a:pPr>
              <a:buFontTx/>
              <a:buAutoNum type="arabicPeriod"/>
            </a:pPr>
            <a:r>
              <a:rPr lang="en-US" altLang="zh-TW" b="1">
                <a:ea typeface="新細明體" charset="-120"/>
              </a:rPr>
              <a:t>Set Counter to 0</a:t>
            </a:r>
          </a:p>
          <a:p>
            <a:pPr>
              <a:buFontTx/>
              <a:buAutoNum type="arabicPeriod"/>
            </a:pPr>
            <a:r>
              <a:rPr lang="en-US" altLang="zh-TW" b="1">
                <a:ea typeface="新細明體" charset="-120"/>
              </a:rPr>
              <a:t>while (Counter less than 1000)</a:t>
            </a:r>
            <a:br>
              <a:rPr lang="en-US" altLang="zh-TW" b="1">
                <a:ea typeface="新細明體" charset="-120"/>
              </a:rPr>
            </a:br>
            <a:r>
              <a:rPr lang="en-US" altLang="zh-TW" b="1">
                <a:ea typeface="新細明體" charset="-120"/>
              </a:rPr>
              <a:t> 3.1  if (the integer is greater than Largest)</a:t>
            </a:r>
            <a:br>
              <a:rPr lang="en-US" altLang="zh-TW" b="1">
                <a:ea typeface="新細明體" charset="-120"/>
              </a:rPr>
            </a:br>
            <a:r>
              <a:rPr lang="en-US" altLang="zh-TW" b="1">
                <a:ea typeface="新細明體" charset="-120"/>
              </a:rPr>
              <a:t>	     then</a:t>
            </a:r>
            <a:br>
              <a:rPr lang="en-US" altLang="zh-TW" b="1">
                <a:ea typeface="新細明體" charset="-120"/>
              </a:rPr>
            </a:br>
            <a:r>
              <a:rPr lang="en-US" altLang="zh-TW" b="1">
                <a:ea typeface="新細明體" charset="-120"/>
              </a:rPr>
              <a:t>	       3.1.1  Set Largest to the value of the integer</a:t>
            </a:r>
            <a:br>
              <a:rPr lang="en-US" altLang="zh-TW" b="1">
                <a:ea typeface="新細明體" charset="-120"/>
              </a:rPr>
            </a:br>
            <a:r>
              <a:rPr lang="en-US" altLang="zh-TW" b="1">
                <a:ea typeface="新細明體" charset="-120"/>
              </a:rPr>
              <a:t>         End if</a:t>
            </a:r>
            <a:br>
              <a:rPr lang="en-US" altLang="zh-TW" b="1">
                <a:ea typeface="新細明體" charset="-120"/>
              </a:rPr>
            </a:br>
            <a:r>
              <a:rPr lang="en-US" altLang="zh-TW" b="1">
                <a:ea typeface="新細明體" charset="-120"/>
              </a:rPr>
              <a:t>  3.2  Increment Counter</a:t>
            </a:r>
            <a:br>
              <a:rPr lang="en-US" altLang="zh-TW" b="1">
                <a:ea typeface="新細明體" charset="-120"/>
              </a:rPr>
            </a:br>
            <a:r>
              <a:rPr lang="en-US" altLang="zh-TW" b="1">
                <a:ea typeface="新細明體" charset="-120"/>
              </a:rPr>
              <a:t>End while</a:t>
            </a:r>
          </a:p>
          <a:p>
            <a:pPr>
              <a:buFontTx/>
              <a:buAutoNum type="arabicPeriod"/>
            </a:pPr>
            <a:r>
              <a:rPr lang="en-US" altLang="zh-TW" b="1">
                <a:ea typeface="新細明體" charset="-120"/>
              </a:rPr>
              <a:t>Return Largest</a:t>
            </a:r>
          </a:p>
          <a:p>
            <a:r>
              <a:rPr lang="en-US" altLang="zh-TW" b="1">
                <a:ea typeface="新細明體" charset="-120"/>
              </a:rPr>
              <a:t>	</a:t>
            </a:r>
            <a:r>
              <a:rPr lang="en-US" altLang="zh-TW" b="1">
                <a:solidFill>
                  <a:schemeClr val="accent2"/>
                </a:solidFill>
                <a:ea typeface="新細明體" charset="-120"/>
              </a:rPr>
              <a:t>End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457200" y="501650"/>
            <a:ext cx="295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6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Algorithm 8.5: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625850" y="623888"/>
            <a:ext cx="45291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 i="1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Find largest of 1000 numbers</a:t>
            </a:r>
          </a:p>
        </p:txBody>
      </p:sp>
    </p:spTree>
    <p:extLst>
      <p:ext uri="{BB962C8B-B14F-4D97-AF65-F5344CB8AC3E}">
        <p14:creationId xmlns:p14="http://schemas.microsoft.com/office/powerpoint/2010/main" val="270711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498" name="Group 2"/>
          <p:cNvGrpSpPr>
            <a:grpSpLocks/>
          </p:cNvGrpSpPr>
          <p:nvPr/>
        </p:nvGrpSpPr>
        <p:grpSpPr bwMode="auto">
          <a:xfrm>
            <a:off x="714375" y="2133600"/>
            <a:ext cx="5453063" cy="457200"/>
            <a:chOff x="336" y="1786"/>
            <a:chExt cx="3435" cy="288"/>
          </a:xfrm>
        </p:grpSpPr>
        <p:sp>
          <p:nvSpPr>
            <p:cNvPr id="106499" name="Rectangle 3"/>
            <p:cNvSpPr>
              <a:spLocks noChangeArrowheads="1"/>
            </p:cNvSpPr>
            <p:nvPr/>
          </p:nvSpPr>
          <p:spPr bwMode="auto">
            <a:xfrm>
              <a:off x="336" y="185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zh-TW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endParaRPr>
            </a:p>
          </p:txBody>
        </p:sp>
        <p:sp>
          <p:nvSpPr>
            <p:cNvPr id="106500" name="Text Box 4"/>
            <p:cNvSpPr txBox="1">
              <a:spLocks noChangeArrowheads="1"/>
            </p:cNvSpPr>
            <p:nvPr/>
          </p:nvSpPr>
          <p:spPr bwMode="auto">
            <a:xfrm>
              <a:off x="566" y="1786"/>
              <a:ext cx="32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effectLst>
                    <a:outerShdw blurRad="38100" dist="38100" dir="2700000" algn="tl">
                      <a:srgbClr val="C0C0C0"/>
                    </a:outerShdw>
                  </a:effectLst>
                  <a:ea typeface="新細明體" charset="-120"/>
                </a:rPr>
                <a:t>Understand the concept of an algorithm.</a:t>
              </a:r>
            </a:p>
          </p:txBody>
        </p:sp>
      </p:grpSp>
      <p:grpSp>
        <p:nvGrpSpPr>
          <p:cNvPr id="106501" name="Group 5"/>
          <p:cNvGrpSpPr>
            <a:grpSpLocks/>
          </p:cNvGrpSpPr>
          <p:nvPr/>
        </p:nvGrpSpPr>
        <p:grpSpPr bwMode="auto">
          <a:xfrm>
            <a:off x="714375" y="2843213"/>
            <a:ext cx="6680200" cy="822325"/>
            <a:chOff x="432" y="634"/>
            <a:chExt cx="4208" cy="518"/>
          </a:xfrm>
        </p:grpSpPr>
        <p:sp>
          <p:nvSpPr>
            <p:cNvPr id="106502" name="Rectangle 6"/>
            <p:cNvSpPr>
              <a:spLocks noChangeArrowheads="1"/>
            </p:cNvSpPr>
            <p:nvPr/>
          </p:nvSpPr>
          <p:spPr bwMode="auto">
            <a:xfrm>
              <a:off x="432" y="7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03" name="Text Box 7"/>
            <p:cNvSpPr txBox="1">
              <a:spLocks noChangeArrowheads="1"/>
            </p:cNvSpPr>
            <p:nvPr/>
          </p:nvSpPr>
          <p:spPr bwMode="auto">
            <a:xfrm>
              <a:off x="662" y="634"/>
              <a:ext cx="397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effectLst>
                    <a:outerShdw blurRad="38100" dist="38100" dir="2700000" algn="tl">
                      <a:srgbClr val="C0C0C0"/>
                    </a:outerShdw>
                  </a:effectLst>
                  <a:ea typeface="新細明體" charset="-120"/>
                </a:rPr>
                <a:t>Define and use the three constructs for developing</a:t>
              </a:r>
              <a:br>
                <a:rPr lang="en-US" altLang="zh-TW">
                  <a:effectLst>
                    <a:outerShdw blurRad="38100" dist="38100" dir="2700000" algn="tl">
                      <a:srgbClr val="C0C0C0"/>
                    </a:outerShdw>
                  </a:effectLst>
                  <a:ea typeface="新細明體" charset="-120"/>
                </a:rPr>
              </a:br>
              <a:r>
                <a:rPr lang="en-US" altLang="zh-TW">
                  <a:effectLst>
                    <a:outerShdw blurRad="38100" dist="38100" dir="2700000" algn="tl">
                      <a:srgbClr val="C0C0C0"/>
                    </a:outerShdw>
                  </a:effectLst>
                  <a:ea typeface="新細明體" charset="-120"/>
                </a:rPr>
                <a:t>algorithms:  sequence, decision, and repetition.</a:t>
              </a:r>
            </a:p>
          </p:txBody>
        </p:sp>
      </p:grpSp>
      <p:grpSp>
        <p:nvGrpSpPr>
          <p:cNvPr id="106507" name="Group 11"/>
          <p:cNvGrpSpPr>
            <a:grpSpLocks/>
          </p:cNvGrpSpPr>
          <p:nvPr/>
        </p:nvGrpSpPr>
        <p:grpSpPr bwMode="auto">
          <a:xfrm>
            <a:off x="714375" y="3886200"/>
            <a:ext cx="7272338" cy="822325"/>
            <a:chOff x="432" y="634"/>
            <a:chExt cx="4581" cy="518"/>
          </a:xfrm>
        </p:grpSpPr>
        <p:sp>
          <p:nvSpPr>
            <p:cNvPr id="106508" name="Rectangle 12"/>
            <p:cNvSpPr>
              <a:spLocks noChangeArrowheads="1"/>
            </p:cNvSpPr>
            <p:nvPr/>
          </p:nvSpPr>
          <p:spPr bwMode="auto">
            <a:xfrm>
              <a:off x="432" y="7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09" name="Text Box 13"/>
            <p:cNvSpPr txBox="1">
              <a:spLocks noChangeArrowheads="1"/>
            </p:cNvSpPr>
            <p:nvPr/>
          </p:nvSpPr>
          <p:spPr bwMode="auto">
            <a:xfrm>
              <a:off x="662" y="634"/>
              <a:ext cx="435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effectLst>
                    <a:outerShdw blurRad="38100" dist="38100" dir="2700000" algn="tl">
                      <a:srgbClr val="C0C0C0"/>
                    </a:outerShdw>
                  </a:effectLst>
                  <a:ea typeface="新細明體" charset="-120"/>
                </a:rPr>
                <a:t>Understand and use three tools to represent algorithms:</a:t>
              </a:r>
              <a:br>
                <a:rPr lang="en-US" altLang="zh-TW">
                  <a:effectLst>
                    <a:outerShdw blurRad="38100" dist="38100" dir="2700000" algn="tl">
                      <a:srgbClr val="C0C0C0"/>
                    </a:outerShdw>
                  </a:effectLst>
                  <a:ea typeface="新細明體" charset="-120"/>
                </a:rPr>
              </a:br>
              <a:r>
                <a:rPr lang="en-US" altLang="zh-TW">
                  <a:effectLst>
                    <a:outerShdw blurRad="38100" dist="38100" dir="2700000" algn="tl">
                      <a:srgbClr val="C0C0C0"/>
                    </a:outerShdw>
                  </a:effectLst>
                  <a:ea typeface="新細明體" charset="-120"/>
                </a:rPr>
                <a:t>flowchart, pseudocode, and structure chart.</a:t>
              </a:r>
            </a:p>
          </p:txBody>
        </p:sp>
      </p:grpSp>
      <p:sp>
        <p:nvSpPr>
          <p:cNvPr id="106510" name="Text Box 14"/>
          <p:cNvSpPr txBox="1">
            <a:spLocks noChangeArrowheads="1"/>
          </p:cNvSpPr>
          <p:nvPr/>
        </p:nvSpPr>
        <p:spPr bwMode="auto">
          <a:xfrm>
            <a:off x="469900" y="990600"/>
            <a:ext cx="77517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 i="1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After reading this chapter, the reader should </a:t>
            </a:r>
            <a:br>
              <a:rPr lang="en-US" altLang="zh-TW" sz="3200" b="1" i="1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</a:br>
            <a:r>
              <a:rPr lang="en-US" altLang="zh-TW" sz="3200" b="1" i="1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be able to:</a:t>
            </a:r>
          </a:p>
        </p:txBody>
      </p:sp>
      <p:sp>
        <p:nvSpPr>
          <p:cNvPr id="106511" name="Line 15"/>
          <p:cNvSpPr>
            <a:spLocks noChangeShapeType="1"/>
          </p:cNvSpPr>
          <p:nvPr/>
        </p:nvSpPr>
        <p:spPr bwMode="auto">
          <a:xfrm>
            <a:off x="381000" y="914400"/>
            <a:ext cx="8077200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12" name="Text Box 16"/>
          <p:cNvSpPr txBox="1">
            <a:spLocks noChangeArrowheads="1"/>
          </p:cNvSpPr>
          <p:nvPr/>
        </p:nvSpPr>
        <p:spPr bwMode="auto">
          <a:xfrm>
            <a:off x="2770188" y="-152400"/>
            <a:ext cx="31988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6000" b="1" i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O</a:t>
            </a:r>
            <a:r>
              <a:rPr lang="en-US" altLang="zh-TW" sz="3600" b="1" i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BJECTIVES</a:t>
            </a:r>
          </a:p>
        </p:txBody>
      </p:sp>
      <p:grpSp>
        <p:nvGrpSpPr>
          <p:cNvPr id="106513" name="Group 17"/>
          <p:cNvGrpSpPr>
            <a:grpSpLocks/>
          </p:cNvGrpSpPr>
          <p:nvPr/>
        </p:nvGrpSpPr>
        <p:grpSpPr bwMode="auto">
          <a:xfrm>
            <a:off x="714375" y="4876800"/>
            <a:ext cx="7559675" cy="457200"/>
            <a:chOff x="432" y="634"/>
            <a:chExt cx="4762" cy="288"/>
          </a:xfrm>
        </p:grpSpPr>
        <p:sp>
          <p:nvSpPr>
            <p:cNvPr id="106514" name="Rectangle 18"/>
            <p:cNvSpPr>
              <a:spLocks noChangeArrowheads="1"/>
            </p:cNvSpPr>
            <p:nvPr/>
          </p:nvSpPr>
          <p:spPr bwMode="auto">
            <a:xfrm>
              <a:off x="432" y="7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5" name="Text Box 19"/>
            <p:cNvSpPr txBox="1">
              <a:spLocks noChangeArrowheads="1"/>
            </p:cNvSpPr>
            <p:nvPr/>
          </p:nvSpPr>
          <p:spPr bwMode="auto">
            <a:xfrm>
              <a:off x="662" y="634"/>
              <a:ext cx="45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effectLst>
                    <a:outerShdw blurRad="38100" dist="38100" dir="2700000" algn="tl">
                      <a:srgbClr val="C0C0C0"/>
                    </a:outerShdw>
                  </a:effectLst>
                  <a:ea typeface="新細明體" charset="-120"/>
                </a:rPr>
                <a:t>Understand the concept of modularity and subalgorithms.</a:t>
              </a:r>
            </a:p>
          </p:txBody>
        </p:sp>
      </p:grpSp>
      <p:grpSp>
        <p:nvGrpSpPr>
          <p:cNvPr id="106516" name="Group 20"/>
          <p:cNvGrpSpPr>
            <a:grpSpLocks/>
          </p:cNvGrpSpPr>
          <p:nvPr/>
        </p:nvGrpSpPr>
        <p:grpSpPr bwMode="auto">
          <a:xfrm>
            <a:off x="714375" y="5638800"/>
            <a:ext cx="5791200" cy="457200"/>
            <a:chOff x="432" y="634"/>
            <a:chExt cx="3648" cy="288"/>
          </a:xfrm>
        </p:grpSpPr>
        <p:sp>
          <p:nvSpPr>
            <p:cNvPr id="106517" name="Rectangle 21"/>
            <p:cNvSpPr>
              <a:spLocks noChangeArrowheads="1"/>
            </p:cNvSpPr>
            <p:nvPr/>
          </p:nvSpPr>
          <p:spPr bwMode="auto">
            <a:xfrm>
              <a:off x="432" y="7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8" name="Text Box 22"/>
            <p:cNvSpPr txBox="1">
              <a:spLocks noChangeArrowheads="1"/>
            </p:cNvSpPr>
            <p:nvPr/>
          </p:nvSpPr>
          <p:spPr bwMode="auto">
            <a:xfrm>
              <a:off x="662" y="634"/>
              <a:ext cx="34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effectLst>
                    <a:outerShdw blurRad="38100" dist="38100" dir="2700000" algn="tl">
                      <a:srgbClr val="C0C0C0"/>
                    </a:outerShdw>
                  </a:effectLst>
                  <a:ea typeface="新細明體" charset="-120"/>
                </a:rPr>
                <a:t>List and comprehend common algorithms.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0352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1026"/>
          <p:cNvSpPr>
            <a:spLocks noChangeArrowheads="1"/>
          </p:cNvSpPr>
          <p:nvPr/>
        </p:nvSpPr>
        <p:spPr bwMode="auto">
          <a:xfrm>
            <a:off x="304800" y="1066800"/>
            <a:ext cx="8534400" cy="4419600"/>
          </a:xfrm>
          <a:prstGeom prst="verticalScroll">
            <a:avLst>
              <a:gd name="adj" fmla="val 12500"/>
            </a:avLst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9" name="Rectangle 1027"/>
          <p:cNvSpPr>
            <a:spLocks noChangeArrowheads="1"/>
          </p:cNvSpPr>
          <p:nvPr/>
        </p:nvSpPr>
        <p:spPr bwMode="auto">
          <a:xfrm>
            <a:off x="3228975" y="3124200"/>
            <a:ext cx="2792413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44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anose="02020603050405020304" pitchFamily="18" charset="0"/>
                <a:ea typeface="新細明體" charset="-120"/>
              </a:rPr>
              <a:t>CONCEPT</a:t>
            </a:r>
          </a:p>
        </p:txBody>
      </p:sp>
      <p:sp>
        <p:nvSpPr>
          <p:cNvPr id="70660" name="Rectangle 1028"/>
          <p:cNvSpPr>
            <a:spLocks noChangeArrowheads="1"/>
          </p:cNvSpPr>
          <p:nvPr/>
        </p:nvSpPr>
        <p:spPr bwMode="auto">
          <a:xfrm>
            <a:off x="1260475" y="1905000"/>
            <a:ext cx="882650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anose="02020603050405020304" pitchFamily="18" charset="0"/>
                <a:ea typeface="新細明體" charset="-120"/>
              </a:rPr>
              <a:t>8.1</a:t>
            </a:r>
            <a:endParaRPr lang="en-US" altLang="zh-TW" sz="4400" b="1" i="1">
              <a:solidFill>
                <a:srgbClr val="06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" panose="02020603050405020304" pitchFamily="18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1608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1027"/>
          <p:cNvSpPr txBox="1">
            <a:spLocks noChangeArrowheads="1"/>
          </p:cNvSpPr>
          <p:nvPr/>
        </p:nvSpPr>
        <p:spPr bwMode="auto">
          <a:xfrm>
            <a:off x="60325" y="0"/>
            <a:ext cx="1082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ea typeface="新細明體" charset="-120"/>
              </a:rPr>
              <a:t>Figure 8-1</a:t>
            </a:r>
          </a:p>
        </p:txBody>
      </p:sp>
      <p:sp>
        <p:nvSpPr>
          <p:cNvPr id="61445" name="Text Box 1029"/>
          <p:cNvSpPr txBox="1">
            <a:spLocks noChangeArrowheads="1"/>
          </p:cNvSpPr>
          <p:nvPr/>
        </p:nvSpPr>
        <p:spPr bwMode="auto">
          <a:xfrm>
            <a:off x="1676400" y="76200"/>
            <a:ext cx="63992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3200" b="1">
                <a:solidFill>
                  <a:schemeClr val="accent2"/>
                </a:solidFill>
                <a:ea typeface="新細明體" charset="-120"/>
              </a:rPr>
              <a:t>Informal definition of an algorithm </a:t>
            </a:r>
          </a:p>
          <a:p>
            <a:pPr algn="ctr"/>
            <a:r>
              <a:rPr lang="en-US" altLang="zh-TW" sz="3200" b="1">
                <a:solidFill>
                  <a:schemeClr val="accent2"/>
                </a:solidFill>
                <a:ea typeface="新細明體" charset="-120"/>
              </a:rPr>
              <a:t>used in a computer</a:t>
            </a:r>
          </a:p>
        </p:txBody>
      </p:sp>
      <p:pic>
        <p:nvPicPr>
          <p:cNvPr id="61448" name="Picture 10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00" y="1863725"/>
            <a:ext cx="6805613" cy="313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6059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325" y="0"/>
            <a:ext cx="1082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ea typeface="新細明體" charset="-120"/>
              </a:rPr>
              <a:t>Figure 8-2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514600" y="76200"/>
            <a:ext cx="48783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3200" b="1">
                <a:solidFill>
                  <a:schemeClr val="accent2"/>
                </a:solidFill>
                <a:ea typeface="新細明體" charset="-120"/>
              </a:rPr>
              <a:t>Finding the largest integer </a:t>
            </a:r>
          </a:p>
          <a:p>
            <a:pPr algn="ctr"/>
            <a:r>
              <a:rPr lang="en-US" altLang="zh-TW" sz="3200" b="1">
                <a:solidFill>
                  <a:schemeClr val="accent2"/>
                </a:solidFill>
                <a:ea typeface="新細明體" charset="-120"/>
              </a:rPr>
              <a:t>among five integers</a:t>
            </a:r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3" y="1416050"/>
            <a:ext cx="5348287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35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0325" y="0"/>
            <a:ext cx="1082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ea typeface="新細明體" charset="-120"/>
              </a:rPr>
              <a:t>Figure 8-3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143000" y="182563"/>
            <a:ext cx="74961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>
                <a:solidFill>
                  <a:schemeClr val="accent2"/>
                </a:solidFill>
                <a:ea typeface="新細明體" charset="-120"/>
              </a:rPr>
              <a:t>Defining actions in FindLargest algorithm</a:t>
            </a:r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813" y="1225550"/>
            <a:ext cx="5868987" cy="502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8005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0325" y="0"/>
            <a:ext cx="1082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ea typeface="新細明體" charset="-120"/>
              </a:rPr>
              <a:t>Figure 8-4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757488" y="76200"/>
            <a:ext cx="36718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>
                <a:solidFill>
                  <a:schemeClr val="accent2"/>
                </a:solidFill>
                <a:ea typeface="新細明體" charset="-120"/>
              </a:rPr>
              <a:t>FindLargest refined</a:t>
            </a:r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990600"/>
            <a:ext cx="7824787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1705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0325" y="0"/>
            <a:ext cx="1082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ea typeface="新細明體" charset="-120"/>
              </a:rPr>
              <a:t>Figure 8-5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947863" y="76200"/>
            <a:ext cx="54435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 b="1">
                <a:solidFill>
                  <a:schemeClr val="accent2"/>
                </a:solidFill>
                <a:ea typeface="新細明體" charset="-120"/>
              </a:rPr>
              <a:t>Generalization of FindLargest</a:t>
            </a:r>
          </a:p>
        </p:txBody>
      </p:sp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1739900"/>
            <a:ext cx="8666162" cy="412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7792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5161</TotalTime>
  <Words>308</Words>
  <Application>Microsoft Office PowerPoint</Application>
  <PresentationFormat>On-screen Show (4:3)</PresentationFormat>
  <Paragraphs>122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新細明體</vt:lpstr>
      <vt:lpstr>Arial</vt:lpstr>
      <vt:lpstr>Calibri</vt:lpstr>
      <vt:lpstr>Times</vt:lpstr>
      <vt:lpstr>Times New Roman</vt:lpstr>
      <vt:lpstr>Office Theme</vt:lpstr>
      <vt:lpstr>Teori Bahasa dan Automata   Lecture 13: 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119</cp:revision>
  <dcterms:created xsi:type="dcterms:W3CDTF">2017-06-12T04:19:19Z</dcterms:created>
  <dcterms:modified xsi:type="dcterms:W3CDTF">2019-01-23T03:24:42Z</dcterms:modified>
</cp:coreProperties>
</file>