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6" r:id="rId9"/>
    <p:sldId id="267" r:id="rId10"/>
    <p:sldId id="268" r:id="rId11"/>
    <p:sldId id="269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Bahasa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Automata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Lecture </a:t>
            </a:r>
            <a:r>
              <a:rPr lang="en-US" sz="2400" dirty="0" smtClean="0"/>
              <a:t>11-12: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3600" dirty="0" smtClean="0"/>
              <a:t>Turing Machines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Formal Definition of Turing Machine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53" y="2067206"/>
            <a:ext cx="8386780" cy="384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909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Turing Machine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78947"/>
            <a:ext cx="7886700" cy="4513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Turing machine                                                          computes as follows:</a:t>
            </a:r>
          </a:p>
          <a:p>
            <a:r>
              <a:rPr lang="en-ID" dirty="0" smtClean="0"/>
              <a:t>The                                                                           </a:t>
            </a:r>
            <a:r>
              <a:rPr lang="en-US" dirty="0" smtClean="0"/>
              <a:t>on </a:t>
            </a:r>
            <a:r>
              <a:rPr lang="en-US" dirty="0"/>
              <a:t>the leftmost n squares </a:t>
            </a:r>
            <a:r>
              <a:rPr lang="en-US" dirty="0" smtClean="0"/>
              <a:t>of the </a:t>
            </a:r>
            <a:r>
              <a:rPr lang="en-US" dirty="0"/>
              <a:t>tape, and the rest of the tape is blank (i.e., filled with blank symbols</a:t>
            </a:r>
            <a:r>
              <a:rPr lang="en-US" dirty="0" smtClean="0"/>
              <a:t>)</a:t>
            </a:r>
            <a:r>
              <a:rPr lang="en-ID" dirty="0" smtClean="0"/>
              <a:t>.</a:t>
            </a:r>
          </a:p>
          <a:p>
            <a:r>
              <a:rPr lang="en-US" dirty="0" smtClean="0"/>
              <a:t>The head </a:t>
            </a:r>
            <a:r>
              <a:rPr lang="en-US" dirty="0"/>
              <a:t>starts on the leftmost square of the tape. Note that Σ does not contain </a:t>
            </a:r>
            <a:r>
              <a:rPr lang="en-US" dirty="0" smtClean="0"/>
              <a:t>the blank </a:t>
            </a:r>
            <a:r>
              <a:rPr lang="en-US" dirty="0"/>
              <a:t>symbol, so the first blank appearing on the </a:t>
            </a:r>
            <a:r>
              <a:rPr lang="en-US" dirty="0" smtClean="0"/>
              <a:t>tape marks </a:t>
            </a:r>
            <a:r>
              <a:rPr lang="en-US" dirty="0"/>
              <a:t>the end of the input</a:t>
            </a:r>
            <a:r>
              <a:rPr lang="en-US" dirty="0" smtClean="0"/>
              <a:t>.</a:t>
            </a:r>
          </a:p>
          <a:p>
            <a:r>
              <a:rPr lang="en-US" dirty="0"/>
              <a:t>Once M has started, the computation proceeds according to the rules </a:t>
            </a:r>
            <a:r>
              <a:rPr lang="en-US" dirty="0" smtClean="0"/>
              <a:t>described by </a:t>
            </a:r>
            <a:r>
              <a:rPr lang="en-US" dirty="0"/>
              <a:t>the transition function</a:t>
            </a:r>
            <a:r>
              <a:rPr lang="en-US" dirty="0" smtClean="0"/>
              <a:t>.</a:t>
            </a:r>
          </a:p>
          <a:p>
            <a:r>
              <a:rPr lang="en-US" dirty="0"/>
              <a:t>The computation continues until </a:t>
            </a:r>
            <a:r>
              <a:rPr lang="en-US" dirty="0" smtClean="0"/>
              <a:t>it enters </a:t>
            </a:r>
            <a:r>
              <a:rPr lang="en-US" dirty="0"/>
              <a:t>either the accept or reject states, at which point it halts. If neither occurs</a:t>
            </a:r>
            <a:r>
              <a:rPr lang="en-US" dirty="0" smtClean="0"/>
              <a:t>, M </a:t>
            </a:r>
            <a:r>
              <a:rPr lang="en-US" dirty="0"/>
              <a:t>goes on forever</a:t>
            </a:r>
            <a:r>
              <a:rPr lang="en-US" dirty="0" smtClean="0"/>
              <a:t>.</a:t>
            </a:r>
            <a:endParaRPr lang="en-ID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488" y="1918480"/>
            <a:ext cx="3724182" cy="310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700" y="2579012"/>
            <a:ext cx="5073523" cy="2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422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TM: Configuration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8261" y="1996381"/>
            <a:ext cx="4867806" cy="49052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28650" y="2832560"/>
            <a:ext cx="78867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As </a:t>
            </a:r>
            <a:r>
              <a:rPr lang="en-US" dirty="0"/>
              <a:t>Turing machine computes, changes occur in the current state, the current tape contents, and the current head location</a:t>
            </a:r>
            <a:r>
              <a:rPr lang="en-US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Setting </a:t>
            </a:r>
            <a:r>
              <a:rPr lang="en-US" dirty="0"/>
              <a:t>of these three items is called </a:t>
            </a:r>
            <a:r>
              <a:rPr lang="en-US" dirty="0" smtClean="0"/>
              <a:t>a </a:t>
            </a:r>
            <a:r>
              <a:rPr lang="en-US" b="1" i="1" dirty="0" smtClean="0"/>
              <a:t>configuration </a:t>
            </a:r>
            <a:r>
              <a:rPr lang="en-US" dirty="0"/>
              <a:t>of the Turing </a:t>
            </a:r>
            <a:r>
              <a:rPr lang="en-US" dirty="0" smtClean="0"/>
              <a:t>machine and represented as follows: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a state q and two strings u and v over the tape alphabet Γ, we write </a:t>
            </a:r>
            <a:r>
              <a:rPr lang="en-US" i="1" dirty="0" err="1" smtClean="0"/>
              <a:t>uqv</a:t>
            </a:r>
            <a:r>
              <a:rPr lang="en-US" dirty="0" smtClean="0"/>
              <a:t> </a:t>
            </a:r>
            <a:r>
              <a:rPr lang="en-US" dirty="0"/>
              <a:t>for the configuration where the current state is q, the current tape contents is </a:t>
            </a:r>
            <a:r>
              <a:rPr lang="en-US" dirty="0" err="1"/>
              <a:t>uv</a:t>
            </a:r>
            <a:r>
              <a:rPr lang="en-US" dirty="0"/>
              <a:t>, and the current head location is the first symbol of v. </a:t>
            </a:r>
            <a:endParaRPr lang="en-US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tape contains only blanks following the last symbol of v.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24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TM: Configuration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For example,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ID" b="0" i="1" smtClean="0">
                        <a:latin typeface="Cambria Math" panose="02040503050406030204" pitchFamily="18" charset="0"/>
                      </a:rPr>
                      <m:t>1011</m:t>
                    </m:r>
                    <m:sSub>
                      <m:sSubPr>
                        <m:ctrlPr>
                          <a:rPr lang="en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en-ID" b="0" i="1" smtClean="0">
                        <a:latin typeface="Cambria Math" panose="02040503050406030204" pitchFamily="18" charset="0"/>
                      </a:rPr>
                      <m:t>01111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represents </a:t>
                </a:r>
                <a:r>
                  <a:rPr lang="en-US" dirty="0"/>
                  <a:t>the configuration when the tape is 101101111, the current state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ID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and the head is currently on the second 0.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301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0116" y="4597463"/>
            <a:ext cx="6584785" cy="15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583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TM: Yield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that configuration C1 </a:t>
            </a:r>
            <a:r>
              <a:rPr lang="en-US" b="1" i="1" dirty="0"/>
              <a:t>yields </a:t>
            </a:r>
            <a:r>
              <a:rPr lang="en-US" dirty="0"/>
              <a:t>configuration C2 if the </a:t>
            </a:r>
            <a:r>
              <a:rPr lang="en-US" dirty="0" smtClean="0"/>
              <a:t>Turing machine </a:t>
            </a:r>
            <a:r>
              <a:rPr lang="en-US" dirty="0"/>
              <a:t>can legally go from C1 to C2 in a single step.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define this </a:t>
            </a:r>
            <a:r>
              <a:rPr lang="en-US" dirty="0" smtClean="0"/>
              <a:t>notion formally </a:t>
            </a:r>
            <a:r>
              <a:rPr lang="en-US" dirty="0"/>
              <a:t>as follows.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00" y="3450045"/>
            <a:ext cx="8730399" cy="281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170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TM: Process flow 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dirty="0"/>
              <a:t>start configuration </a:t>
            </a:r>
            <a:r>
              <a:rPr lang="en-US" dirty="0"/>
              <a:t>of M on input w is the configuration q0 w, </a:t>
            </a:r>
            <a:r>
              <a:rPr lang="en-US" dirty="0" smtClean="0"/>
              <a:t>which indicates </a:t>
            </a:r>
            <a:r>
              <a:rPr lang="en-US" dirty="0"/>
              <a:t>that the machine is in the start state q0 with its head at the </a:t>
            </a:r>
            <a:r>
              <a:rPr lang="en-US" dirty="0" smtClean="0"/>
              <a:t>leftmost position </a:t>
            </a:r>
            <a:r>
              <a:rPr lang="en-US" dirty="0"/>
              <a:t>on the tape</a:t>
            </a:r>
            <a:r>
              <a:rPr lang="en-US" dirty="0" smtClean="0"/>
              <a:t>.</a:t>
            </a:r>
          </a:p>
          <a:p>
            <a:r>
              <a:rPr lang="en-US" dirty="0"/>
              <a:t>In an </a:t>
            </a:r>
            <a:r>
              <a:rPr lang="en-US" b="1" i="1" dirty="0"/>
              <a:t>accepting configuration</a:t>
            </a:r>
            <a:r>
              <a:rPr lang="en-US" dirty="0"/>
              <a:t>, the state of the </a:t>
            </a:r>
            <a:r>
              <a:rPr lang="en-US" dirty="0" smtClean="0"/>
              <a:t>configuration is </a:t>
            </a:r>
            <a:r>
              <a:rPr lang="en-US" dirty="0" err="1"/>
              <a:t>qaccept</a:t>
            </a:r>
            <a:r>
              <a:rPr lang="en-US" dirty="0" smtClean="0"/>
              <a:t>.</a:t>
            </a:r>
          </a:p>
          <a:p>
            <a:r>
              <a:rPr lang="en-US" dirty="0"/>
              <a:t>In a </a:t>
            </a:r>
            <a:r>
              <a:rPr lang="en-US" b="1" i="1" dirty="0"/>
              <a:t>rejecting configuration</a:t>
            </a:r>
            <a:r>
              <a:rPr lang="en-US" dirty="0"/>
              <a:t>, the state of the configuration is </a:t>
            </a:r>
            <a:r>
              <a:rPr lang="en-US" dirty="0" err="1"/>
              <a:t>qreject</a:t>
            </a:r>
            <a:r>
              <a:rPr lang="en-US" dirty="0" smtClean="0"/>
              <a:t>.</a:t>
            </a:r>
          </a:p>
          <a:p>
            <a:r>
              <a:rPr lang="en-US" dirty="0"/>
              <a:t>Accepting and rejecting configurations are </a:t>
            </a:r>
            <a:r>
              <a:rPr lang="en-US" b="1" i="1" dirty="0"/>
              <a:t>halting configurations </a:t>
            </a:r>
            <a:r>
              <a:rPr lang="en-US" dirty="0"/>
              <a:t>and do </a:t>
            </a:r>
            <a:r>
              <a:rPr lang="en-US" dirty="0" smtClean="0"/>
              <a:t>not yield </a:t>
            </a:r>
            <a:r>
              <a:rPr lang="en-US" dirty="0"/>
              <a:t>further configurations.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51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TM: Accept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Turing machine </a:t>
            </a:r>
            <a:r>
              <a:rPr lang="en-US" dirty="0"/>
              <a:t>M </a:t>
            </a:r>
            <a:r>
              <a:rPr lang="en-US" b="1" i="1" dirty="0"/>
              <a:t>accepts </a:t>
            </a:r>
            <a:r>
              <a:rPr lang="en-US" dirty="0"/>
              <a:t>input w if a sequence </a:t>
            </a:r>
            <a:r>
              <a:rPr lang="en-US" dirty="0" smtClean="0"/>
              <a:t>of configurations </a:t>
            </a:r>
            <a:r>
              <a:rPr lang="en-US" dirty="0"/>
              <a:t>C1, C2, . . . , </a:t>
            </a:r>
            <a:r>
              <a:rPr lang="en-US" dirty="0" err="1"/>
              <a:t>Ck</a:t>
            </a:r>
            <a:r>
              <a:rPr lang="en-US" dirty="0"/>
              <a:t> exists, </a:t>
            </a:r>
            <a:r>
              <a:rPr lang="en-US" dirty="0" smtClean="0"/>
              <a:t>where: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56" y="2918898"/>
            <a:ext cx="5748194" cy="12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044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Turing Recognizable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520" y="2012360"/>
            <a:ext cx="9175520" cy="681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124297"/>
            <a:ext cx="7556311" cy="109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851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Turing - decidable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we start a Turing machine on an input, three outcomes are possible</a:t>
            </a:r>
            <a:r>
              <a:rPr lang="en-US" dirty="0" smtClean="0"/>
              <a:t>. The </a:t>
            </a:r>
            <a:r>
              <a:rPr lang="en-US" dirty="0"/>
              <a:t>machine may </a:t>
            </a:r>
            <a:r>
              <a:rPr lang="en-US" i="1" dirty="0"/>
              <a:t>accept</a:t>
            </a:r>
            <a:r>
              <a:rPr lang="en-US" dirty="0"/>
              <a:t>, </a:t>
            </a:r>
            <a:r>
              <a:rPr lang="en-US" i="1" dirty="0"/>
              <a:t>reject</a:t>
            </a:r>
            <a:r>
              <a:rPr lang="en-US" dirty="0"/>
              <a:t>, or </a:t>
            </a:r>
            <a:r>
              <a:rPr lang="en-US" i="1" dirty="0"/>
              <a:t>loop</a:t>
            </a:r>
            <a:r>
              <a:rPr lang="en-US" dirty="0"/>
              <a:t>. By </a:t>
            </a:r>
            <a:r>
              <a:rPr lang="en-US" b="1" i="1" dirty="0"/>
              <a:t>loop </a:t>
            </a:r>
            <a:r>
              <a:rPr lang="en-US" dirty="0"/>
              <a:t>we mean that the machine </a:t>
            </a:r>
            <a:r>
              <a:rPr lang="en-US" dirty="0" smtClean="0"/>
              <a:t>simply does </a:t>
            </a:r>
            <a:r>
              <a:rPr lang="en-US" dirty="0"/>
              <a:t>not halt</a:t>
            </a:r>
            <a:r>
              <a:rPr lang="en-US" dirty="0" smtClean="0"/>
              <a:t>.</a:t>
            </a:r>
          </a:p>
          <a:p>
            <a:r>
              <a:rPr lang="en-US" dirty="0"/>
              <a:t>A Turing machine M can fail to accept an input by entering the </a:t>
            </a:r>
            <a:r>
              <a:rPr lang="en-US" dirty="0" err="1"/>
              <a:t>qreject</a:t>
            </a:r>
            <a:r>
              <a:rPr lang="en-US" dirty="0"/>
              <a:t> </a:t>
            </a:r>
            <a:r>
              <a:rPr lang="en-US" dirty="0" smtClean="0"/>
              <a:t>state and </a:t>
            </a:r>
            <a:r>
              <a:rPr lang="en-US" dirty="0"/>
              <a:t>rejecting, or by looping. Sometimes distinguishing </a:t>
            </a:r>
            <a:r>
              <a:rPr lang="en-US" dirty="0" smtClean="0"/>
              <a:t>a machine </a:t>
            </a:r>
            <a:r>
              <a:rPr lang="en-US" dirty="0"/>
              <a:t>that is </a:t>
            </a:r>
            <a:r>
              <a:rPr lang="en-US" dirty="0" smtClean="0"/>
              <a:t>looping from </a:t>
            </a:r>
            <a:r>
              <a:rPr lang="en-US" dirty="0"/>
              <a:t>one that is merely taking a long time is difficult.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this reason, we </a:t>
            </a:r>
            <a:r>
              <a:rPr lang="en-US" dirty="0" smtClean="0"/>
              <a:t>prefer Turing </a:t>
            </a:r>
            <a:r>
              <a:rPr lang="en-US" dirty="0"/>
              <a:t>machines that halt on all inputs; such machines never loop. These </a:t>
            </a:r>
            <a:r>
              <a:rPr lang="en-US" dirty="0" smtClean="0"/>
              <a:t>machines are </a:t>
            </a:r>
            <a:r>
              <a:rPr lang="en-US" dirty="0"/>
              <a:t>called </a:t>
            </a:r>
            <a:r>
              <a:rPr lang="en-US" b="1" i="1" dirty="0"/>
              <a:t>deciders </a:t>
            </a:r>
            <a:r>
              <a:rPr lang="en-US" dirty="0"/>
              <a:t>because they always make a decision to accept or reject.</a:t>
            </a:r>
          </a:p>
          <a:p>
            <a:r>
              <a:rPr lang="en-US" dirty="0"/>
              <a:t>A decider that recognizes some language also is said to </a:t>
            </a:r>
            <a:r>
              <a:rPr lang="en-US" b="1" i="1" dirty="0"/>
              <a:t>decide </a:t>
            </a:r>
            <a:r>
              <a:rPr lang="en-US" dirty="0"/>
              <a:t>that language.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936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Model of computing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We have learned:</a:t>
            </a:r>
          </a:p>
          <a:p>
            <a:r>
              <a:rPr lang="en-ID" dirty="0" smtClean="0"/>
              <a:t>Finite automata </a:t>
            </a:r>
          </a:p>
          <a:p>
            <a:pPr marL="0" indent="0">
              <a:buNone/>
            </a:pPr>
            <a:r>
              <a:rPr lang="en-ID" dirty="0" smtClean="0">
                <a:sym typeface="Wingdings" panose="05000000000000000000" pitchFamily="2" charset="2"/>
              </a:rPr>
              <a:t>         good model for a device with small amount of memory</a:t>
            </a:r>
            <a:endParaRPr lang="en-ID" dirty="0" smtClean="0"/>
          </a:p>
          <a:p>
            <a:r>
              <a:rPr lang="en-ID" dirty="0" smtClean="0"/>
              <a:t>Pushdown automata</a:t>
            </a:r>
          </a:p>
          <a:p>
            <a:pPr marL="0" indent="0">
              <a:buNone/>
            </a:pPr>
            <a:r>
              <a:rPr lang="en-ID" dirty="0" smtClean="0">
                <a:sym typeface="Wingdings" panose="05000000000000000000" pitchFamily="2" charset="2"/>
              </a:rPr>
              <a:t>         good model for a device with unlimited memory that us 	usable only in the last in, first out manner of stack.</a:t>
            </a:r>
            <a:endParaRPr lang="en-ID" dirty="0" smtClean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 smtClean="0"/>
              <a:t>From the model that we have learned, both models have limitation to described general purpose computer.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75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Turing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</a:t>
            </a:r>
            <a:r>
              <a:rPr lang="en-US" dirty="0"/>
              <a:t>proposed by Alan </a:t>
            </a:r>
            <a:r>
              <a:rPr lang="en-US" dirty="0" smtClean="0"/>
              <a:t>Turing in 1936.</a:t>
            </a:r>
          </a:p>
          <a:p>
            <a:endParaRPr lang="en-US" dirty="0" smtClean="0"/>
          </a:p>
          <a:p>
            <a:r>
              <a:rPr lang="en-US" dirty="0" smtClean="0"/>
              <a:t>It is similar </a:t>
            </a:r>
            <a:r>
              <a:rPr lang="en-US" dirty="0"/>
              <a:t>to a finite automaton but with </a:t>
            </a:r>
            <a:r>
              <a:rPr lang="en-US" dirty="0" smtClean="0"/>
              <a:t>an unlimited </a:t>
            </a:r>
            <a:r>
              <a:rPr lang="en-US" dirty="0"/>
              <a:t>and unrestricted </a:t>
            </a:r>
            <a:r>
              <a:rPr lang="en-US" dirty="0" smtClean="0"/>
              <a:t>memory.</a:t>
            </a:r>
          </a:p>
          <a:p>
            <a:endParaRPr lang="en-US" dirty="0" smtClean="0"/>
          </a:p>
          <a:p>
            <a:r>
              <a:rPr lang="en-US" dirty="0" smtClean="0"/>
              <a:t>Turing </a:t>
            </a:r>
            <a:r>
              <a:rPr lang="en-US" dirty="0"/>
              <a:t>machine is a much more </a:t>
            </a:r>
            <a:r>
              <a:rPr lang="en-US" dirty="0" smtClean="0"/>
              <a:t>accurate model </a:t>
            </a:r>
            <a:r>
              <a:rPr lang="en-US" dirty="0"/>
              <a:t>of a general purpose computer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54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Turing Machines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020" y="1413934"/>
            <a:ext cx="4521463" cy="2170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628650" y="3849120"/>
            <a:ext cx="7886700" cy="262787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Turing machine model uses an infinite tape as its unlimited memory.</a:t>
            </a:r>
          </a:p>
          <a:p>
            <a:r>
              <a:rPr lang="en-US" dirty="0"/>
              <a:t>Initially the tape contains only the input string and is blank everywhere else. </a:t>
            </a:r>
            <a:endParaRPr lang="en-US" dirty="0" smtClean="0"/>
          </a:p>
          <a:p>
            <a:r>
              <a:rPr lang="en-US" dirty="0" smtClean="0"/>
              <a:t>If the </a:t>
            </a:r>
            <a:r>
              <a:rPr lang="en-US" dirty="0"/>
              <a:t>machine needs to store information, it may write this information on </a:t>
            </a:r>
            <a:r>
              <a:rPr lang="en-US" dirty="0" smtClean="0"/>
              <a:t>the tape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read the information that it has written, the machine can move </a:t>
            </a:r>
            <a:r>
              <a:rPr lang="en-US" dirty="0" smtClean="0"/>
              <a:t>its head </a:t>
            </a:r>
            <a:r>
              <a:rPr lang="en-US" dirty="0"/>
              <a:t>back over it.</a:t>
            </a:r>
          </a:p>
        </p:txBody>
      </p:sp>
    </p:spTree>
    <p:extLst>
      <p:ext uri="{BB962C8B-B14F-4D97-AF65-F5344CB8AC3E}">
        <p14:creationId xmlns:p14="http://schemas.microsoft.com/office/powerpoint/2010/main" val="66852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machine continues computing until it decides to </a:t>
            </a:r>
            <a:r>
              <a:rPr lang="en-US" dirty="0" smtClean="0"/>
              <a:t>produce an </a:t>
            </a:r>
            <a:r>
              <a:rPr lang="en-US" dirty="0"/>
              <a:t>output.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outputs accept and reject are obtained by entering </a:t>
            </a:r>
            <a:r>
              <a:rPr lang="en-US" dirty="0" smtClean="0"/>
              <a:t>designated accepting </a:t>
            </a:r>
            <a:r>
              <a:rPr lang="en-US" dirty="0"/>
              <a:t>and rejecting states.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it doesn’t enter an accepting or a rejecting </a:t>
            </a:r>
            <a:r>
              <a:rPr lang="en-US" dirty="0" smtClean="0"/>
              <a:t>state, it </a:t>
            </a:r>
            <a:r>
              <a:rPr lang="en-US" dirty="0"/>
              <a:t>will go on forever, never </a:t>
            </a:r>
            <a:r>
              <a:rPr lang="en-US" dirty="0" smtClean="0"/>
              <a:t>halting (stop).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Summary of the Turing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Turing machine </a:t>
            </a:r>
            <a:r>
              <a:rPr lang="en-US" dirty="0"/>
              <a:t>can both write on the tape and read </a:t>
            </a:r>
            <a:r>
              <a:rPr lang="en-US" dirty="0" smtClean="0"/>
              <a:t>from it.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read–write head can move both to the left and to the right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tape is infinite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special states for rejecting and accepting take effect immediately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878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48831"/>
            <a:ext cx="7886700" cy="42175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Turing machine M1 for testing membership in the </a:t>
            </a:r>
            <a:r>
              <a:rPr lang="en-US" dirty="0" smtClean="0"/>
              <a:t>language: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 smtClean="0"/>
          </a:p>
          <a:p>
            <a:r>
              <a:rPr lang="en-US" dirty="0" smtClean="0"/>
              <a:t>We </a:t>
            </a:r>
            <a:r>
              <a:rPr lang="en-US" dirty="0"/>
              <a:t>want M1 to accept if its input is a member of </a:t>
            </a:r>
            <a:r>
              <a:rPr lang="en-US" dirty="0" smtClean="0"/>
              <a:t>B and </a:t>
            </a:r>
            <a:r>
              <a:rPr lang="en-US" dirty="0"/>
              <a:t>to reject otherwise</a:t>
            </a:r>
            <a:r>
              <a:rPr lang="en-US" dirty="0" smtClean="0"/>
              <a:t>.</a:t>
            </a:r>
          </a:p>
          <a:p>
            <a:r>
              <a:rPr lang="en-US" dirty="0"/>
              <a:t>Your goal is to determine whether the input is a member of </a:t>
            </a:r>
            <a:r>
              <a:rPr lang="en-US" dirty="0" smtClean="0"/>
              <a:t>B—that is</a:t>
            </a:r>
            <a:r>
              <a:rPr lang="en-US" dirty="0"/>
              <a:t>, whether the input comprises two identical strings separated by a # symbol</a:t>
            </a:r>
            <a:r>
              <a:rPr lang="en-US" dirty="0" smtClean="0"/>
              <a:t>.</a:t>
            </a:r>
          </a:p>
          <a:p>
            <a:r>
              <a:rPr lang="en-US" dirty="0"/>
              <a:t>Your goal is to determine whether the input is a member of </a:t>
            </a:r>
            <a:r>
              <a:rPr lang="en-US" dirty="0" smtClean="0"/>
              <a:t>B—that is</a:t>
            </a:r>
            <a:r>
              <a:rPr lang="en-US" dirty="0"/>
              <a:t>, whether the input comprises two identical strings separated by a # symbol</a:t>
            </a:r>
            <a:r>
              <a:rPr lang="en-US" dirty="0" smtClean="0"/>
              <a:t>.</a:t>
            </a:r>
          </a:p>
          <a:p>
            <a:r>
              <a:rPr lang="en-US" dirty="0"/>
              <a:t>The obvious strategy </a:t>
            </a:r>
            <a:r>
              <a:rPr lang="en-US" dirty="0" smtClean="0"/>
              <a:t>is to </a:t>
            </a:r>
            <a:r>
              <a:rPr lang="en-US" dirty="0" err="1"/>
              <a:t>zig-zag</a:t>
            </a:r>
            <a:r>
              <a:rPr lang="en-US" dirty="0"/>
              <a:t> to the corresponding places on the two sides of the # and </a:t>
            </a:r>
            <a:r>
              <a:rPr lang="en-US" dirty="0" smtClean="0"/>
              <a:t>determine whether </a:t>
            </a:r>
            <a:r>
              <a:rPr lang="en-US" dirty="0"/>
              <a:t>they match. Place marks on the tape to keep track of which </a:t>
            </a:r>
            <a:r>
              <a:rPr lang="en-US" dirty="0" smtClean="0"/>
              <a:t>places correspond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795" y="2500412"/>
            <a:ext cx="2941564" cy="3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39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</a:t>
            </a:r>
            <a:r>
              <a:rPr lang="en-ID" dirty="0" smtClean="0"/>
              <a:t>1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588" y="2394290"/>
            <a:ext cx="8554823" cy="306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83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Example 1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figure contains several nonconsecutive snapshots of M1’s </a:t>
            </a:r>
            <a:r>
              <a:rPr lang="en-US" dirty="0" smtClean="0"/>
              <a:t>tape after </a:t>
            </a:r>
            <a:r>
              <a:rPr lang="en-US" dirty="0"/>
              <a:t>it is started on input 011000#011000.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506" y="2732225"/>
            <a:ext cx="5235444" cy="398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823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5427</TotalTime>
  <Words>928</Words>
  <Application>Microsoft Office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Wingdings</vt:lpstr>
      <vt:lpstr>Office Theme</vt:lpstr>
      <vt:lpstr>Teori Bahasa dan Automata   Lecture 11-12:  Turing Machines</vt:lpstr>
      <vt:lpstr>Model of computing devices</vt:lpstr>
      <vt:lpstr>Turing Machine</vt:lpstr>
      <vt:lpstr>Turing Machines</vt:lpstr>
      <vt:lpstr>Turing Machines</vt:lpstr>
      <vt:lpstr>Summary of the Turing Machine</vt:lpstr>
      <vt:lpstr>Example 1</vt:lpstr>
      <vt:lpstr>Example 1 (cont’d)</vt:lpstr>
      <vt:lpstr>Example 1 (cont’d)</vt:lpstr>
      <vt:lpstr>Formal Definition of Turing Machine</vt:lpstr>
      <vt:lpstr>Turing Machine Computation</vt:lpstr>
      <vt:lpstr>TM: Configuration</vt:lpstr>
      <vt:lpstr>TM: Configuration Example</vt:lpstr>
      <vt:lpstr>TM: Yield</vt:lpstr>
      <vt:lpstr>TM: Process flow configurations</vt:lpstr>
      <vt:lpstr>TM: Accept condition</vt:lpstr>
      <vt:lpstr>Turing Recognizable</vt:lpstr>
      <vt:lpstr>Turing - decidable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143</cp:revision>
  <dcterms:created xsi:type="dcterms:W3CDTF">2017-06-12T04:19:19Z</dcterms:created>
  <dcterms:modified xsi:type="dcterms:W3CDTF">2019-01-23T03:27:49Z</dcterms:modified>
</cp:coreProperties>
</file>