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8.wmf"/><Relationship Id="rId4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15.wmf"/><Relationship Id="rId4" Type="http://schemas.openxmlformats.org/officeDocument/2006/relationships/image" Target="../media/image16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17.wmf"/><Relationship Id="rId4" Type="http://schemas.openxmlformats.org/officeDocument/2006/relationships/image" Target="../media/image1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image" Target="../media/image21.wmf"/><Relationship Id="rId4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9.wmf"/><Relationship Id="rId1" Type="http://schemas.openxmlformats.org/officeDocument/2006/relationships/image" Target="../media/image23.wmf"/><Relationship Id="rId4" Type="http://schemas.openxmlformats.org/officeDocument/2006/relationships/image" Target="../media/image25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1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2" Type="http://schemas.openxmlformats.org/officeDocument/2006/relationships/image" Target="../media/image10.wmf"/><Relationship Id="rId16" Type="http://schemas.openxmlformats.org/officeDocument/2006/relationships/image" Target="../media/image26.wmf"/><Relationship Id="rId1" Type="http://schemas.openxmlformats.org/officeDocument/2006/relationships/image" Target="../media/image7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24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42.wmf"/><Relationship Id="rId2" Type="http://schemas.openxmlformats.org/officeDocument/2006/relationships/image" Target="../media/image10.wmf"/><Relationship Id="rId16" Type="http://schemas.openxmlformats.org/officeDocument/2006/relationships/image" Target="../media/image26.wmf"/><Relationship Id="rId1" Type="http://schemas.openxmlformats.org/officeDocument/2006/relationships/image" Target="../media/image7.wmf"/><Relationship Id="rId6" Type="http://schemas.openxmlformats.org/officeDocument/2006/relationships/image" Target="../media/image30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image" Target="../media/image37.wmf"/><Relationship Id="rId18" Type="http://schemas.openxmlformats.org/officeDocument/2006/relationships/image" Target="../media/image46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12" Type="http://schemas.openxmlformats.org/officeDocument/2006/relationships/image" Target="../media/image36.wmf"/><Relationship Id="rId17" Type="http://schemas.openxmlformats.org/officeDocument/2006/relationships/image" Target="../media/image30.wmf"/><Relationship Id="rId2" Type="http://schemas.openxmlformats.org/officeDocument/2006/relationships/image" Target="../media/image10.wmf"/><Relationship Id="rId16" Type="http://schemas.openxmlformats.org/officeDocument/2006/relationships/image" Target="../media/image26.wmf"/><Relationship Id="rId1" Type="http://schemas.openxmlformats.org/officeDocument/2006/relationships/image" Target="../media/image7.wmf"/><Relationship Id="rId6" Type="http://schemas.openxmlformats.org/officeDocument/2006/relationships/image" Target="../media/image45.wmf"/><Relationship Id="rId11" Type="http://schemas.openxmlformats.org/officeDocument/2006/relationships/image" Target="../media/image35.wmf"/><Relationship Id="rId5" Type="http://schemas.openxmlformats.org/officeDocument/2006/relationships/image" Target="../media/image29.wmf"/><Relationship Id="rId15" Type="http://schemas.openxmlformats.org/officeDocument/2006/relationships/image" Target="../media/image39.wmf"/><Relationship Id="rId10" Type="http://schemas.openxmlformats.org/officeDocument/2006/relationships/image" Target="../media/image34.wmf"/><Relationship Id="rId4" Type="http://schemas.openxmlformats.org/officeDocument/2006/relationships/image" Target="../media/image28.wmf"/><Relationship Id="rId9" Type="http://schemas.openxmlformats.org/officeDocument/2006/relationships/image" Target="../media/image33.wmf"/><Relationship Id="rId14" Type="http://schemas.openxmlformats.org/officeDocument/2006/relationships/image" Target="../media/image3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87799-AE9E-4472-AAFC-3EE07482EEA1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B4438B-3469-416A-A90A-0A0E253D0A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64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50676"/>
            <a:ext cx="6858000" cy="1655762"/>
          </a:xfrm>
        </p:spPr>
        <p:txBody>
          <a:bodyPr/>
          <a:lstStyle>
            <a:lvl1pPr marL="0" indent="0" algn="ctr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6971-AA3D-4618-B095-A67C1540061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833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59429"/>
            <a:ext cx="7886700" cy="421753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64E78-2DD0-4154-B37F-0F8CDA65973A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6B3F8-BBC1-4F80-A166-E89D487A543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553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8463B8-B8A6-4703-BD45-EC4C57F9F5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88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9696E5-31F1-4D6D-8807-6215E9396F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82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B58A29-34EB-4552-8E13-976648E25C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88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57A99-F00D-4545-8F3A-201F3DDDFB6B}" type="datetime1">
              <a:rPr lang="en-US" smtClean="0"/>
              <a:t>1/23/2019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B83BB-9314-4E5E-B63B-28149573B5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20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2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4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0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0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1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1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16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29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33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18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39.bin"/><Relationship Id="rId4" Type="http://schemas.openxmlformats.org/officeDocument/2006/relationships/image" Target="../media/image1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41.bin"/><Relationship Id="rId10" Type="http://schemas.openxmlformats.org/officeDocument/2006/relationships/image" Target="../media/image22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43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49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48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47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1.wmf"/></Relationships>
</file>

<file path=ppt/slides/_rels/slide3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7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" Type="http://schemas.openxmlformats.org/officeDocument/2006/relationships/oleObject" Target="../embeddings/oleObject52.bin"/><Relationship Id="rId21" Type="http://schemas.openxmlformats.org/officeDocument/2006/relationships/oleObject" Target="../embeddings/oleObject61.bin"/><Relationship Id="rId34" Type="http://schemas.openxmlformats.org/officeDocument/2006/relationships/oleObject" Target="../embeddings/oleObject68.bin"/><Relationship Id="rId7" Type="http://schemas.openxmlformats.org/officeDocument/2006/relationships/oleObject" Target="../embeddings/oleObject54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59.bin"/><Relationship Id="rId25" Type="http://schemas.openxmlformats.org/officeDocument/2006/relationships/oleObject" Target="../embeddings/oleObject63.bin"/><Relationship Id="rId33" Type="http://schemas.openxmlformats.org/officeDocument/2006/relationships/oleObject" Target="../embeddings/oleObject67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1.wmf"/><Relationship Id="rId20" Type="http://schemas.openxmlformats.org/officeDocument/2006/relationships/image" Target="../media/image33.wmf"/><Relationship Id="rId29" Type="http://schemas.openxmlformats.org/officeDocument/2006/relationships/oleObject" Target="../embeddings/oleObject65.bin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6.bin"/><Relationship Id="rId24" Type="http://schemas.openxmlformats.org/officeDocument/2006/relationships/image" Target="../media/image35.wmf"/><Relationship Id="rId32" Type="http://schemas.openxmlformats.org/officeDocument/2006/relationships/image" Target="../media/image39.wmf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58.bin"/><Relationship Id="rId23" Type="http://schemas.openxmlformats.org/officeDocument/2006/relationships/oleObject" Target="../embeddings/oleObject62.bin"/><Relationship Id="rId28" Type="http://schemas.openxmlformats.org/officeDocument/2006/relationships/image" Target="../media/image37.wmf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60.bin"/><Relationship Id="rId31" Type="http://schemas.openxmlformats.org/officeDocument/2006/relationships/oleObject" Target="../embeddings/oleObject66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55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64.bin"/><Relationship Id="rId30" Type="http://schemas.openxmlformats.org/officeDocument/2006/relationships/image" Target="../media/image38.wmf"/><Relationship Id="rId35" Type="http://schemas.openxmlformats.org/officeDocument/2006/relationships/image" Target="../media/image26.wmf"/><Relationship Id="rId8" Type="http://schemas.openxmlformats.org/officeDocument/2006/relationships/image" Target="../media/image27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9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70.bin"/><Relationship Id="rId4" Type="http://schemas.openxmlformats.org/officeDocument/2006/relationships/image" Target="../media/image40.wmf"/></Relationships>
</file>

<file path=ppt/slides/_rels/slide3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76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9" Type="http://schemas.openxmlformats.org/officeDocument/2006/relationships/oleObject" Target="../embeddings/oleObject91.bin"/><Relationship Id="rId21" Type="http://schemas.openxmlformats.org/officeDocument/2006/relationships/oleObject" Target="../embeddings/oleObject80.bin"/><Relationship Id="rId34" Type="http://schemas.openxmlformats.org/officeDocument/2006/relationships/oleObject" Target="../embeddings/oleObject87.bin"/><Relationship Id="rId42" Type="http://schemas.openxmlformats.org/officeDocument/2006/relationships/oleObject" Target="../embeddings/oleObject94.bin"/><Relationship Id="rId47" Type="http://schemas.openxmlformats.org/officeDocument/2006/relationships/oleObject" Target="../embeddings/oleObject98.bin"/><Relationship Id="rId7" Type="http://schemas.openxmlformats.org/officeDocument/2006/relationships/oleObject" Target="../embeddings/oleObject73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1.wmf"/><Relationship Id="rId29" Type="http://schemas.openxmlformats.org/officeDocument/2006/relationships/oleObject" Target="../embeddings/oleObject84.bin"/><Relationship Id="rId1" Type="http://schemas.openxmlformats.org/officeDocument/2006/relationships/vmlDrawing" Target="../drawings/vmlDrawing2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75.bin"/><Relationship Id="rId24" Type="http://schemas.openxmlformats.org/officeDocument/2006/relationships/image" Target="../media/image35.wmf"/><Relationship Id="rId32" Type="http://schemas.openxmlformats.org/officeDocument/2006/relationships/image" Target="../media/image39.wmf"/><Relationship Id="rId37" Type="http://schemas.openxmlformats.org/officeDocument/2006/relationships/oleObject" Target="../embeddings/oleObject89.bin"/><Relationship Id="rId40" Type="http://schemas.openxmlformats.org/officeDocument/2006/relationships/oleObject" Target="../embeddings/oleObject92.bin"/><Relationship Id="rId45" Type="http://schemas.openxmlformats.org/officeDocument/2006/relationships/oleObject" Target="../embeddings/oleObject96.bin"/><Relationship Id="rId5" Type="http://schemas.openxmlformats.org/officeDocument/2006/relationships/oleObject" Target="../embeddings/oleObject72.bin"/><Relationship Id="rId15" Type="http://schemas.openxmlformats.org/officeDocument/2006/relationships/oleObject" Target="../embeddings/oleObject77.bin"/><Relationship Id="rId23" Type="http://schemas.openxmlformats.org/officeDocument/2006/relationships/oleObject" Target="../embeddings/oleObject81.bin"/><Relationship Id="rId28" Type="http://schemas.openxmlformats.org/officeDocument/2006/relationships/image" Target="../media/image37.wmf"/><Relationship Id="rId36" Type="http://schemas.openxmlformats.org/officeDocument/2006/relationships/oleObject" Target="../embeddings/oleObject88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79.bin"/><Relationship Id="rId31" Type="http://schemas.openxmlformats.org/officeDocument/2006/relationships/oleObject" Target="../embeddings/oleObject85.bin"/><Relationship Id="rId44" Type="http://schemas.openxmlformats.org/officeDocument/2006/relationships/image" Target="../media/image42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4.bin"/><Relationship Id="rId14" Type="http://schemas.openxmlformats.org/officeDocument/2006/relationships/image" Target="../media/image30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83.bin"/><Relationship Id="rId30" Type="http://schemas.openxmlformats.org/officeDocument/2006/relationships/image" Target="../media/image38.wmf"/><Relationship Id="rId35" Type="http://schemas.openxmlformats.org/officeDocument/2006/relationships/image" Target="../media/image26.wmf"/><Relationship Id="rId43" Type="http://schemas.openxmlformats.org/officeDocument/2006/relationships/oleObject" Target="../embeddings/oleObject95.bin"/><Relationship Id="rId48" Type="http://schemas.openxmlformats.org/officeDocument/2006/relationships/oleObject" Target="../embeddings/oleObject99.bin"/><Relationship Id="rId8" Type="http://schemas.openxmlformats.org/officeDocument/2006/relationships/image" Target="../media/image27.wmf"/><Relationship Id="rId3" Type="http://schemas.openxmlformats.org/officeDocument/2006/relationships/oleObject" Target="../embeddings/oleObject71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78.bin"/><Relationship Id="rId25" Type="http://schemas.openxmlformats.org/officeDocument/2006/relationships/oleObject" Target="../embeddings/oleObject82.bin"/><Relationship Id="rId33" Type="http://schemas.openxmlformats.org/officeDocument/2006/relationships/oleObject" Target="../embeddings/oleObject86.bin"/><Relationship Id="rId38" Type="http://schemas.openxmlformats.org/officeDocument/2006/relationships/oleObject" Target="../embeddings/oleObject90.bin"/><Relationship Id="rId46" Type="http://schemas.openxmlformats.org/officeDocument/2006/relationships/oleObject" Target="../embeddings/oleObject97.bin"/><Relationship Id="rId20" Type="http://schemas.openxmlformats.org/officeDocument/2006/relationships/image" Target="../media/image33.wmf"/><Relationship Id="rId41" Type="http://schemas.openxmlformats.org/officeDocument/2006/relationships/oleObject" Target="../embeddings/oleObject9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0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44.wmf"/><Relationship Id="rId5" Type="http://schemas.openxmlformats.org/officeDocument/2006/relationships/oleObject" Target="../embeddings/oleObject101.bin"/><Relationship Id="rId4" Type="http://schemas.openxmlformats.org/officeDocument/2006/relationships/image" Target="../media/image43.wmf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07.bin"/><Relationship Id="rId18" Type="http://schemas.openxmlformats.org/officeDocument/2006/relationships/image" Target="../media/image32.wmf"/><Relationship Id="rId26" Type="http://schemas.openxmlformats.org/officeDocument/2006/relationships/image" Target="../media/image36.wmf"/><Relationship Id="rId39" Type="http://schemas.openxmlformats.org/officeDocument/2006/relationships/oleObject" Target="../embeddings/oleObject121.bin"/><Relationship Id="rId21" Type="http://schemas.openxmlformats.org/officeDocument/2006/relationships/oleObject" Target="../embeddings/oleObject111.bin"/><Relationship Id="rId34" Type="http://schemas.openxmlformats.org/officeDocument/2006/relationships/oleObject" Target="../embeddings/oleObject118.bin"/><Relationship Id="rId42" Type="http://schemas.openxmlformats.org/officeDocument/2006/relationships/oleObject" Target="../embeddings/oleObject123.bin"/><Relationship Id="rId7" Type="http://schemas.openxmlformats.org/officeDocument/2006/relationships/oleObject" Target="../embeddings/oleObject104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31.wmf"/><Relationship Id="rId29" Type="http://schemas.openxmlformats.org/officeDocument/2006/relationships/oleObject" Target="../embeddings/oleObject115.bin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06.bin"/><Relationship Id="rId24" Type="http://schemas.openxmlformats.org/officeDocument/2006/relationships/image" Target="../media/image35.wmf"/><Relationship Id="rId32" Type="http://schemas.openxmlformats.org/officeDocument/2006/relationships/image" Target="../media/image39.wmf"/><Relationship Id="rId37" Type="http://schemas.openxmlformats.org/officeDocument/2006/relationships/image" Target="../media/image30.wmf"/><Relationship Id="rId40" Type="http://schemas.openxmlformats.org/officeDocument/2006/relationships/image" Target="../media/image46.wmf"/><Relationship Id="rId45" Type="http://schemas.openxmlformats.org/officeDocument/2006/relationships/oleObject" Target="../embeddings/oleObject126.bin"/><Relationship Id="rId5" Type="http://schemas.openxmlformats.org/officeDocument/2006/relationships/oleObject" Target="../embeddings/oleObject103.bin"/><Relationship Id="rId15" Type="http://schemas.openxmlformats.org/officeDocument/2006/relationships/oleObject" Target="../embeddings/oleObject108.bin"/><Relationship Id="rId23" Type="http://schemas.openxmlformats.org/officeDocument/2006/relationships/oleObject" Target="../embeddings/oleObject112.bin"/><Relationship Id="rId28" Type="http://schemas.openxmlformats.org/officeDocument/2006/relationships/image" Target="../media/image37.wmf"/><Relationship Id="rId36" Type="http://schemas.openxmlformats.org/officeDocument/2006/relationships/oleObject" Target="../embeddings/oleObject119.bin"/><Relationship Id="rId10" Type="http://schemas.openxmlformats.org/officeDocument/2006/relationships/image" Target="../media/image28.wmf"/><Relationship Id="rId19" Type="http://schemas.openxmlformats.org/officeDocument/2006/relationships/oleObject" Target="../embeddings/oleObject110.bin"/><Relationship Id="rId31" Type="http://schemas.openxmlformats.org/officeDocument/2006/relationships/oleObject" Target="../embeddings/oleObject116.bin"/><Relationship Id="rId44" Type="http://schemas.openxmlformats.org/officeDocument/2006/relationships/oleObject" Target="../embeddings/oleObject125.bin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5.bin"/><Relationship Id="rId14" Type="http://schemas.openxmlformats.org/officeDocument/2006/relationships/image" Target="../media/image45.wmf"/><Relationship Id="rId22" Type="http://schemas.openxmlformats.org/officeDocument/2006/relationships/image" Target="../media/image34.wmf"/><Relationship Id="rId27" Type="http://schemas.openxmlformats.org/officeDocument/2006/relationships/oleObject" Target="../embeddings/oleObject114.bin"/><Relationship Id="rId30" Type="http://schemas.openxmlformats.org/officeDocument/2006/relationships/image" Target="../media/image38.wmf"/><Relationship Id="rId35" Type="http://schemas.openxmlformats.org/officeDocument/2006/relationships/image" Target="../media/image26.wmf"/><Relationship Id="rId43" Type="http://schemas.openxmlformats.org/officeDocument/2006/relationships/oleObject" Target="../embeddings/oleObject124.bin"/><Relationship Id="rId8" Type="http://schemas.openxmlformats.org/officeDocument/2006/relationships/image" Target="../media/image27.wmf"/><Relationship Id="rId3" Type="http://schemas.openxmlformats.org/officeDocument/2006/relationships/oleObject" Target="../embeddings/oleObject102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109.bin"/><Relationship Id="rId25" Type="http://schemas.openxmlformats.org/officeDocument/2006/relationships/oleObject" Target="../embeddings/oleObject113.bin"/><Relationship Id="rId33" Type="http://schemas.openxmlformats.org/officeDocument/2006/relationships/oleObject" Target="../embeddings/oleObject117.bin"/><Relationship Id="rId38" Type="http://schemas.openxmlformats.org/officeDocument/2006/relationships/oleObject" Target="../embeddings/oleObject120.bin"/><Relationship Id="rId20" Type="http://schemas.openxmlformats.org/officeDocument/2006/relationships/image" Target="../media/image33.wmf"/><Relationship Id="rId41" Type="http://schemas.openxmlformats.org/officeDocument/2006/relationships/oleObject" Target="../embeddings/oleObject12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171C93-62D3-46C1-BB0A-08D31376418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/>
              <a:t>Teori</a:t>
            </a:r>
            <a:r>
              <a:rPr lang="en-US" sz="1800" dirty="0" smtClean="0"/>
              <a:t> </a:t>
            </a:r>
            <a:r>
              <a:rPr lang="en-US" sz="1800" dirty="0" err="1" smtClean="0"/>
              <a:t>Bahasa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Automata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Lecture </a:t>
            </a:r>
            <a:r>
              <a:rPr lang="en-US" sz="2400" dirty="0" smtClean="0"/>
              <a:t>10: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Push Down Automata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96C0C85-7C37-4EE3-893C-4C3C0EFCA4B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By:</a:t>
            </a:r>
          </a:p>
          <a:p>
            <a:r>
              <a:rPr lang="en-US" dirty="0"/>
              <a:t>Nur Uddin, </a:t>
            </a:r>
            <a:r>
              <a:rPr lang="en-US" dirty="0" err="1"/>
              <a:t>Ph.D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D528B9A-3DB1-44DE-BFED-FAB3D9D3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B83BB-9314-4E5E-B63B-28149573B5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7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3400" y="4191000"/>
            <a:ext cx="8077200" cy="11430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(q, a, v) </a:t>
            </a:r>
            <a:r>
              <a:rPr lang="en-US" sz="2800" smtClean="0"/>
              <a:t> means that a pop operation performs at stack</a:t>
            </a:r>
          </a:p>
        </p:txBody>
      </p:sp>
      <p:sp>
        <p:nvSpPr>
          <p:cNvPr id="4100" name="Line 3"/>
          <p:cNvSpPr>
            <a:spLocks noChangeShapeType="1"/>
          </p:cNvSpPr>
          <p:nvPr/>
        </p:nvSpPr>
        <p:spPr bwMode="auto">
          <a:xfrm flipV="1">
            <a:off x="5486400" y="137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1143000" y="1347788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5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6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7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2"/>
          <p:cNvSpPr>
            <a:spLocks noChangeShapeType="1"/>
          </p:cNvSpPr>
          <p:nvPr/>
        </p:nvSpPr>
        <p:spPr bwMode="auto">
          <a:xfrm>
            <a:off x="47244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0" name="Line 13"/>
          <p:cNvSpPr>
            <a:spLocks noChangeShapeType="1"/>
          </p:cNvSpPr>
          <p:nvPr/>
        </p:nvSpPr>
        <p:spPr bwMode="auto">
          <a:xfrm>
            <a:off x="4724400" y="1374775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1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2" name="Line 15"/>
          <p:cNvSpPr>
            <a:spLocks noChangeShapeType="1"/>
          </p:cNvSpPr>
          <p:nvPr/>
        </p:nvSpPr>
        <p:spPr bwMode="auto">
          <a:xfrm>
            <a:off x="4970463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3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14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4115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q</a:t>
            </a:r>
          </a:p>
        </p:txBody>
      </p:sp>
      <p:sp>
        <p:nvSpPr>
          <p:cNvPr id="4116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4117" name="Text Box 20"/>
          <p:cNvSpPr txBox="1">
            <a:spLocks noChangeArrowheads="1"/>
          </p:cNvSpPr>
          <p:nvPr/>
        </p:nvSpPr>
        <p:spPr bwMode="auto">
          <a:xfrm>
            <a:off x="4953000" y="990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graphicFrame>
        <p:nvGraphicFramePr>
          <p:cNvPr id="4098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905000" y="42672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2672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19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0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1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2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5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6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4127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8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29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0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1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2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3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4" name="Text Box 40"/>
          <p:cNvSpPr txBox="1">
            <a:spLocks noChangeArrowheads="1"/>
          </p:cNvSpPr>
          <p:nvPr/>
        </p:nvSpPr>
        <p:spPr bwMode="auto">
          <a:xfrm>
            <a:off x="2651125" y="20177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v</a:t>
            </a:r>
          </a:p>
        </p:txBody>
      </p:sp>
      <p:sp>
        <p:nvSpPr>
          <p:cNvPr id="4135" name="Rectangle 4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1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305800" cy="3001963"/>
          </a:xfrm>
        </p:spPr>
        <p:txBody>
          <a:bodyPr/>
          <a:lstStyle/>
          <a:p>
            <a:pPr eaLnBrk="1" hangingPunct="1"/>
            <a:r>
              <a:rPr lang="en-US" smtClean="0"/>
              <a:t>There are some special states: an initial state </a:t>
            </a:r>
            <a:r>
              <a:rPr lang="en-US" i="1" smtClean="0">
                <a:solidFill>
                  <a:schemeClr val="hlink"/>
                </a:solidFill>
              </a:rPr>
              <a:t>s</a:t>
            </a:r>
            <a:r>
              <a:rPr lang="en-US" smtClean="0"/>
              <a:t> and a final set </a:t>
            </a:r>
            <a:r>
              <a:rPr lang="en-US" smtClean="0">
                <a:solidFill>
                  <a:schemeClr val="hlink"/>
                </a:solidFill>
              </a:rPr>
              <a:t>F</a:t>
            </a:r>
            <a:r>
              <a:rPr lang="en-US" smtClean="0"/>
              <a:t> of final states. </a:t>
            </a:r>
          </a:p>
          <a:p>
            <a:pPr eaLnBrk="1" hangingPunct="1"/>
            <a:r>
              <a:rPr lang="en-US" smtClean="0"/>
              <a:t>Initially, the PDA is in the initial state </a:t>
            </a:r>
            <a:r>
              <a:rPr lang="en-US" smtClean="0">
                <a:solidFill>
                  <a:schemeClr val="hlink"/>
                </a:solidFill>
              </a:rPr>
              <a:t>s</a:t>
            </a:r>
            <a:r>
              <a:rPr lang="en-US" smtClean="0"/>
              <a:t> and the head scans the leftmost cell. The tape holds an input string. </a:t>
            </a:r>
            <a:r>
              <a:rPr lang="en-US" smtClean="0">
                <a:solidFill>
                  <a:srgbClr val="0000FF"/>
                </a:solidFill>
              </a:rPr>
              <a:t>The stack is empty</a:t>
            </a:r>
            <a:r>
              <a:rPr lang="en-US" smtClean="0"/>
              <a:t>.</a:t>
            </a:r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3048000" y="762000"/>
            <a:ext cx="1752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3048000" y="7620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3048000" y="1295400"/>
            <a:ext cx="1676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3505200" y="7620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962400" y="7620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V="1">
            <a:off x="3276600" y="1295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5" name="Rectangle 9"/>
          <p:cNvSpPr>
            <a:spLocks noChangeArrowheads="1"/>
          </p:cNvSpPr>
          <p:nvPr/>
        </p:nvSpPr>
        <p:spPr bwMode="auto">
          <a:xfrm>
            <a:off x="3048000" y="19812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s</a:t>
            </a:r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49530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4800600" y="213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4953000" y="22860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Line 13"/>
          <p:cNvSpPr>
            <a:spLocks noChangeShapeType="1"/>
          </p:cNvSpPr>
          <p:nvPr/>
        </p:nvSpPr>
        <p:spPr bwMode="auto">
          <a:xfrm flipV="1">
            <a:off x="5410200" y="21336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410200" y="213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 flipV="1">
            <a:off x="3505200" y="1600200"/>
            <a:ext cx="914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4419600" y="1600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4953000" y="1600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5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124200"/>
            <a:ext cx="8458200" cy="3001963"/>
          </a:xfrm>
        </p:spPr>
        <p:txBody>
          <a:bodyPr/>
          <a:lstStyle/>
          <a:p>
            <a:pPr eaLnBrk="1" hangingPunct="1"/>
            <a:r>
              <a:rPr lang="en-US" smtClean="0"/>
              <a:t>When the head gets off the tape, the PDA stops. An input string </a:t>
            </a:r>
            <a:r>
              <a:rPr lang="en-US" i="1" smtClean="0">
                <a:solidFill>
                  <a:schemeClr val="hlink"/>
                </a:solidFill>
              </a:rPr>
              <a:t>x</a:t>
            </a:r>
            <a:r>
              <a:rPr lang="en-US" smtClean="0"/>
              <a:t> is </a:t>
            </a:r>
            <a:r>
              <a:rPr lang="en-US" smtClean="0">
                <a:solidFill>
                  <a:srgbClr val="FF0000"/>
                </a:solidFill>
              </a:rPr>
              <a:t>accepted</a:t>
            </a:r>
            <a:r>
              <a:rPr lang="en-US" smtClean="0"/>
              <a:t> by the PDA if the PDA </a:t>
            </a:r>
            <a:r>
              <a:rPr lang="en-US" smtClean="0">
                <a:solidFill>
                  <a:srgbClr val="0000FF"/>
                </a:solidFill>
              </a:rPr>
              <a:t>stops at a final state</a:t>
            </a:r>
            <a:r>
              <a:rPr lang="en-US" smtClean="0"/>
              <a:t> and the </a:t>
            </a:r>
            <a:r>
              <a:rPr lang="en-US" smtClean="0">
                <a:solidFill>
                  <a:srgbClr val="0000FF"/>
                </a:solidFill>
              </a:rPr>
              <a:t>stack is empty</a:t>
            </a:r>
            <a:r>
              <a:rPr lang="en-US" smtClean="0"/>
              <a:t>. </a:t>
            </a:r>
          </a:p>
          <a:p>
            <a:pPr eaLnBrk="1" hangingPunct="1"/>
            <a:r>
              <a:rPr lang="en-US" smtClean="0"/>
              <a:t>Otherwise, the input string is </a:t>
            </a:r>
            <a:r>
              <a:rPr lang="en-US" smtClean="0">
                <a:solidFill>
                  <a:srgbClr val="FF0000"/>
                </a:solidFill>
              </a:rPr>
              <a:t>rejected</a:t>
            </a:r>
            <a:r>
              <a:rPr lang="en-US" smtClean="0"/>
              <a:t>.</a:t>
            </a:r>
          </a:p>
          <a:p>
            <a:pPr eaLnBrk="1" hangingPunct="1"/>
            <a:endParaRPr lang="en-US" smtClean="0"/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2286000" y="7620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2286000" y="76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5" name="Line 5"/>
          <p:cNvSpPr>
            <a:spLocks noChangeShapeType="1"/>
          </p:cNvSpPr>
          <p:nvPr/>
        </p:nvSpPr>
        <p:spPr bwMode="auto">
          <a:xfrm>
            <a:off x="2286000" y="1219200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6" name="Rectangle 7"/>
          <p:cNvSpPr>
            <a:spLocks noChangeArrowheads="1"/>
          </p:cNvSpPr>
          <p:nvPr/>
        </p:nvSpPr>
        <p:spPr bwMode="auto">
          <a:xfrm>
            <a:off x="2819400" y="1828800"/>
            <a:ext cx="6096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f</a:t>
            </a:r>
          </a:p>
        </p:txBody>
      </p:sp>
      <p:sp>
        <p:nvSpPr>
          <p:cNvPr id="35847" name="Text Box 8"/>
          <p:cNvSpPr txBox="1">
            <a:spLocks noChangeArrowheads="1"/>
          </p:cNvSpPr>
          <p:nvPr/>
        </p:nvSpPr>
        <p:spPr bwMode="auto">
          <a:xfrm>
            <a:off x="2917825" y="762000"/>
            <a:ext cx="2063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35848" name="Line 9"/>
          <p:cNvSpPr>
            <a:spLocks noChangeShapeType="1"/>
          </p:cNvSpPr>
          <p:nvPr/>
        </p:nvSpPr>
        <p:spPr bwMode="auto">
          <a:xfrm>
            <a:off x="4267200" y="76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9" name="Line 10"/>
          <p:cNvSpPr>
            <a:spLocks noChangeShapeType="1"/>
          </p:cNvSpPr>
          <p:nvPr/>
        </p:nvSpPr>
        <p:spPr bwMode="auto">
          <a:xfrm>
            <a:off x="4419600" y="2133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0" name="Line 11"/>
          <p:cNvSpPr>
            <a:spLocks noChangeShapeType="1"/>
          </p:cNvSpPr>
          <p:nvPr/>
        </p:nvSpPr>
        <p:spPr bwMode="auto">
          <a:xfrm>
            <a:off x="45720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1" name="Line 12"/>
          <p:cNvSpPr>
            <a:spLocks noChangeShapeType="1"/>
          </p:cNvSpPr>
          <p:nvPr/>
        </p:nvSpPr>
        <p:spPr bwMode="auto">
          <a:xfrm>
            <a:off x="4572000" y="23622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2" name="Line 13"/>
          <p:cNvSpPr>
            <a:spLocks noChangeShapeType="1"/>
          </p:cNvSpPr>
          <p:nvPr/>
        </p:nvSpPr>
        <p:spPr bwMode="auto">
          <a:xfrm flipV="1">
            <a:off x="5029200" y="2133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3" name="Line 15"/>
          <p:cNvSpPr>
            <a:spLocks noChangeShapeType="1"/>
          </p:cNvSpPr>
          <p:nvPr/>
        </p:nvSpPr>
        <p:spPr bwMode="auto">
          <a:xfrm>
            <a:off x="5029200" y="2133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4" name="Line 16"/>
          <p:cNvSpPr>
            <a:spLocks noChangeShapeType="1"/>
          </p:cNvSpPr>
          <p:nvPr/>
        </p:nvSpPr>
        <p:spPr bwMode="auto">
          <a:xfrm flipV="1">
            <a:off x="3429000" y="1752600"/>
            <a:ext cx="762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5" name="Line 17"/>
          <p:cNvSpPr>
            <a:spLocks noChangeShapeType="1"/>
          </p:cNvSpPr>
          <p:nvPr/>
        </p:nvSpPr>
        <p:spPr bwMode="auto">
          <a:xfrm>
            <a:off x="4191000" y="1752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8"/>
          <p:cNvSpPr>
            <a:spLocks noChangeShapeType="1"/>
          </p:cNvSpPr>
          <p:nvPr/>
        </p:nvSpPr>
        <p:spPr bwMode="auto">
          <a:xfrm>
            <a:off x="4724400" y="1752600"/>
            <a:ext cx="76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9"/>
          <p:cNvSpPr>
            <a:spLocks noChangeShapeType="1"/>
          </p:cNvSpPr>
          <p:nvPr/>
        </p:nvSpPr>
        <p:spPr bwMode="auto">
          <a:xfrm flipV="1">
            <a:off x="3124200" y="1219200"/>
            <a:ext cx="1295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7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eaLnBrk="1" hangingPunct="1"/>
            <a:r>
              <a:rPr lang="en-US" smtClean="0"/>
              <a:t>The PDA can be represented by </a:t>
            </a:r>
          </a:p>
          <a:p>
            <a:pPr eaLnBrk="1" hangingPunct="1">
              <a:buFontTx/>
              <a:buNone/>
            </a:pPr>
            <a:r>
              <a:rPr lang="en-US" i="1" smtClean="0"/>
              <a:t>            </a:t>
            </a:r>
            <a:r>
              <a:rPr lang="en-US" i="1" smtClean="0">
                <a:solidFill>
                  <a:schemeClr val="hlink"/>
                </a:solidFill>
              </a:rPr>
              <a:t>M = (Q, </a:t>
            </a:r>
            <a:r>
              <a:rPr lang="el-GR" i="1" smtClean="0">
                <a:solidFill>
                  <a:schemeClr val="hlink"/>
                </a:solidFill>
              </a:rPr>
              <a:t>Σ</a:t>
            </a:r>
            <a:r>
              <a:rPr lang="en-US" i="1" smtClean="0">
                <a:solidFill>
                  <a:schemeClr val="hlink"/>
                </a:solidFill>
              </a:rPr>
              <a:t>, </a:t>
            </a:r>
            <a:r>
              <a:rPr lang="el-GR" i="1" smtClean="0">
                <a:solidFill>
                  <a:schemeClr val="hlink"/>
                </a:solidFill>
              </a:rPr>
              <a:t>Γ</a:t>
            </a:r>
            <a:r>
              <a:rPr lang="en-US" i="1" smtClean="0">
                <a:solidFill>
                  <a:schemeClr val="hlink"/>
                </a:solidFill>
              </a:rPr>
              <a:t>, </a:t>
            </a:r>
            <a:r>
              <a:rPr lang="el-GR" i="1" smtClean="0">
                <a:solidFill>
                  <a:schemeClr val="hlink"/>
                </a:solidFill>
              </a:rPr>
              <a:t>δ</a:t>
            </a:r>
            <a:r>
              <a:rPr lang="en-US" i="1" smtClean="0">
                <a:solidFill>
                  <a:schemeClr val="hlink"/>
                </a:solidFill>
              </a:rPr>
              <a:t>, s, F)</a:t>
            </a:r>
            <a:r>
              <a:rPr lang="en-US" i="1" smtClean="0"/>
              <a:t> </a:t>
            </a:r>
          </a:p>
          <a:p>
            <a:pPr eaLnBrk="1" hangingPunct="1">
              <a:buFontTx/>
              <a:buNone/>
            </a:pPr>
            <a:r>
              <a:rPr lang="en-US" smtClean="0"/>
              <a:t>   where </a:t>
            </a:r>
            <a:r>
              <a:rPr lang="el-GR" i="1" smtClean="0">
                <a:solidFill>
                  <a:schemeClr val="hlink"/>
                </a:solidFill>
              </a:rPr>
              <a:t>Σ</a:t>
            </a:r>
            <a:r>
              <a:rPr lang="en-US" smtClean="0"/>
              <a:t>  is the alphabet of input symbols and </a:t>
            </a:r>
            <a:r>
              <a:rPr lang="el-GR" i="1" smtClean="0">
                <a:solidFill>
                  <a:schemeClr val="hlink"/>
                </a:solidFill>
              </a:rPr>
              <a:t>Γ</a:t>
            </a:r>
            <a:r>
              <a:rPr lang="en-US" i="1" smtClean="0">
                <a:solidFill>
                  <a:schemeClr val="hlink"/>
                </a:solidFill>
              </a:rPr>
              <a:t> </a:t>
            </a:r>
            <a:r>
              <a:rPr lang="en-US" smtClean="0"/>
              <a:t>is the alphabet of stack symbols.</a:t>
            </a:r>
          </a:p>
          <a:p>
            <a:pPr eaLnBrk="1" hangingPunct="1"/>
            <a:r>
              <a:rPr lang="en-US" smtClean="0"/>
              <a:t>The set of all strings accepted by a PDA </a:t>
            </a:r>
            <a:r>
              <a:rPr lang="en-US" i="1" smtClean="0">
                <a:solidFill>
                  <a:schemeClr val="hlink"/>
                </a:solidFill>
              </a:rPr>
              <a:t>M</a:t>
            </a:r>
            <a:r>
              <a:rPr lang="en-US" smtClean="0"/>
              <a:t> is denoted by </a:t>
            </a:r>
            <a:r>
              <a:rPr lang="en-US" i="1" smtClean="0">
                <a:solidFill>
                  <a:schemeClr val="hlink"/>
                </a:solidFill>
              </a:rPr>
              <a:t>L(M).</a:t>
            </a:r>
            <a:r>
              <a:rPr lang="en-US" smtClean="0"/>
              <a:t> We also say that the language </a:t>
            </a:r>
            <a:r>
              <a:rPr lang="en-US" i="1" smtClean="0">
                <a:solidFill>
                  <a:schemeClr val="hlink"/>
                </a:solidFill>
              </a:rPr>
              <a:t>L(M)</a:t>
            </a:r>
            <a:r>
              <a:rPr lang="en-US" smtClean="0"/>
              <a:t> is accepted by </a:t>
            </a:r>
            <a:r>
              <a:rPr lang="en-US" i="1" smtClean="0">
                <a:solidFill>
                  <a:schemeClr val="hlink"/>
                </a:solidFill>
              </a:rPr>
              <a:t>M</a:t>
            </a:r>
            <a:r>
              <a:rPr lang="en-US" smtClean="0"/>
              <a:t>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186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The  transition diagram of a PDA is an alternative way to represent the PDA.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For </a:t>
            </a:r>
            <a:r>
              <a:rPr lang="en-US" sz="2800" i="1" smtClean="0">
                <a:solidFill>
                  <a:schemeClr val="hlink"/>
                </a:solidFill>
              </a:rPr>
              <a:t>M = (Q, </a:t>
            </a:r>
            <a:r>
              <a:rPr lang="el-GR" sz="2800" i="1" smtClean="0">
                <a:solidFill>
                  <a:schemeClr val="hlink"/>
                </a:solidFill>
              </a:rPr>
              <a:t>Σ</a:t>
            </a:r>
            <a:r>
              <a:rPr lang="en-US" sz="2800" i="1" smtClean="0">
                <a:solidFill>
                  <a:schemeClr val="hlink"/>
                </a:solidFill>
              </a:rPr>
              <a:t>, </a:t>
            </a:r>
            <a:r>
              <a:rPr lang="el-GR" sz="2800" i="1" smtClean="0">
                <a:solidFill>
                  <a:schemeClr val="hlink"/>
                </a:solidFill>
              </a:rPr>
              <a:t>Γ</a:t>
            </a:r>
            <a:r>
              <a:rPr lang="en-US" sz="2800" i="1" smtClean="0">
                <a:solidFill>
                  <a:schemeClr val="hlink"/>
                </a:solidFill>
              </a:rPr>
              <a:t>,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, s, F),</a:t>
            </a:r>
            <a:r>
              <a:rPr lang="en-US" sz="2800" smtClean="0"/>
              <a:t> the transition diagram of </a:t>
            </a:r>
            <a:r>
              <a:rPr lang="en-US" sz="2800" i="1" smtClean="0"/>
              <a:t>M</a:t>
            </a:r>
            <a:r>
              <a:rPr lang="en-US" sz="2800" smtClean="0"/>
              <a:t> is an edge-labeled digraph </a:t>
            </a:r>
            <a:r>
              <a:rPr lang="en-US" sz="2800" i="1" smtClean="0">
                <a:solidFill>
                  <a:schemeClr val="hlink"/>
                </a:solidFill>
              </a:rPr>
              <a:t>G=(V, E)</a:t>
            </a:r>
            <a:r>
              <a:rPr lang="en-US" sz="2800" smtClean="0"/>
              <a:t>  satisfying the following: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i="1" smtClean="0"/>
              <a:t>      V = Q</a:t>
            </a:r>
            <a:r>
              <a:rPr lang="en-US" sz="2800" smtClean="0"/>
              <a:t> (</a:t>
            </a:r>
            <a:r>
              <a:rPr lang="en-US" sz="2800" i="1" smtClean="0"/>
              <a:t>s =</a:t>
            </a:r>
            <a:r>
              <a:rPr lang="en-US" sz="2800" smtClean="0"/>
              <a:t>      , </a:t>
            </a:r>
            <a:r>
              <a:rPr lang="en-US" sz="2800" i="1" smtClean="0"/>
              <a:t>f =</a:t>
            </a:r>
            <a:r>
              <a:rPr lang="en-US" sz="2800" smtClean="0"/>
              <a:t>         for </a:t>
            </a:r>
            <a:r>
              <a:rPr lang="en-US" sz="2800" i="1" smtClean="0"/>
              <a:t>f</a:t>
            </a:r>
            <a:r>
              <a:rPr lang="en-US" sz="2800" smtClean="0"/>
              <a:t>      </a:t>
            </a:r>
            <a:r>
              <a:rPr lang="en-US" sz="2800" i="1" smtClean="0"/>
              <a:t>F</a:t>
            </a:r>
            <a:r>
              <a:rPr lang="en-US" sz="2800" smtClean="0"/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i="1" smtClean="0"/>
              <a:t>      E =</a:t>
            </a:r>
            <a:r>
              <a:rPr lang="en-US" sz="2800" smtClean="0"/>
              <a:t> {</a:t>
            </a:r>
            <a:r>
              <a:rPr lang="en-US" sz="2800" i="1" smtClean="0"/>
              <a:t> q               p |  (p,u)   </a:t>
            </a:r>
            <a:r>
              <a:rPr lang="el-GR" sz="2800" i="1" smtClean="0"/>
              <a:t>δ</a:t>
            </a:r>
            <a:r>
              <a:rPr lang="en-US" sz="2800" i="1" smtClean="0"/>
              <a:t>(q, a, v) </a:t>
            </a:r>
            <a:r>
              <a:rPr lang="en-US" sz="2800" smtClean="0"/>
              <a:t>}</a:t>
            </a:r>
            <a:r>
              <a:rPr lang="en-US" sz="2800" i="1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5122" name="Object 9"/>
          <p:cNvGraphicFramePr>
            <a:graphicFrameLocks noChangeAspect="1"/>
          </p:cNvGraphicFramePr>
          <p:nvPr>
            <p:ph sz="quarter" idx="2"/>
          </p:nvPr>
        </p:nvGraphicFramePr>
        <p:xfrm>
          <a:off x="5029200" y="51816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51816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Oval 3"/>
          <p:cNvSpPr>
            <a:spLocks noChangeArrowheads="1"/>
          </p:cNvSpPr>
          <p:nvPr/>
        </p:nvSpPr>
        <p:spPr bwMode="auto">
          <a:xfrm>
            <a:off x="3048000" y="4267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6" name="Oval 4"/>
          <p:cNvSpPr>
            <a:spLocks noChangeArrowheads="1"/>
          </p:cNvSpPr>
          <p:nvPr/>
        </p:nvSpPr>
        <p:spPr bwMode="auto">
          <a:xfrm>
            <a:off x="4191000" y="42672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7" name="Oval 5"/>
          <p:cNvSpPr>
            <a:spLocks noChangeArrowheads="1"/>
          </p:cNvSpPr>
          <p:nvPr/>
        </p:nvSpPr>
        <p:spPr bwMode="auto">
          <a:xfrm>
            <a:off x="4267200" y="4343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128" name="Line 6"/>
          <p:cNvSpPr>
            <a:spLocks noChangeShapeType="1"/>
          </p:cNvSpPr>
          <p:nvPr/>
        </p:nvSpPr>
        <p:spPr bwMode="auto">
          <a:xfrm>
            <a:off x="2819400" y="44196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2193925" y="4989513"/>
            <a:ext cx="869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 a, v/u</a:t>
            </a:r>
          </a:p>
        </p:txBody>
      </p:sp>
      <p:graphicFrame>
        <p:nvGraphicFramePr>
          <p:cNvPr id="5123" name="Object 12"/>
          <p:cNvGraphicFramePr>
            <a:graphicFrameLocks noChangeAspect="1"/>
          </p:cNvGraphicFramePr>
          <p:nvPr>
            <p:ph sz="quarter" idx="3"/>
          </p:nvPr>
        </p:nvGraphicFramePr>
        <p:xfrm>
          <a:off x="5638800" y="4191000"/>
          <a:ext cx="2286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4191000"/>
                        <a:ext cx="2286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0" name="Line 15"/>
          <p:cNvSpPr>
            <a:spLocks noChangeShapeType="1"/>
          </p:cNvSpPr>
          <p:nvPr/>
        </p:nvSpPr>
        <p:spPr bwMode="auto">
          <a:xfrm>
            <a:off x="2362200" y="54102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1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974725" y="396875"/>
            <a:ext cx="6884988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chemeClr val="hlink"/>
                </a:solidFill>
              </a:rPr>
              <a:t>Example 1. Construct PDA to accept </a:t>
            </a:r>
          </a:p>
          <a:p>
            <a:pPr eaLnBrk="1" hangingPunct="1"/>
            <a:r>
              <a:rPr lang="en-US" sz="3200">
                <a:solidFill>
                  <a:schemeClr val="hlink"/>
                </a:solidFill>
              </a:rPr>
              <a:t>                   L= {0 1  | n </a:t>
            </a:r>
            <a:r>
              <a:rPr lang="en-US" sz="3200" u="sng">
                <a:solidFill>
                  <a:schemeClr val="hlink"/>
                </a:solidFill>
              </a:rPr>
              <a:t>&gt;</a:t>
            </a:r>
            <a:r>
              <a:rPr lang="en-US" sz="3200">
                <a:solidFill>
                  <a:schemeClr val="hlink"/>
                </a:solidFill>
              </a:rPr>
              <a:t> 0}</a:t>
            </a:r>
          </a:p>
        </p:txBody>
      </p:sp>
      <p:sp>
        <p:nvSpPr>
          <p:cNvPr id="37891" name="Text Box 5"/>
          <p:cNvSpPr txBox="1">
            <a:spLocks noChangeArrowheads="1"/>
          </p:cNvSpPr>
          <p:nvPr/>
        </p:nvSpPr>
        <p:spPr bwMode="auto">
          <a:xfrm>
            <a:off x="4038600" y="838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hlink"/>
                </a:solidFill>
              </a:rPr>
              <a:t>n</a:t>
            </a:r>
          </a:p>
        </p:txBody>
      </p:sp>
      <p:sp>
        <p:nvSpPr>
          <p:cNvPr id="37892" name="Text Box 6"/>
          <p:cNvSpPr txBox="1">
            <a:spLocks noChangeArrowheads="1"/>
          </p:cNvSpPr>
          <p:nvPr/>
        </p:nvSpPr>
        <p:spPr bwMode="auto">
          <a:xfrm>
            <a:off x="4343400" y="838200"/>
            <a:ext cx="311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hlink"/>
                </a:solidFill>
              </a:rPr>
              <a:t>n</a:t>
            </a:r>
          </a:p>
        </p:txBody>
      </p:sp>
      <p:sp>
        <p:nvSpPr>
          <p:cNvPr id="37893" name="Text Box 7"/>
          <p:cNvSpPr txBox="1">
            <a:spLocks noChangeArrowheads="1"/>
          </p:cNvSpPr>
          <p:nvPr/>
        </p:nvSpPr>
        <p:spPr bwMode="auto">
          <a:xfrm>
            <a:off x="974725" y="2020888"/>
            <a:ext cx="1709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Solution 1. </a:t>
            </a:r>
          </a:p>
        </p:txBody>
      </p:sp>
      <p:sp>
        <p:nvSpPr>
          <p:cNvPr id="37894" name="Oval 8"/>
          <p:cNvSpPr>
            <a:spLocks noChangeArrowheads="1"/>
          </p:cNvSpPr>
          <p:nvPr/>
        </p:nvSpPr>
        <p:spPr bwMode="auto">
          <a:xfrm>
            <a:off x="2438400" y="3200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895" name="Line 9"/>
          <p:cNvSpPr>
            <a:spLocks noChangeShapeType="1"/>
          </p:cNvSpPr>
          <p:nvPr/>
        </p:nvSpPr>
        <p:spPr bwMode="auto">
          <a:xfrm>
            <a:off x="2209800" y="3352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Oval 11"/>
          <p:cNvSpPr>
            <a:spLocks noChangeArrowheads="1"/>
          </p:cNvSpPr>
          <p:nvPr/>
        </p:nvSpPr>
        <p:spPr bwMode="auto">
          <a:xfrm>
            <a:off x="4191000" y="3200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cxnSp>
        <p:nvCxnSpPr>
          <p:cNvPr id="37897" name="AutoShape 12"/>
          <p:cNvCxnSpPr>
            <a:cxnSpLocks noChangeShapeType="1"/>
            <a:stCxn id="37894" idx="5"/>
            <a:endCxn id="37894" idx="3"/>
          </p:cNvCxnSpPr>
          <p:nvPr/>
        </p:nvCxnSpPr>
        <p:spPr bwMode="auto">
          <a:xfrm rot="5400000">
            <a:off x="2628107" y="3391694"/>
            <a:ext cx="1587" cy="269875"/>
          </a:xfrm>
          <a:prstGeom prst="curvedConnector3">
            <a:avLst>
              <a:gd name="adj1" fmla="val 179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898" name="Line 13"/>
          <p:cNvSpPr>
            <a:spLocks noChangeShapeType="1"/>
          </p:cNvSpPr>
          <p:nvPr/>
        </p:nvSpPr>
        <p:spPr bwMode="auto">
          <a:xfrm>
            <a:off x="2819400" y="3352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7899" name="AutoShape 14"/>
          <p:cNvCxnSpPr>
            <a:cxnSpLocks noChangeShapeType="1"/>
            <a:stCxn id="37896" idx="5"/>
            <a:endCxn id="37896" idx="3"/>
          </p:cNvCxnSpPr>
          <p:nvPr/>
        </p:nvCxnSpPr>
        <p:spPr bwMode="auto">
          <a:xfrm rot="5400000">
            <a:off x="4380707" y="3391694"/>
            <a:ext cx="1587" cy="269875"/>
          </a:xfrm>
          <a:prstGeom prst="curvedConnector3">
            <a:avLst>
              <a:gd name="adj1" fmla="val 179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7900" name="Text Box 15"/>
          <p:cNvSpPr txBox="1">
            <a:spLocks noChangeArrowheads="1"/>
          </p:cNvSpPr>
          <p:nvPr/>
        </p:nvSpPr>
        <p:spPr bwMode="auto">
          <a:xfrm>
            <a:off x="2270125" y="3773488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0, </a:t>
            </a:r>
            <a:r>
              <a:rPr lang="el-GR"/>
              <a:t>ε</a:t>
            </a:r>
            <a:r>
              <a:rPr lang="en-US"/>
              <a:t>/0</a:t>
            </a:r>
            <a:endParaRPr lang="el-GR"/>
          </a:p>
        </p:txBody>
      </p:sp>
      <p:sp>
        <p:nvSpPr>
          <p:cNvPr id="37901" name="Text Box 16"/>
          <p:cNvSpPr txBox="1">
            <a:spLocks noChangeArrowheads="1"/>
          </p:cNvSpPr>
          <p:nvPr/>
        </p:nvSpPr>
        <p:spPr bwMode="auto">
          <a:xfrm>
            <a:off x="2955925" y="2782888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1, 0/</a:t>
            </a:r>
            <a:r>
              <a:rPr lang="el-GR"/>
              <a:t>ε</a:t>
            </a:r>
          </a:p>
        </p:txBody>
      </p:sp>
      <p:sp>
        <p:nvSpPr>
          <p:cNvPr id="37902" name="Text Box 17"/>
          <p:cNvSpPr txBox="1">
            <a:spLocks noChangeArrowheads="1"/>
          </p:cNvSpPr>
          <p:nvPr/>
        </p:nvSpPr>
        <p:spPr bwMode="auto">
          <a:xfrm>
            <a:off x="4022725" y="3773488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1, 0/</a:t>
            </a:r>
            <a:r>
              <a:rPr lang="el-GR"/>
              <a:t>ε</a:t>
            </a:r>
          </a:p>
        </p:txBody>
      </p:sp>
      <p:sp>
        <p:nvSpPr>
          <p:cNvPr id="37903" name="Oval 18"/>
          <p:cNvSpPr>
            <a:spLocks noChangeArrowheads="1"/>
          </p:cNvSpPr>
          <p:nvPr/>
        </p:nvSpPr>
        <p:spPr bwMode="auto">
          <a:xfrm>
            <a:off x="25146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7904" name="Oval 19"/>
          <p:cNvSpPr>
            <a:spLocks noChangeArrowheads="1"/>
          </p:cNvSpPr>
          <p:nvPr/>
        </p:nvSpPr>
        <p:spPr bwMode="auto">
          <a:xfrm>
            <a:off x="4267200" y="32766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34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4"/>
          <p:cNvSpPr txBox="1">
            <a:spLocks noChangeArrowheads="1"/>
          </p:cNvSpPr>
          <p:nvPr/>
        </p:nvSpPr>
        <p:spPr bwMode="auto">
          <a:xfrm>
            <a:off x="974725" y="725488"/>
            <a:ext cx="162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Solution 2.</a:t>
            </a: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660525" y="1335088"/>
            <a:ext cx="47704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 Consider a CFG </a:t>
            </a:r>
          </a:p>
          <a:p>
            <a:pPr eaLnBrk="1" hangingPunct="1"/>
            <a:r>
              <a:rPr lang="en-US"/>
              <a:t> G = ({S}, {0,1}, {S → </a:t>
            </a:r>
            <a:r>
              <a:rPr lang="el-GR"/>
              <a:t>ε</a:t>
            </a:r>
            <a:r>
              <a:rPr lang="en-US"/>
              <a:t> | 0S1}, S). </a:t>
            </a:r>
          </a:p>
        </p:txBody>
      </p:sp>
      <p:sp>
        <p:nvSpPr>
          <p:cNvPr id="38916" name="Oval 6"/>
          <p:cNvSpPr>
            <a:spLocks noChangeArrowheads="1"/>
          </p:cNvSpPr>
          <p:nvPr/>
        </p:nvSpPr>
        <p:spPr bwMode="auto">
          <a:xfrm>
            <a:off x="1905000" y="3657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917" name="Line 7"/>
          <p:cNvSpPr>
            <a:spLocks noChangeShapeType="1"/>
          </p:cNvSpPr>
          <p:nvPr/>
        </p:nvSpPr>
        <p:spPr bwMode="auto">
          <a:xfrm>
            <a:off x="1676400" y="3810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Oval 8"/>
          <p:cNvSpPr>
            <a:spLocks noChangeArrowheads="1"/>
          </p:cNvSpPr>
          <p:nvPr/>
        </p:nvSpPr>
        <p:spPr bwMode="auto">
          <a:xfrm>
            <a:off x="3581400" y="3657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919" name="Line 9"/>
          <p:cNvSpPr>
            <a:spLocks noChangeShapeType="1"/>
          </p:cNvSpPr>
          <p:nvPr/>
        </p:nvSpPr>
        <p:spPr bwMode="auto">
          <a:xfrm>
            <a:off x="2286000" y="38100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2346325" y="3316288"/>
            <a:ext cx="877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sz="1800"/>
              <a:t>ε</a:t>
            </a:r>
            <a:r>
              <a:rPr lang="en-US" sz="1800"/>
              <a:t>,  </a:t>
            </a:r>
            <a:r>
              <a:rPr lang="el-GR" sz="1800"/>
              <a:t>ε</a:t>
            </a:r>
            <a:r>
              <a:rPr lang="en-US" sz="1800"/>
              <a:t>/S</a:t>
            </a:r>
            <a:r>
              <a:rPr lang="en-US"/>
              <a:t> </a:t>
            </a:r>
            <a:endParaRPr lang="el-GR"/>
          </a:p>
        </p:txBody>
      </p:sp>
      <p:sp>
        <p:nvSpPr>
          <p:cNvPr id="38921" name="Oval 13"/>
          <p:cNvSpPr>
            <a:spLocks noChangeArrowheads="1"/>
          </p:cNvSpPr>
          <p:nvPr/>
        </p:nvSpPr>
        <p:spPr bwMode="auto">
          <a:xfrm>
            <a:off x="4724400" y="44196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922" name="Oval 14"/>
          <p:cNvSpPr>
            <a:spLocks noChangeArrowheads="1"/>
          </p:cNvSpPr>
          <p:nvPr/>
        </p:nvSpPr>
        <p:spPr bwMode="auto">
          <a:xfrm>
            <a:off x="4724400" y="30480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8923" name="Line 15"/>
          <p:cNvSpPr>
            <a:spLocks noChangeShapeType="1"/>
          </p:cNvSpPr>
          <p:nvPr/>
        </p:nvSpPr>
        <p:spPr bwMode="auto">
          <a:xfrm flipV="1">
            <a:off x="3962400" y="3276600"/>
            <a:ext cx="762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6"/>
          <p:cNvSpPr>
            <a:spLocks noChangeShapeType="1"/>
          </p:cNvSpPr>
          <p:nvPr/>
        </p:nvSpPr>
        <p:spPr bwMode="auto">
          <a:xfrm>
            <a:off x="4953000" y="3429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Line 17"/>
          <p:cNvSpPr>
            <a:spLocks noChangeShapeType="1"/>
          </p:cNvSpPr>
          <p:nvPr/>
        </p:nvSpPr>
        <p:spPr bwMode="auto">
          <a:xfrm flipH="1" flipV="1">
            <a:off x="3962400" y="39624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38926" name="AutoShape 18"/>
          <p:cNvCxnSpPr>
            <a:cxnSpLocks noChangeShapeType="1"/>
            <a:stCxn id="38918" idx="5"/>
            <a:endCxn id="38918" idx="3"/>
          </p:cNvCxnSpPr>
          <p:nvPr/>
        </p:nvCxnSpPr>
        <p:spPr bwMode="auto">
          <a:xfrm rot="5400000">
            <a:off x="3771107" y="3848894"/>
            <a:ext cx="1587" cy="269875"/>
          </a:xfrm>
          <a:prstGeom prst="curvedConnector3">
            <a:avLst>
              <a:gd name="adj1" fmla="val 179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927" name="Text Box 19"/>
          <p:cNvSpPr txBox="1">
            <a:spLocks noChangeArrowheads="1"/>
          </p:cNvSpPr>
          <p:nvPr/>
        </p:nvSpPr>
        <p:spPr bwMode="auto">
          <a:xfrm>
            <a:off x="4937125" y="3617913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sz="1800"/>
              <a:t>ε</a:t>
            </a:r>
            <a:r>
              <a:rPr lang="en-US" sz="1800"/>
              <a:t>, </a:t>
            </a:r>
            <a:r>
              <a:rPr lang="el-GR" sz="1800"/>
              <a:t>ε</a:t>
            </a:r>
            <a:r>
              <a:rPr lang="en-US" sz="1800"/>
              <a:t>/S</a:t>
            </a:r>
            <a:endParaRPr lang="el-GR" sz="1800"/>
          </a:p>
        </p:txBody>
      </p:sp>
      <p:sp>
        <p:nvSpPr>
          <p:cNvPr id="38928" name="Text Box 20"/>
          <p:cNvSpPr txBox="1">
            <a:spLocks noChangeArrowheads="1"/>
          </p:cNvSpPr>
          <p:nvPr/>
        </p:nvSpPr>
        <p:spPr bwMode="auto">
          <a:xfrm>
            <a:off x="2879725" y="4227513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sz="1800"/>
              <a:t>ε</a:t>
            </a:r>
            <a:r>
              <a:rPr lang="en-US" sz="1800"/>
              <a:t>, S/</a:t>
            </a:r>
            <a:r>
              <a:rPr lang="el-GR" sz="1800"/>
              <a:t>ε</a:t>
            </a:r>
          </a:p>
        </p:txBody>
      </p:sp>
      <p:sp>
        <p:nvSpPr>
          <p:cNvPr id="38929" name="Text Box 21"/>
          <p:cNvSpPr txBox="1">
            <a:spLocks noChangeArrowheads="1"/>
          </p:cNvSpPr>
          <p:nvPr/>
        </p:nvSpPr>
        <p:spPr bwMode="auto">
          <a:xfrm>
            <a:off x="4175125" y="3846513"/>
            <a:ext cx="7048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sz="1800"/>
              <a:t>ε</a:t>
            </a:r>
            <a:r>
              <a:rPr lang="en-US" sz="1800"/>
              <a:t>, </a:t>
            </a:r>
            <a:r>
              <a:rPr lang="el-GR" sz="1800"/>
              <a:t>ε</a:t>
            </a:r>
            <a:r>
              <a:rPr lang="en-US" sz="1800"/>
              <a:t>/0</a:t>
            </a:r>
            <a:endParaRPr lang="el-GR" sz="1800"/>
          </a:p>
        </p:txBody>
      </p:sp>
      <p:sp>
        <p:nvSpPr>
          <p:cNvPr id="38930" name="Text Box 22"/>
          <p:cNvSpPr txBox="1">
            <a:spLocks noChangeArrowheads="1"/>
          </p:cNvSpPr>
          <p:nvPr/>
        </p:nvSpPr>
        <p:spPr bwMode="auto">
          <a:xfrm>
            <a:off x="3810000" y="31242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 sz="1800"/>
              <a:t>ε</a:t>
            </a:r>
            <a:r>
              <a:rPr lang="en-US" sz="1800"/>
              <a:t>, S/1</a:t>
            </a:r>
          </a:p>
        </p:txBody>
      </p:sp>
      <p:sp>
        <p:nvSpPr>
          <p:cNvPr id="38931" name="Text Box 23"/>
          <p:cNvSpPr txBox="1">
            <a:spLocks noChangeArrowheads="1"/>
          </p:cNvSpPr>
          <p:nvPr/>
        </p:nvSpPr>
        <p:spPr bwMode="auto">
          <a:xfrm>
            <a:off x="2803525" y="4684713"/>
            <a:ext cx="7937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0, 0/</a:t>
            </a:r>
            <a:r>
              <a:rPr lang="el-GR" sz="1800"/>
              <a:t>ε</a:t>
            </a:r>
          </a:p>
        </p:txBody>
      </p:sp>
      <p:sp>
        <p:nvSpPr>
          <p:cNvPr id="38932" name="Text Box 24"/>
          <p:cNvSpPr txBox="1">
            <a:spLocks noChangeArrowheads="1"/>
          </p:cNvSpPr>
          <p:nvPr/>
        </p:nvSpPr>
        <p:spPr bwMode="auto">
          <a:xfrm>
            <a:off x="2879725" y="5065713"/>
            <a:ext cx="7302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1, 1/</a:t>
            </a:r>
            <a:r>
              <a:rPr lang="el-GR" sz="1800"/>
              <a:t>ε</a:t>
            </a:r>
          </a:p>
        </p:txBody>
      </p:sp>
      <p:sp>
        <p:nvSpPr>
          <p:cNvPr id="38933" name="Oval 25"/>
          <p:cNvSpPr>
            <a:spLocks noChangeArrowheads="1"/>
          </p:cNvSpPr>
          <p:nvPr/>
        </p:nvSpPr>
        <p:spPr bwMode="auto">
          <a:xfrm>
            <a:off x="3657600" y="37338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571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762000" y="762000"/>
            <a:ext cx="78025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3300"/>
                </a:solidFill>
              </a:rPr>
              <a:t>Theorem</a:t>
            </a:r>
            <a:r>
              <a:rPr lang="en-US" sz="2800"/>
              <a:t> Every CFL can be accepted by a PDA.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746125" y="1639888"/>
            <a:ext cx="1081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3300"/>
                </a:solidFill>
              </a:rPr>
              <a:t>Proof</a:t>
            </a:r>
            <a:r>
              <a:rPr lang="en-US"/>
              <a:t>. 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889125" y="1639888"/>
            <a:ext cx="5035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Consider a CFL L = L(G) for a CFG </a:t>
            </a:r>
          </a:p>
          <a:p>
            <a:pPr eaLnBrk="1" hangingPunct="1"/>
            <a:r>
              <a:rPr lang="en-US"/>
              <a:t>G = (V, </a:t>
            </a:r>
            <a:r>
              <a:rPr lang="el-GR"/>
              <a:t>Σ</a:t>
            </a:r>
            <a:r>
              <a:rPr lang="en-US"/>
              <a:t>, R, S).</a:t>
            </a:r>
            <a:endParaRPr lang="el-GR"/>
          </a:p>
        </p:txBody>
      </p:sp>
      <p:sp>
        <p:nvSpPr>
          <p:cNvPr id="6150" name="Oval 7"/>
          <p:cNvSpPr>
            <a:spLocks noChangeArrowheads="1"/>
          </p:cNvSpPr>
          <p:nvPr/>
        </p:nvSpPr>
        <p:spPr bwMode="auto">
          <a:xfrm>
            <a:off x="17526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3276600" y="3581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1524000" y="37338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>
            <a:off x="2133600" y="37338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Text Box 11"/>
          <p:cNvSpPr txBox="1">
            <a:spLocks noChangeArrowheads="1"/>
          </p:cNvSpPr>
          <p:nvPr/>
        </p:nvSpPr>
        <p:spPr bwMode="auto">
          <a:xfrm>
            <a:off x="2193925" y="3240088"/>
            <a:ext cx="912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/>
              <a:t>ε</a:t>
            </a:r>
            <a:r>
              <a:rPr lang="en-US"/>
              <a:t>, </a:t>
            </a:r>
            <a:r>
              <a:rPr lang="el-GR"/>
              <a:t>ε</a:t>
            </a:r>
            <a:r>
              <a:rPr lang="en-US"/>
              <a:t>/S</a:t>
            </a:r>
            <a:endParaRPr lang="el-GR"/>
          </a:p>
        </p:txBody>
      </p:sp>
      <p:cxnSp>
        <p:nvCxnSpPr>
          <p:cNvPr id="6155" name="AutoShape 12"/>
          <p:cNvCxnSpPr>
            <a:cxnSpLocks noChangeShapeType="1"/>
            <a:stCxn id="6151" idx="5"/>
            <a:endCxn id="6151" idx="3"/>
          </p:cNvCxnSpPr>
          <p:nvPr/>
        </p:nvCxnSpPr>
        <p:spPr bwMode="auto">
          <a:xfrm rot="5400000">
            <a:off x="3466307" y="3772694"/>
            <a:ext cx="1587" cy="269875"/>
          </a:xfrm>
          <a:prstGeom prst="curvedConnector3">
            <a:avLst>
              <a:gd name="adj1" fmla="val 17900009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2057400" y="4343400"/>
            <a:ext cx="2201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a, a/</a:t>
            </a:r>
            <a:r>
              <a:rPr lang="el-GR"/>
              <a:t>ε</a:t>
            </a:r>
            <a:r>
              <a:rPr lang="en-US"/>
              <a:t> for a in </a:t>
            </a:r>
            <a:r>
              <a:rPr lang="el-GR"/>
              <a:t>Σ</a:t>
            </a:r>
          </a:p>
        </p:txBody>
      </p:sp>
      <p:sp>
        <p:nvSpPr>
          <p:cNvPr id="6157" name="Oval 14"/>
          <p:cNvSpPr>
            <a:spLocks noChangeArrowheads="1"/>
          </p:cNvSpPr>
          <p:nvPr/>
        </p:nvSpPr>
        <p:spPr bwMode="auto">
          <a:xfrm>
            <a:off x="3352800" y="3657600"/>
            <a:ext cx="228600" cy="2286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8" name="Oval 15"/>
          <p:cNvSpPr>
            <a:spLocks noChangeArrowheads="1"/>
          </p:cNvSpPr>
          <p:nvPr/>
        </p:nvSpPr>
        <p:spPr bwMode="auto">
          <a:xfrm>
            <a:off x="4572000" y="28194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59" name="Oval 16"/>
          <p:cNvSpPr>
            <a:spLocks noChangeArrowheads="1"/>
          </p:cNvSpPr>
          <p:nvPr/>
        </p:nvSpPr>
        <p:spPr bwMode="auto">
          <a:xfrm>
            <a:off x="4953000" y="3733800"/>
            <a:ext cx="381000" cy="381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160" name="Line 17"/>
          <p:cNvSpPr>
            <a:spLocks noChangeShapeType="1"/>
          </p:cNvSpPr>
          <p:nvPr/>
        </p:nvSpPr>
        <p:spPr bwMode="auto">
          <a:xfrm flipV="1">
            <a:off x="3581400" y="3124200"/>
            <a:ext cx="990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1" name="Line 18"/>
          <p:cNvSpPr>
            <a:spLocks noChangeShapeType="1"/>
          </p:cNvSpPr>
          <p:nvPr/>
        </p:nvSpPr>
        <p:spPr bwMode="auto">
          <a:xfrm flipH="1" flipV="1">
            <a:off x="3657600" y="3810000"/>
            <a:ext cx="1295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2" name="Line 19"/>
          <p:cNvSpPr>
            <a:spLocks noChangeShapeType="1"/>
          </p:cNvSpPr>
          <p:nvPr/>
        </p:nvSpPr>
        <p:spPr bwMode="auto">
          <a:xfrm>
            <a:off x="5029200" y="35052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3" name="Line 21"/>
          <p:cNvSpPr>
            <a:spLocks noChangeShapeType="1"/>
          </p:cNvSpPr>
          <p:nvPr/>
        </p:nvSpPr>
        <p:spPr bwMode="auto">
          <a:xfrm>
            <a:off x="4876800" y="3124200"/>
            <a:ext cx="152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64" name="Text Box 22"/>
          <p:cNvSpPr txBox="1">
            <a:spLocks noChangeArrowheads="1"/>
          </p:cNvSpPr>
          <p:nvPr/>
        </p:nvSpPr>
        <p:spPr bwMode="auto">
          <a:xfrm>
            <a:off x="3489325" y="2859088"/>
            <a:ext cx="9985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/>
              <a:t>ε</a:t>
            </a:r>
            <a:r>
              <a:rPr lang="en-US"/>
              <a:t>, A/x</a:t>
            </a:r>
            <a:r>
              <a:rPr lang="en-US" sz="1000"/>
              <a:t>n</a:t>
            </a:r>
            <a:endParaRPr lang="en-US"/>
          </a:p>
        </p:txBody>
      </p:sp>
      <p:sp>
        <p:nvSpPr>
          <p:cNvPr id="6165" name="Text Box 23"/>
          <p:cNvSpPr txBox="1">
            <a:spLocks noChangeArrowheads="1"/>
          </p:cNvSpPr>
          <p:nvPr/>
        </p:nvSpPr>
        <p:spPr bwMode="auto">
          <a:xfrm>
            <a:off x="5318125" y="3011488"/>
            <a:ext cx="26701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 → x</a:t>
            </a:r>
            <a:r>
              <a:rPr lang="en-US" sz="1200"/>
              <a:t>1</a:t>
            </a:r>
            <a:r>
              <a:rPr lang="en-US"/>
              <a:t> x</a:t>
            </a:r>
            <a:r>
              <a:rPr lang="en-US" sz="1200"/>
              <a:t>2</a:t>
            </a:r>
            <a:r>
              <a:rPr lang="en-US"/>
              <a:t> …x</a:t>
            </a:r>
            <a:r>
              <a:rPr lang="en-US" sz="1200"/>
              <a:t>n</a:t>
            </a:r>
            <a:r>
              <a:rPr lang="en-US"/>
              <a:t> in R</a:t>
            </a:r>
          </a:p>
        </p:txBody>
      </p:sp>
      <p:sp>
        <p:nvSpPr>
          <p:cNvPr id="6166" name="Text Box 24"/>
          <p:cNvSpPr txBox="1">
            <a:spLocks noChangeArrowheads="1"/>
          </p:cNvSpPr>
          <p:nvPr/>
        </p:nvSpPr>
        <p:spPr bwMode="auto">
          <a:xfrm>
            <a:off x="3794125" y="3849688"/>
            <a:ext cx="946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l-GR"/>
              <a:t>ε</a:t>
            </a:r>
            <a:r>
              <a:rPr lang="en-US"/>
              <a:t>, </a:t>
            </a:r>
            <a:r>
              <a:rPr lang="el-GR"/>
              <a:t>ε</a:t>
            </a:r>
            <a:r>
              <a:rPr lang="en-US"/>
              <a:t>/x</a:t>
            </a:r>
            <a:r>
              <a:rPr lang="en-US" sz="1200"/>
              <a:t>1</a:t>
            </a:r>
            <a:endParaRPr lang="el-GR"/>
          </a:p>
        </p:txBody>
      </p:sp>
      <p:graphicFrame>
        <p:nvGraphicFramePr>
          <p:cNvPr id="6146" name="Object 25"/>
          <p:cNvGraphicFramePr>
            <a:graphicFrameLocks noChangeAspect="1"/>
          </p:cNvGraphicFramePr>
          <p:nvPr/>
        </p:nvGraphicFramePr>
        <p:xfrm>
          <a:off x="762000" y="5715000"/>
          <a:ext cx="725805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3225600" imgH="203040" progId="Equation.3">
                  <p:embed/>
                </p:oleObj>
              </mc:Choice>
              <mc:Fallback>
                <p:oleObj name="Equation" r:id="rId3" imgW="32256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5715000"/>
                        <a:ext cx="7258050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67" name="TextBox 25"/>
          <p:cNvSpPr txBox="1">
            <a:spLocks noChangeArrowheads="1"/>
          </p:cNvSpPr>
          <p:nvPr/>
        </p:nvSpPr>
        <p:spPr bwMode="auto">
          <a:xfrm>
            <a:off x="914400" y="5029200"/>
            <a:ext cx="162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FF0000"/>
                </a:solidFill>
              </a:rPr>
              <a:t>Theorem</a:t>
            </a:r>
          </a:p>
        </p:txBody>
      </p:sp>
    </p:spTree>
    <p:extLst>
      <p:ext uri="{BB962C8B-B14F-4D97-AF65-F5344CB8AC3E}">
        <p14:creationId xmlns:p14="http://schemas.microsoft.com/office/powerpoint/2010/main" val="29269672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143000" y="1828800"/>
            <a:ext cx="6873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Sometimes, constructing the PDA is easier than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constructing CFG. </a:t>
            </a:r>
          </a:p>
        </p:txBody>
      </p:sp>
    </p:spTree>
    <p:extLst>
      <p:ext uri="{BB962C8B-B14F-4D97-AF65-F5344CB8AC3E}">
        <p14:creationId xmlns:p14="http://schemas.microsoft.com/office/powerpoint/2010/main" val="1872520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990600"/>
          <a:ext cx="7431088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3" imgW="3429000" imgH="228600" progId="Equation.3">
                  <p:embed/>
                </p:oleObj>
              </mc:Choice>
              <mc:Fallback>
                <p:oleObj name="Equation" r:id="rId3" imgW="3429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7431088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981200" y="2209800"/>
            <a:ext cx="3981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Construct a PDA or a CFG?</a:t>
            </a:r>
          </a:p>
        </p:txBody>
      </p:sp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3352800" y="3200400"/>
            <a:ext cx="10731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B050"/>
                </a:solidFill>
              </a:rPr>
              <a:t>PDA!!!</a:t>
            </a:r>
          </a:p>
        </p:txBody>
      </p:sp>
      <p:sp>
        <p:nvSpPr>
          <p:cNvPr id="7173" name="TextBox 1"/>
          <p:cNvSpPr txBox="1">
            <a:spLocks noChangeArrowheads="1"/>
          </p:cNvSpPr>
          <p:nvPr/>
        </p:nvSpPr>
        <p:spPr bwMode="auto">
          <a:xfrm>
            <a:off x="1143000" y="4419600"/>
            <a:ext cx="68738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Sometimes, constructing the PDA is easier than</a:t>
            </a:r>
          </a:p>
          <a:p>
            <a:pPr eaLnBrk="1" hangingPunct="1"/>
            <a:r>
              <a:rPr lang="en-US">
                <a:solidFill>
                  <a:srgbClr val="FF0000"/>
                </a:solidFill>
              </a:rPr>
              <a:t>constructing CFG. </a:t>
            </a:r>
          </a:p>
        </p:txBody>
      </p:sp>
      <p:sp>
        <p:nvSpPr>
          <p:cNvPr id="7174" name="TextBox 3"/>
          <p:cNvSpPr txBox="1">
            <a:spLocks noChangeArrowheads="1"/>
          </p:cNvSpPr>
          <p:nvPr/>
        </p:nvSpPr>
        <p:spPr bwMode="auto">
          <a:xfrm>
            <a:off x="3429000" y="304800"/>
            <a:ext cx="16398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B050"/>
                </a:solidFill>
              </a:rPr>
              <a:t>Example 2</a:t>
            </a:r>
          </a:p>
        </p:txBody>
      </p:sp>
    </p:spTree>
    <p:extLst>
      <p:ext uri="{BB962C8B-B14F-4D97-AF65-F5344CB8AC3E}">
        <p14:creationId xmlns:p14="http://schemas.microsoft.com/office/powerpoint/2010/main" val="2904893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4"/>
          <p:cNvSpPr>
            <a:spLocks noChangeArrowheads="1"/>
          </p:cNvSpPr>
          <p:nvPr/>
        </p:nvSpPr>
        <p:spPr bwMode="auto">
          <a:xfrm>
            <a:off x="1676400" y="1371600"/>
            <a:ext cx="3200400" cy="533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699" name="Line 5"/>
          <p:cNvSpPr>
            <a:spLocks noChangeShapeType="1"/>
          </p:cNvSpPr>
          <p:nvPr/>
        </p:nvSpPr>
        <p:spPr bwMode="auto">
          <a:xfrm>
            <a:off x="21336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Line 6"/>
          <p:cNvSpPr>
            <a:spLocks noChangeShapeType="1"/>
          </p:cNvSpPr>
          <p:nvPr/>
        </p:nvSpPr>
        <p:spPr bwMode="auto">
          <a:xfrm>
            <a:off x="25908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1" name="Line 7"/>
          <p:cNvSpPr>
            <a:spLocks noChangeShapeType="1"/>
          </p:cNvSpPr>
          <p:nvPr/>
        </p:nvSpPr>
        <p:spPr bwMode="auto">
          <a:xfrm>
            <a:off x="30480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2" name="Line 8"/>
          <p:cNvSpPr>
            <a:spLocks noChangeShapeType="1"/>
          </p:cNvSpPr>
          <p:nvPr/>
        </p:nvSpPr>
        <p:spPr bwMode="auto">
          <a:xfrm>
            <a:off x="35052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Line 9"/>
          <p:cNvSpPr>
            <a:spLocks noChangeShapeType="1"/>
          </p:cNvSpPr>
          <p:nvPr/>
        </p:nvSpPr>
        <p:spPr bwMode="auto">
          <a:xfrm>
            <a:off x="39624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10"/>
          <p:cNvSpPr>
            <a:spLocks noChangeShapeType="1"/>
          </p:cNvSpPr>
          <p:nvPr/>
        </p:nvSpPr>
        <p:spPr bwMode="auto">
          <a:xfrm>
            <a:off x="4419600" y="1371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Rectangle 11"/>
          <p:cNvSpPr>
            <a:spLocks noChangeArrowheads="1"/>
          </p:cNvSpPr>
          <p:nvPr/>
        </p:nvSpPr>
        <p:spPr bwMode="auto">
          <a:xfrm>
            <a:off x="2819400" y="3657600"/>
            <a:ext cx="1676400" cy="1219200"/>
          </a:xfrm>
          <a:prstGeom prst="rect">
            <a:avLst/>
          </a:prstGeom>
          <a:noFill/>
          <a:ln w="9525">
            <a:solidFill>
              <a:srgbClr val="FF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06" name="Line 12"/>
          <p:cNvSpPr>
            <a:spLocks noChangeShapeType="1"/>
          </p:cNvSpPr>
          <p:nvPr/>
        </p:nvSpPr>
        <p:spPr bwMode="auto">
          <a:xfrm flipH="1" flipV="1">
            <a:off x="1905000" y="1905000"/>
            <a:ext cx="1447800" cy="17526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3"/>
          <p:cNvSpPr>
            <a:spLocks noChangeArrowheads="1"/>
          </p:cNvSpPr>
          <p:nvPr/>
        </p:nvSpPr>
        <p:spPr bwMode="auto">
          <a:xfrm>
            <a:off x="6019800" y="3657600"/>
            <a:ext cx="457200" cy="1447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sz="1800">
              <a:solidFill>
                <a:schemeClr val="hlink"/>
              </a:solidFill>
            </a:endParaRPr>
          </a:p>
        </p:txBody>
      </p:sp>
      <p:sp>
        <p:nvSpPr>
          <p:cNvPr id="29708" name="Line 14"/>
          <p:cNvSpPr>
            <a:spLocks noChangeShapeType="1"/>
          </p:cNvSpPr>
          <p:nvPr/>
        </p:nvSpPr>
        <p:spPr bwMode="auto">
          <a:xfrm>
            <a:off x="6019800" y="46482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9" name="Line 15"/>
          <p:cNvSpPr>
            <a:spLocks noChangeShapeType="1"/>
          </p:cNvSpPr>
          <p:nvPr/>
        </p:nvSpPr>
        <p:spPr bwMode="auto">
          <a:xfrm>
            <a:off x="6019800" y="41910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0" name="Line 16"/>
          <p:cNvSpPr>
            <a:spLocks noChangeShapeType="1"/>
          </p:cNvSpPr>
          <p:nvPr/>
        </p:nvSpPr>
        <p:spPr bwMode="auto">
          <a:xfrm flipV="1">
            <a:off x="6019800" y="3429000"/>
            <a:ext cx="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1" name="Line 17"/>
          <p:cNvSpPr>
            <a:spLocks noChangeShapeType="1"/>
          </p:cNvSpPr>
          <p:nvPr/>
        </p:nvSpPr>
        <p:spPr bwMode="auto">
          <a:xfrm flipH="1">
            <a:off x="5867400" y="3429000"/>
            <a:ext cx="152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8"/>
          <p:cNvSpPr>
            <a:spLocks noChangeShapeType="1"/>
          </p:cNvSpPr>
          <p:nvPr/>
        </p:nvSpPr>
        <p:spPr bwMode="auto">
          <a:xfrm flipV="1">
            <a:off x="6477000" y="3429000"/>
            <a:ext cx="0" cy="228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9"/>
          <p:cNvSpPr>
            <a:spLocks noChangeShapeType="1"/>
          </p:cNvSpPr>
          <p:nvPr/>
        </p:nvSpPr>
        <p:spPr bwMode="auto">
          <a:xfrm>
            <a:off x="6477000" y="3429000"/>
            <a:ext cx="1524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20"/>
          <p:cNvSpPr>
            <a:spLocks noChangeShapeType="1"/>
          </p:cNvSpPr>
          <p:nvPr/>
        </p:nvSpPr>
        <p:spPr bwMode="auto">
          <a:xfrm flipV="1">
            <a:off x="4495800" y="3048000"/>
            <a:ext cx="609600" cy="9906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Line 21"/>
          <p:cNvSpPr>
            <a:spLocks noChangeShapeType="1"/>
          </p:cNvSpPr>
          <p:nvPr/>
        </p:nvSpPr>
        <p:spPr bwMode="auto">
          <a:xfrm flipV="1">
            <a:off x="5105400" y="2971800"/>
            <a:ext cx="990600" cy="76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6" name="Line 22"/>
          <p:cNvSpPr>
            <a:spLocks noChangeShapeType="1"/>
          </p:cNvSpPr>
          <p:nvPr/>
        </p:nvSpPr>
        <p:spPr bwMode="auto">
          <a:xfrm>
            <a:off x="6096000" y="2971800"/>
            <a:ext cx="152400" cy="685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7" name="Text Box 23"/>
          <p:cNvSpPr txBox="1">
            <a:spLocks noChangeArrowheads="1"/>
          </p:cNvSpPr>
          <p:nvPr/>
        </p:nvSpPr>
        <p:spPr bwMode="auto">
          <a:xfrm>
            <a:off x="6765925" y="3922713"/>
            <a:ext cx="717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stack</a:t>
            </a:r>
          </a:p>
        </p:txBody>
      </p:sp>
      <p:sp>
        <p:nvSpPr>
          <p:cNvPr id="29718" name="Text Box 24"/>
          <p:cNvSpPr txBox="1">
            <a:spLocks noChangeArrowheads="1"/>
          </p:cNvSpPr>
          <p:nvPr/>
        </p:nvSpPr>
        <p:spPr bwMode="auto">
          <a:xfrm>
            <a:off x="6232525" y="2551113"/>
            <a:ext cx="12890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stack head</a:t>
            </a:r>
          </a:p>
        </p:txBody>
      </p:sp>
      <p:sp>
        <p:nvSpPr>
          <p:cNvPr id="29719" name="Text Box 25"/>
          <p:cNvSpPr txBox="1">
            <a:spLocks noChangeArrowheads="1"/>
          </p:cNvSpPr>
          <p:nvPr/>
        </p:nvSpPr>
        <p:spPr bwMode="auto">
          <a:xfrm>
            <a:off x="3108325" y="3770313"/>
            <a:ext cx="869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finite</a:t>
            </a:r>
          </a:p>
          <a:p>
            <a:pPr eaLnBrk="1" hangingPunct="1"/>
            <a:r>
              <a:rPr lang="en-US" sz="1800"/>
              <a:t>control</a:t>
            </a:r>
          </a:p>
        </p:txBody>
      </p:sp>
      <p:sp>
        <p:nvSpPr>
          <p:cNvPr id="29720" name="Text Box 26"/>
          <p:cNvSpPr txBox="1">
            <a:spLocks noChangeArrowheads="1"/>
          </p:cNvSpPr>
          <p:nvPr/>
        </p:nvSpPr>
        <p:spPr bwMode="auto">
          <a:xfrm>
            <a:off x="2651125" y="2246313"/>
            <a:ext cx="1200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tape head</a:t>
            </a:r>
          </a:p>
        </p:txBody>
      </p:sp>
      <p:sp>
        <p:nvSpPr>
          <p:cNvPr id="29721" name="Text Box 27"/>
          <p:cNvSpPr txBox="1">
            <a:spLocks noChangeArrowheads="1"/>
          </p:cNvSpPr>
          <p:nvPr/>
        </p:nvSpPr>
        <p:spPr bwMode="auto">
          <a:xfrm>
            <a:off x="3032125" y="722313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tape</a:t>
            </a:r>
          </a:p>
        </p:txBody>
      </p:sp>
    </p:spTree>
    <p:extLst>
      <p:ext uri="{BB962C8B-B14F-4D97-AF65-F5344CB8AC3E}">
        <p14:creationId xmlns:p14="http://schemas.microsoft.com/office/powerpoint/2010/main" val="19904526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Box 1"/>
          <p:cNvSpPr txBox="1">
            <a:spLocks noChangeArrowheads="1"/>
          </p:cNvSpPr>
          <p:nvPr/>
        </p:nvSpPr>
        <p:spPr bwMode="auto">
          <a:xfrm>
            <a:off x="3581400" y="609600"/>
            <a:ext cx="11826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4000">
                <a:solidFill>
                  <a:srgbClr val="00B050"/>
                </a:solidFill>
              </a:rPr>
              <a:t>Idea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685800" y="1524000"/>
          <a:ext cx="7988300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3886200" imgH="1371600" progId="Equation.3">
                  <p:embed/>
                </p:oleObj>
              </mc:Choice>
              <mc:Fallback>
                <p:oleObj name="Equation" r:id="rId3" imgW="3886200" imgH="1371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524000"/>
                        <a:ext cx="7988300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876800" y="3352800"/>
            <a:ext cx="36576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370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743200"/>
            <a:ext cx="4114800" cy="838200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(p, s)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(s,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9221" name="Line 3"/>
          <p:cNvSpPr>
            <a:spLocks noChangeShapeType="1"/>
          </p:cNvSpPr>
          <p:nvPr/>
        </p:nvSpPr>
        <p:spPr bwMode="auto">
          <a:xfrm flipV="1">
            <a:off x="5486400" y="137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9223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4" name="Line 6"/>
          <p:cNvSpPr>
            <a:spLocks noChangeShapeType="1"/>
          </p:cNvSpPr>
          <p:nvPr/>
        </p:nvSpPr>
        <p:spPr bwMode="auto">
          <a:xfrm>
            <a:off x="12954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Line 7"/>
          <p:cNvSpPr>
            <a:spLocks noChangeShapeType="1"/>
          </p:cNvSpPr>
          <p:nvPr/>
        </p:nvSpPr>
        <p:spPr bwMode="auto">
          <a:xfrm>
            <a:off x="12954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6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7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>
            <a:off x="53340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3"/>
          <p:cNvSpPr>
            <a:spLocks noChangeShapeType="1"/>
          </p:cNvSpPr>
          <p:nvPr/>
        </p:nvSpPr>
        <p:spPr bwMode="auto">
          <a:xfrm>
            <a:off x="53340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9236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s</a:t>
            </a:r>
          </a:p>
        </p:txBody>
      </p:sp>
      <p:sp>
        <p:nvSpPr>
          <p:cNvPr id="9237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graphicFrame>
        <p:nvGraphicFramePr>
          <p:cNvPr id="9218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38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1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2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3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4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5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246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7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8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9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0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1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2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53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000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sp>
        <p:nvSpPr>
          <p:cNvPr id="9254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9239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057400" y="44196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3886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2895600" y="4038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5" imgW="419040" imgH="203040" progId="Equation.3">
                  <p:embed/>
                </p:oleObj>
              </mc:Choice>
              <mc:Fallback>
                <p:oleObj name="Equation" r:id="rId5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38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377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(q, s)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a, s)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0248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3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4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5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6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7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8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9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0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0261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0262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0263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4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5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6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7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8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9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0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71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2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3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4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5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6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7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8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10279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10264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0242" name="Object 3"/>
          <p:cNvGraphicFramePr>
            <a:graphicFrameLocks noChangeAspect="1"/>
          </p:cNvGraphicFramePr>
          <p:nvPr/>
        </p:nvGraphicFramePr>
        <p:xfrm>
          <a:off x="2906713" y="4038600"/>
          <a:ext cx="711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Equation" r:id="rId3" imgW="406080" imgH="203040" progId="Equation.3">
                  <p:embed/>
                </p:oleObj>
              </mc:Choice>
              <mc:Fallback>
                <p:oleObj name="Equation" r:id="rId3" imgW="4060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6713" y="4038600"/>
                        <a:ext cx="7112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5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86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cxnSp>
        <p:nvCxnSpPr>
          <p:cNvPr id="52" name="Straight Arrow Connector 51"/>
          <p:cNvCxnSpPr>
            <a:stCxn id="10260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88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289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620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a)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(q, ε, ε)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0243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7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245" name="Object 11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9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0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(q1, a)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a, a)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1272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1285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1286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1287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295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11303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11288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/>
        </p:nvGraphicFramePr>
        <p:xfrm>
          <a:off x="2884488" y="4038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0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038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09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310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52" name="Straight Arrow Connector 51"/>
          <p:cNvCxnSpPr>
            <a:stCxn id="11284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12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1313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620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a)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(q1, ε, ε)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1267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269" name="Object 11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3860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32004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a, b)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2307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2308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2309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0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1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2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3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5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6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17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8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9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0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1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2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3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24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12310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328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29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52" name="Straight Arrow Connector 51"/>
          <p:cNvCxnSpPr>
            <a:stCxn id="12306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31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2290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105400" y="33528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2971800" y="4267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5" imgW="431640" imgH="203040" progId="Equation.3">
                  <p:embed/>
                </p:oleObj>
              </mc:Choice>
              <mc:Fallback>
                <p:oleObj name="Equation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hape 58"/>
          <p:cNvCxnSpPr>
            <a:stCxn id="42" idx="0"/>
            <a:endCxn id="42" idx="5"/>
          </p:cNvCxnSpPr>
          <p:nvPr/>
        </p:nvCxnSpPr>
        <p:spPr>
          <a:xfrm rot="16200000" flipH="1">
            <a:off x="2362200" y="4343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68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32004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(p, b’)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a, b)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3317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3318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3331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3332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3333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5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7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8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41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5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13334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352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53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52" name="Straight Arrow Connector 51"/>
          <p:cNvCxnSpPr>
            <a:stCxn id="13330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55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3314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105400" y="33528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2960688" y="4267200"/>
          <a:ext cx="7778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5" imgW="444240" imgH="203040" progId="Equation.3">
                  <p:embed/>
                </p:oleObj>
              </mc:Choice>
              <mc:Fallback>
                <p:oleObj name="Equation" r:id="rId5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0688" y="4267200"/>
                        <a:ext cx="7778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hape 58"/>
          <p:cNvCxnSpPr>
            <a:stCxn id="42" idx="0"/>
            <a:endCxn id="42" idx="5"/>
          </p:cNvCxnSpPr>
          <p:nvPr/>
        </p:nvCxnSpPr>
        <p:spPr>
          <a:xfrm rot="16200000" flipH="1">
            <a:off x="2362200" y="4343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57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3358" name="Text Box 39"/>
          <p:cNvSpPr txBox="1">
            <a:spLocks noChangeArrowheads="1"/>
          </p:cNvSpPr>
          <p:nvPr/>
        </p:nvSpPr>
        <p:spPr bwMode="auto">
          <a:xfrm>
            <a:off x="6553200" y="198120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b’</a:t>
            </a:r>
          </a:p>
        </p:txBody>
      </p:sp>
    </p:spTree>
    <p:extLst>
      <p:ext uri="{BB962C8B-B14F-4D97-AF65-F5344CB8AC3E}">
        <p14:creationId xmlns:p14="http://schemas.microsoft.com/office/powerpoint/2010/main" val="319093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32004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a, b’)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4342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4355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4356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4357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4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65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7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8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9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0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1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72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41" name="Straight Connector 40"/>
          <p:cNvCxnSpPr>
            <a:endCxn id="14358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376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4377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b’</a:t>
            </a:r>
          </a:p>
        </p:txBody>
      </p:sp>
      <p:cxnSp>
        <p:nvCxnSpPr>
          <p:cNvPr id="52" name="Straight Arrow Connector 51"/>
          <p:cNvCxnSpPr>
            <a:stCxn id="14354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79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4338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105400" y="33528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5"/>
          <p:cNvGraphicFramePr>
            <a:graphicFrameLocks noChangeAspect="1"/>
          </p:cNvGraphicFramePr>
          <p:nvPr/>
        </p:nvGraphicFramePr>
        <p:xfrm>
          <a:off x="2949575" y="42672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5" imgW="457200" imgH="203040" progId="Equation.3">
                  <p:embed/>
                </p:oleObj>
              </mc:Choice>
              <mc:Fallback>
                <p:oleObj name="Equation" r:id="rId5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9575" y="42672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hape 58"/>
          <p:cNvCxnSpPr>
            <a:stCxn id="42" idx="0"/>
            <a:endCxn id="42" idx="5"/>
          </p:cNvCxnSpPr>
          <p:nvPr/>
        </p:nvCxnSpPr>
        <p:spPr>
          <a:xfrm rot="16200000" flipH="1">
            <a:off x="2362200" y="4343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61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(r1, s)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s)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5368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7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5381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5382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0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391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2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3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4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5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6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7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98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15399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15384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2917825" y="4038600"/>
          <a:ext cx="6889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3" imgW="393480" imgH="203040" progId="Equation.3">
                  <p:embed/>
                </p:oleObj>
              </mc:Choice>
              <mc:Fallback>
                <p:oleObj name="Equation" r:id="rId3" imgW="3934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7825" y="4038600"/>
                        <a:ext cx="6889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05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406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cxnSp>
        <p:nvCxnSpPr>
          <p:cNvPr id="52" name="Straight Arrow Connector 51"/>
          <p:cNvCxnSpPr>
            <a:stCxn id="15380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08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5409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620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b)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(r1, ε, ε)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5363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7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4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9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781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(r2, b)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b)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6392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3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4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7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8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6405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6406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16407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0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1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2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3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4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415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6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7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8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19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0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1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22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16423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16408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6386" name="Object 3"/>
          <p:cNvGraphicFramePr>
            <a:graphicFrameLocks noChangeAspect="1"/>
          </p:cNvGraphicFramePr>
          <p:nvPr/>
        </p:nvGraphicFramePr>
        <p:xfrm>
          <a:off x="2895600" y="4038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Equation" r:id="rId3" imgW="419040" imgH="203040" progId="Equation.3">
                  <p:embed/>
                </p:oleObj>
              </mc:Choice>
              <mc:Fallback>
                <p:oleObj name="Equation" r:id="rId3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038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429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430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52" name="Straight Arrow Connector 51"/>
          <p:cNvCxnSpPr>
            <a:stCxn id="16404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32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6433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620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b)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(r2, ε, ε)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6387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2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1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667000"/>
            <a:ext cx="33528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(r3, b’)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b’)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7416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7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8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9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7429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7430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439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2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3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4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5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6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17447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17432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7410" name="Object 3"/>
          <p:cNvGraphicFramePr>
            <a:graphicFrameLocks noChangeAspect="1"/>
          </p:cNvGraphicFramePr>
          <p:nvPr/>
        </p:nvGraphicFramePr>
        <p:xfrm>
          <a:off x="2862263" y="40386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Equation" r:id="rId3" imgW="457200" imgH="203040" progId="Equation.3">
                  <p:embed/>
                </p:oleObj>
              </mc:Choice>
              <mc:Fallback>
                <p:oleObj name="Equation" r:id="rId3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3" y="40386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53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454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b’</a:t>
            </a:r>
          </a:p>
        </p:txBody>
      </p:sp>
      <p:cxnSp>
        <p:nvCxnSpPr>
          <p:cNvPr id="52" name="Straight Arrow Connector 51"/>
          <p:cNvCxnSpPr>
            <a:stCxn id="17428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56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7457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b’</a:t>
            </a:r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762000" y="32766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b)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(r3, ε, ε)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7411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2057400" y="28194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5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8194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6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7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775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305800" cy="3687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The tape is divided into finitely many cells. Each cell contains a symbol in an alphabet </a:t>
            </a:r>
            <a:r>
              <a:rPr lang="el-GR" smtClean="0">
                <a:solidFill>
                  <a:srgbClr val="FF3300"/>
                </a:solidFill>
              </a:rPr>
              <a:t>Σ</a:t>
            </a:r>
            <a:r>
              <a:rPr lang="en-US" smtClean="0"/>
              <a:t>. 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auto">
          <a:xfrm>
            <a:off x="1981200" y="609600"/>
            <a:ext cx="3657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4" name="Line 4"/>
          <p:cNvSpPr>
            <a:spLocks noChangeShapeType="1"/>
          </p:cNvSpPr>
          <p:nvPr/>
        </p:nvSpPr>
        <p:spPr bwMode="auto">
          <a:xfrm>
            <a:off x="19812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Line 5"/>
          <p:cNvSpPr>
            <a:spLocks noChangeShapeType="1"/>
          </p:cNvSpPr>
          <p:nvPr/>
        </p:nvSpPr>
        <p:spPr bwMode="auto">
          <a:xfrm>
            <a:off x="1981200" y="1143000"/>
            <a:ext cx="36576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25146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4038600" y="609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44958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49530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>
            <a:off x="35052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1" name="Line 11"/>
          <p:cNvSpPr>
            <a:spLocks noChangeShapeType="1"/>
          </p:cNvSpPr>
          <p:nvPr/>
        </p:nvSpPr>
        <p:spPr bwMode="auto">
          <a:xfrm>
            <a:off x="30480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2041525" y="722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2574925" y="722313"/>
            <a:ext cx="2349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l</a:t>
            </a:r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31083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p</a:t>
            </a:r>
          </a:p>
        </p:txBody>
      </p:sp>
      <p:sp>
        <p:nvSpPr>
          <p:cNvPr id="30735" name="Text Box 15"/>
          <p:cNvSpPr txBox="1">
            <a:spLocks noChangeArrowheads="1"/>
          </p:cNvSpPr>
          <p:nvPr/>
        </p:nvSpPr>
        <p:spPr bwMode="auto">
          <a:xfrm>
            <a:off x="35655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h</a:t>
            </a:r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4022725" y="7223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4556125" y="6461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sp>
        <p:nvSpPr>
          <p:cNvPr id="30738" name="Line 18"/>
          <p:cNvSpPr>
            <a:spLocks noChangeShapeType="1"/>
          </p:cNvSpPr>
          <p:nvPr/>
        </p:nvSpPr>
        <p:spPr bwMode="auto">
          <a:xfrm>
            <a:off x="5410200" y="609600"/>
            <a:ext cx="0" cy="5334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4953000" y="609600"/>
            <a:ext cx="260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800"/>
              <a:t>e</a:t>
            </a:r>
          </a:p>
        </p:txBody>
      </p:sp>
      <p:sp>
        <p:nvSpPr>
          <p:cNvPr id="30740" name="Line 20"/>
          <p:cNvSpPr>
            <a:spLocks noChangeShapeType="1"/>
          </p:cNvSpPr>
          <p:nvPr/>
        </p:nvSpPr>
        <p:spPr bwMode="auto">
          <a:xfrm>
            <a:off x="5638800" y="609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1" name="Line 21"/>
          <p:cNvSpPr>
            <a:spLocks noChangeShapeType="1"/>
          </p:cNvSpPr>
          <p:nvPr/>
        </p:nvSpPr>
        <p:spPr bwMode="auto">
          <a:xfrm>
            <a:off x="5638800" y="1143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2" name="Line 22"/>
          <p:cNvSpPr>
            <a:spLocks noChangeShapeType="1"/>
          </p:cNvSpPr>
          <p:nvPr/>
        </p:nvSpPr>
        <p:spPr bwMode="auto">
          <a:xfrm>
            <a:off x="5791200" y="609600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470525" y="646113"/>
            <a:ext cx="247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59136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32004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a)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8438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9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1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3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6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8451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8452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18453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5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6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7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8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0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461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3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4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5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6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7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8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18454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8472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8473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52" name="Straight Arrow Connector 51"/>
          <p:cNvCxnSpPr>
            <a:stCxn id="18450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75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8434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105400" y="33528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2971800" y="4267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5" imgW="431640" imgH="203040" progId="Equation.3">
                  <p:embed/>
                </p:oleObj>
              </mc:Choice>
              <mc:Fallback>
                <p:oleObj name="Equation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267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hape 58"/>
          <p:cNvCxnSpPr>
            <a:stCxn id="42" idx="0"/>
            <a:endCxn id="42" idx="5"/>
          </p:cNvCxnSpPr>
          <p:nvPr/>
        </p:nvCxnSpPr>
        <p:spPr>
          <a:xfrm rot="16200000" flipH="1">
            <a:off x="2362200" y="4343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30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3352800"/>
            <a:ext cx="33528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(t,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a)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19463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9464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5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7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9477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9478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Rectangle 31"/>
          <p:cNvSpPr>
            <a:spLocks noChangeArrowheads="1"/>
          </p:cNvSpPr>
          <p:nvPr/>
        </p:nvSpPr>
        <p:spPr bwMode="auto">
          <a:xfrm>
            <a:off x="2667000" y="2819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487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8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9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0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1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4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19480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19458" name="Object 3"/>
          <p:cNvGraphicFramePr>
            <a:graphicFrameLocks noChangeAspect="1"/>
          </p:cNvGraphicFramePr>
          <p:nvPr/>
        </p:nvGraphicFramePr>
        <p:xfrm>
          <a:off x="2884488" y="4038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2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038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0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501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52" name="Straight Arrow Connector 51"/>
          <p:cNvCxnSpPr>
            <a:stCxn id="19476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03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4343400" y="33528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ε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) 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(t, ε, a)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19459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257800" y="34290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3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4290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0"/>
          <p:cNvGraphicFramePr>
            <a:graphicFrameLocks noChangeAspect="1"/>
          </p:cNvGraphicFramePr>
          <p:nvPr/>
        </p:nvGraphicFramePr>
        <p:xfrm>
          <a:off x="1828800" y="3429000"/>
          <a:ext cx="292100" cy="292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4" name="Equation" r:id="rId7" imgW="126720" imgH="126720" progId="Equation.3">
                  <p:embed/>
                </p:oleObj>
              </mc:Choice>
              <mc:Fallback>
                <p:oleObj name="Equation" r:id="rId7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429000"/>
                        <a:ext cx="292100" cy="292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urved Connector 59"/>
          <p:cNvCxnSpPr>
            <a:stCxn id="43" idx="4"/>
            <a:endCxn id="42" idx="4"/>
          </p:cNvCxnSpPr>
          <p:nvPr/>
        </p:nvCxnSpPr>
        <p:spPr>
          <a:xfrm rot="5400000">
            <a:off x="3200400" y="3810001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808288" y="4800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Equation" r:id="rId9" imgW="431640" imgH="203040" progId="Equation.3">
                  <p:embed/>
                </p:oleObj>
              </mc:Choice>
              <mc:Fallback>
                <p:oleObj name="Equation" r:id="rId9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08288" y="4800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6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9507" name="Text Box 39"/>
          <p:cNvSpPr txBox="1">
            <a:spLocks noChangeArrowheads="1"/>
          </p:cNvSpPr>
          <p:nvPr/>
        </p:nvSpPr>
        <p:spPr bwMode="auto">
          <a:xfrm>
            <a:off x="2667000" y="2438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59619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3200400"/>
            <a:ext cx="33528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(t,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b, a)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20489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20490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1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7"/>
          <p:cNvSpPr>
            <a:spLocks noChangeShapeType="1"/>
          </p:cNvSpPr>
          <p:nvPr/>
        </p:nvSpPr>
        <p:spPr bwMode="auto">
          <a:xfrm>
            <a:off x="1143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4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20503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20504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6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b</a:t>
            </a:r>
          </a:p>
        </p:txBody>
      </p:sp>
      <p:sp>
        <p:nvSpPr>
          <p:cNvPr id="20505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6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8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9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1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2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3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4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5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6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7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8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9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</a:t>
            </a:r>
          </a:p>
        </p:txBody>
      </p:sp>
      <p:cxnSp>
        <p:nvCxnSpPr>
          <p:cNvPr id="41" name="Straight Connector 40"/>
          <p:cNvCxnSpPr>
            <a:endCxn id="20506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3810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2" idx="6"/>
            <a:endCxn id="43" idx="2"/>
          </p:cNvCxnSpPr>
          <p:nvPr/>
        </p:nvCxnSpPr>
        <p:spPr>
          <a:xfrm>
            <a:off x="2590800" y="4419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0482" name="Object 3"/>
          <p:cNvGraphicFramePr>
            <a:graphicFrameLocks noChangeAspect="1"/>
          </p:cNvGraphicFramePr>
          <p:nvPr/>
        </p:nvGraphicFramePr>
        <p:xfrm>
          <a:off x="2884488" y="4038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3" imgW="431640" imgH="203040" progId="Equation.3">
                  <p:embed/>
                </p:oleObj>
              </mc:Choice>
              <mc:Fallback>
                <p:oleObj name="Equation" r:id="rId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4488" y="4038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5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26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cxnSp>
        <p:nvCxnSpPr>
          <p:cNvPr id="52" name="Straight Arrow Connector 51"/>
          <p:cNvCxnSpPr>
            <a:stCxn id="20502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28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5" name="Rectangle 2"/>
          <p:cNvSpPr txBox="1">
            <a:spLocks noChangeArrowheads="1"/>
          </p:cNvSpPr>
          <p:nvPr/>
        </p:nvSpPr>
        <p:spPr bwMode="auto">
          <a:xfrm>
            <a:off x="3200400" y="32004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(u, x)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(t, ε, x)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20483" name="Object 10"/>
          <p:cNvGraphicFramePr>
            <a:graphicFrameLocks noChangeAspect="1"/>
          </p:cNvGraphicFramePr>
          <p:nvPr/>
        </p:nvGraphicFramePr>
        <p:xfrm>
          <a:off x="1219200" y="3276600"/>
          <a:ext cx="368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5" imgW="126720" imgH="126720" progId="Equation.3">
                  <p:embed/>
                </p:oleObj>
              </mc:Choice>
              <mc:Fallback>
                <p:oleObj name="Equation" r:id="rId5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276600"/>
                        <a:ext cx="368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Object 5"/>
          <p:cNvGraphicFramePr>
            <a:graphicFrameLocks noChangeAspect="1"/>
          </p:cNvGraphicFramePr>
          <p:nvPr/>
        </p:nvGraphicFramePr>
        <p:xfrm>
          <a:off x="2339975" y="50292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7" imgW="457200" imgH="203040" progId="Equation.3">
                  <p:embed/>
                </p:oleObj>
              </mc:Choice>
              <mc:Fallback>
                <p:oleObj name="Equation" r:id="rId7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50292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0" name="Rectangle 31"/>
          <p:cNvSpPr>
            <a:spLocks noChangeArrowheads="1"/>
          </p:cNvSpPr>
          <p:nvPr/>
        </p:nvSpPr>
        <p:spPr bwMode="auto">
          <a:xfrm>
            <a:off x="2667000" y="2438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31" name="Text Box 39"/>
          <p:cNvSpPr txBox="1">
            <a:spLocks noChangeArrowheads="1"/>
          </p:cNvSpPr>
          <p:nvPr/>
        </p:nvSpPr>
        <p:spPr bwMode="auto">
          <a:xfrm>
            <a:off x="2667000" y="24384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z</a:t>
            </a:r>
          </a:p>
        </p:txBody>
      </p:sp>
      <p:sp>
        <p:nvSpPr>
          <p:cNvPr id="20532" name="TextBox 53"/>
          <p:cNvSpPr txBox="1">
            <a:spLocks noChangeArrowheads="1"/>
          </p:cNvSpPr>
          <p:nvPr/>
        </p:nvSpPr>
        <p:spPr bwMode="auto">
          <a:xfrm>
            <a:off x="3276600" y="2438400"/>
            <a:ext cx="914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z≠a</a:t>
            </a:r>
          </a:p>
        </p:txBody>
      </p:sp>
      <p:sp>
        <p:nvSpPr>
          <p:cNvPr id="20533" name="Rectangle 3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34" name="Text Box 39"/>
          <p:cNvSpPr txBox="1">
            <a:spLocks noChangeArrowheads="1"/>
          </p:cNvSpPr>
          <p:nvPr/>
        </p:nvSpPr>
        <p:spPr bwMode="auto">
          <a:xfrm>
            <a:off x="6553200" y="23622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z</a:t>
            </a:r>
          </a:p>
        </p:txBody>
      </p:sp>
      <p:sp>
        <p:nvSpPr>
          <p:cNvPr id="20535" name="Text Box 39"/>
          <p:cNvSpPr txBox="1">
            <a:spLocks noChangeArrowheads="1"/>
          </p:cNvSpPr>
          <p:nvPr/>
        </p:nvSpPr>
        <p:spPr bwMode="auto">
          <a:xfrm>
            <a:off x="6553200" y="198120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b’</a:t>
            </a:r>
          </a:p>
        </p:txBody>
      </p:sp>
      <p:sp>
        <p:nvSpPr>
          <p:cNvPr id="63" name="Rectangle 2"/>
          <p:cNvSpPr txBox="1">
            <a:spLocks noChangeArrowheads="1"/>
          </p:cNvSpPr>
          <p:nvPr/>
        </p:nvSpPr>
        <p:spPr bwMode="auto">
          <a:xfrm>
            <a:off x="6019800" y="3200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(p, b’)   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δ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(u, ε, </a:t>
            </a:r>
            <a:r>
              <a:rPr lang="el-GR" sz="2800" i="1" kern="0" dirty="0">
                <a:solidFill>
                  <a:schemeClr val="hlink"/>
                </a:solidFill>
                <a:latin typeface="+mn-lt"/>
                <a:cs typeface="+mn-cs"/>
              </a:rPr>
              <a:t>ε</a:t>
            </a:r>
            <a:r>
              <a:rPr lang="en-US" sz="2800" i="1" kern="0" dirty="0">
                <a:solidFill>
                  <a:schemeClr val="hlink"/>
                </a:solidFill>
                <a:latin typeface="+mn-lt"/>
                <a:cs typeface="+mn-cs"/>
              </a:rPr>
              <a:t>) </a:t>
            </a:r>
            <a:r>
              <a:rPr lang="en-US" sz="2800" kern="0" dirty="0">
                <a:latin typeface="+mn-lt"/>
                <a:cs typeface="+mn-cs"/>
              </a:rPr>
              <a:t> </a:t>
            </a:r>
            <a:endParaRPr lang="el-GR" sz="2800" kern="0" dirty="0">
              <a:latin typeface="+mn-lt"/>
              <a:cs typeface="+mn-cs"/>
            </a:endParaRPr>
          </a:p>
        </p:txBody>
      </p:sp>
      <p:graphicFrame>
        <p:nvGraphicFramePr>
          <p:cNvPr id="20485" name="Object 8"/>
          <p:cNvGraphicFramePr>
            <a:graphicFrameLocks noChangeAspect="1"/>
          </p:cNvGraphicFramePr>
          <p:nvPr/>
        </p:nvGraphicFramePr>
        <p:xfrm>
          <a:off x="4114800" y="3276600"/>
          <a:ext cx="368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9" imgW="126720" imgH="126720" progId="Equation.3">
                  <p:embed/>
                </p:oleObj>
              </mc:Choice>
              <mc:Fallback>
                <p:oleObj name="Equation" r:id="rId9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276600"/>
                        <a:ext cx="368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Object 9"/>
          <p:cNvGraphicFramePr>
            <a:graphicFrameLocks noChangeAspect="1"/>
          </p:cNvGraphicFramePr>
          <p:nvPr/>
        </p:nvGraphicFramePr>
        <p:xfrm>
          <a:off x="7010400" y="3276600"/>
          <a:ext cx="3683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10" imgW="126720" imgH="126720" progId="Equation.3">
                  <p:embed/>
                </p:oleObj>
              </mc:Choice>
              <mc:Fallback>
                <p:oleObj name="Equation" r:id="rId10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3276600"/>
                        <a:ext cx="36830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Oval 63"/>
          <p:cNvSpPr/>
          <p:nvPr/>
        </p:nvSpPr>
        <p:spPr>
          <a:xfrm>
            <a:off x="3810000" y="53340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4114800" y="4572000"/>
          <a:ext cx="7334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3" name="Equation" r:id="rId11" imgW="419040" imgH="406080" progId="Equation.3">
                  <p:embed/>
                </p:oleObj>
              </mc:Choice>
              <mc:Fallback>
                <p:oleObj name="Equation" r:id="rId11" imgW="419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572000"/>
                        <a:ext cx="733425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6" name="Straight Arrow Connector 65"/>
          <p:cNvCxnSpPr>
            <a:stCxn id="43" idx="4"/>
            <a:endCxn id="64" idx="0"/>
          </p:cNvCxnSpPr>
          <p:nvPr/>
        </p:nvCxnSpPr>
        <p:spPr>
          <a:xfrm rot="5400000">
            <a:off x="3581401" y="4953000"/>
            <a:ext cx="762000" cy="3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64" idx="2"/>
            <a:endCxn id="42" idx="4"/>
          </p:cNvCxnSpPr>
          <p:nvPr/>
        </p:nvCxnSpPr>
        <p:spPr>
          <a:xfrm rot="10800000">
            <a:off x="2438400" y="4572000"/>
            <a:ext cx="1371600" cy="914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471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114800" y="3200400"/>
            <a:ext cx="32004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(p,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, s) </a:t>
            </a:r>
            <a:r>
              <a:rPr lang="en-US" sz="2800" smtClean="0"/>
              <a:t> </a:t>
            </a:r>
            <a:endParaRPr lang="el-GR" sz="2800" smtClean="0"/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21510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6"/>
          <p:cNvSpPr>
            <a:spLocks noChangeShapeType="1"/>
          </p:cNvSpPr>
          <p:nvPr/>
        </p:nvSpPr>
        <p:spPr bwMode="auto">
          <a:xfrm>
            <a:off x="381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7"/>
          <p:cNvSpPr>
            <a:spLocks noChangeShapeType="1"/>
          </p:cNvSpPr>
          <p:nvPr/>
        </p:nvSpPr>
        <p:spPr bwMode="auto">
          <a:xfrm>
            <a:off x="381000" y="13716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Line 9"/>
          <p:cNvSpPr>
            <a:spLocks noChangeShapeType="1"/>
          </p:cNvSpPr>
          <p:nvPr/>
        </p:nvSpPr>
        <p:spPr bwMode="auto">
          <a:xfrm>
            <a:off x="8382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4419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4419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4953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249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</a:t>
            </a:r>
          </a:p>
        </p:txBody>
      </p:sp>
      <p:sp>
        <p:nvSpPr>
          <p:cNvPr id="21524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6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7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1" name="Straight Connector 40"/>
          <p:cNvCxnSpPr>
            <a:endCxn id="21525" idx="0"/>
          </p:cNvCxnSpPr>
          <p:nvPr/>
        </p:nvCxnSpPr>
        <p:spPr>
          <a:xfrm>
            <a:off x="2667000" y="20574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2286000" y="4267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2362200" y="4343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541" name="Rectangle 31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1542" name="Text Box 39"/>
          <p:cNvSpPr txBox="1">
            <a:spLocks noChangeArrowheads="1"/>
          </p:cNvSpPr>
          <p:nvPr/>
        </p:nvSpPr>
        <p:spPr bwMode="auto">
          <a:xfrm>
            <a:off x="2667000" y="2057400"/>
            <a:ext cx="3000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s</a:t>
            </a:r>
          </a:p>
        </p:txBody>
      </p:sp>
      <p:cxnSp>
        <p:nvCxnSpPr>
          <p:cNvPr id="52" name="Straight Arrow Connector 51"/>
          <p:cNvCxnSpPr>
            <a:stCxn id="21521" idx="0"/>
          </p:cNvCxnSpPr>
          <p:nvPr/>
        </p:nvCxnSpPr>
        <p:spPr>
          <a:xfrm rot="5400000" flipH="1" flipV="1">
            <a:off x="5465763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6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5105400" y="3352800"/>
          <a:ext cx="3302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352800"/>
                        <a:ext cx="3302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7" name="Object 5"/>
          <p:cNvGraphicFramePr>
            <a:graphicFrameLocks noChangeAspect="1"/>
          </p:cNvGraphicFramePr>
          <p:nvPr/>
        </p:nvGraphicFramePr>
        <p:xfrm>
          <a:off x="2982913" y="42672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5" imgW="419040" imgH="203040" progId="Equation.3">
                  <p:embed/>
                </p:oleObj>
              </mc:Choice>
              <mc:Fallback>
                <p:oleObj name="Equation" r:id="rId5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2913" y="42672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hape 58"/>
          <p:cNvCxnSpPr>
            <a:stCxn id="42" idx="0"/>
            <a:endCxn id="42" idx="5"/>
          </p:cNvCxnSpPr>
          <p:nvPr/>
        </p:nvCxnSpPr>
        <p:spPr>
          <a:xfrm rot="16200000" flipH="1">
            <a:off x="2362200" y="4343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rot="5400000" flipH="1" flipV="1">
            <a:off x="1462088" y="1433512"/>
            <a:ext cx="463550" cy="3397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553200" y="1981200"/>
            <a:ext cx="3810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47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362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886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667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133600" y="21336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2819400" y="16764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7" name="Equation" r:id="rId3" imgW="419040" imgH="203040" progId="Equation.3">
                  <p:embed/>
                </p:oleObj>
              </mc:Choice>
              <mc:Fallback>
                <p:oleObj name="Equation" r:id="rId3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6764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191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410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rot="5400000">
            <a:off x="4799012" y="15255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1" name="Object 11"/>
          <p:cNvGraphicFramePr>
            <a:graphicFrameLocks noChangeAspect="1"/>
          </p:cNvGraphicFramePr>
          <p:nvPr/>
        </p:nvGraphicFramePr>
        <p:xfrm>
          <a:off x="4419600" y="2819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8" name="Equation" r:id="rId5" imgW="431640" imgH="203040" progId="Equation.3">
                  <p:embed/>
                </p:oleObj>
              </mc:Choice>
              <mc:Fallback>
                <p:oleObj name="Equation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19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4408488" y="16764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Equation" r:id="rId7" imgW="419040" imgH="203040" progId="Equation.3">
                  <p:embed/>
                </p:oleObj>
              </mc:Choice>
              <mc:Fallback>
                <p:oleObj name="Equation" r:id="rId7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8" y="16764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4343400" y="2133600"/>
          <a:ext cx="889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0" name="Equation" r:id="rId9" imgW="507960" imgH="203040" progId="Equation.3">
                  <p:embed/>
                </p:oleObj>
              </mc:Choice>
              <mc:Fallback>
                <p:oleObj name="Equation" r:id="rId9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889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3962400" y="2057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" name="Curved Connector 17"/>
          <p:cNvCxnSpPr>
            <a:stCxn id="6" idx="7"/>
            <a:endCxn id="6" idx="1"/>
          </p:cNvCxnSpPr>
          <p:nvPr/>
        </p:nvCxnSpPr>
        <p:spPr>
          <a:xfrm rot="16200000" flipV="1">
            <a:off x="4038600" y="1919288"/>
            <a:ext cx="1588" cy="214312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711575" y="13716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1" name="Equation" r:id="rId11" imgW="457200" imgH="203040" progId="Equation.3">
                  <p:embed/>
                </p:oleObj>
              </mc:Choice>
              <mc:Fallback>
                <p:oleObj name="Equation" r:id="rId1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575" y="13716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3722688" y="914400"/>
          <a:ext cx="7778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2" name="Equation" r:id="rId13" imgW="444240" imgH="203040" progId="Equation.3">
                  <p:embed/>
                </p:oleObj>
              </mc:Choice>
              <mc:Fallback>
                <p:oleObj name="Equation" r:id="rId13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2688" y="914400"/>
                        <a:ext cx="7778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3733800" y="457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3" name="Equation" r:id="rId15" imgW="431640" imgH="203040" progId="Equation.3">
                  <p:embed/>
                </p:oleObj>
              </mc:Choice>
              <mc:Fallback>
                <p:oleObj name="Equation" r:id="rId1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5410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886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2400" y="41148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91000" y="41910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 rot="5400000">
            <a:off x="4799012" y="35829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37" name="Object 9"/>
          <p:cNvGraphicFramePr>
            <a:graphicFrameLocks noChangeAspect="1"/>
          </p:cNvGraphicFramePr>
          <p:nvPr/>
        </p:nvGraphicFramePr>
        <p:xfrm>
          <a:off x="4495800" y="48768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4" name="Equation" r:id="rId17" imgW="431640" imgH="203040" progId="Equation.3">
                  <p:embed/>
                </p:oleObj>
              </mc:Choice>
              <mc:Fallback>
                <p:oleObj name="Equation" r:id="rId1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768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8" name="Object 10"/>
          <p:cNvGraphicFramePr>
            <a:graphicFrameLocks noChangeAspect="1"/>
          </p:cNvGraphicFramePr>
          <p:nvPr/>
        </p:nvGraphicFramePr>
        <p:xfrm>
          <a:off x="4419600" y="42672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5" name="Equation" r:id="rId19" imgW="355320" imgH="152280" progId="Equation.3">
                  <p:embed/>
                </p:oleObj>
              </mc:Choice>
              <mc:Fallback>
                <p:oleObj name="Equation" r:id="rId19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2672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4419600" y="38100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6" name="Equation" r:id="rId21" imgW="419040" imgH="203040" progId="Equation.3">
                  <p:embed/>
                </p:oleObj>
              </mc:Choice>
              <mc:Fallback>
                <p:oleObj name="Equation" r:id="rId21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>
            <a:stCxn id="23" idx="2"/>
          </p:cNvCxnSpPr>
          <p:nvPr/>
        </p:nvCxnSpPr>
        <p:spPr>
          <a:xfrm rot="10800000">
            <a:off x="2514600" y="4191000"/>
            <a:ext cx="1371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2098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429001" y="32766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23" idx="0"/>
            <a:endCxn id="23" idx="2"/>
          </p:cNvCxnSpPr>
          <p:nvPr/>
        </p:nvCxnSpPr>
        <p:spPr>
          <a:xfrm rot="16200000" flipH="1" flipV="1">
            <a:off x="3886200" y="4038600"/>
            <a:ext cx="152400" cy="152400"/>
          </a:xfrm>
          <a:prstGeom prst="curvedConnector4">
            <a:avLst>
              <a:gd name="adj1" fmla="val -150000"/>
              <a:gd name="adj2" fmla="val 2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0" name="Object 12"/>
          <p:cNvGraphicFramePr>
            <a:graphicFrameLocks noChangeAspect="1"/>
          </p:cNvGraphicFramePr>
          <p:nvPr/>
        </p:nvGraphicFramePr>
        <p:xfrm>
          <a:off x="3200400" y="33528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7" name="Equation" r:id="rId23" imgW="431640" imgH="203040" progId="Equation.3">
                  <p:embed/>
                </p:oleObj>
              </mc:Choice>
              <mc:Fallback>
                <p:oleObj name="Equation" r:id="rId2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33528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2819400" y="3810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8" name="Equation" r:id="rId25" imgW="431640" imgH="203040" progId="Equation.3">
                  <p:embed/>
                </p:oleObj>
              </mc:Choice>
              <mc:Fallback>
                <p:oleObj name="Equation" r:id="rId2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10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Curved Connector 42"/>
          <p:cNvCxnSpPr>
            <a:stCxn id="32" idx="5"/>
            <a:endCxn id="23" idx="3"/>
          </p:cNvCxnSpPr>
          <p:nvPr/>
        </p:nvCxnSpPr>
        <p:spPr>
          <a:xfrm rot="16200000" flipH="1">
            <a:off x="3200400" y="3567113"/>
            <a:ext cx="1587" cy="1462088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2" name="Object 14"/>
          <p:cNvGraphicFramePr>
            <a:graphicFrameLocks noChangeAspect="1"/>
          </p:cNvGraphicFramePr>
          <p:nvPr/>
        </p:nvGraphicFramePr>
        <p:xfrm>
          <a:off x="2895600" y="4572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9" name="Equation" r:id="rId27" imgW="431640" imgH="203040" progId="Equation.3">
                  <p:embed/>
                </p:oleObj>
              </mc:Choice>
              <mc:Fallback>
                <p:oleObj name="Equation" r:id="rId2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2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3048000" y="5486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5" idx="6"/>
            <a:endCxn id="23" idx="4"/>
          </p:cNvCxnSpPr>
          <p:nvPr/>
        </p:nvCxnSpPr>
        <p:spPr>
          <a:xfrm flipV="1">
            <a:off x="3352800" y="4343400"/>
            <a:ext cx="6858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4"/>
            <a:endCxn id="45" idx="1"/>
          </p:cNvCxnSpPr>
          <p:nvPr/>
        </p:nvCxnSpPr>
        <p:spPr>
          <a:xfrm rot="16200000" flipH="1">
            <a:off x="2133600" y="4572000"/>
            <a:ext cx="1187450" cy="7302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3" name="Object 15"/>
          <p:cNvGraphicFramePr>
            <a:graphicFrameLocks noChangeAspect="1"/>
          </p:cNvGraphicFramePr>
          <p:nvPr/>
        </p:nvGraphicFramePr>
        <p:xfrm>
          <a:off x="1905000" y="4876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0" name="Equation" r:id="rId29" imgW="419040" imgH="203040" progId="Equation.3">
                  <p:embed/>
                </p:oleObj>
              </mc:Choice>
              <mc:Fallback>
                <p:oleObj name="Equation" r:id="rId29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76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4" name="Object 16"/>
          <p:cNvGraphicFramePr>
            <a:graphicFrameLocks noChangeAspect="1"/>
          </p:cNvGraphicFramePr>
          <p:nvPr/>
        </p:nvGraphicFramePr>
        <p:xfrm>
          <a:off x="3559175" y="52578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1" name="Equation" r:id="rId31" imgW="457200" imgH="203040" progId="Equation.3">
                  <p:embed/>
                </p:oleObj>
              </mc:Choice>
              <mc:Fallback>
                <p:oleObj name="Equation" r:id="rId3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52578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45" name="Object 17"/>
          <p:cNvGraphicFramePr>
            <a:graphicFrameLocks noChangeAspect="1"/>
          </p:cNvGraphicFramePr>
          <p:nvPr/>
        </p:nvGraphicFramePr>
        <p:xfrm>
          <a:off x="1981200" y="5181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2" name="Equation" r:id="rId33" imgW="355320" imgH="152280" progId="Equation.3">
                  <p:embed/>
                </p:oleObj>
              </mc:Choice>
              <mc:Fallback>
                <p:oleObj name="Equation" r:id="rId33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1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val 52"/>
          <p:cNvSpPr/>
          <p:nvPr/>
        </p:nvSpPr>
        <p:spPr>
          <a:xfrm>
            <a:off x="6629400" y="3124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705600" y="3200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5" name="Shape 54"/>
          <p:cNvCxnSpPr/>
          <p:nvPr/>
        </p:nvCxnSpPr>
        <p:spPr>
          <a:xfrm rot="16200000" flipH="1">
            <a:off x="6629400" y="3200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546" name="Object 5"/>
          <p:cNvGraphicFramePr>
            <a:graphicFrameLocks noChangeAspect="1"/>
          </p:cNvGraphicFramePr>
          <p:nvPr/>
        </p:nvGraphicFramePr>
        <p:xfrm>
          <a:off x="7162800" y="31242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Equation" r:id="rId34" imgW="419040" imgH="203040" progId="Equation.3">
                  <p:embed/>
                </p:oleObj>
              </mc:Choice>
              <mc:Fallback>
                <p:oleObj name="Equation" r:id="rId34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242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8789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381000" y="1066800"/>
          <a:ext cx="84486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3" imgW="3898800" imgH="228600" progId="Equation.3">
                  <p:embed/>
                </p:oleObj>
              </mc:Choice>
              <mc:Fallback>
                <p:oleObj name="Equation" r:id="rId3" imgW="3898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4486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81000" y="3259138"/>
          <a:ext cx="839311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Equation" r:id="rId5" imgW="3873240" imgH="457200" progId="Equation.3">
                  <p:embed/>
                </p:oleObj>
              </mc:Choice>
              <mc:Fallback>
                <p:oleObj name="Equation" r:id="rId5" imgW="38732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259138"/>
                        <a:ext cx="8393113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6" name="TextBox 6"/>
          <p:cNvSpPr txBox="1">
            <a:spLocks noChangeArrowheads="1"/>
          </p:cNvSpPr>
          <p:nvPr/>
        </p:nvSpPr>
        <p:spPr bwMode="auto">
          <a:xfrm>
            <a:off x="457200" y="2057400"/>
            <a:ext cx="12112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Idea </a:t>
            </a:r>
          </a:p>
        </p:txBody>
      </p:sp>
      <p:sp>
        <p:nvSpPr>
          <p:cNvPr id="23557" name="TextBox 3"/>
          <p:cNvSpPr txBox="1">
            <a:spLocks noChangeArrowheads="1"/>
          </p:cNvSpPr>
          <p:nvPr/>
        </p:nvSpPr>
        <p:spPr bwMode="auto">
          <a:xfrm>
            <a:off x="3429000" y="304800"/>
            <a:ext cx="2365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Example 3</a:t>
            </a:r>
          </a:p>
        </p:txBody>
      </p:sp>
    </p:spTree>
    <p:extLst>
      <p:ext uri="{BB962C8B-B14F-4D97-AF65-F5344CB8AC3E}">
        <p14:creationId xmlns:p14="http://schemas.microsoft.com/office/powerpoint/2010/main" val="2711309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362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86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09600" y="21336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8" name="Object 3"/>
          <p:cNvGraphicFramePr>
            <a:graphicFrameLocks noChangeAspect="1"/>
          </p:cNvGraphicFramePr>
          <p:nvPr/>
        </p:nvGraphicFramePr>
        <p:xfrm>
          <a:off x="1371600" y="1752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Equation" r:id="rId3" imgW="419040" imgH="203040" progId="Equation.3">
                  <p:embed/>
                </p:oleObj>
              </mc:Choice>
              <mc:Fallback>
                <p:oleObj name="Equation" r:id="rId3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191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410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rot="5400000">
            <a:off x="4799012" y="15255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79" name="Object 11"/>
          <p:cNvGraphicFramePr>
            <a:graphicFrameLocks noChangeAspect="1"/>
          </p:cNvGraphicFramePr>
          <p:nvPr/>
        </p:nvGraphicFramePr>
        <p:xfrm>
          <a:off x="4419600" y="2819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Equation" r:id="rId5" imgW="431640" imgH="203040" progId="Equation.3">
                  <p:embed/>
                </p:oleObj>
              </mc:Choice>
              <mc:Fallback>
                <p:oleObj name="Equation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19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4408488" y="16764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Equation" r:id="rId7" imgW="419040" imgH="203040" progId="Equation.3">
                  <p:embed/>
                </p:oleObj>
              </mc:Choice>
              <mc:Fallback>
                <p:oleObj name="Equation" r:id="rId7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8" y="16764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4343400" y="2133600"/>
          <a:ext cx="889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0" name="Equation" r:id="rId9" imgW="507960" imgH="203040" progId="Equation.3">
                  <p:embed/>
                </p:oleObj>
              </mc:Choice>
              <mc:Fallback>
                <p:oleObj name="Equation" r:id="rId9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889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3962400" y="2057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" name="Curved Connector 17"/>
          <p:cNvCxnSpPr>
            <a:stCxn id="6" idx="7"/>
            <a:endCxn id="6" idx="1"/>
          </p:cNvCxnSpPr>
          <p:nvPr/>
        </p:nvCxnSpPr>
        <p:spPr>
          <a:xfrm rot="16200000" flipV="1">
            <a:off x="4038600" y="1919288"/>
            <a:ext cx="1588" cy="214312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3711575" y="13716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Equation" r:id="rId11" imgW="457200" imgH="203040" progId="Equation.3">
                  <p:embed/>
                </p:oleObj>
              </mc:Choice>
              <mc:Fallback>
                <p:oleObj name="Equation" r:id="rId1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575" y="13716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19400" y="1752600"/>
          <a:ext cx="7778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2" name="Equation" r:id="rId13" imgW="444240" imgH="203040" progId="Equation.3">
                  <p:embed/>
                </p:oleObj>
              </mc:Choice>
              <mc:Fallback>
                <p:oleObj name="Equation" r:id="rId13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1752600"/>
                        <a:ext cx="7778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3733800" y="457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3" name="Equation" r:id="rId15" imgW="431640" imgH="203040" progId="Equation.3">
                  <p:embed/>
                </p:oleObj>
              </mc:Choice>
              <mc:Fallback>
                <p:oleObj name="Equation" r:id="rId1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5410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886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2400" y="41148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91000" y="41910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 rot="5400000">
            <a:off x="4799012" y="35829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4495800" y="48768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4" name="Equation" r:id="rId17" imgW="431640" imgH="203040" progId="Equation.3">
                  <p:embed/>
                </p:oleObj>
              </mc:Choice>
              <mc:Fallback>
                <p:oleObj name="Equation" r:id="rId1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768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Object 10"/>
          <p:cNvGraphicFramePr>
            <a:graphicFrameLocks noChangeAspect="1"/>
          </p:cNvGraphicFramePr>
          <p:nvPr/>
        </p:nvGraphicFramePr>
        <p:xfrm>
          <a:off x="4419600" y="42672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5" name="Equation" r:id="rId19" imgW="355320" imgH="152280" progId="Equation.3">
                  <p:embed/>
                </p:oleObj>
              </mc:Choice>
              <mc:Fallback>
                <p:oleObj name="Equation" r:id="rId19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2672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7" name="Object 11"/>
          <p:cNvGraphicFramePr>
            <a:graphicFrameLocks noChangeAspect="1"/>
          </p:cNvGraphicFramePr>
          <p:nvPr/>
        </p:nvGraphicFramePr>
        <p:xfrm>
          <a:off x="4419600" y="38100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6" name="Equation" r:id="rId21" imgW="419040" imgH="203040" progId="Equation.3">
                  <p:embed/>
                </p:oleObj>
              </mc:Choice>
              <mc:Fallback>
                <p:oleObj name="Equation" r:id="rId21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>
            <a:stCxn id="23" idx="2"/>
          </p:cNvCxnSpPr>
          <p:nvPr/>
        </p:nvCxnSpPr>
        <p:spPr>
          <a:xfrm rot="10800000">
            <a:off x="2514600" y="4191000"/>
            <a:ext cx="1371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2098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429001" y="32766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23" idx="0"/>
            <a:endCxn id="23" idx="2"/>
          </p:cNvCxnSpPr>
          <p:nvPr/>
        </p:nvCxnSpPr>
        <p:spPr>
          <a:xfrm rot="16200000" flipH="1" flipV="1">
            <a:off x="3886200" y="4038600"/>
            <a:ext cx="152400" cy="152400"/>
          </a:xfrm>
          <a:prstGeom prst="curvedConnector4">
            <a:avLst>
              <a:gd name="adj1" fmla="val -150000"/>
              <a:gd name="adj2" fmla="val 2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88" name="Object 12"/>
          <p:cNvGraphicFramePr>
            <a:graphicFrameLocks noChangeAspect="1"/>
          </p:cNvGraphicFramePr>
          <p:nvPr/>
        </p:nvGraphicFramePr>
        <p:xfrm>
          <a:off x="3505200" y="3429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7" name="Equation" r:id="rId23" imgW="431640" imgH="203040" progId="Equation.3">
                  <p:embed/>
                </p:oleObj>
              </mc:Choice>
              <mc:Fallback>
                <p:oleObj name="Equation" r:id="rId2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429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Object 13"/>
          <p:cNvGraphicFramePr>
            <a:graphicFrameLocks noChangeAspect="1"/>
          </p:cNvGraphicFramePr>
          <p:nvPr/>
        </p:nvGraphicFramePr>
        <p:xfrm>
          <a:off x="2819400" y="3810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8" name="Equation" r:id="rId25" imgW="431640" imgH="203040" progId="Equation.3">
                  <p:embed/>
                </p:oleObj>
              </mc:Choice>
              <mc:Fallback>
                <p:oleObj name="Equation" r:id="rId2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10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Curved Connector 42"/>
          <p:cNvCxnSpPr>
            <a:stCxn id="32" idx="5"/>
            <a:endCxn id="23" idx="3"/>
          </p:cNvCxnSpPr>
          <p:nvPr/>
        </p:nvCxnSpPr>
        <p:spPr>
          <a:xfrm rot="16200000" flipH="1">
            <a:off x="3200400" y="3567113"/>
            <a:ext cx="1587" cy="1462088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0" name="Object 14"/>
          <p:cNvGraphicFramePr>
            <a:graphicFrameLocks noChangeAspect="1"/>
          </p:cNvGraphicFramePr>
          <p:nvPr/>
        </p:nvGraphicFramePr>
        <p:xfrm>
          <a:off x="2895600" y="4572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9" name="Equation" r:id="rId27" imgW="431640" imgH="203040" progId="Equation.3">
                  <p:embed/>
                </p:oleObj>
              </mc:Choice>
              <mc:Fallback>
                <p:oleObj name="Equation" r:id="rId2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2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3048000" y="5486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5" idx="6"/>
            <a:endCxn id="23" idx="4"/>
          </p:cNvCxnSpPr>
          <p:nvPr/>
        </p:nvCxnSpPr>
        <p:spPr>
          <a:xfrm flipV="1">
            <a:off x="3352800" y="4343400"/>
            <a:ext cx="6858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4"/>
            <a:endCxn id="45" idx="1"/>
          </p:cNvCxnSpPr>
          <p:nvPr/>
        </p:nvCxnSpPr>
        <p:spPr>
          <a:xfrm rot="16200000" flipH="1">
            <a:off x="2133600" y="4572000"/>
            <a:ext cx="1187450" cy="7302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1" name="Object 15"/>
          <p:cNvGraphicFramePr>
            <a:graphicFrameLocks noChangeAspect="1"/>
          </p:cNvGraphicFramePr>
          <p:nvPr/>
        </p:nvGraphicFramePr>
        <p:xfrm>
          <a:off x="1905000" y="4876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0" name="Equation" r:id="rId29" imgW="419040" imgH="203040" progId="Equation.3">
                  <p:embed/>
                </p:oleObj>
              </mc:Choice>
              <mc:Fallback>
                <p:oleObj name="Equation" r:id="rId29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76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2" name="Object 16"/>
          <p:cNvGraphicFramePr>
            <a:graphicFrameLocks noChangeAspect="1"/>
          </p:cNvGraphicFramePr>
          <p:nvPr/>
        </p:nvGraphicFramePr>
        <p:xfrm>
          <a:off x="3559175" y="52578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1" name="Equation" r:id="rId31" imgW="457200" imgH="203040" progId="Equation.3">
                  <p:embed/>
                </p:oleObj>
              </mc:Choice>
              <mc:Fallback>
                <p:oleObj name="Equation" r:id="rId3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52578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3" name="Object 17"/>
          <p:cNvGraphicFramePr>
            <a:graphicFrameLocks noChangeAspect="1"/>
          </p:cNvGraphicFramePr>
          <p:nvPr/>
        </p:nvGraphicFramePr>
        <p:xfrm>
          <a:off x="1981200" y="5181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2" name="Equation" r:id="rId33" imgW="355320" imgH="152280" progId="Equation.3">
                  <p:embed/>
                </p:oleObj>
              </mc:Choice>
              <mc:Fallback>
                <p:oleObj name="Equation" r:id="rId33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1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val 52"/>
          <p:cNvSpPr/>
          <p:nvPr/>
        </p:nvSpPr>
        <p:spPr>
          <a:xfrm>
            <a:off x="6629400" y="3124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705600" y="3200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5" name="Shape 54"/>
          <p:cNvCxnSpPr/>
          <p:nvPr/>
        </p:nvCxnSpPr>
        <p:spPr>
          <a:xfrm rot="16200000" flipH="1">
            <a:off x="6629400" y="3200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4" name="Object 18"/>
          <p:cNvGraphicFramePr>
            <a:graphicFrameLocks noChangeAspect="1"/>
          </p:cNvGraphicFramePr>
          <p:nvPr/>
        </p:nvGraphicFramePr>
        <p:xfrm>
          <a:off x="7162800" y="31242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3" name="Equation" r:id="rId34" imgW="419040" imgH="203040" progId="Equation.3">
                  <p:embed/>
                </p:oleObj>
              </mc:Choice>
              <mc:Fallback>
                <p:oleObj name="Equation" r:id="rId34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242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32" name="TextBox 3"/>
          <p:cNvSpPr txBox="1">
            <a:spLocks noChangeArrowheads="1"/>
          </p:cNvSpPr>
          <p:nvPr/>
        </p:nvSpPr>
        <p:spPr bwMode="auto">
          <a:xfrm>
            <a:off x="609600" y="457200"/>
            <a:ext cx="185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Solution</a:t>
            </a:r>
          </a:p>
        </p:txBody>
      </p:sp>
      <p:sp>
        <p:nvSpPr>
          <p:cNvPr id="46" name="Oval 45"/>
          <p:cNvSpPr/>
          <p:nvPr/>
        </p:nvSpPr>
        <p:spPr>
          <a:xfrm>
            <a:off x="838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667000" y="2133600"/>
            <a:ext cx="12192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5" name="Object 19"/>
          <p:cNvGraphicFramePr>
            <a:graphicFrameLocks noChangeAspect="1"/>
          </p:cNvGraphicFramePr>
          <p:nvPr/>
        </p:nvGraphicFramePr>
        <p:xfrm>
          <a:off x="3733800" y="990600"/>
          <a:ext cx="7778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4" name="Equation" r:id="rId36" imgW="444240" imgH="203040" progId="Equation.3">
                  <p:embed/>
                </p:oleObj>
              </mc:Choice>
              <mc:Fallback>
                <p:oleObj name="Equation" r:id="rId36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90600"/>
                        <a:ext cx="7778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Oval 49"/>
          <p:cNvSpPr/>
          <p:nvPr/>
        </p:nvSpPr>
        <p:spPr>
          <a:xfrm>
            <a:off x="1600200" y="30480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2971800" y="30480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6" name="Straight Arrow Connector 55"/>
          <p:cNvCxnSpPr>
            <a:stCxn id="5" idx="3"/>
            <a:endCxn id="50" idx="0"/>
          </p:cNvCxnSpPr>
          <p:nvPr/>
        </p:nvCxnSpPr>
        <p:spPr>
          <a:xfrm rot="5400000">
            <a:off x="1676400" y="2317750"/>
            <a:ext cx="806450" cy="6540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50" idx="6"/>
            <a:endCxn id="51" idx="2"/>
          </p:cNvCxnSpPr>
          <p:nvPr/>
        </p:nvCxnSpPr>
        <p:spPr>
          <a:xfrm>
            <a:off x="1905000" y="3200400"/>
            <a:ext cx="10668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51" idx="7"/>
            <a:endCxn id="6" idx="3"/>
          </p:cNvCxnSpPr>
          <p:nvPr/>
        </p:nvCxnSpPr>
        <p:spPr>
          <a:xfrm rot="5400000" flipH="1" flipV="1">
            <a:off x="3155950" y="2317750"/>
            <a:ext cx="850900" cy="6985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6" name="Object 20"/>
          <p:cNvGraphicFramePr>
            <a:graphicFrameLocks noChangeAspect="1"/>
          </p:cNvGraphicFramePr>
          <p:nvPr/>
        </p:nvGraphicFramePr>
        <p:xfrm>
          <a:off x="1143000" y="2438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5" name="Equation" r:id="rId37" imgW="431640" imgH="203040" progId="Equation.3">
                  <p:embed/>
                </p:oleObj>
              </mc:Choice>
              <mc:Fallback>
                <p:oleObj name="Equation" r:id="rId3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2438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Straight Arrow Connector 61"/>
          <p:cNvCxnSpPr>
            <a:stCxn id="50" idx="7"/>
          </p:cNvCxnSpPr>
          <p:nvPr/>
        </p:nvCxnSpPr>
        <p:spPr>
          <a:xfrm rot="5400000" flipH="1" flipV="1">
            <a:off x="2393950" y="1676400"/>
            <a:ext cx="882650" cy="19494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597" name="Object 21"/>
          <p:cNvGraphicFramePr>
            <a:graphicFrameLocks noChangeAspect="1"/>
          </p:cNvGraphicFramePr>
          <p:nvPr/>
        </p:nvGraphicFramePr>
        <p:xfrm>
          <a:off x="2438400" y="2438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6" name="Equation" r:id="rId38" imgW="431640" imgH="203040" progId="Equation.3">
                  <p:embed/>
                </p:oleObj>
              </mc:Choice>
              <mc:Fallback>
                <p:oleObj name="Equation" r:id="rId38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2438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8" name="Object 22"/>
          <p:cNvGraphicFramePr>
            <a:graphicFrameLocks noChangeAspect="1"/>
          </p:cNvGraphicFramePr>
          <p:nvPr/>
        </p:nvGraphicFramePr>
        <p:xfrm>
          <a:off x="3276600" y="26670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7" name="Equation" r:id="rId39" imgW="457200" imgH="203040" progId="Equation.3">
                  <p:embed/>
                </p:oleObj>
              </mc:Choice>
              <mc:Fallback>
                <p:oleObj name="Equation" r:id="rId39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6670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9" name="Object 23"/>
          <p:cNvGraphicFramePr>
            <a:graphicFrameLocks noChangeAspect="1"/>
          </p:cNvGraphicFramePr>
          <p:nvPr/>
        </p:nvGraphicFramePr>
        <p:xfrm>
          <a:off x="2057400" y="2971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8" name="Equation" r:id="rId40" imgW="419040" imgH="203040" progId="Equation.3">
                  <p:embed/>
                </p:oleObj>
              </mc:Choice>
              <mc:Fallback>
                <p:oleObj name="Equation" r:id="rId40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971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0" name="Object 24"/>
          <p:cNvGraphicFramePr>
            <a:graphicFrameLocks noChangeAspect="1"/>
          </p:cNvGraphicFramePr>
          <p:nvPr/>
        </p:nvGraphicFramePr>
        <p:xfrm>
          <a:off x="2133600" y="3276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29" name="Equation" r:id="rId41" imgW="355320" imgH="152280" progId="Equation.3">
                  <p:embed/>
                </p:oleObj>
              </mc:Choice>
              <mc:Fallback>
                <p:oleObj name="Equation" r:id="rId41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276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1" name="TextBox 62"/>
          <p:cNvSpPr txBox="1">
            <a:spLocks noChangeArrowheads="1"/>
          </p:cNvSpPr>
          <p:nvPr/>
        </p:nvSpPr>
        <p:spPr bwMode="auto">
          <a:xfrm>
            <a:off x="2362200" y="19812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sp>
        <p:nvSpPr>
          <p:cNvPr id="64" name="Oval 63"/>
          <p:cNvSpPr/>
          <p:nvPr/>
        </p:nvSpPr>
        <p:spPr>
          <a:xfrm>
            <a:off x="6477000" y="1295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781800" y="14478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8001000" y="1295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7" name="Curved Connector 66"/>
          <p:cNvCxnSpPr/>
          <p:nvPr/>
        </p:nvCxnSpPr>
        <p:spPr>
          <a:xfrm rot="5400000">
            <a:off x="7389812" y="8397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46" name="TextBox 67"/>
          <p:cNvSpPr txBox="1">
            <a:spLocks noChangeArrowheads="1"/>
          </p:cNvSpPr>
          <p:nvPr/>
        </p:nvSpPr>
        <p:spPr bwMode="auto">
          <a:xfrm>
            <a:off x="6477000" y="12954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graphicFrame>
        <p:nvGraphicFramePr>
          <p:cNvPr id="24601" name="Object 25"/>
          <p:cNvGraphicFramePr>
            <a:graphicFrameLocks noChangeAspect="1"/>
          </p:cNvGraphicFramePr>
          <p:nvPr/>
        </p:nvGraphicFramePr>
        <p:xfrm>
          <a:off x="7010400" y="1066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0" name="Equation" r:id="rId42" imgW="419040" imgH="203040" progId="Equation.3">
                  <p:embed/>
                </p:oleObj>
              </mc:Choice>
              <mc:Fallback>
                <p:oleObj name="Equation" r:id="rId42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066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2" name="Object 26"/>
          <p:cNvGraphicFramePr>
            <a:graphicFrameLocks noChangeAspect="1"/>
          </p:cNvGraphicFramePr>
          <p:nvPr/>
        </p:nvGraphicFramePr>
        <p:xfrm>
          <a:off x="6934200" y="1447800"/>
          <a:ext cx="889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1" name="Equation" r:id="rId43" imgW="507960" imgH="203040" progId="Equation.3">
                  <p:embed/>
                </p:oleObj>
              </mc:Choice>
              <mc:Fallback>
                <p:oleObj name="Equation" r:id="rId43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47800"/>
                        <a:ext cx="889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3" name="Object 27"/>
          <p:cNvGraphicFramePr>
            <a:graphicFrameLocks noChangeAspect="1"/>
          </p:cNvGraphicFramePr>
          <p:nvPr/>
        </p:nvGraphicFramePr>
        <p:xfrm>
          <a:off x="7010400" y="2057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45" imgW="431640" imgH="203040" progId="Equation.3">
                  <p:embed/>
                </p:oleObj>
              </mc:Choice>
              <mc:Fallback>
                <p:oleObj name="Equation" r:id="rId4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057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47" name="TextBox 71"/>
          <p:cNvSpPr txBox="1">
            <a:spLocks noChangeArrowheads="1"/>
          </p:cNvSpPr>
          <p:nvPr/>
        </p:nvSpPr>
        <p:spPr bwMode="auto">
          <a:xfrm>
            <a:off x="6400800" y="46482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sp>
        <p:nvSpPr>
          <p:cNvPr id="73" name="Oval 72"/>
          <p:cNvSpPr/>
          <p:nvPr/>
        </p:nvSpPr>
        <p:spPr>
          <a:xfrm>
            <a:off x="7924800" y="4648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400800" y="4648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6705600" y="4800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604" name="Object 28"/>
          <p:cNvGraphicFramePr>
            <a:graphicFrameLocks noChangeAspect="1"/>
          </p:cNvGraphicFramePr>
          <p:nvPr/>
        </p:nvGraphicFramePr>
        <p:xfrm>
          <a:off x="6934200" y="4419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Equation" r:id="rId46" imgW="419040" imgH="203040" progId="Equation.3">
                  <p:embed/>
                </p:oleObj>
              </mc:Choice>
              <mc:Fallback>
                <p:oleObj name="Equation" r:id="rId46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419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605" name="Object 29"/>
          <p:cNvGraphicFramePr>
            <a:graphicFrameLocks noChangeAspect="1"/>
          </p:cNvGraphicFramePr>
          <p:nvPr/>
        </p:nvGraphicFramePr>
        <p:xfrm>
          <a:off x="6934200" y="4800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Equation" r:id="rId47" imgW="355320" imgH="152280" progId="Equation.3">
                  <p:embed/>
                </p:oleObj>
              </mc:Choice>
              <mc:Fallback>
                <p:oleObj name="Equation" r:id="rId47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800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Curved Connector 77"/>
          <p:cNvCxnSpPr/>
          <p:nvPr/>
        </p:nvCxnSpPr>
        <p:spPr>
          <a:xfrm rot="5400000">
            <a:off x="7313612" y="41925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606" name="Object 30"/>
          <p:cNvGraphicFramePr>
            <a:graphicFrameLocks noChangeAspect="1"/>
          </p:cNvGraphicFramePr>
          <p:nvPr/>
        </p:nvGraphicFramePr>
        <p:xfrm>
          <a:off x="6934200" y="5410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Equation" r:id="rId48" imgW="431640" imgH="203040" progId="Equation.3">
                  <p:embed/>
                </p:oleObj>
              </mc:Choice>
              <mc:Fallback>
                <p:oleObj name="Equation" r:id="rId48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410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370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81000" y="1066800"/>
          <a:ext cx="844867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3" imgW="3898800" imgH="228600" progId="Equation.3">
                  <p:embed/>
                </p:oleObj>
              </mc:Choice>
              <mc:Fallback>
                <p:oleObj name="Equation" r:id="rId3" imgW="3898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066800"/>
                        <a:ext cx="8448675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393700" y="3259138"/>
          <a:ext cx="8366125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Equation" r:id="rId5" imgW="3860640" imgH="457200" progId="Equation.3">
                  <p:embed/>
                </p:oleObj>
              </mc:Choice>
              <mc:Fallback>
                <p:oleObj name="Equation" r:id="rId5" imgW="386064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" y="3259138"/>
                        <a:ext cx="8366125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4" name="TextBox 6"/>
          <p:cNvSpPr txBox="1">
            <a:spLocks noChangeArrowheads="1"/>
          </p:cNvSpPr>
          <p:nvPr/>
        </p:nvSpPr>
        <p:spPr bwMode="auto">
          <a:xfrm>
            <a:off x="457200" y="2057400"/>
            <a:ext cx="12112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Idea </a:t>
            </a:r>
          </a:p>
        </p:txBody>
      </p:sp>
      <p:sp>
        <p:nvSpPr>
          <p:cNvPr id="25605" name="TextBox 3"/>
          <p:cNvSpPr txBox="1">
            <a:spLocks noChangeArrowheads="1"/>
          </p:cNvSpPr>
          <p:nvPr/>
        </p:nvSpPr>
        <p:spPr bwMode="auto">
          <a:xfrm>
            <a:off x="3429000" y="304800"/>
            <a:ext cx="236537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Example 4</a:t>
            </a:r>
          </a:p>
        </p:txBody>
      </p:sp>
    </p:spTree>
    <p:extLst>
      <p:ext uri="{BB962C8B-B14F-4D97-AF65-F5344CB8AC3E}">
        <p14:creationId xmlns:p14="http://schemas.microsoft.com/office/powerpoint/2010/main" val="153998141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2362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886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609600" y="2133600"/>
            <a:ext cx="2286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26" name="Object 3"/>
          <p:cNvGraphicFramePr>
            <a:graphicFrameLocks noChangeAspect="1"/>
          </p:cNvGraphicFramePr>
          <p:nvPr/>
        </p:nvGraphicFramePr>
        <p:xfrm>
          <a:off x="1371600" y="1752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Equation" r:id="rId3" imgW="419040" imgH="203040" progId="Equation.3">
                  <p:embed/>
                </p:oleObj>
              </mc:Choice>
              <mc:Fallback>
                <p:oleObj name="Equation" r:id="rId3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752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Straight Arrow Connector 9"/>
          <p:cNvCxnSpPr/>
          <p:nvPr/>
        </p:nvCxnSpPr>
        <p:spPr>
          <a:xfrm>
            <a:off x="4191000" y="2133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5410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Curved Connector 11"/>
          <p:cNvCxnSpPr/>
          <p:nvPr/>
        </p:nvCxnSpPr>
        <p:spPr>
          <a:xfrm rot="5400000">
            <a:off x="4799012" y="15255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27" name="Object 11"/>
          <p:cNvGraphicFramePr>
            <a:graphicFrameLocks noChangeAspect="1"/>
          </p:cNvGraphicFramePr>
          <p:nvPr/>
        </p:nvGraphicFramePr>
        <p:xfrm>
          <a:off x="4419600" y="2819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2" name="Equation" r:id="rId5" imgW="431640" imgH="203040" progId="Equation.3">
                  <p:embed/>
                </p:oleObj>
              </mc:Choice>
              <mc:Fallback>
                <p:oleObj name="Equation" r:id="rId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819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4408488" y="16764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3" name="Equation" r:id="rId7" imgW="419040" imgH="203040" progId="Equation.3">
                  <p:embed/>
                </p:oleObj>
              </mc:Choice>
              <mc:Fallback>
                <p:oleObj name="Equation" r:id="rId7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8488" y="16764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4343400" y="2133600"/>
          <a:ext cx="889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4" name="Equation" r:id="rId9" imgW="507960" imgH="203040" progId="Equation.3">
                  <p:embed/>
                </p:oleObj>
              </mc:Choice>
              <mc:Fallback>
                <p:oleObj name="Equation" r:id="rId9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133600"/>
                        <a:ext cx="889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val 15"/>
          <p:cNvSpPr/>
          <p:nvPr/>
        </p:nvSpPr>
        <p:spPr>
          <a:xfrm>
            <a:off x="3962400" y="2057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8" name="Curved Connector 17"/>
          <p:cNvCxnSpPr>
            <a:stCxn id="6" idx="7"/>
            <a:endCxn id="6" idx="1"/>
          </p:cNvCxnSpPr>
          <p:nvPr/>
        </p:nvCxnSpPr>
        <p:spPr>
          <a:xfrm rot="16200000" flipV="1">
            <a:off x="4038600" y="1919288"/>
            <a:ext cx="1588" cy="214312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3711575" y="13716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5" name="Equation" r:id="rId11" imgW="457200" imgH="203040" progId="Equation.3">
                  <p:embed/>
                </p:oleObj>
              </mc:Choice>
              <mc:Fallback>
                <p:oleObj name="Equation" r:id="rId1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1575" y="13716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2830513" y="1752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6" name="Equation" r:id="rId13" imgW="431640" imgH="203040" progId="Equation.3">
                  <p:embed/>
                </p:oleObj>
              </mc:Choice>
              <mc:Fallback>
                <p:oleObj name="Equation" r:id="rId1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513" y="1752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3733800" y="457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7" name="Equation" r:id="rId15" imgW="431640" imgH="203040" progId="Equation.3">
                  <p:embed/>
                </p:oleObj>
              </mc:Choice>
              <mc:Fallback>
                <p:oleObj name="Equation" r:id="rId1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57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Oval 21"/>
          <p:cNvSpPr/>
          <p:nvPr/>
        </p:nvSpPr>
        <p:spPr>
          <a:xfrm>
            <a:off x="5410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38862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962400" y="41148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191000" y="41910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urved Connector 25"/>
          <p:cNvCxnSpPr/>
          <p:nvPr/>
        </p:nvCxnSpPr>
        <p:spPr>
          <a:xfrm rot="5400000">
            <a:off x="4799012" y="35829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4495800" y="48768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8" name="Equation" r:id="rId17" imgW="431640" imgH="203040" progId="Equation.3">
                  <p:embed/>
                </p:oleObj>
              </mc:Choice>
              <mc:Fallback>
                <p:oleObj name="Equation" r:id="rId1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48768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Object 10"/>
          <p:cNvGraphicFramePr>
            <a:graphicFrameLocks noChangeAspect="1"/>
          </p:cNvGraphicFramePr>
          <p:nvPr/>
        </p:nvGraphicFramePr>
        <p:xfrm>
          <a:off x="4419600" y="42672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Equation" r:id="rId19" imgW="355320" imgH="152280" progId="Equation.3">
                  <p:embed/>
                </p:oleObj>
              </mc:Choice>
              <mc:Fallback>
                <p:oleObj name="Equation" r:id="rId19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42672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5" name="Object 11"/>
          <p:cNvGraphicFramePr>
            <a:graphicFrameLocks noChangeAspect="1"/>
          </p:cNvGraphicFramePr>
          <p:nvPr/>
        </p:nvGraphicFramePr>
        <p:xfrm>
          <a:off x="4419600" y="38100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0" name="Equation" r:id="rId21" imgW="419040" imgH="203040" progId="Equation.3">
                  <p:embed/>
                </p:oleObj>
              </mc:Choice>
              <mc:Fallback>
                <p:oleObj name="Equation" r:id="rId21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8100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>
            <a:stCxn id="23" idx="2"/>
          </p:cNvCxnSpPr>
          <p:nvPr/>
        </p:nvCxnSpPr>
        <p:spPr>
          <a:xfrm rot="10800000">
            <a:off x="2514600" y="4191000"/>
            <a:ext cx="1371600" cy="15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2209800" y="40386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3429001" y="3276600"/>
            <a:ext cx="1219200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23" idx="0"/>
            <a:endCxn id="23" idx="2"/>
          </p:cNvCxnSpPr>
          <p:nvPr/>
        </p:nvCxnSpPr>
        <p:spPr>
          <a:xfrm rot="16200000" flipH="1" flipV="1">
            <a:off x="3886200" y="4038600"/>
            <a:ext cx="152400" cy="152400"/>
          </a:xfrm>
          <a:prstGeom prst="curvedConnector4">
            <a:avLst>
              <a:gd name="adj1" fmla="val -150000"/>
              <a:gd name="adj2" fmla="val 25000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6" name="Object 12"/>
          <p:cNvGraphicFramePr>
            <a:graphicFrameLocks noChangeAspect="1"/>
          </p:cNvGraphicFramePr>
          <p:nvPr/>
        </p:nvGraphicFramePr>
        <p:xfrm>
          <a:off x="3505200" y="3429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1" name="Equation" r:id="rId23" imgW="431640" imgH="203040" progId="Equation.3">
                  <p:embed/>
                </p:oleObj>
              </mc:Choice>
              <mc:Fallback>
                <p:oleObj name="Equation" r:id="rId23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429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Object 13"/>
          <p:cNvGraphicFramePr>
            <a:graphicFrameLocks noChangeAspect="1"/>
          </p:cNvGraphicFramePr>
          <p:nvPr/>
        </p:nvGraphicFramePr>
        <p:xfrm>
          <a:off x="2819400" y="3810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2" name="Equation" r:id="rId25" imgW="431640" imgH="203040" progId="Equation.3">
                  <p:embed/>
                </p:oleObj>
              </mc:Choice>
              <mc:Fallback>
                <p:oleObj name="Equation" r:id="rId2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3810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Curved Connector 42"/>
          <p:cNvCxnSpPr>
            <a:stCxn id="32" idx="5"/>
            <a:endCxn id="23" idx="3"/>
          </p:cNvCxnSpPr>
          <p:nvPr/>
        </p:nvCxnSpPr>
        <p:spPr>
          <a:xfrm rot="16200000" flipH="1">
            <a:off x="3200400" y="3567113"/>
            <a:ext cx="1587" cy="1462088"/>
          </a:xfrm>
          <a:prstGeom prst="curvedConnector3">
            <a:avLst>
              <a:gd name="adj1" fmla="val 17206360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8" name="Object 14"/>
          <p:cNvGraphicFramePr>
            <a:graphicFrameLocks noChangeAspect="1"/>
          </p:cNvGraphicFramePr>
          <p:nvPr/>
        </p:nvGraphicFramePr>
        <p:xfrm>
          <a:off x="2895600" y="45720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3" name="Equation" r:id="rId27" imgW="431640" imgH="203040" progId="Equation.3">
                  <p:embed/>
                </p:oleObj>
              </mc:Choice>
              <mc:Fallback>
                <p:oleObj name="Equation" r:id="rId27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5720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Oval 44"/>
          <p:cNvSpPr/>
          <p:nvPr/>
        </p:nvSpPr>
        <p:spPr>
          <a:xfrm>
            <a:off x="3048000" y="5486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7" name="Straight Arrow Connector 46"/>
          <p:cNvCxnSpPr>
            <a:stCxn id="45" idx="6"/>
            <a:endCxn id="23" idx="4"/>
          </p:cNvCxnSpPr>
          <p:nvPr/>
        </p:nvCxnSpPr>
        <p:spPr>
          <a:xfrm flipV="1">
            <a:off x="3352800" y="4343400"/>
            <a:ext cx="685800" cy="1295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4"/>
            <a:endCxn id="45" idx="1"/>
          </p:cNvCxnSpPr>
          <p:nvPr/>
        </p:nvCxnSpPr>
        <p:spPr>
          <a:xfrm rot="16200000" flipH="1">
            <a:off x="2133600" y="4572000"/>
            <a:ext cx="1187450" cy="73025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39" name="Object 15"/>
          <p:cNvGraphicFramePr>
            <a:graphicFrameLocks noChangeAspect="1"/>
          </p:cNvGraphicFramePr>
          <p:nvPr/>
        </p:nvGraphicFramePr>
        <p:xfrm>
          <a:off x="1905000" y="4876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4" name="Equation" r:id="rId29" imgW="419040" imgH="203040" progId="Equation.3">
                  <p:embed/>
                </p:oleObj>
              </mc:Choice>
              <mc:Fallback>
                <p:oleObj name="Equation" r:id="rId29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4876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0" name="Object 16"/>
          <p:cNvGraphicFramePr>
            <a:graphicFrameLocks noChangeAspect="1"/>
          </p:cNvGraphicFramePr>
          <p:nvPr/>
        </p:nvGraphicFramePr>
        <p:xfrm>
          <a:off x="3559175" y="5257800"/>
          <a:ext cx="800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5" name="Equation" r:id="rId31" imgW="457200" imgH="203040" progId="Equation.3">
                  <p:embed/>
                </p:oleObj>
              </mc:Choice>
              <mc:Fallback>
                <p:oleObj name="Equation" r:id="rId31" imgW="45720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9175" y="5257800"/>
                        <a:ext cx="8001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1" name="Object 17"/>
          <p:cNvGraphicFramePr>
            <a:graphicFrameLocks noChangeAspect="1"/>
          </p:cNvGraphicFramePr>
          <p:nvPr/>
        </p:nvGraphicFramePr>
        <p:xfrm>
          <a:off x="1981200" y="5181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6" name="Equation" r:id="rId33" imgW="355320" imgH="152280" progId="Equation.3">
                  <p:embed/>
                </p:oleObj>
              </mc:Choice>
              <mc:Fallback>
                <p:oleObj name="Equation" r:id="rId33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181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Oval 52"/>
          <p:cNvSpPr/>
          <p:nvPr/>
        </p:nvSpPr>
        <p:spPr>
          <a:xfrm>
            <a:off x="6629400" y="3124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6705600" y="3200400"/>
            <a:ext cx="152400" cy="152400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5" name="Shape 54"/>
          <p:cNvCxnSpPr/>
          <p:nvPr/>
        </p:nvCxnSpPr>
        <p:spPr>
          <a:xfrm rot="16200000" flipH="1">
            <a:off x="6629400" y="3200400"/>
            <a:ext cx="260350" cy="107950"/>
          </a:xfrm>
          <a:prstGeom prst="curvedConnector5">
            <a:avLst>
              <a:gd name="adj1" fmla="val -87868"/>
              <a:gd name="adj2" fmla="val 353554"/>
              <a:gd name="adj3" fmla="val 18786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42" name="Object 18"/>
          <p:cNvGraphicFramePr>
            <a:graphicFrameLocks noChangeAspect="1"/>
          </p:cNvGraphicFramePr>
          <p:nvPr/>
        </p:nvGraphicFramePr>
        <p:xfrm>
          <a:off x="7162800" y="31242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7" name="Equation" r:id="rId34" imgW="419040" imgH="203040" progId="Equation.3">
                  <p:embed/>
                </p:oleObj>
              </mc:Choice>
              <mc:Fallback>
                <p:oleObj name="Equation" r:id="rId34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1242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76" name="TextBox 3"/>
          <p:cNvSpPr txBox="1">
            <a:spLocks noChangeArrowheads="1"/>
          </p:cNvSpPr>
          <p:nvPr/>
        </p:nvSpPr>
        <p:spPr bwMode="auto">
          <a:xfrm>
            <a:off x="609600" y="457200"/>
            <a:ext cx="18510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00B050"/>
                </a:solidFill>
              </a:rPr>
              <a:t>Solution</a:t>
            </a:r>
          </a:p>
        </p:txBody>
      </p:sp>
      <p:sp>
        <p:nvSpPr>
          <p:cNvPr id="46" name="Oval 45"/>
          <p:cNvSpPr/>
          <p:nvPr/>
        </p:nvSpPr>
        <p:spPr>
          <a:xfrm>
            <a:off x="838200" y="1981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48" name="Straight Arrow Connector 47"/>
          <p:cNvCxnSpPr/>
          <p:nvPr/>
        </p:nvCxnSpPr>
        <p:spPr>
          <a:xfrm>
            <a:off x="2667000" y="2133600"/>
            <a:ext cx="1219200" cy="15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43" name="Object 19"/>
          <p:cNvGraphicFramePr>
            <a:graphicFrameLocks noChangeAspect="1"/>
          </p:cNvGraphicFramePr>
          <p:nvPr/>
        </p:nvGraphicFramePr>
        <p:xfrm>
          <a:off x="3733800" y="990600"/>
          <a:ext cx="77787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8" name="Equation" r:id="rId36" imgW="444240" imgH="203040" progId="Equation.3">
                  <p:embed/>
                </p:oleObj>
              </mc:Choice>
              <mc:Fallback>
                <p:oleObj name="Equation" r:id="rId36" imgW="4442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990600"/>
                        <a:ext cx="77787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79" name="TextBox 62"/>
          <p:cNvSpPr txBox="1">
            <a:spLocks noChangeArrowheads="1"/>
          </p:cNvSpPr>
          <p:nvPr/>
        </p:nvSpPr>
        <p:spPr bwMode="auto">
          <a:xfrm>
            <a:off x="2362200" y="19812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sp>
        <p:nvSpPr>
          <p:cNvPr id="64" name="Oval 63"/>
          <p:cNvSpPr/>
          <p:nvPr/>
        </p:nvSpPr>
        <p:spPr>
          <a:xfrm>
            <a:off x="6477000" y="1295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5" name="Straight Arrow Connector 64"/>
          <p:cNvCxnSpPr/>
          <p:nvPr/>
        </p:nvCxnSpPr>
        <p:spPr>
          <a:xfrm>
            <a:off x="6781800" y="14478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/>
          <p:cNvSpPr/>
          <p:nvPr/>
        </p:nvSpPr>
        <p:spPr>
          <a:xfrm>
            <a:off x="8001000" y="12954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7" name="Curved Connector 66"/>
          <p:cNvCxnSpPr/>
          <p:nvPr/>
        </p:nvCxnSpPr>
        <p:spPr>
          <a:xfrm rot="5400000">
            <a:off x="7389812" y="8397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84" name="TextBox 67"/>
          <p:cNvSpPr txBox="1">
            <a:spLocks noChangeArrowheads="1"/>
          </p:cNvSpPr>
          <p:nvPr/>
        </p:nvSpPr>
        <p:spPr bwMode="auto">
          <a:xfrm>
            <a:off x="6477000" y="12954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graphicFrame>
        <p:nvGraphicFramePr>
          <p:cNvPr id="26644" name="Object 25"/>
          <p:cNvGraphicFramePr>
            <a:graphicFrameLocks noChangeAspect="1"/>
          </p:cNvGraphicFramePr>
          <p:nvPr/>
        </p:nvGraphicFramePr>
        <p:xfrm>
          <a:off x="7010400" y="10668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69" name="Equation" r:id="rId38" imgW="419040" imgH="203040" progId="Equation.3">
                  <p:embed/>
                </p:oleObj>
              </mc:Choice>
              <mc:Fallback>
                <p:oleObj name="Equation" r:id="rId38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10668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5" name="Object 26"/>
          <p:cNvGraphicFramePr>
            <a:graphicFrameLocks noChangeAspect="1"/>
          </p:cNvGraphicFramePr>
          <p:nvPr/>
        </p:nvGraphicFramePr>
        <p:xfrm>
          <a:off x="6934200" y="1447800"/>
          <a:ext cx="889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0" name="Equation" r:id="rId39" imgW="507960" imgH="203040" progId="Equation.3">
                  <p:embed/>
                </p:oleObj>
              </mc:Choice>
              <mc:Fallback>
                <p:oleObj name="Equation" r:id="rId39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1447800"/>
                        <a:ext cx="88900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6" name="Object 27"/>
          <p:cNvGraphicFramePr>
            <a:graphicFrameLocks noChangeAspect="1"/>
          </p:cNvGraphicFramePr>
          <p:nvPr/>
        </p:nvGraphicFramePr>
        <p:xfrm>
          <a:off x="7010400" y="20574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1" name="Equation" r:id="rId41" imgW="431640" imgH="203040" progId="Equation.3">
                  <p:embed/>
                </p:oleObj>
              </mc:Choice>
              <mc:Fallback>
                <p:oleObj name="Equation" r:id="rId41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20574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85" name="TextBox 71"/>
          <p:cNvSpPr txBox="1">
            <a:spLocks noChangeArrowheads="1"/>
          </p:cNvSpPr>
          <p:nvPr/>
        </p:nvSpPr>
        <p:spPr bwMode="auto">
          <a:xfrm>
            <a:off x="6400800" y="4648200"/>
            <a:ext cx="2841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400"/>
              <a:t>1</a:t>
            </a:r>
          </a:p>
        </p:txBody>
      </p:sp>
      <p:sp>
        <p:nvSpPr>
          <p:cNvPr id="73" name="Oval 72"/>
          <p:cNvSpPr/>
          <p:nvPr/>
        </p:nvSpPr>
        <p:spPr>
          <a:xfrm>
            <a:off x="7924800" y="4648200"/>
            <a:ext cx="3048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6400800" y="4648200"/>
            <a:ext cx="304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75" name="Straight Arrow Connector 74"/>
          <p:cNvCxnSpPr/>
          <p:nvPr/>
        </p:nvCxnSpPr>
        <p:spPr>
          <a:xfrm>
            <a:off x="6705600" y="4800600"/>
            <a:ext cx="12192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47" name="Object 28"/>
          <p:cNvGraphicFramePr>
            <a:graphicFrameLocks noChangeAspect="1"/>
          </p:cNvGraphicFramePr>
          <p:nvPr/>
        </p:nvGraphicFramePr>
        <p:xfrm>
          <a:off x="6934200" y="4419600"/>
          <a:ext cx="7334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2" name="Equation" r:id="rId42" imgW="419040" imgH="203040" progId="Equation.3">
                  <p:embed/>
                </p:oleObj>
              </mc:Choice>
              <mc:Fallback>
                <p:oleObj name="Equation" r:id="rId42" imgW="4190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419600"/>
                        <a:ext cx="7334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48" name="Object 29"/>
          <p:cNvGraphicFramePr>
            <a:graphicFrameLocks noChangeAspect="1"/>
          </p:cNvGraphicFramePr>
          <p:nvPr/>
        </p:nvGraphicFramePr>
        <p:xfrm>
          <a:off x="6934200" y="4800600"/>
          <a:ext cx="6223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3" name="Equation" r:id="rId43" imgW="355320" imgH="152280" progId="Equation.3">
                  <p:embed/>
                </p:oleObj>
              </mc:Choice>
              <mc:Fallback>
                <p:oleObj name="Equation" r:id="rId43" imgW="355320" imgH="152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4800600"/>
                        <a:ext cx="6223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8" name="Curved Connector 77"/>
          <p:cNvCxnSpPr/>
          <p:nvPr/>
        </p:nvCxnSpPr>
        <p:spPr>
          <a:xfrm rot="5400000">
            <a:off x="7313612" y="4192588"/>
            <a:ext cx="3175" cy="1524000"/>
          </a:xfrm>
          <a:prstGeom prst="curvedConnector3">
            <a:avLst>
              <a:gd name="adj1" fmla="val 14395466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49" name="Object 30"/>
          <p:cNvGraphicFramePr>
            <a:graphicFrameLocks noChangeAspect="1"/>
          </p:cNvGraphicFramePr>
          <p:nvPr/>
        </p:nvGraphicFramePr>
        <p:xfrm>
          <a:off x="6934200" y="54102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4" name="Equation" r:id="rId44" imgW="431640" imgH="203040" progId="Equation.3">
                  <p:embed/>
                </p:oleObj>
              </mc:Choice>
              <mc:Fallback>
                <p:oleObj name="Equation" r:id="rId44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34200" y="54102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Curved Connector 76"/>
          <p:cNvCxnSpPr>
            <a:stCxn id="26679" idx="2"/>
            <a:endCxn id="6" idx="3"/>
          </p:cNvCxnSpPr>
          <p:nvPr/>
        </p:nvCxnSpPr>
        <p:spPr>
          <a:xfrm rot="5400000" flipH="1" flipV="1">
            <a:off x="3193256" y="1551782"/>
            <a:ext cx="47625" cy="1427162"/>
          </a:xfrm>
          <a:prstGeom prst="curvedConnector3">
            <a:avLst>
              <a:gd name="adj1" fmla="val -480111"/>
            </a:avLst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650" name="Object 31"/>
          <p:cNvGraphicFramePr>
            <a:graphicFrameLocks noChangeAspect="1"/>
          </p:cNvGraphicFramePr>
          <p:nvPr/>
        </p:nvGraphicFramePr>
        <p:xfrm>
          <a:off x="2819400" y="2514600"/>
          <a:ext cx="755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75" name="Equation" r:id="rId45" imgW="431640" imgH="203040" progId="Equation.3">
                  <p:embed/>
                </p:oleObj>
              </mc:Choice>
              <mc:Fallback>
                <p:oleObj name="Equation" r:id="rId45" imgW="43164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514600"/>
                        <a:ext cx="755650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181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524000" y="2438400"/>
            <a:ext cx="457200" cy="1828800"/>
          </a:xfrm>
          <a:prstGeom prst="rect">
            <a:avLst/>
          </a:prstGeom>
          <a:noFill/>
          <a:ln w="9525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747" name="Line 5"/>
          <p:cNvSpPr>
            <a:spLocks noChangeShapeType="1"/>
          </p:cNvSpPr>
          <p:nvPr/>
        </p:nvSpPr>
        <p:spPr bwMode="auto">
          <a:xfrm>
            <a:off x="1524000" y="38100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Line 6"/>
          <p:cNvSpPr>
            <a:spLocks noChangeShapeType="1"/>
          </p:cNvSpPr>
          <p:nvPr/>
        </p:nvSpPr>
        <p:spPr bwMode="auto">
          <a:xfrm>
            <a:off x="1524000" y="33528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7"/>
          <p:cNvSpPr>
            <a:spLocks noChangeShapeType="1"/>
          </p:cNvSpPr>
          <p:nvPr/>
        </p:nvSpPr>
        <p:spPr bwMode="auto">
          <a:xfrm>
            <a:off x="1524000" y="2895600"/>
            <a:ext cx="457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Line 8"/>
          <p:cNvSpPr>
            <a:spLocks noChangeShapeType="1"/>
          </p:cNvSpPr>
          <p:nvPr/>
        </p:nvSpPr>
        <p:spPr bwMode="auto">
          <a:xfrm flipV="1">
            <a:off x="1524000" y="2286000"/>
            <a:ext cx="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 flipV="1">
            <a:off x="1981200" y="2286000"/>
            <a:ext cx="0" cy="1524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10"/>
          <p:cNvSpPr>
            <a:spLocks noChangeShapeType="1"/>
          </p:cNvSpPr>
          <p:nvPr/>
        </p:nvSpPr>
        <p:spPr bwMode="auto">
          <a:xfrm flipH="1">
            <a:off x="1447800" y="2286000"/>
            <a:ext cx="76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Line 11"/>
          <p:cNvSpPr>
            <a:spLocks noChangeShapeType="1"/>
          </p:cNvSpPr>
          <p:nvPr/>
        </p:nvSpPr>
        <p:spPr bwMode="auto">
          <a:xfrm>
            <a:off x="1981200" y="2286000"/>
            <a:ext cx="76200" cy="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>
            <a:off x="1524000" y="1676400"/>
            <a:ext cx="152400" cy="7620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Text Box 13"/>
          <p:cNvSpPr txBox="1">
            <a:spLocks noChangeArrowheads="1"/>
          </p:cNvSpPr>
          <p:nvPr/>
        </p:nvSpPr>
        <p:spPr bwMode="auto">
          <a:xfrm>
            <a:off x="2803525" y="1106488"/>
            <a:ext cx="51831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The stack head always scans the top</a:t>
            </a:r>
          </a:p>
          <a:p>
            <a:pPr eaLnBrk="1" hangingPunct="1"/>
            <a:r>
              <a:rPr lang="en-US"/>
              <a:t>symbol of the stack. It performs two </a:t>
            </a:r>
          </a:p>
          <a:p>
            <a:pPr eaLnBrk="1" hangingPunct="1"/>
            <a:r>
              <a:rPr lang="en-US"/>
              <a:t>basic operations:</a:t>
            </a:r>
          </a:p>
        </p:txBody>
      </p:sp>
      <p:sp>
        <p:nvSpPr>
          <p:cNvPr id="31756" name="Text Box 14"/>
          <p:cNvSpPr txBox="1">
            <a:spLocks noChangeArrowheads="1"/>
          </p:cNvSpPr>
          <p:nvPr/>
        </p:nvSpPr>
        <p:spPr bwMode="auto">
          <a:xfrm>
            <a:off x="2879725" y="2554288"/>
            <a:ext cx="4945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Push</a:t>
            </a:r>
            <a:r>
              <a:rPr lang="en-US"/>
              <a:t>: </a:t>
            </a:r>
            <a:r>
              <a:rPr lang="en-US">
                <a:solidFill>
                  <a:srgbClr val="FF3300"/>
                </a:solidFill>
              </a:rPr>
              <a:t>add</a:t>
            </a:r>
            <a:r>
              <a:rPr lang="en-US"/>
              <a:t> a new symbol at the top.</a:t>
            </a:r>
          </a:p>
        </p:txBody>
      </p:sp>
      <p:sp>
        <p:nvSpPr>
          <p:cNvPr id="31757" name="Text Box 15"/>
          <p:cNvSpPr txBox="1">
            <a:spLocks noChangeArrowheads="1"/>
          </p:cNvSpPr>
          <p:nvPr/>
        </p:nvSpPr>
        <p:spPr bwMode="auto">
          <a:xfrm>
            <a:off x="2879725" y="3240088"/>
            <a:ext cx="5353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FF"/>
                </a:solidFill>
              </a:rPr>
              <a:t>Pop</a:t>
            </a:r>
            <a:r>
              <a:rPr lang="en-US"/>
              <a:t>: </a:t>
            </a:r>
            <a:r>
              <a:rPr lang="en-US">
                <a:solidFill>
                  <a:srgbClr val="FF3300"/>
                </a:solidFill>
              </a:rPr>
              <a:t>read</a:t>
            </a:r>
            <a:r>
              <a:rPr lang="en-US"/>
              <a:t> and </a:t>
            </a:r>
            <a:r>
              <a:rPr lang="en-US">
                <a:solidFill>
                  <a:srgbClr val="FF3300"/>
                </a:solidFill>
              </a:rPr>
              <a:t>remove</a:t>
            </a:r>
            <a:r>
              <a:rPr lang="en-US"/>
              <a:t> the top symbol.</a:t>
            </a:r>
          </a:p>
        </p:txBody>
      </p:sp>
      <p:sp>
        <p:nvSpPr>
          <p:cNvPr id="31758" name="Text Box 16"/>
          <p:cNvSpPr txBox="1">
            <a:spLocks noChangeArrowheads="1"/>
          </p:cNvSpPr>
          <p:nvPr/>
        </p:nvSpPr>
        <p:spPr bwMode="auto">
          <a:xfrm>
            <a:off x="2955925" y="4306888"/>
            <a:ext cx="4062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/>
              <a:t>Alphabet of stack symbols: </a:t>
            </a:r>
            <a:r>
              <a:rPr lang="el-GR">
                <a:solidFill>
                  <a:srgbClr val="FF3300"/>
                </a:solidFill>
              </a:rPr>
              <a:t>Γ</a:t>
            </a:r>
          </a:p>
        </p:txBody>
      </p:sp>
    </p:spTree>
    <p:extLst>
      <p:ext uri="{BB962C8B-B14F-4D97-AF65-F5344CB8AC3E}">
        <p14:creationId xmlns:p14="http://schemas.microsoft.com/office/powerpoint/2010/main" val="1127034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068763"/>
          </a:xfrm>
        </p:spPr>
        <p:txBody>
          <a:bodyPr/>
          <a:lstStyle/>
          <a:p>
            <a:pPr eaLnBrk="1" hangingPunct="1"/>
            <a:r>
              <a:rPr lang="en-US" smtClean="0"/>
              <a:t>The head scans at a cell on the tape and can </a:t>
            </a:r>
            <a:r>
              <a:rPr lang="en-US" i="1" smtClean="0">
                <a:solidFill>
                  <a:srgbClr val="FF3300"/>
                </a:solidFill>
              </a:rPr>
              <a:t>read</a:t>
            </a:r>
            <a:r>
              <a:rPr lang="en-US" smtClean="0"/>
              <a:t> a symbol on the cell. In each move, the head can move to the right cell.</a:t>
            </a:r>
          </a:p>
          <a:p>
            <a:pPr eaLnBrk="1" hangingPunct="1"/>
            <a:endParaRPr lang="en-US" smtClean="0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1981200" y="609600"/>
            <a:ext cx="3886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2" name="Line 4"/>
          <p:cNvSpPr>
            <a:spLocks noChangeShapeType="1"/>
          </p:cNvSpPr>
          <p:nvPr/>
        </p:nvSpPr>
        <p:spPr bwMode="auto">
          <a:xfrm>
            <a:off x="1981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Line 5"/>
          <p:cNvSpPr>
            <a:spLocks noChangeShapeType="1"/>
          </p:cNvSpPr>
          <p:nvPr/>
        </p:nvSpPr>
        <p:spPr bwMode="auto">
          <a:xfrm>
            <a:off x="1981200" y="990600"/>
            <a:ext cx="38862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Line 6"/>
          <p:cNvSpPr>
            <a:spLocks noChangeShapeType="1"/>
          </p:cNvSpPr>
          <p:nvPr/>
        </p:nvSpPr>
        <p:spPr bwMode="auto">
          <a:xfrm>
            <a:off x="2362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>
            <a:off x="2743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6" name="Line 8"/>
          <p:cNvSpPr>
            <a:spLocks noChangeShapeType="1"/>
          </p:cNvSpPr>
          <p:nvPr/>
        </p:nvSpPr>
        <p:spPr bwMode="auto">
          <a:xfrm>
            <a:off x="3124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7" name="Line 9"/>
          <p:cNvSpPr>
            <a:spLocks noChangeShapeType="1"/>
          </p:cNvSpPr>
          <p:nvPr/>
        </p:nvSpPr>
        <p:spPr bwMode="auto">
          <a:xfrm>
            <a:off x="3505200" y="609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Line 10"/>
          <p:cNvSpPr>
            <a:spLocks noChangeShapeType="1"/>
          </p:cNvSpPr>
          <p:nvPr/>
        </p:nvSpPr>
        <p:spPr bwMode="auto">
          <a:xfrm>
            <a:off x="3886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9" name="Line 11"/>
          <p:cNvSpPr>
            <a:spLocks noChangeShapeType="1"/>
          </p:cNvSpPr>
          <p:nvPr/>
        </p:nvSpPr>
        <p:spPr bwMode="auto">
          <a:xfrm>
            <a:off x="4267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>
            <a:off x="4648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5029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54102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V="1">
            <a:off x="3352800" y="990600"/>
            <a:ext cx="0" cy="4572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3184525" y="569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5867400" y="609600"/>
            <a:ext cx="0" cy="38100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93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382000" cy="3687763"/>
          </a:xfrm>
        </p:spPr>
        <p:txBody>
          <a:bodyPr/>
          <a:lstStyle/>
          <a:p>
            <a:pPr eaLnBrk="1" hangingPunct="1"/>
            <a:r>
              <a:rPr lang="en-US" smtClean="0"/>
              <a:t>The finite control has finitely many states which form a set Q. For each move, the state is changed according to the evaluation of a </a:t>
            </a:r>
            <a:r>
              <a:rPr lang="en-US" i="1" smtClean="0"/>
              <a:t>transition function </a:t>
            </a:r>
          </a:p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l-GR" smtClean="0">
                <a:solidFill>
                  <a:srgbClr val="0000FF"/>
                </a:solidFill>
              </a:rPr>
              <a:t>δ</a:t>
            </a:r>
            <a:r>
              <a:rPr lang="en-US" smtClean="0">
                <a:solidFill>
                  <a:srgbClr val="0000FF"/>
                </a:solidFill>
              </a:rPr>
              <a:t> : Q x (</a:t>
            </a:r>
            <a:r>
              <a:rPr lang="el-GR" smtClean="0">
                <a:solidFill>
                  <a:srgbClr val="0000FF"/>
                </a:solidFill>
              </a:rPr>
              <a:t>Σ</a:t>
            </a:r>
            <a:r>
              <a:rPr lang="en-US" smtClean="0">
                <a:solidFill>
                  <a:srgbClr val="0000FF"/>
                </a:solidFill>
              </a:rPr>
              <a:t> U {</a:t>
            </a:r>
            <a:r>
              <a:rPr lang="el-GR" smtClean="0">
                <a:solidFill>
                  <a:srgbClr val="0000FF"/>
                </a:solidFill>
              </a:rPr>
              <a:t>ε</a:t>
            </a:r>
            <a:r>
              <a:rPr lang="en-US" smtClean="0">
                <a:solidFill>
                  <a:srgbClr val="0000FF"/>
                </a:solidFill>
              </a:rPr>
              <a:t>}) x (</a:t>
            </a:r>
            <a:r>
              <a:rPr lang="el-GR" smtClean="0">
                <a:solidFill>
                  <a:srgbClr val="0000FF"/>
                </a:solidFill>
              </a:rPr>
              <a:t>Γ</a:t>
            </a:r>
            <a:r>
              <a:rPr lang="en-US" smtClean="0">
                <a:solidFill>
                  <a:srgbClr val="0000FF"/>
                </a:solidFill>
              </a:rPr>
              <a:t> U {</a:t>
            </a:r>
            <a:r>
              <a:rPr lang="el-GR" smtClean="0">
                <a:solidFill>
                  <a:srgbClr val="0000FF"/>
                </a:solidFill>
              </a:rPr>
              <a:t>ε</a:t>
            </a:r>
            <a:r>
              <a:rPr lang="en-US" smtClean="0">
                <a:solidFill>
                  <a:srgbClr val="0000FF"/>
                </a:solidFill>
              </a:rPr>
              <a:t>})  →  2</a:t>
            </a:r>
            <a:r>
              <a:rPr lang="en-US" smtClean="0"/>
              <a:t>   .</a:t>
            </a:r>
          </a:p>
          <a:p>
            <a:pPr eaLnBrk="1" hangingPunct="1"/>
            <a:endParaRPr lang="en-US" smtClean="0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2667000" y="838200"/>
            <a:ext cx="1143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5257800" y="838200"/>
            <a:ext cx="1143000" cy="1143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 flipV="1">
            <a:off x="3200400" y="1066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5791200" y="137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auto">
          <a:xfrm>
            <a:off x="3200400" y="99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3505200" y="137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2819400" y="1371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3200400" y="1676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3429000" y="114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2971800" y="114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5" name="Oval 13"/>
          <p:cNvSpPr>
            <a:spLocks noChangeArrowheads="1"/>
          </p:cNvSpPr>
          <p:nvPr/>
        </p:nvSpPr>
        <p:spPr bwMode="auto">
          <a:xfrm>
            <a:off x="2971800" y="152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6" name="Oval 14"/>
          <p:cNvSpPr>
            <a:spLocks noChangeArrowheads="1"/>
          </p:cNvSpPr>
          <p:nvPr/>
        </p:nvSpPr>
        <p:spPr bwMode="auto">
          <a:xfrm>
            <a:off x="3429000" y="152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7" name="Oval 15"/>
          <p:cNvSpPr>
            <a:spLocks noChangeArrowheads="1"/>
          </p:cNvSpPr>
          <p:nvPr/>
        </p:nvSpPr>
        <p:spPr bwMode="auto">
          <a:xfrm>
            <a:off x="6096000" y="129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8" name="Oval 16"/>
          <p:cNvSpPr>
            <a:spLocks noChangeArrowheads="1"/>
          </p:cNvSpPr>
          <p:nvPr/>
        </p:nvSpPr>
        <p:spPr bwMode="auto">
          <a:xfrm>
            <a:off x="5791200" y="9906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09" name="Oval 17"/>
          <p:cNvSpPr>
            <a:spLocks noChangeArrowheads="1"/>
          </p:cNvSpPr>
          <p:nvPr/>
        </p:nvSpPr>
        <p:spPr bwMode="auto">
          <a:xfrm>
            <a:off x="5410200" y="1295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0" name="Oval 18"/>
          <p:cNvSpPr>
            <a:spLocks noChangeArrowheads="1"/>
          </p:cNvSpPr>
          <p:nvPr/>
        </p:nvSpPr>
        <p:spPr bwMode="auto">
          <a:xfrm>
            <a:off x="5791200" y="1676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1" name="Oval 19"/>
          <p:cNvSpPr>
            <a:spLocks noChangeArrowheads="1"/>
          </p:cNvSpPr>
          <p:nvPr/>
        </p:nvSpPr>
        <p:spPr bwMode="auto">
          <a:xfrm>
            <a:off x="6019800" y="152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2" name="Oval 20"/>
          <p:cNvSpPr>
            <a:spLocks noChangeArrowheads="1"/>
          </p:cNvSpPr>
          <p:nvPr/>
        </p:nvSpPr>
        <p:spPr bwMode="auto">
          <a:xfrm>
            <a:off x="5486400" y="1524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3" name="Oval 21"/>
          <p:cNvSpPr>
            <a:spLocks noChangeArrowheads="1"/>
          </p:cNvSpPr>
          <p:nvPr/>
        </p:nvSpPr>
        <p:spPr bwMode="auto">
          <a:xfrm>
            <a:off x="5486400" y="1066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4" name="Oval 22"/>
          <p:cNvSpPr>
            <a:spLocks noChangeArrowheads="1"/>
          </p:cNvSpPr>
          <p:nvPr/>
        </p:nvSpPr>
        <p:spPr bwMode="auto">
          <a:xfrm>
            <a:off x="6019800" y="1066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3815" name="Line 23"/>
          <p:cNvSpPr>
            <a:spLocks noChangeShapeType="1"/>
          </p:cNvSpPr>
          <p:nvPr/>
        </p:nvSpPr>
        <p:spPr bwMode="auto">
          <a:xfrm>
            <a:off x="4267200" y="13716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16" name="Text Box 24"/>
          <p:cNvSpPr txBox="1">
            <a:spLocks noChangeArrowheads="1"/>
          </p:cNvSpPr>
          <p:nvPr/>
        </p:nvSpPr>
        <p:spPr bwMode="auto">
          <a:xfrm>
            <a:off x="6689725" y="4456113"/>
            <a:ext cx="14271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0000FF"/>
                </a:solidFill>
              </a:rPr>
              <a:t>Q x (</a:t>
            </a:r>
            <a:r>
              <a:rPr lang="el-GR" sz="1800">
                <a:solidFill>
                  <a:srgbClr val="0000FF"/>
                </a:solidFill>
              </a:rPr>
              <a:t>Γ</a:t>
            </a:r>
            <a:r>
              <a:rPr lang="en-US" sz="1800">
                <a:solidFill>
                  <a:srgbClr val="0000FF"/>
                </a:solidFill>
              </a:rPr>
              <a:t> U {</a:t>
            </a:r>
            <a:r>
              <a:rPr lang="el-GR" sz="1800">
                <a:solidFill>
                  <a:srgbClr val="0000FF"/>
                </a:solidFill>
              </a:rPr>
              <a:t>ε</a:t>
            </a:r>
            <a:r>
              <a:rPr lang="en-US" sz="1800">
                <a:solidFill>
                  <a:srgbClr val="0000FF"/>
                </a:solidFill>
              </a:rPr>
              <a:t>})</a:t>
            </a:r>
            <a:endParaRPr lang="el-GR" sz="18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743200"/>
            <a:ext cx="8153400" cy="3535363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(p, u)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(q, a, v) </a:t>
            </a:r>
            <a:r>
              <a:rPr lang="en-US" sz="2800" smtClean="0"/>
              <a:t> means that if the tape head reads </a:t>
            </a:r>
            <a:r>
              <a:rPr lang="en-US" sz="2800" i="1" smtClean="0">
                <a:solidFill>
                  <a:schemeClr val="hlink"/>
                </a:solidFill>
              </a:rPr>
              <a:t>a, </a:t>
            </a:r>
            <a:r>
              <a:rPr lang="en-US" sz="2800" smtClean="0"/>
              <a:t> the stack head read </a:t>
            </a:r>
            <a:r>
              <a:rPr lang="en-US" sz="2800" i="1" smtClean="0">
                <a:solidFill>
                  <a:schemeClr val="hlink"/>
                </a:solidFill>
              </a:rPr>
              <a:t>v</a:t>
            </a:r>
            <a:r>
              <a:rPr lang="en-US" sz="2800" smtClean="0"/>
              <a:t>, and the finite control is in the state </a:t>
            </a:r>
            <a:r>
              <a:rPr lang="en-US" sz="2800" i="1" smtClean="0">
                <a:solidFill>
                  <a:schemeClr val="hlink"/>
                </a:solidFill>
              </a:rPr>
              <a:t>q</a:t>
            </a:r>
            <a:r>
              <a:rPr lang="en-US" sz="2800" smtClean="0"/>
              <a:t>, then one of possible moves is that the next state is </a:t>
            </a:r>
            <a:r>
              <a:rPr lang="en-US" sz="2800" i="1" smtClean="0">
                <a:solidFill>
                  <a:schemeClr val="hlink"/>
                </a:solidFill>
              </a:rPr>
              <a:t>p</a:t>
            </a:r>
            <a:r>
              <a:rPr lang="en-US" sz="2800" smtClean="0"/>
              <a:t>, </a:t>
            </a:r>
            <a:r>
              <a:rPr lang="en-US" sz="2800" i="1" smtClean="0">
                <a:solidFill>
                  <a:schemeClr val="hlink"/>
                </a:solidFill>
              </a:rPr>
              <a:t>v</a:t>
            </a:r>
            <a:r>
              <a:rPr lang="en-US" sz="2800" smtClean="0"/>
              <a:t> is replaced by </a:t>
            </a:r>
            <a:r>
              <a:rPr lang="en-US" sz="2800" i="1" smtClean="0">
                <a:solidFill>
                  <a:schemeClr val="hlink"/>
                </a:solidFill>
              </a:rPr>
              <a:t>u</a:t>
            </a:r>
            <a:r>
              <a:rPr lang="en-US" sz="2800" smtClean="0"/>
              <a:t> at stack, and the tape head moves one cell to the right.</a:t>
            </a:r>
          </a:p>
          <a:p>
            <a:pPr eaLnBrk="1" hangingPunct="1"/>
            <a:endParaRPr lang="en-US" sz="2800" smtClean="0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V="1">
            <a:off x="5486400" y="137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143000" y="1347788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6" name="Line 12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7" name="Line 13"/>
          <p:cNvSpPr>
            <a:spLocks noChangeShapeType="1"/>
          </p:cNvSpPr>
          <p:nvPr/>
        </p:nvSpPr>
        <p:spPr bwMode="auto">
          <a:xfrm>
            <a:off x="47244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8" name="Line 14"/>
          <p:cNvSpPr>
            <a:spLocks noChangeShapeType="1"/>
          </p:cNvSpPr>
          <p:nvPr/>
        </p:nvSpPr>
        <p:spPr bwMode="auto">
          <a:xfrm>
            <a:off x="4724400" y="1374775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Line 15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0" name="Line 16"/>
          <p:cNvSpPr>
            <a:spLocks noChangeShapeType="1"/>
          </p:cNvSpPr>
          <p:nvPr/>
        </p:nvSpPr>
        <p:spPr bwMode="auto">
          <a:xfrm>
            <a:off x="4970463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q</a:t>
            </a: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4953000" y="990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graphicFrame>
        <p:nvGraphicFramePr>
          <p:cNvPr id="1026" name="Object 23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6" name="Rectangle 25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47" name="Line 26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8" name="Line 27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9" name="Line 28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0" name="Line 29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1" name="Line 30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2" name="Line 31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3" name="Line 32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" name="Text Box 34"/>
          <p:cNvSpPr txBox="1">
            <a:spLocks noChangeArrowheads="1"/>
          </p:cNvSpPr>
          <p:nvPr/>
        </p:nvSpPr>
        <p:spPr bwMode="auto">
          <a:xfrm>
            <a:off x="2651125" y="20177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v</a:t>
            </a:r>
          </a:p>
        </p:txBody>
      </p:sp>
      <p:sp>
        <p:nvSpPr>
          <p:cNvPr id="1055" name="Rectangle 35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56" name="Line 36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7" name="Line 38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8" name="Line 39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9" name="Line 40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0" name="Line 41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1" name="Line 42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2" name="Line 43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63" name="Text Box 44"/>
          <p:cNvSpPr txBox="1">
            <a:spLocks noChangeArrowheads="1"/>
          </p:cNvSpPr>
          <p:nvPr/>
        </p:nvSpPr>
        <p:spPr bwMode="auto">
          <a:xfrm>
            <a:off x="6537325" y="1941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u</a:t>
            </a:r>
          </a:p>
        </p:txBody>
      </p:sp>
    </p:spTree>
    <p:extLst>
      <p:ext uri="{BB962C8B-B14F-4D97-AF65-F5344CB8AC3E}">
        <p14:creationId xmlns:p14="http://schemas.microsoft.com/office/powerpoint/2010/main" val="422439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743200"/>
            <a:ext cx="8153400" cy="3535363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(p, u)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(q,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, v) </a:t>
            </a:r>
            <a:r>
              <a:rPr lang="en-US" sz="2800" smtClean="0"/>
              <a:t> means that this a </a:t>
            </a:r>
            <a:r>
              <a:rPr lang="el-GR" sz="2800" smtClean="0"/>
              <a:t>ε</a:t>
            </a:r>
            <a:r>
              <a:rPr lang="en-US" sz="2800" smtClean="0"/>
              <a:t>-move.</a:t>
            </a:r>
            <a:endParaRPr lang="el-GR" sz="2800" smtClean="0"/>
          </a:p>
        </p:txBody>
      </p:sp>
      <p:sp>
        <p:nvSpPr>
          <p:cNvPr id="2052" name="Line 3"/>
          <p:cNvSpPr>
            <a:spLocks noChangeShapeType="1"/>
          </p:cNvSpPr>
          <p:nvPr/>
        </p:nvSpPr>
        <p:spPr bwMode="auto">
          <a:xfrm flipV="1">
            <a:off x="5486400" y="137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6" name="Line 7"/>
          <p:cNvSpPr>
            <a:spLocks noChangeShapeType="1"/>
          </p:cNvSpPr>
          <p:nvPr/>
        </p:nvSpPr>
        <p:spPr bwMode="auto">
          <a:xfrm>
            <a:off x="1143000" y="1347788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0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Line 12"/>
          <p:cNvSpPr>
            <a:spLocks noChangeShapeType="1"/>
          </p:cNvSpPr>
          <p:nvPr/>
        </p:nvSpPr>
        <p:spPr bwMode="auto">
          <a:xfrm>
            <a:off x="51816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2" name="Line 13"/>
          <p:cNvSpPr>
            <a:spLocks noChangeShapeType="1"/>
          </p:cNvSpPr>
          <p:nvPr/>
        </p:nvSpPr>
        <p:spPr bwMode="auto">
          <a:xfrm>
            <a:off x="5181600" y="13716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3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4" name="Line 15"/>
          <p:cNvSpPr>
            <a:spLocks noChangeShapeType="1"/>
          </p:cNvSpPr>
          <p:nvPr/>
        </p:nvSpPr>
        <p:spPr bwMode="auto">
          <a:xfrm>
            <a:off x="6096000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5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6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2067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q</a:t>
            </a:r>
          </a:p>
        </p:txBody>
      </p:sp>
      <p:sp>
        <p:nvSpPr>
          <p:cNvPr id="2068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graphicFrame>
        <p:nvGraphicFramePr>
          <p:cNvPr id="2050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28194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28194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Rectangle 22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70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1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2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3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4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5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6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77" name="Text Box 30"/>
          <p:cNvSpPr txBox="1">
            <a:spLocks noChangeArrowheads="1"/>
          </p:cNvSpPr>
          <p:nvPr/>
        </p:nvSpPr>
        <p:spPr bwMode="auto">
          <a:xfrm>
            <a:off x="2651125" y="2017713"/>
            <a:ext cx="298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v</a:t>
            </a:r>
          </a:p>
        </p:txBody>
      </p:sp>
      <p:sp>
        <p:nvSpPr>
          <p:cNvPr id="2078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79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0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1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2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3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4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5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86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u</a:t>
            </a:r>
          </a:p>
        </p:txBody>
      </p:sp>
      <p:sp>
        <p:nvSpPr>
          <p:cNvPr id="2087" name="Text Box 40"/>
          <p:cNvSpPr txBox="1">
            <a:spLocks noChangeArrowheads="1"/>
          </p:cNvSpPr>
          <p:nvPr/>
        </p:nvSpPr>
        <p:spPr bwMode="auto">
          <a:xfrm>
            <a:off x="5394325" y="9509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56492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810000"/>
            <a:ext cx="8153400" cy="2468563"/>
          </a:xfrm>
        </p:spPr>
        <p:txBody>
          <a:bodyPr/>
          <a:lstStyle/>
          <a:p>
            <a:pPr eaLnBrk="1" hangingPunct="1"/>
            <a:r>
              <a:rPr lang="en-US" sz="2800" i="1" smtClean="0">
                <a:solidFill>
                  <a:schemeClr val="hlink"/>
                </a:solidFill>
              </a:rPr>
              <a:t>(p, u)     </a:t>
            </a:r>
            <a:r>
              <a:rPr lang="el-GR" sz="2800" i="1" smtClean="0">
                <a:solidFill>
                  <a:schemeClr val="hlink"/>
                </a:solidFill>
              </a:rPr>
              <a:t>δ</a:t>
            </a:r>
            <a:r>
              <a:rPr lang="en-US" sz="2800" i="1" smtClean="0">
                <a:solidFill>
                  <a:schemeClr val="hlink"/>
                </a:solidFill>
              </a:rPr>
              <a:t>(q, a, </a:t>
            </a:r>
            <a:r>
              <a:rPr lang="el-GR" sz="2800" i="1" smtClean="0">
                <a:solidFill>
                  <a:schemeClr val="hlink"/>
                </a:solidFill>
              </a:rPr>
              <a:t>ε</a:t>
            </a:r>
            <a:r>
              <a:rPr lang="en-US" sz="2800" i="1" smtClean="0">
                <a:solidFill>
                  <a:schemeClr val="hlink"/>
                </a:solidFill>
              </a:rPr>
              <a:t>) </a:t>
            </a:r>
            <a:r>
              <a:rPr lang="en-US" sz="2800" smtClean="0"/>
              <a:t> means that a push operation </a:t>
            </a:r>
          </a:p>
          <a:p>
            <a:pPr eaLnBrk="1" hangingPunct="1">
              <a:buFontTx/>
              <a:buNone/>
            </a:pPr>
            <a:r>
              <a:rPr lang="en-US" sz="2800" smtClean="0"/>
              <a:t>   performs at stack.</a:t>
            </a:r>
          </a:p>
        </p:txBody>
      </p:sp>
      <p:sp>
        <p:nvSpPr>
          <p:cNvPr id="3076" name="Line 3"/>
          <p:cNvSpPr>
            <a:spLocks noChangeShapeType="1"/>
          </p:cNvSpPr>
          <p:nvPr/>
        </p:nvSpPr>
        <p:spPr bwMode="auto">
          <a:xfrm flipV="1">
            <a:off x="5486400" y="1371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5661025" y="12112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1800"/>
          </a:p>
        </p:txBody>
      </p:sp>
      <p:sp>
        <p:nvSpPr>
          <p:cNvPr id="3078" name="Line 5"/>
          <p:cNvSpPr>
            <a:spLocks noChangeShapeType="1"/>
          </p:cNvSpPr>
          <p:nvPr/>
        </p:nvSpPr>
        <p:spPr bwMode="auto">
          <a:xfrm>
            <a:off x="37338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9" name="Line 6"/>
          <p:cNvSpPr>
            <a:spLocks noChangeShapeType="1"/>
          </p:cNvSpPr>
          <p:nvPr/>
        </p:nvSpPr>
        <p:spPr bwMode="auto">
          <a:xfrm>
            <a:off x="1143000" y="838200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0" name="Line 7"/>
          <p:cNvSpPr>
            <a:spLocks noChangeShapeType="1"/>
          </p:cNvSpPr>
          <p:nvPr/>
        </p:nvSpPr>
        <p:spPr bwMode="auto">
          <a:xfrm>
            <a:off x="1143000" y="1347788"/>
            <a:ext cx="13604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1" name="Line 8"/>
          <p:cNvSpPr>
            <a:spLocks noChangeShapeType="1"/>
          </p:cNvSpPr>
          <p:nvPr/>
        </p:nvSpPr>
        <p:spPr bwMode="auto">
          <a:xfrm>
            <a:off x="17526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2" name="Line 9"/>
          <p:cNvSpPr>
            <a:spLocks noChangeShapeType="1"/>
          </p:cNvSpPr>
          <p:nvPr/>
        </p:nvSpPr>
        <p:spPr bwMode="auto">
          <a:xfrm>
            <a:off x="22098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1295400" y="838200"/>
            <a:ext cx="0" cy="474663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 flipV="1">
            <a:off x="1501775" y="1347788"/>
            <a:ext cx="0" cy="47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5" name="Line 12"/>
          <p:cNvSpPr>
            <a:spLocks noChangeShapeType="1"/>
          </p:cNvSpPr>
          <p:nvPr/>
        </p:nvSpPr>
        <p:spPr bwMode="auto">
          <a:xfrm>
            <a:off x="4724400" y="914400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4724400" y="1374775"/>
            <a:ext cx="12954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7" name="Line 14"/>
          <p:cNvSpPr>
            <a:spLocks noChangeShapeType="1"/>
          </p:cNvSpPr>
          <p:nvPr/>
        </p:nvSpPr>
        <p:spPr bwMode="auto">
          <a:xfrm>
            <a:off x="5341938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8" name="Line 15"/>
          <p:cNvSpPr>
            <a:spLocks noChangeShapeType="1"/>
          </p:cNvSpPr>
          <p:nvPr/>
        </p:nvSpPr>
        <p:spPr bwMode="auto">
          <a:xfrm>
            <a:off x="4970463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89" name="Line 16"/>
          <p:cNvSpPr>
            <a:spLocks noChangeShapeType="1"/>
          </p:cNvSpPr>
          <p:nvPr/>
        </p:nvSpPr>
        <p:spPr bwMode="auto">
          <a:xfrm>
            <a:off x="5711825" y="914400"/>
            <a:ext cx="0" cy="46037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0" name="Rectangle 17"/>
          <p:cNvSpPr>
            <a:spLocks noChangeArrowheads="1"/>
          </p:cNvSpPr>
          <p:nvPr/>
        </p:nvSpPr>
        <p:spPr bwMode="auto">
          <a:xfrm>
            <a:off x="5280025" y="1835150"/>
            <a:ext cx="493713" cy="5270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p</a:t>
            </a:r>
          </a:p>
        </p:txBody>
      </p:sp>
      <p:sp>
        <p:nvSpPr>
          <p:cNvPr id="3091" name="Rectangle 18"/>
          <p:cNvSpPr>
            <a:spLocks noChangeArrowheads="1"/>
          </p:cNvSpPr>
          <p:nvPr/>
        </p:nvSpPr>
        <p:spPr bwMode="auto">
          <a:xfrm>
            <a:off x="1295400" y="1828800"/>
            <a:ext cx="45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1800"/>
              <a:t>q</a:t>
            </a:r>
          </a:p>
        </p:txBody>
      </p:sp>
      <p:sp>
        <p:nvSpPr>
          <p:cNvPr id="3092" name="Text Box 19"/>
          <p:cNvSpPr txBox="1">
            <a:spLocks noChangeArrowheads="1"/>
          </p:cNvSpPr>
          <p:nvPr/>
        </p:nvSpPr>
        <p:spPr bwMode="auto">
          <a:xfrm>
            <a:off x="1295400" y="91440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 a</a:t>
            </a:r>
          </a:p>
        </p:txBody>
      </p:sp>
      <p:sp>
        <p:nvSpPr>
          <p:cNvPr id="3093" name="Text Box 20"/>
          <p:cNvSpPr txBox="1">
            <a:spLocks noChangeArrowheads="1"/>
          </p:cNvSpPr>
          <p:nvPr/>
        </p:nvSpPr>
        <p:spPr bwMode="auto">
          <a:xfrm>
            <a:off x="4953000" y="990600"/>
            <a:ext cx="304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a</a:t>
            </a:r>
          </a:p>
        </p:txBody>
      </p:sp>
      <p:graphicFrame>
        <p:nvGraphicFramePr>
          <p:cNvPr id="3074" name="Object 21"/>
          <p:cNvGraphicFramePr>
            <a:graphicFrameLocks noChangeAspect="1"/>
          </p:cNvGraphicFramePr>
          <p:nvPr>
            <p:ph sz="half" idx="2"/>
          </p:nvPr>
        </p:nvGraphicFramePr>
        <p:xfrm>
          <a:off x="1828800" y="3886200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126720" imgH="126720" progId="Equation.3">
                  <p:embed/>
                </p:oleObj>
              </mc:Choice>
              <mc:Fallback>
                <p:oleObj name="Equation" r:id="rId3" imgW="126720" imgH="126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886200"/>
                        <a:ext cx="30480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94" name="Rectangle 22"/>
          <p:cNvSpPr>
            <a:spLocks noChangeArrowheads="1"/>
          </p:cNvSpPr>
          <p:nvPr/>
        </p:nvSpPr>
        <p:spPr bwMode="auto">
          <a:xfrm>
            <a:off x="2667000" y="20574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095" name="Line 23"/>
          <p:cNvSpPr>
            <a:spLocks noChangeShapeType="1"/>
          </p:cNvSpPr>
          <p:nvPr/>
        </p:nvSpPr>
        <p:spPr bwMode="auto">
          <a:xfrm flipV="1">
            <a:off x="2667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6" name="Line 24"/>
          <p:cNvSpPr>
            <a:spLocks noChangeShapeType="1"/>
          </p:cNvSpPr>
          <p:nvPr/>
        </p:nvSpPr>
        <p:spPr bwMode="auto">
          <a:xfrm flipV="1">
            <a:off x="3048000" y="1905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7" name="Line 25"/>
          <p:cNvSpPr>
            <a:spLocks noChangeShapeType="1"/>
          </p:cNvSpPr>
          <p:nvPr/>
        </p:nvSpPr>
        <p:spPr bwMode="auto">
          <a:xfrm>
            <a:off x="30480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8" name="Line 26"/>
          <p:cNvSpPr>
            <a:spLocks noChangeShapeType="1"/>
          </p:cNvSpPr>
          <p:nvPr/>
        </p:nvSpPr>
        <p:spPr bwMode="auto">
          <a:xfrm flipH="1">
            <a:off x="2590800" y="19050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99" name="Line 27"/>
          <p:cNvSpPr>
            <a:spLocks noChangeShapeType="1"/>
          </p:cNvSpPr>
          <p:nvPr/>
        </p:nvSpPr>
        <p:spPr bwMode="auto">
          <a:xfrm flipV="1">
            <a:off x="1752600" y="15240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0" name="Line 28"/>
          <p:cNvSpPr>
            <a:spLocks noChangeShapeType="1"/>
          </p:cNvSpPr>
          <p:nvPr/>
        </p:nvSpPr>
        <p:spPr bwMode="auto">
          <a:xfrm>
            <a:off x="2057400" y="1524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1" name="Line 29"/>
          <p:cNvSpPr>
            <a:spLocks noChangeShapeType="1"/>
          </p:cNvSpPr>
          <p:nvPr/>
        </p:nvSpPr>
        <p:spPr bwMode="auto">
          <a:xfrm>
            <a:off x="2667000" y="1524000"/>
            <a:ext cx="152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2" name="Rectangle 31"/>
          <p:cNvSpPr>
            <a:spLocks noChangeArrowheads="1"/>
          </p:cNvSpPr>
          <p:nvPr/>
        </p:nvSpPr>
        <p:spPr bwMode="auto">
          <a:xfrm>
            <a:off x="6553200" y="1981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3103" name="Line 32"/>
          <p:cNvSpPr>
            <a:spLocks noChangeShapeType="1"/>
          </p:cNvSpPr>
          <p:nvPr/>
        </p:nvSpPr>
        <p:spPr bwMode="auto">
          <a:xfrm flipV="1">
            <a:off x="6553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4" name="Line 33"/>
          <p:cNvSpPr>
            <a:spLocks noChangeShapeType="1"/>
          </p:cNvSpPr>
          <p:nvPr/>
        </p:nvSpPr>
        <p:spPr bwMode="auto">
          <a:xfrm flipV="1">
            <a:off x="6934200" y="18288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5" name="Line 34"/>
          <p:cNvSpPr>
            <a:spLocks noChangeShapeType="1"/>
          </p:cNvSpPr>
          <p:nvPr/>
        </p:nvSpPr>
        <p:spPr bwMode="auto">
          <a:xfrm>
            <a:off x="6934200" y="18288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6" name="Line 35"/>
          <p:cNvSpPr>
            <a:spLocks noChangeShapeType="1"/>
          </p:cNvSpPr>
          <p:nvPr/>
        </p:nvSpPr>
        <p:spPr bwMode="auto">
          <a:xfrm flipH="1">
            <a:off x="6477000" y="1828800"/>
            <a:ext cx="76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7" name="Line 36"/>
          <p:cNvSpPr>
            <a:spLocks noChangeShapeType="1"/>
          </p:cNvSpPr>
          <p:nvPr/>
        </p:nvSpPr>
        <p:spPr bwMode="auto">
          <a:xfrm flipV="1">
            <a:off x="5791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8" name="Line 37"/>
          <p:cNvSpPr>
            <a:spLocks noChangeShapeType="1"/>
          </p:cNvSpPr>
          <p:nvPr/>
        </p:nvSpPr>
        <p:spPr bwMode="auto">
          <a:xfrm>
            <a:off x="6248400" y="1524000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09" name="Line 38"/>
          <p:cNvSpPr>
            <a:spLocks noChangeShapeType="1"/>
          </p:cNvSpPr>
          <p:nvPr/>
        </p:nvSpPr>
        <p:spPr bwMode="auto">
          <a:xfrm>
            <a:off x="6629400" y="15240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10" name="Text Box 39"/>
          <p:cNvSpPr txBox="1">
            <a:spLocks noChangeArrowheads="1"/>
          </p:cNvSpPr>
          <p:nvPr/>
        </p:nvSpPr>
        <p:spPr bwMode="auto">
          <a:xfrm>
            <a:off x="6537325" y="1941513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800"/>
              <a:t>u</a:t>
            </a:r>
          </a:p>
        </p:txBody>
      </p:sp>
      <p:sp>
        <p:nvSpPr>
          <p:cNvPr id="3111" name="Rectangle 41"/>
          <p:cNvSpPr>
            <a:spLocks noChangeArrowheads="1"/>
          </p:cNvSpPr>
          <p:nvPr/>
        </p:nvSpPr>
        <p:spPr bwMode="auto">
          <a:xfrm>
            <a:off x="6553200" y="2362200"/>
            <a:ext cx="3810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0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5160</TotalTime>
  <Words>1136</Words>
  <Application>Microsoft Office PowerPoint</Application>
  <PresentationFormat>On-screen Show (4:3)</PresentationFormat>
  <Paragraphs>228</Paragraphs>
  <Slides>38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Office Theme</vt:lpstr>
      <vt:lpstr>Microsoft Equation 3.0</vt:lpstr>
      <vt:lpstr>Teori Bahasa dan Automata   Lecture 10:  Push Down Automata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Mathematics</dc:title>
  <dc:creator>Nur Uddin</dc:creator>
  <cp:lastModifiedBy>LENOVO</cp:lastModifiedBy>
  <cp:revision>118</cp:revision>
  <dcterms:created xsi:type="dcterms:W3CDTF">2017-06-12T04:19:19Z</dcterms:created>
  <dcterms:modified xsi:type="dcterms:W3CDTF">2019-01-23T03:23:30Z</dcterms:modified>
</cp:coreProperties>
</file>