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57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8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04" units="cm"/>
          <inkml:channel name="Y" type="integer" max="1473" units="cm"/>
        </inkml:traceFormat>
        <inkml:channelProperties>
          <inkml:channelProperty channel="X" name="resolution" value="101.12621" units="1/cm"/>
          <inkml:channelProperty channel="Y" name="resolution" value="102.079" units="1/cm"/>
        </inkml:channelProperties>
      </inkml:inkSource>
      <inkml:timestamp xml:id="ts0" timeString="2018-10-01T06:31:57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6806 7669,'0'-13,"0"13,0 0,0 13,0 13,13 26,-13-13,0 12,13 14,-13-13,0-14,0 1,0-13,0-13,0 0,0 0,0-13,-13 0,0 0,0-13,-13-13,13-26,0-12,0 12,0 0,0-12,13 12,0 13,0 0,13 13,0 1,13-1,13 0,0 13,13 0,52 0,0-13,-39 26,0 0,-39 0,0 0,-13 0,0 13</inkml:trace>
  <inkml:trace contextRef="#ctx0" brushRef="#br0" timeOffset="791.1637">7483 7902,'0'0,"0"0,-13 26,0 26,0 12,-1-25,1 0,0 25,13-25,0-13,13 0,14 0,-1-13,0 0,13-13,-13 0,0-13,0 0,0-13,0-13,-13 0,0-12,-13 12,0 0,-13 13,-13 0,-13-12,0 12,0 0,0 13,0 13,12 13,1 39</inkml:trace>
  <inkml:trace contextRef="#ctx0" brushRef="#br0" timeOffset="29619.0544">11139 7747,'0'0,"0"0,-13 26,-26 64,0 14,13-27,13-12,0 12,0-25,-13 39,26-52,0-1,-13-12,13-13,0 0,0-13,0 0,0 0,0-26,0-26,0-12,13-40,0 27,0 12,0 26,0 0,0 14,13-14,0 13,13 0,0 13,13 13,0 0,0 0,-13 0,13 13,-26-13,-13 0,0 39</inkml:trace>
  <inkml:trace contextRef="#ctx0" brushRef="#br0" timeOffset="30024.945">11503 8380,'-13'-12,"13"12,0 12,0 27,0 39,-13 90,0-90,0-14,13-12,13-26</inkml:trace>
  <inkml:trace contextRef="#ctx0" brushRef="#br0" timeOffset="31106.2436">15732 7747,'0'13,"0"38,-26 92,13-1,0-64,0-1,13-25,0-13,0-26,0 0,0-1,0-12,0 0,-13-38,13-66,-13-64,13 52,13 51,-13 26,13-25,13 25,0 13,26 0,26 0,13 13,0 26,-39 0,-12 0,-27 0,0 0,-13-13</inkml:trace>
  <inkml:trace contextRef="#ctx0" brushRef="#br0" timeOffset="31851.3695">16031 8380,'-65'-25,"65"25,0 0,0 0,13 0,26 0,13 13,1-1,-14 14,-13-13,-13 26,-13 0,0 38,0-38,0 0,13 0,13 0,39 12,65 1,0-65,-13-39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04" units="cm"/>
          <inkml:channel name="Y" type="integer" max="1473" units="cm"/>
        </inkml:traceFormat>
        <inkml:channelProperties>
          <inkml:channelProperty channel="X" name="resolution" value="101.12621" units="1/cm"/>
          <inkml:channelProperty channel="Y" name="resolution" value="102.079" units="1/cm"/>
        </inkml:channelProperties>
      </inkml:inkSource>
      <inkml:timestamp xml:id="ts0" timeString="2018-10-01T07:08:39.1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18191 12364,'13'0,"-13"0,0 0,0 0,0 0,0 0,0 0,0 0,0 0,13 0,0 0,0 13,0-13,0 13,14 0,12-13,0 12,0 1,0-13,26-13,-13 13,0 0,13 13,13 13,-26-13,26 13,-13-13,0 0,-13-13,0 0,13 0,-13 13,0-13,40 0,-14 13,-26 0,0-13,13 13,0-13,-13 0,0 0,0 0,-13 0,0 0,0 0,0 0,0 0,0 0,0 0,0 0,-13 0,0 0,0 0,0 0,0 0,0 0,0 0,0 0,0 0,13 0,1 0,-1 0,13 0,-13-13,13 13,-13 0,0-13,13 13,26-13,0 13,-26-13,0 13,-13-13,39 13,-13 0,0 0,-13-13,0 13,0 0,13-13,1 0,-1 0,13 26,-26-13,13 0,0 13,0-13,0 0,0 0,-13 0,26 0,0-26,13 13,-13 26,-26 0,13-13,1 13,-1-13,0 0,0 0,0 0,-13 0,26-13,-13 0,13 26,-26 0,0-13,13 0,0 0,-13 0,0 13,0-13,0 0,-13 0,1 0,-14 0,0-13,0 13,-13 0,0 0,0 0,13 0,-13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04" units="cm"/>
          <inkml:channel name="Y" type="integer" max="1473" units="cm"/>
        </inkml:traceFormat>
        <inkml:channelProperties>
          <inkml:channelProperty channel="X" name="resolution" value="101.12621" units="1/cm"/>
          <inkml:channelProperty channel="Y" name="resolution" value="102.079" units="1/cm"/>
        </inkml:channelProperties>
      </inkml:inkSource>
      <inkml:timestamp xml:id="ts0" timeString="2018-10-01T07:08:46.1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768 13321,'13'0,"-13"0,0 0,13 0,0-13,0 0,13 0,0 0,27 0,-14 0,-13 0,39 0,-26 13,13 0,-13-13,13 13,13-13,0 1,0-1,0 13,0 13,0 12,0-12,13 13,26-13,-39 0,14 0,25-13,-26 0,26 13,-39-13,0 13,13 0,26-13,-26 13,26-13,13 13,0 0,-38 0,-1-1,39-12,-39 13,26-13,-39 13,39 13,-26 0,39-26,-52 13,26-13,13 0,1 0,-1 13,0-13,0 0,13-26,-26 13,26-13,-13 13,-13 0,13 0,0 1,-12-1,-14 0,0 0,0 0,0 0,-26 0,13 13,-13-13,0 0,26 13,-26 0,0 0,0 0,-13 0,26 0,0 0,14 0,-14 0,13-13,-13 0,13 0,26 13,-39 0,13 0,13 0,-26 0,13 0,-13 13,13-26,13 13,27 0,-27 13,-13-13,26 13,-26 0,13-13,-26 0,13 0,13 0,13 0,-39 0,0-13,13 13,-12-13,12 0,-13 0,0 0,-13 0,13 1,13-1,-13 0,13 26,-13-13,0 0,13 13,-26-13,13 12,-26-12,26-12,-13 12,14 0,-1 0,-13 12,13 1,-13 0,0-13,13 13,-13-13,-13 0,13 0,-26 0,26 0,-13 0,13 0,0 0,13 0,0 13,-13-13,-13 13,0-13,13 13,14 0,-14-13,13 0,-13 0,13 0,-13-13,13 0,0 0,13 0,0 0,-13 0,13 0,0 13,-13 0,0-12,-13 12,13-13,-12 0,12 0,-13 0,0 13,-13 0,0 0,26 13,-26-13,0 0,0 13,0 0,-13-13,0 0,0 0,0 0,0 0,0 0,-13 0,26 0,-26 0,13 0,-13 0,13 0,13 0,-13 0,0 0,0 0,0 0,-13 0,13 0,13 13,-13-1,0-12,1 0,12 13,0 0,0 0,0 0,0-13,0 13,0-13,-13 0,13 0,0 0,0 0,0 0,0 0,-13 0,13 0,0 0,0 0,-13 0,0 0,0 0,0 0,0 0,13 13,0 0,0 0,0-13,0 13,0-13,0 13,1 0,-14-13,13 13,0-13,0 13,0 0,26-1,-26-12,-13 0,0 13,-13-13,0 0,-13 0,0 0,13 0,0 13,0-13,13 0,-13 13,13-13,-13 0,13 0,-13 0,0 0,0 13,0-13,0 0,0 0,0 0,0 0,-13 0,0 0,13 0,0 0,0 0,0 0,13 0,-13 0,0 0,0 0,0 0,-13 0,0 0,0 0,0 0,13 0,-13 0,13 0,-13 0,0 0,0 0,0 0,13 0,-13 0,0 0,0 0,13 0,0 0,-13 0,13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87799-AE9E-4472-AAFC-3EE07482EEA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438B-3469-416A-A90A-0A0E253D0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0676"/>
            <a:ext cx="6858000" cy="1655762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971-AA3D-4618-B095-A67C1540061B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4E78-2DD0-4154-B37F-0F8CDA65973A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7A99-F00D-4545-8F3A-201F3DDDFB6B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3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71C93-62D3-46C1-BB0A-08D313764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Teori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Automata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Lecture </a:t>
            </a:r>
            <a:r>
              <a:rPr lang="en-US" sz="2400" dirty="0" smtClean="0"/>
              <a:t>6: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Regular Expression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6C0C85-7C37-4EE3-893C-4C3C0EFCA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By:</a:t>
            </a:r>
          </a:p>
          <a:p>
            <a:r>
              <a:rPr lang="en-US" dirty="0"/>
              <a:t>Nur Uddin,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528B9A-3DB1-44DE-BFED-FAB3D9D3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introduced and defined finite automata </a:t>
            </a:r>
            <a:r>
              <a:rPr lang="en-US" dirty="0" smtClean="0"/>
              <a:t>and regular </a:t>
            </a:r>
            <a:r>
              <a:rPr lang="en-US" dirty="0"/>
              <a:t>languages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Both help </a:t>
            </a:r>
            <a:r>
              <a:rPr lang="en-US" dirty="0"/>
              <a:t>develop a toolbox of techniques for designing automata to recognize </a:t>
            </a:r>
            <a:r>
              <a:rPr lang="en-US" dirty="0" smtClean="0"/>
              <a:t>particular languages.</a:t>
            </a:r>
          </a:p>
          <a:p>
            <a:endParaRPr lang="en-US" dirty="0" smtClean="0"/>
          </a:p>
          <a:p>
            <a:r>
              <a:rPr lang="en-US" dirty="0"/>
              <a:t>In arithmetic, the basic objects are numbers and the tools are operations </a:t>
            </a:r>
            <a:r>
              <a:rPr lang="en-US" dirty="0" smtClean="0"/>
              <a:t>for manipulating </a:t>
            </a:r>
            <a:r>
              <a:rPr lang="en-US" dirty="0"/>
              <a:t>them, such </a:t>
            </a:r>
            <a:r>
              <a:rPr lang="en-US" dirty="0" smtClean="0"/>
              <a:t>as + </a:t>
            </a:r>
            <a:r>
              <a:rPr lang="en-US" dirty="0"/>
              <a:t>and </a:t>
            </a:r>
            <a:r>
              <a:rPr lang="en-US" dirty="0" smtClean="0"/>
              <a:t>× .</a:t>
            </a:r>
          </a:p>
          <a:p>
            <a:endParaRPr lang="en-US" dirty="0" smtClean="0"/>
          </a:p>
          <a:p>
            <a:r>
              <a:rPr lang="en-US" dirty="0"/>
              <a:t>In the theory of computation, the </a:t>
            </a:r>
            <a:r>
              <a:rPr lang="en-US" dirty="0" smtClean="0"/>
              <a:t>objects are </a:t>
            </a:r>
            <a:r>
              <a:rPr lang="en-US" dirty="0"/>
              <a:t>languages and the tools include operations specifically designed </a:t>
            </a:r>
            <a:r>
              <a:rPr lang="en-US" dirty="0" smtClean="0"/>
              <a:t>for manipulating </a:t>
            </a:r>
            <a:r>
              <a:rPr lang="en-US" dirty="0"/>
              <a:t>them. We define three operations on languages, called the </a:t>
            </a:r>
            <a:r>
              <a:rPr lang="en-US" b="1" i="1" dirty="0" smtClean="0"/>
              <a:t>regular operations</a:t>
            </a:r>
            <a:r>
              <a:rPr lang="en-US" dirty="0"/>
              <a:t>, and use </a:t>
            </a:r>
            <a:r>
              <a:rPr lang="en-US" dirty="0" smtClean="0"/>
              <a:t>them to </a:t>
            </a:r>
            <a:r>
              <a:rPr lang="en-US" dirty="0"/>
              <a:t>study properties of the regular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8" y="2133952"/>
            <a:ext cx="8383409" cy="2545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49" y="5333297"/>
            <a:ext cx="711685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empty string ε is always a </a:t>
            </a:r>
            <a:r>
              <a:rPr lang="en-US" sz="2000" dirty="0" smtClean="0"/>
              <a:t>member of A*, no matter </a:t>
            </a:r>
            <a:r>
              <a:rPr lang="en-US" sz="2000" dirty="0"/>
              <a:t>what A is.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27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6" y="1819549"/>
            <a:ext cx="8257968" cy="30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81933"/>
            <a:ext cx="7918615" cy="2066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9" y="4539911"/>
            <a:ext cx="4560773" cy="2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7" y="1690689"/>
            <a:ext cx="8798796" cy="38765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48760" y="4451040"/>
              <a:ext cx="2057040" cy="7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2920" y="4387320"/>
                <a:ext cx="2088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76480" y="4725720"/>
              <a:ext cx="5045400" cy="130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640" y="4662000"/>
                <a:ext cx="507708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5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27" y="1463970"/>
            <a:ext cx="6584908" cy="4085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1" y="5823955"/>
            <a:ext cx="7867128" cy="8247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42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6" y="1952642"/>
            <a:ext cx="8854040" cy="38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0" y="1885936"/>
            <a:ext cx="8123034" cy="34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8" y="1541806"/>
            <a:ext cx="8311942" cy="234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8" y="4074851"/>
            <a:ext cx="8257968" cy="22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Equivalence with finite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expressions and finite automata are equivalent in their </a:t>
            </a:r>
            <a:r>
              <a:rPr lang="en-US" dirty="0" smtClean="0"/>
              <a:t>descriptive power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fact is surprising because finite automata and regular </a:t>
            </a:r>
            <a:r>
              <a:rPr lang="en-US" dirty="0" smtClean="0"/>
              <a:t>expressions superficially </a:t>
            </a:r>
            <a:r>
              <a:rPr lang="en-US" dirty="0"/>
              <a:t>appear to be rather different.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any regular expression </a:t>
            </a:r>
            <a:r>
              <a:rPr lang="en-US" dirty="0" smtClean="0"/>
              <a:t>can be </a:t>
            </a:r>
            <a:r>
              <a:rPr lang="en-US" dirty="0"/>
              <a:t>converted into a finite automaton that recognizes the language it describes</a:t>
            </a:r>
            <a:r>
              <a:rPr lang="en-US" dirty="0" smtClean="0"/>
              <a:t>, and </a:t>
            </a:r>
            <a:r>
              <a:rPr lang="en-US" dirty="0"/>
              <a:t>vice versa.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Finite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35" y="1690689"/>
            <a:ext cx="4938589" cy="17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0" y="3387692"/>
            <a:ext cx="5694220" cy="220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803163"/>
            <a:ext cx="7529324" cy="7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Converting regular expression into NFA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3824" y="1690689"/>
            <a:ext cx="346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JansonText-Roman"/>
              </a:rPr>
              <a:t>Let’s convert </a:t>
            </a:r>
            <a:r>
              <a:rPr lang="en-US" dirty="0">
                <a:latin typeface="CMMI10"/>
              </a:rPr>
              <a:t>R </a:t>
            </a:r>
            <a:r>
              <a:rPr lang="en-US" dirty="0">
                <a:latin typeface="JansonText-Roman"/>
              </a:rPr>
              <a:t>into an </a:t>
            </a:r>
            <a:r>
              <a:rPr lang="en-US" sz="1600" dirty="0">
                <a:latin typeface="Futura-Book"/>
              </a:rPr>
              <a:t>NFA </a:t>
            </a:r>
            <a:r>
              <a:rPr lang="en-US" dirty="0">
                <a:latin typeface="CMMI10"/>
              </a:rPr>
              <a:t>N</a:t>
            </a:r>
            <a:r>
              <a:rPr lang="en-US" dirty="0">
                <a:latin typeface="JansonText-Roman"/>
              </a:rPr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6" y="2376409"/>
            <a:ext cx="8096047" cy="36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Converting regular expression into NFA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3824" y="1690689"/>
            <a:ext cx="346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JansonText-Roman"/>
              </a:rPr>
              <a:t>Let’s convert </a:t>
            </a:r>
            <a:r>
              <a:rPr lang="en-US" dirty="0">
                <a:latin typeface="CMMI10"/>
              </a:rPr>
              <a:t>R </a:t>
            </a:r>
            <a:r>
              <a:rPr lang="en-US" dirty="0">
                <a:latin typeface="JansonText-Roman"/>
              </a:rPr>
              <a:t>into an </a:t>
            </a:r>
            <a:r>
              <a:rPr lang="en-US" sz="1600" dirty="0">
                <a:latin typeface="Futura-Book"/>
              </a:rPr>
              <a:t>NFA </a:t>
            </a:r>
            <a:r>
              <a:rPr lang="en-US" dirty="0">
                <a:latin typeface="CMMI10"/>
              </a:rPr>
              <a:t>N</a:t>
            </a:r>
            <a:r>
              <a:rPr lang="en-US" dirty="0">
                <a:latin typeface="JansonText-Roman"/>
              </a:rPr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09" y="2307901"/>
            <a:ext cx="6831334" cy="44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Converting regular expression into NFA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9" y="1555359"/>
            <a:ext cx="8230981" cy="229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06" y="4086965"/>
            <a:ext cx="5012366" cy="263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Converting regular expression into NFA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9" y="1555359"/>
            <a:ext cx="8230981" cy="229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12" y="4052404"/>
            <a:ext cx="5181470" cy="2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Finite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46" y="1146172"/>
            <a:ext cx="4938589" cy="17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1" y="2997096"/>
            <a:ext cx="2746214" cy="480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0" y="3722718"/>
            <a:ext cx="8646792" cy="154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33" y="5648339"/>
            <a:ext cx="8775759" cy="9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Finite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46" y="1226854"/>
            <a:ext cx="4938589" cy="17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1" y="3091225"/>
            <a:ext cx="2746214" cy="480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097439"/>
            <a:ext cx="6004108" cy="891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250629"/>
            <a:ext cx="6740338" cy="4401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412720" y="2691000"/>
              <a:ext cx="3593160" cy="5079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360" y="2681640"/>
                <a:ext cx="3611880" cy="5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Formal Definition of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1690" y="6492875"/>
            <a:ext cx="2057400" cy="365125"/>
          </a:xfrm>
        </p:spPr>
        <p:txBody>
          <a:bodyPr/>
          <a:lstStyle/>
          <a:p>
            <a:fld id="{B6D6B3F8-BBC1-4F80-A166-E89D487A54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7" y="1690688"/>
            <a:ext cx="8864667" cy="2195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27" y="4085858"/>
            <a:ext cx="8864667" cy="1631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Condition 1 says that the machine starts in the start state.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Condition </a:t>
            </a:r>
            <a:r>
              <a:rPr lang="en-US" sz="2000" dirty="0"/>
              <a:t>2 </a:t>
            </a:r>
            <a:r>
              <a:rPr lang="en-US" sz="2000" dirty="0" smtClean="0"/>
              <a:t>says that </a:t>
            </a:r>
            <a:r>
              <a:rPr lang="en-US" sz="2000" dirty="0"/>
              <a:t>the machine goes from state to state according to the transition function</a:t>
            </a:r>
            <a:r>
              <a:rPr lang="en-US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Condition </a:t>
            </a:r>
            <a:r>
              <a:rPr lang="en-US" sz="2000" dirty="0"/>
              <a:t>3 says that the machine accepts its input if it ends up in an </a:t>
            </a:r>
            <a:r>
              <a:rPr lang="en-US" sz="2000" dirty="0" smtClean="0"/>
              <a:t>accept state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31" y="6012101"/>
            <a:ext cx="6638759" cy="3442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407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87" y="2811610"/>
            <a:ext cx="8170463" cy="8079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 1.13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42" y="1690689"/>
            <a:ext cx="8177008" cy="60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25" y="2468222"/>
            <a:ext cx="4694293" cy="274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42" y="5390702"/>
            <a:ext cx="8284955" cy="12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Regular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87" y="2056283"/>
            <a:ext cx="8170463" cy="8079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64" y="3229817"/>
            <a:ext cx="7608386" cy="33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Designing Finite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5152</TotalTime>
  <Words>318</Words>
  <Application>Microsoft Office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CMMI10</vt:lpstr>
      <vt:lpstr>Futura-Book</vt:lpstr>
      <vt:lpstr>JansonText-Roman</vt:lpstr>
      <vt:lpstr>Office Theme</vt:lpstr>
      <vt:lpstr>Teori Bahasa dan Automata   Lecture 6:  Regular Expression</vt:lpstr>
      <vt:lpstr>Finite Automata</vt:lpstr>
      <vt:lpstr>Finite Automata</vt:lpstr>
      <vt:lpstr>Finite Automata</vt:lpstr>
      <vt:lpstr>Formal Definition of Computation</vt:lpstr>
      <vt:lpstr>Regular language</vt:lpstr>
      <vt:lpstr>Example 1.13</vt:lpstr>
      <vt:lpstr>Regular language</vt:lpstr>
      <vt:lpstr>Designing Finite Automata</vt:lpstr>
      <vt:lpstr>Regular operations</vt:lpstr>
      <vt:lpstr>Regular operations</vt:lpstr>
      <vt:lpstr>Regular operations</vt:lpstr>
      <vt:lpstr>Regular Expression</vt:lpstr>
      <vt:lpstr>Regular Expression</vt:lpstr>
      <vt:lpstr>Regular expression</vt:lpstr>
      <vt:lpstr>Regular expression</vt:lpstr>
      <vt:lpstr>Regular expression</vt:lpstr>
      <vt:lpstr>Identity</vt:lpstr>
      <vt:lpstr>Equivalence with finite automata</vt:lpstr>
      <vt:lpstr>Converting regular expression into NFA</vt:lpstr>
      <vt:lpstr>Converting regular expression into NFA</vt:lpstr>
      <vt:lpstr>Converting regular expression into NFA</vt:lpstr>
      <vt:lpstr>Converting regular expression into NFA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Mathematics</dc:title>
  <dc:creator>Nur Uddin</dc:creator>
  <cp:lastModifiedBy>LENOVO</cp:lastModifiedBy>
  <cp:revision>116</cp:revision>
  <dcterms:created xsi:type="dcterms:W3CDTF">2017-06-12T04:19:19Z</dcterms:created>
  <dcterms:modified xsi:type="dcterms:W3CDTF">2018-10-01T07:59:44Z</dcterms:modified>
</cp:coreProperties>
</file>