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4" r:id="rId1"/>
  </p:sldMasterIdLst>
  <p:notesMasterIdLst>
    <p:notesMasterId r:id="rId19"/>
  </p:notesMasterIdLst>
  <p:sldIdLst>
    <p:sldId id="458" r:id="rId2"/>
    <p:sldId id="459" r:id="rId3"/>
    <p:sldId id="460" r:id="rId4"/>
    <p:sldId id="461" r:id="rId5"/>
    <p:sldId id="462" r:id="rId6"/>
    <p:sldId id="463" r:id="rId7"/>
    <p:sldId id="464" r:id="rId8"/>
    <p:sldId id="465" r:id="rId9"/>
    <p:sldId id="466" r:id="rId10"/>
    <p:sldId id="467" r:id="rId11"/>
    <p:sldId id="468" r:id="rId12"/>
    <p:sldId id="469" r:id="rId13"/>
    <p:sldId id="470" r:id="rId14"/>
    <p:sldId id="471" r:id="rId15"/>
    <p:sldId id="472" r:id="rId16"/>
    <p:sldId id="473" r:id="rId17"/>
    <p:sldId id="476" r:id="rId18"/>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38" autoAdjust="0"/>
    <p:restoredTop sz="94660"/>
  </p:normalViewPr>
  <p:slideViewPr>
    <p:cSldViewPr snapToGrid="0">
      <p:cViewPr varScale="1">
        <p:scale>
          <a:sx n="82" d="100"/>
          <a:sy n="82" d="100"/>
        </p:scale>
        <p:origin x="34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C5DA19-AB15-4E88-8BC5-DE3952238E51}" type="datetimeFigureOut">
              <a:rPr lang="id-ID" smtClean="0"/>
              <a:t>09/06/2020</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0116AF-6207-4805-876D-6399BF47C4BC}" type="slidenum">
              <a:rPr lang="id-ID" smtClean="0"/>
              <a:t>‹#›</a:t>
            </a:fld>
            <a:endParaRPr lang="id-ID"/>
          </a:p>
        </p:txBody>
      </p:sp>
    </p:spTree>
    <p:extLst>
      <p:ext uri="{BB962C8B-B14F-4D97-AF65-F5344CB8AC3E}">
        <p14:creationId xmlns:p14="http://schemas.microsoft.com/office/powerpoint/2010/main" val="2110087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userDrawn="1"/>
        </p:nvGrpSpPr>
        <p:grpSpPr>
          <a:xfrm>
            <a:off x="57150" y="0"/>
            <a:ext cx="2247901" cy="6858001"/>
            <a:chOff x="57150" y="0"/>
            <a:chExt cx="2247901" cy="6858001"/>
          </a:xfrm>
        </p:grpSpPr>
        <p:sp>
          <p:nvSpPr>
            <p:cNvPr id="12" name="Rectangle 5"/>
            <p:cNvSpPr>
              <a:spLocks noChangeArrowheads="1"/>
            </p:cNvSpPr>
            <p:nvPr/>
          </p:nvSpPr>
          <p:spPr bwMode="auto">
            <a:xfrm>
              <a:off x="1209675" y="4763"/>
              <a:ext cx="23813" cy="2181225"/>
            </a:xfrm>
            <a:prstGeom prst="rect">
              <a:avLst/>
            </a:pr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miter lim="800000"/>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solidFill>
              <a:schemeClr val="tx1">
                <a:lumMod val="50000"/>
              </a:schemeClr>
            </a:solidFill>
            <a:ln>
              <a:solidFill>
                <a:schemeClr val="tx1">
                  <a:lumMod val="50000"/>
                </a:schemeClr>
              </a:solid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r">
              <a:defRPr sz="6000">
                <a:solidFill>
                  <a:schemeClr val="bg1"/>
                </a:solidFill>
                <a:latin typeface="Bebas Neue" panose="020B0606020202050201"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r">
              <a:buNone/>
              <a:defRPr sz="3200" b="1" cap="all" baseline="0">
                <a:solidFill>
                  <a:schemeClr val="tx1"/>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DCE03D40-A3C7-4DAA-8E15-56B0337D2C95}" type="datetime1">
              <a:rPr lang="id-ID" smtClean="0"/>
              <a:t>09/06/2020</a:t>
            </a:fld>
            <a:endParaRPr lang="id-ID"/>
          </a:p>
        </p:txBody>
      </p:sp>
      <p:sp>
        <p:nvSpPr>
          <p:cNvPr id="5" name="Footer Placeholder 4"/>
          <p:cNvSpPr>
            <a:spLocks noGrp="1"/>
          </p:cNvSpPr>
          <p:nvPr>
            <p:ph type="ftr" sz="quarter" idx="11"/>
          </p:nvPr>
        </p:nvSpPr>
        <p:spPr>
          <a:xfrm>
            <a:off x="1876424" y="5410201"/>
            <a:ext cx="5124886" cy="365125"/>
          </a:xfrm>
        </p:spPr>
        <p:txBody>
          <a:bodyPr/>
          <a:lstStyle/>
          <a:p>
            <a:endParaRPr lang="id-ID"/>
          </a:p>
        </p:txBody>
      </p:sp>
      <p:sp>
        <p:nvSpPr>
          <p:cNvPr id="6" name="Slide Number Placeholder 5"/>
          <p:cNvSpPr>
            <a:spLocks noGrp="1"/>
          </p:cNvSpPr>
          <p:nvPr>
            <p:ph type="sldNum" sz="quarter" idx="12"/>
          </p:nvPr>
        </p:nvSpPr>
        <p:spPr>
          <a:xfrm>
            <a:off x="9896911" y="5410199"/>
            <a:ext cx="771089" cy="365125"/>
          </a:xfrm>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1565309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6B19A5-C011-406F-A654-431AFD24CFCC}"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72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D5FEBF-D10D-4BC7-B0B0-564B41448FB6}"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447338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A0BA7D-EA48-4763-937B-78C56F08B85D}"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95144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CFA10-E9CA-401A-8054-96DA7E7D441F}"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3514569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A0011CB-04F5-4029-86D6-BB731E35A003}" type="datetime1">
              <a:rPr lang="id-ID" smtClean="0"/>
              <a:t>09/06/2020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1573216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66065B0-34F8-4FFD-815A-8CD2013AEB5C}" type="datetime1">
              <a:rPr lang="id-ID" smtClean="0"/>
              <a:t>09/06/2020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1704936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054A35-4CA0-4C44-BB25-DE4F3C30EB10}" type="datetime1">
              <a:rPr lang="id-ID" smtClean="0"/>
              <a:t>09/06/2020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5942477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2D736-244B-40F8-B97E-EC1469EAD4C3}" type="datetime1">
              <a:rPr lang="id-ID" smtClean="0"/>
              <a:t>09/06/2020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649602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934511"/>
          </a:xfrm>
        </p:spPr>
        <p:txBody>
          <a:bodyPr>
            <a:normAutofit/>
          </a:bodyPr>
          <a:lstStyle>
            <a:lvl1pPr algn="r">
              <a:defRPr sz="6000">
                <a:solidFill>
                  <a:schemeClr val="bg1"/>
                </a:solidFill>
                <a:latin typeface="Bebas Neue" panose="020B0606020202050201"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1141412" y="1727200"/>
            <a:ext cx="9905999" cy="4064001"/>
          </a:xfrm>
        </p:spPr>
        <p:txBody>
          <a:bodyPr>
            <a:normAutofit/>
          </a:bodyPr>
          <a:lstStyle>
            <a:lvl1pPr marL="465138" indent="-465138">
              <a:lnSpc>
                <a:spcPct val="100000"/>
              </a:lnSpc>
              <a:spcBef>
                <a:spcPts val="0"/>
              </a:spcBef>
              <a:defRPr sz="3200">
                <a:solidFill>
                  <a:schemeClr val="bg1"/>
                </a:solidFill>
                <a:latin typeface="Century Gothic" panose="020B0502020202020204" pitchFamily="34" charset="0"/>
              </a:defRPr>
            </a:lvl1pPr>
            <a:lvl2pPr marL="914400" indent="-457200">
              <a:lnSpc>
                <a:spcPct val="100000"/>
              </a:lnSpc>
              <a:spcBef>
                <a:spcPts val="0"/>
              </a:spcBef>
              <a:defRPr sz="2800">
                <a:solidFill>
                  <a:schemeClr val="bg1"/>
                </a:solidFill>
                <a:latin typeface="Century Gothic" panose="020B0502020202020204" pitchFamily="34" charset="0"/>
              </a:defRPr>
            </a:lvl2pPr>
            <a:lvl3pPr marL="1379538" indent="-465138">
              <a:lnSpc>
                <a:spcPct val="100000"/>
              </a:lnSpc>
              <a:spcBef>
                <a:spcPts val="0"/>
              </a:spcBef>
              <a:defRPr sz="2400">
                <a:solidFill>
                  <a:schemeClr val="bg1"/>
                </a:solidFill>
                <a:latin typeface="Century Gothic" panose="020B0502020202020204" pitchFamily="34" charset="0"/>
              </a:defRPr>
            </a:lvl3pPr>
            <a:lvl4pPr marL="1828800" indent="-457200">
              <a:lnSpc>
                <a:spcPct val="100000"/>
              </a:lnSpc>
              <a:spcBef>
                <a:spcPts val="0"/>
              </a:spcBef>
              <a:defRPr sz="2000">
                <a:solidFill>
                  <a:schemeClr val="bg1"/>
                </a:solidFill>
                <a:latin typeface="Century Gothic" panose="020B0502020202020204" pitchFamily="34" charset="0"/>
              </a:defRPr>
            </a:lvl4pPr>
            <a:lvl5pPr marL="2293938" indent="-465138">
              <a:lnSpc>
                <a:spcPct val="100000"/>
              </a:lnSpc>
              <a:spcBef>
                <a:spcPts val="0"/>
              </a:spcBef>
              <a:defRPr sz="2000">
                <a:solidFill>
                  <a:schemeClr val="bg1"/>
                </a:solidFill>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E02903-7724-4C61-A7D1-761794A3D28E}" type="datetime1">
              <a:rPr lang="id-ID" smtClean="0"/>
              <a:t>09/06/2020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11296739" y="5989983"/>
            <a:ext cx="771089" cy="868017"/>
          </a:xfrm>
          <a:solidFill>
            <a:schemeClr val="tx1">
              <a:lumMod val="50000"/>
            </a:schemeClr>
          </a:solidFill>
          <a:ln>
            <a:noFill/>
          </a:ln>
        </p:spPr>
        <p:txBody>
          <a:bodyPr/>
          <a:lstStyle>
            <a:lvl1pPr algn="ctr">
              <a:defRPr sz="4000">
                <a:latin typeface="Bebas Neue" panose="020B0606020202050201" pitchFamily="34" charset="0"/>
              </a:defRPr>
            </a:lvl1pPr>
          </a:lstStyle>
          <a:p>
            <a:fld id="{31848269-4195-42B5-A56B-8E6FAD82AF4A}" type="slidenum">
              <a:rPr lang="id-ID" smtClean="0"/>
              <a:pPr/>
              <a:t>‹#›</a:t>
            </a:fld>
            <a:endParaRPr lang="id-ID"/>
          </a:p>
        </p:txBody>
      </p:sp>
    </p:spTree>
    <p:extLst>
      <p:ext uri="{BB962C8B-B14F-4D97-AF65-F5344CB8AC3E}">
        <p14:creationId xmlns:p14="http://schemas.microsoft.com/office/powerpoint/2010/main" val="1766542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ADB872-9E70-49BD-AEDB-B513396A9BC9}" type="datetime1">
              <a:rPr lang="id-ID" smtClean="0"/>
              <a:t>09/06/2020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4032337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24AD8E-3F11-4640-B56D-C1D07FD54242}"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1995385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B48DF6-55C3-41DD-831D-745B8CAAFFB9}" type="datetime1">
              <a:rPr lang="id-ID" smtClean="0"/>
              <a:t>09/06/2020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3543398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361E57-8E20-4D0D-BDD5-DD70F76FEAA7}" type="datetime1">
              <a:rPr lang="id-ID" smtClean="0"/>
              <a:t>09/06/2020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363971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5CABB6-9A04-4F0A-8392-87902E25C9EC}" type="datetime1">
              <a:rPr lang="id-ID" smtClean="0"/>
              <a:t>09/06/2020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721079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944C61-14E9-4481-90FB-141D60729D8E}"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738610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F015A1-7758-4819-A141-5B57F1928AE0}"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4248298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14000"/>
            <a:lum/>
          </a:blip>
          <a:srcRect/>
          <a:stretch>
            <a:fillRect l="78000" t="58000" b="-6000"/>
          </a:stretch>
        </a:blipFill>
        <a:effectLst/>
      </p:bgPr>
    </p:bg>
    <p:spTree>
      <p:nvGrpSpPr>
        <p:cNvPr id="1" name=""/>
        <p:cNvGrpSpPr/>
        <p:nvPr/>
      </p:nvGrpSpPr>
      <p:grpSpPr>
        <a:xfrm>
          <a:off x="0" y="0"/>
          <a:ext cx="0" cy="0"/>
          <a:chOff x="0" y="0"/>
          <a:chExt cx="0" cy="0"/>
        </a:xfrm>
      </p:grpSpPr>
      <p:grpSp>
        <p:nvGrpSpPr>
          <p:cNvPr id="7" name="Group 6"/>
          <p:cNvGrpSpPr/>
          <p:nvPr userDrawn="1"/>
        </p:nvGrpSpPr>
        <p:grpSpPr>
          <a:xfrm>
            <a:off x="-9525" y="0"/>
            <a:ext cx="1216025" cy="6858001"/>
            <a:chOff x="-9525" y="0"/>
            <a:chExt cx="1216025" cy="6858001"/>
          </a:xfrm>
        </p:grpSpPr>
        <p:sp>
          <p:nvSpPr>
            <p:cNvPr id="21" name="Rectangle 5"/>
            <p:cNvSpPr>
              <a:spLocks noChangeArrowheads="1"/>
            </p:cNvSpPr>
            <p:nvPr/>
          </p:nvSpPr>
          <p:spPr bwMode="auto">
            <a:xfrm>
              <a:off x="114300" y="4763"/>
              <a:ext cx="23813" cy="2181225"/>
            </a:xfrm>
            <a:prstGeom prst="rect">
              <a:avLst/>
            </a:pr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solidFill>
              <a:schemeClr val="tx1">
                <a:lumMod val="65000"/>
              </a:schemeClr>
            </a:solidFill>
            <a:ln w="15" cap="flat">
              <a:solidFill>
                <a:schemeClr val="tx1">
                  <a:lumMod val="65000"/>
                </a:schemeClr>
              </a:solidFill>
              <a:prstDash val="solid"/>
              <a:miter lim="800000"/>
              <a:headEnd/>
              <a:tailEnd/>
            </a:ln>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solidFill>
              <a:schemeClr val="tx1">
                <a:lumMod val="65000"/>
              </a:schemeClr>
            </a:solid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solidFill>
            <a:schemeClr val="tx1">
              <a:lumMod val="65000"/>
            </a:schemeClr>
          </a:soli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solidFill>
                <a:schemeClr val="tx1">
                  <a:lumMod val="65000"/>
                </a:schemeClr>
              </a:solid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solidFill>
                <a:schemeClr val="tx1">
                  <a:lumMod val="65000"/>
                </a:schemeClr>
              </a:solidFill>
            </a:ln>
            <a:extLst>
              <a:ext uri="{91240B29-F687-4f45-9708-019B960494DF}">
                <a14:hiddenLine xmlns:a14="http://schemas.microsoft.com/office/drawing/2010/main" xmlns="" w="9525">
                  <a:solidFill>
                    <a:srgbClr val="000000"/>
                  </a:solidFill>
                  <a:miter lim="800000"/>
                  <a:headEnd/>
                  <a:tailEnd/>
                </a14:hiddenLine>
              </a:ext>
            </a:extLst>
          </p:spPr>
        </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94EB5BE-1271-4947-84C7-5ABACBA0B70E}" type="datetime1">
              <a:rPr lang="id-ID" smtClean="0"/>
              <a:t>09/06/2020</a:t>
            </a:fld>
            <a:endParaRPr lang="id-ID"/>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1848269-4195-42B5-A56B-8E6FAD82AF4A}" type="slidenum">
              <a:rPr lang="id-ID" smtClean="0"/>
              <a:t>‹#›</a:t>
            </a:fld>
            <a:endParaRPr lang="id-ID"/>
          </a:p>
        </p:txBody>
      </p:sp>
    </p:spTree>
    <p:extLst>
      <p:ext uri="{BB962C8B-B14F-4D97-AF65-F5344CB8AC3E}">
        <p14:creationId xmlns:p14="http://schemas.microsoft.com/office/powerpoint/2010/main" val="316070870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hf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law.ugm.ac.id/wp-content/uploads/sites/1043/2019/08/Hukum-Perlindungan-Data-Pribadi-di-Indonesia-Wahyudi-Djafar.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flipH="1">
            <a:off x="2344201" y="1994095"/>
            <a:ext cx="9125585" cy="1692771"/>
          </a:xfrm>
          <a:prstGeom prst="rect">
            <a:avLst/>
          </a:prstGeom>
          <a:noFill/>
        </p:spPr>
        <p:txBody>
          <a:bodyPr wrap="square" rtlCol="0">
            <a:spAutoFit/>
          </a:bodyPr>
          <a:lstStyle/>
          <a:p>
            <a:pPr algn="ctr"/>
            <a:r>
              <a:rPr lang="en-US" sz="6000" dirty="0">
                <a:solidFill>
                  <a:schemeClr val="bg1"/>
                </a:solidFill>
                <a:latin typeface="Cambria" panose="02040503050406030204" pitchFamily="18" charset="0"/>
                <a:ea typeface="Cambria" panose="02040503050406030204" pitchFamily="18" charset="0"/>
              </a:rPr>
              <a:t>Komputer dan Masyarakat</a:t>
            </a:r>
          </a:p>
          <a:p>
            <a:pPr algn="ctr"/>
            <a:r>
              <a:rPr lang="en-US" sz="4400" dirty="0">
                <a:solidFill>
                  <a:schemeClr val="bg1"/>
                </a:solidFill>
                <a:latin typeface="Cambria" panose="02040503050406030204" pitchFamily="18" charset="0"/>
                <a:ea typeface="Cambria" panose="02040503050406030204" pitchFamily="18" charset="0"/>
              </a:rPr>
              <a:t>INF210</a:t>
            </a:r>
          </a:p>
        </p:txBody>
      </p:sp>
    </p:spTree>
    <p:extLst>
      <p:ext uri="{BB962C8B-B14F-4D97-AF65-F5344CB8AC3E}">
        <p14:creationId xmlns:p14="http://schemas.microsoft.com/office/powerpoint/2010/main" val="1100653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Perlindungan </a:t>
            </a:r>
            <a:r>
              <a:rPr lang="id-ID" dirty="0">
                <a:latin typeface="Cambria" panose="02040503050406030204" pitchFamily="18" charset="0"/>
                <a:ea typeface="Cambria" panose="02040503050406030204" pitchFamily="18" charset="0"/>
                <a:cs typeface="Arial" panose="020B0604020202020204" pitchFamily="34" charset="0"/>
              </a:rPr>
              <a:t>atas Privasi dan Data Pribadi </a:t>
            </a:r>
            <a:r>
              <a:rPr lang="id-ID" dirty="0" smtClean="0">
                <a:latin typeface="Cambria" panose="02040503050406030204" pitchFamily="18" charset="0"/>
                <a:ea typeface="Cambria" panose="02040503050406030204" pitchFamily="18" charset="0"/>
                <a:cs typeface="Arial" panose="020B0604020202020204" pitchFamily="34" charset="0"/>
              </a:rPr>
              <a:t>(3)</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09717" y="835332"/>
            <a:ext cx="11172566" cy="5262979"/>
          </a:xfrm>
          <a:prstGeom prst="rect">
            <a:avLst/>
          </a:prstGeom>
        </p:spPr>
        <p:txBody>
          <a:bodyPr wrap="square">
            <a:spAutoFit/>
          </a:bodyPr>
          <a:lstStyle/>
          <a:p>
            <a:r>
              <a:rPr lang="id-ID" sz="2800" dirty="0" smtClean="0">
                <a:solidFill>
                  <a:schemeClr val="bg1"/>
                </a:solidFill>
                <a:latin typeface="Cambria" panose="02040503050406030204" pitchFamily="18" charset="0"/>
              </a:rPr>
              <a:t>Pelaksanaan dari UU Adminduk diatur a.l. oleh pasal </a:t>
            </a:r>
            <a:r>
              <a:rPr lang="id-ID" sz="2800" dirty="0">
                <a:solidFill>
                  <a:schemeClr val="bg1"/>
                </a:solidFill>
                <a:latin typeface="Cambria" panose="02040503050406030204" pitchFamily="18" charset="0"/>
              </a:rPr>
              <a:t>58 ayat (1) PP </a:t>
            </a:r>
            <a:r>
              <a:rPr lang="id-ID" sz="2800" dirty="0" smtClean="0">
                <a:solidFill>
                  <a:schemeClr val="bg1"/>
                </a:solidFill>
                <a:latin typeface="Cambria" panose="02040503050406030204" pitchFamily="18" charset="0"/>
              </a:rPr>
              <a:t>40/2019:</a:t>
            </a:r>
            <a:endParaRPr lang="id-ID" sz="2800" dirty="0">
              <a:solidFill>
                <a:schemeClr val="bg1"/>
              </a:solidFill>
              <a:latin typeface="Cambria" panose="02040503050406030204" pitchFamily="18" charset="0"/>
            </a:endParaRPr>
          </a:p>
          <a:p>
            <a:r>
              <a:rPr lang="id-ID" sz="2800" dirty="0">
                <a:solidFill>
                  <a:schemeClr val="bg1"/>
                </a:solidFill>
                <a:latin typeface="Cambria" panose="02040503050406030204" pitchFamily="18" charset="0"/>
              </a:rPr>
              <a:t> </a:t>
            </a:r>
          </a:p>
          <a:p>
            <a:r>
              <a:rPr lang="id-ID" sz="2800" dirty="0">
                <a:solidFill>
                  <a:schemeClr val="bg1"/>
                </a:solidFill>
                <a:latin typeface="Cambria" panose="02040503050406030204" pitchFamily="18" charset="0"/>
              </a:rPr>
              <a:t>Kementerian/lembaga dan badan hukum Indonesia yang memperoleh Data Pribadi Penduduk atau Data Kependudukan dilarang</a:t>
            </a:r>
            <a:r>
              <a:rPr lang="id-ID" sz="2800" dirty="0" smtClean="0">
                <a:solidFill>
                  <a:schemeClr val="bg1"/>
                </a:solidFill>
                <a:latin typeface="Cambria" panose="02040503050406030204" pitchFamily="18" charset="0"/>
              </a:rPr>
              <a:t>:</a:t>
            </a:r>
          </a:p>
          <a:p>
            <a:endParaRPr lang="id-ID" sz="2800" dirty="0">
              <a:solidFill>
                <a:schemeClr val="bg1"/>
              </a:solidFill>
              <a:latin typeface="Cambria" panose="02040503050406030204" pitchFamily="18" charset="0"/>
            </a:endParaRPr>
          </a:p>
          <a:p>
            <a:pPr marL="342900" indent="-342900">
              <a:buFont typeface="Wingdings" panose="05000000000000000000" pitchFamily="2" charset="2"/>
              <a:buChar char="§"/>
            </a:pPr>
            <a:r>
              <a:rPr lang="id-ID" sz="2800" dirty="0">
                <a:solidFill>
                  <a:schemeClr val="bg1"/>
                </a:solidFill>
                <a:latin typeface="Cambria" panose="02040503050406030204" pitchFamily="18" charset="0"/>
              </a:rPr>
              <a:t>menggunakan Data Pribadi Penduduk atau Data Kependudukan melampaui batas kewenangannya; </a:t>
            </a:r>
            <a:r>
              <a:rPr lang="id-ID" sz="2800" dirty="0" smtClean="0">
                <a:solidFill>
                  <a:schemeClr val="bg1"/>
                </a:solidFill>
                <a:latin typeface="Cambria" panose="02040503050406030204" pitchFamily="18" charset="0"/>
              </a:rPr>
              <a:t>atau</a:t>
            </a:r>
          </a:p>
          <a:p>
            <a:pPr marL="342900" indent="-342900">
              <a:buFont typeface="Wingdings" panose="05000000000000000000" pitchFamily="2" charset="2"/>
              <a:buChar char="§"/>
            </a:pPr>
            <a:endParaRPr lang="id-ID" sz="2800" dirty="0">
              <a:solidFill>
                <a:schemeClr val="bg1"/>
              </a:solidFill>
              <a:latin typeface="Cambria" panose="02040503050406030204" pitchFamily="18" charset="0"/>
            </a:endParaRPr>
          </a:p>
          <a:p>
            <a:pPr marL="342900" indent="-342900">
              <a:buFont typeface="Wingdings" panose="05000000000000000000" pitchFamily="2" charset="2"/>
              <a:buChar char="§"/>
            </a:pPr>
            <a:r>
              <a:rPr lang="id-ID" sz="2800" dirty="0">
                <a:solidFill>
                  <a:schemeClr val="bg1"/>
                </a:solidFill>
                <a:latin typeface="Cambria" panose="02040503050406030204" pitchFamily="18" charset="0"/>
              </a:rPr>
              <a:t>menjadikan Data Pribadi Penduduk atau Data Kependudukan sebagai bahan informasi publik sebelum mendapat persetujuan dari Menteri.</a:t>
            </a:r>
          </a:p>
          <a:p>
            <a:r>
              <a:rPr lang="id-ID" sz="2800" dirty="0">
                <a:solidFill>
                  <a:schemeClr val="bg1"/>
                </a:solidFill>
                <a:latin typeface="Cambria" panose="02040503050406030204" pitchFamily="18" charset="0"/>
              </a:rPr>
              <a:t> </a:t>
            </a:r>
            <a:endParaRPr lang="id-ID" sz="2800" i="1" dirty="0">
              <a:solidFill>
                <a:schemeClr val="bg1"/>
              </a:solidFill>
              <a:latin typeface="Cambria" panose="02040503050406030204" pitchFamily="18" charset="0"/>
            </a:endParaRPr>
          </a:p>
        </p:txBody>
      </p:sp>
    </p:spTree>
    <p:extLst>
      <p:ext uri="{BB962C8B-B14F-4D97-AF65-F5344CB8AC3E}">
        <p14:creationId xmlns:p14="http://schemas.microsoft.com/office/powerpoint/2010/main" val="1544494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Perlindungan </a:t>
            </a:r>
            <a:r>
              <a:rPr lang="id-ID" dirty="0">
                <a:latin typeface="Cambria" panose="02040503050406030204" pitchFamily="18" charset="0"/>
                <a:ea typeface="Cambria" panose="02040503050406030204" pitchFamily="18" charset="0"/>
                <a:cs typeface="Arial" panose="020B0604020202020204" pitchFamily="34" charset="0"/>
              </a:rPr>
              <a:t>atas Privasi dan Data Pribadi </a:t>
            </a:r>
            <a:r>
              <a:rPr lang="id-ID" dirty="0" smtClean="0">
                <a:latin typeface="Cambria" panose="02040503050406030204" pitchFamily="18" charset="0"/>
                <a:ea typeface="Cambria" panose="02040503050406030204" pitchFamily="18" charset="0"/>
                <a:cs typeface="Arial" panose="020B0604020202020204" pitchFamily="34" charset="0"/>
              </a:rPr>
              <a:t>(4)</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09717" y="835332"/>
            <a:ext cx="11172566" cy="5262979"/>
          </a:xfrm>
          <a:prstGeom prst="rect">
            <a:avLst/>
          </a:prstGeom>
        </p:spPr>
        <p:txBody>
          <a:bodyPr wrap="square">
            <a:spAutoFit/>
          </a:bodyPr>
          <a:lstStyle/>
          <a:p>
            <a:pPr algn="just"/>
            <a:r>
              <a:rPr lang="id-ID" sz="2800" dirty="0">
                <a:solidFill>
                  <a:schemeClr val="bg1"/>
                </a:solidFill>
                <a:latin typeface="Cambria" panose="02040503050406030204" pitchFamily="18" charset="0"/>
              </a:rPr>
              <a:t>Setiap orang yang dilanggar haknya dapat mengajukan gugatan atas kerugian yang ditimbulkan berdasarkan UU ITE dan perubahannya. </a:t>
            </a:r>
            <a:endParaRPr lang="id-ID" sz="2800" dirty="0" smtClean="0">
              <a:solidFill>
                <a:schemeClr val="bg1"/>
              </a:solidFill>
              <a:latin typeface="Cambria" panose="02040503050406030204" pitchFamily="18" charset="0"/>
            </a:endParaRPr>
          </a:p>
          <a:p>
            <a:pPr algn="just"/>
            <a:endParaRPr lang="id-ID" sz="2800" dirty="0">
              <a:solidFill>
                <a:schemeClr val="bg1"/>
              </a:solidFill>
              <a:latin typeface="Cambria" panose="02040503050406030204" pitchFamily="18" charset="0"/>
            </a:endParaRPr>
          </a:p>
          <a:p>
            <a:pPr algn="just"/>
            <a:r>
              <a:rPr lang="id-ID" sz="2800" dirty="0" smtClean="0">
                <a:solidFill>
                  <a:schemeClr val="bg1"/>
                </a:solidFill>
                <a:latin typeface="Cambria" panose="02040503050406030204" pitchFamily="18" charset="0"/>
              </a:rPr>
              <a:t>Setiap </a:t>
            </a:r>
            <a:r>
              <a:rPr lang="id-ID" sz="2800" dirty="0">
                <a:solidFill>
                  <a:schemeClr val="bg1"/>
                </a:solidFill>
                <a:latin typeface="Cambria" panose="02040503050406030204" pitchFamily="18" charset="0"/>
              </a:rPr>
              <a:t>penyelenggara sistem elektronik wajib menghapus informasi elektronik dan/atau dokumen elektronik yang tidak relevan yang berada di bawah kendalinya atas permintaan orang yang bersangkutan berdasarkan penetapan pengadilan. </a:t>
            </a:r>
            <a:endParaRPr lang="id-ID" sz="2800" dirty="0" smtClean="0">
              <a:solidFill>
                <a:schemeClr val="bg1"/>
              </a:solidFill>
              <a:latin typeface="Cambria" panose="02040503050406030204" pitchFamily="18" charset="0"/>
            </a:endParaRPr>
          </a:p>
          <a:p>
            <a:pPr algn="just"/>
            <a:endParaRPr lang="id-ID" sz="2800" dirty="0">
              <a:solidFill>
                <a:schemeClr val="bg1"/>
              </a:solidFill>
              <a:latin typeface="Cambria" panose="02040503050406030204" pitchFamily="18" charset="0"/>
            </a:endParaRPr>
          </a:p>
          <a:p>
            <a:pPr algn="just"/>
            <a:r>
              <a:rPr lang="id-ID" sz="2800" dirty="0" smtClean="0">
                <a:solidFill>
                  <a:schemeClr val="bg1"/>
                </a:solidFill>
                <a:latin typeface="Cambria" panose="02040503050406030204" pitchFamily="18" charset="0"/>
              </a:rPr>
              <a:t>Setiap </a:t>
            </a:r>
            <a:r>
              <a:rPr lang="id-ID" sz="2800" dirty="0">
                <a:solidFill>
                  <a:schemeClr val="bg1"/>
                </a:solidFill>
                <a:latin typeface="Cambria" panose="02040503050406030204" pitchFamily="18" charset="0"/>
              </a:rPr>
              <a:t>penyelenggara sistem elektronik juga wajib menyediakan mekanisme penghapusan informasi elektronik dan/atau dokumen elektronik yang sudah tidak relevan sesuai dengan ketentuan peraturan perundang-undangan.[5]</a:t>
            </a:r>
            <a:endParaRPr lang="id-ID" sz="2800" i="1" dirty="0">
              <a:solidFill>
                <a:schemeClr val="bg1"/>
              </a:solidFill>
              <a:latin typeface="Cambria" panose="02040503050406030204" pitchFamily="18" charset="0"/>
            </a:endParaRPr>
          </a:p>
        </p:txBody>
      </p:sp>
    </p:spTree>
    <p:extLst>
      <p:ext uri="{BB962C8B-B14F-4D97-AF65-F5344CB8AC3E}">
        <p14:creationId xmlns:p14="http://schemas.microsoft.com/office/powerpoint/2010/main" val="3948993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Perlindungan </a:t>
            </a:r>
            <a:r>
              <a:rPr lang="id-ID" dirty="0">
                <a:latin typeface="Cambria" panose="02040503050406030204" pitchFamily="18" charset="0"/>
                <a:ea typeface="Cambria" panose="02040503050406030204" pitchFamily="18" charset="0"/>
                <a:cs typeface="Arial" panose="020B0604020202020204" pitchFamily="34" charset="0"/>
              </a:rPr>
              <a:t>atas Privasi dan Data </a:t>
            </a:r>
            <a:r>
              <a:rPr lang="id-ID" dirty="0" smtClean="0">
                <a:latin typeface="Cambria" panose="02040503050406030204" pitchFamily="18" charset="0"/>
                <a:ea typeface="Cambria" panose="02040503050406030204" pitchFamily="18" charset="0"/>
                <a:cs typeface="Arial" panose="020B0604020202020204" pitchFamily="34" charset="0"/>
              </a:rPr>
              <a:t>Pribadi (5)</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09717" y="835332"/>
            <a:ext cx="11172566" cy="3970318"/>
          </a:xfrm>
          <a:prstGeom prst="rect">
            <a:avLst/>
          </a:prstGeom>
        </p:spPr>
        <p:txBody>
          <a:bodyPr wrap="square">
            <a:spAutoFit/>
          </a:bodyPr>
          <a:lstStyle/>
          <a:p>
            <a:pPr algn="just"/>
            <a:r>
              <a:rPr lang="id-ID" sz="2800" dirty="0" smtClean="0">
                <a:solidFill>
                  <a:schemeClr val="bg1"/>
                </a:solidFill>
                <a:latin typeface="Cambria" panose="02040503050406030204" pitchFamily="18" charset="0"/>
              </a:rPr>
              <a:t>Perkecualian </a:t>
            </a:r>
          </a:p>
          <a:p>
            <a:pPr algn="just"/>
            <a:endParaRPr lang="id-ID" sz="2800" dirty="0">
              <a:solidFill>
                <a:schemeClr val="bg1"/>
              </a:solidFill>
              <a:latin typeface="Cambria" panose="02040503050406030204" pitchFamily="18" charset="0"/>
            </a:endParaRPr>
          </a:p>
          <a:p>
            <a:pPr algn="just"/>
            <a:r>
              <a:rPr lang="id-ID" sz="2800" dirty="0" smtClean="0">
                <a:solidFill>
                  <a:schemeClr val="bg1"/>
                </a:solidFill>
                <a:latin typeface="Cambria" panose="02040503050406030204" pitchFamily="18" charset="0"/>
              </a:rPr>
              <a:t>Untuk </a:t>
            </a:r>
            <a:r>
              <a:rPr lang="id-ID" sz="2800" dirty="0">
                <a:solidFill>
                  <a:schemeClr val="bg1"/>
                </a:solidFill>
                <a:latin typeface="Cambria" panose="02040503050406030204" pitchFamily="18" charset="0"/>
              </a:rPr>
              <a:t>keperluan proses penegakan hukum, penyelenggara sistem elektronik wajib memberikan data pribadi yang terdapat dalam sistem elektronik atau data pribadi yang dihasilkan oleh sistem elektronik atas permintaan yang sah dari aparat penegak </a:t>
            </a:r>
            <a:r>
              <a:rPr lang="id-ID" sz="2800" dirty="0" smtClean="0">
                <a:solidFill>
                  <a:schemeClr val="bg1"/>
                </a:solidFill>
                <a:latin typeface="Cambria" panose="02040503050406030204" pitchFamily="18" charset="0"/>
              </a:rPr>
              <a:t>hukum [9].</a:t>
            </a:r>
          </a:p>
          <a:p>
            <a:pPr algn="just"/>
            <a:endParaRPr lang="id-ID" sz="2800" dirty="0">
              <a:solidFill>
                <a:schemeClr val="bg1"/>
              </a:solidFill>
              <a:latin typeface="Cambria" panose="02040503050406030204" pitchFamily="18" charset="0"/>
            </a:endParaRPr>
          </a:p>
          <a:p>
            <a:pPr algn="just"/>
            <a:r>
              <a:rPr lang="id-ID" sz="2800" dirty="0" smtClean="0">
                <a:solidFill>
                  <a:schemeClr val="bg1"/>
                </a:solidFill>
                <a:latin typeface="Cambria" panose="02040503050406030204" pitchFamily="18" charset="0"/>
              </a:rPr>
              <a:t>Data </a:t>
            </a:r>
            <a:r>
              <a:rPr lang="id-ID" sz="2800" dirty="0">
                <a:solidFill>
                  <a:schemeClr val="bg1"/>
                </a:solidFill>
                <a:latin typeface="Cambria" panose="02040503050406030204" pitchFamily="18" charset="0"/>
              </a:rPr>
              <a:t>pribadi yang dimaksud merupakan data pribadi yang relevan dan sesuai dengan kebutuhan penegakan </a:t>
            </a:r>
            <a:r>
              <a:rPr lang="id-ID" sz="2800" dirty="0" smtClean="0">
                <a:solidFill>
                  <a:schemeClr val="bg1"/>
                </a:solidFill>
                <a:latin typeface="Cambria" panose="02040503050406030204" pitchFamily="18" charset="0"/>
              </a:rPr>
              <a:t>hukum</a:t>
            </a:r>
            <a:r>
              <a:rPr lang="id-ID" sz="2800" dirty="0">
                <a:solidFill>
                  <a:schemeClr val="bg1"/>
                </a:solidFill>
                <a:latin typeface="Cambria" panose="02040503050406030204" pitchFamily="18" charset="0"/>
              </a:rPr>
              <a:t> </a:t>
            </a:r>
            <a:r>
              <a:rPr lang="id-ID" sz="2800" dirty="0" smtClean="0">
                <a:solidFill>
                  <a:schemeClr val="bg1"/>
                </a:solidFill>
                <a:latin typeface="Cambria" panose="02040503050406030204" pitchFamily="18" charset="0"/>
              </a:rPr>
              <a:t>[9].</a:t>
            </a:r>
            <a:endParaRPr lang="id-ID" sz="28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871029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3033" y="2717047"/>
            <a:ext cx="11365608" cy="529012"/>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Keterbukaan Informasi Publik</a:t>
            </a:r>
            <a:endParaRPr lang="id-ID"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3644732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Keterbukaan Informasi Publik (1)</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09717" y="851375"/>
            <a:ext cx="11172566" cy="5509200"/>
          </a:xfrm>
          <a:prstGeom prst="rect">
            <a:avLst/>
          </a:prstGeom>
        </p:spPr>
        <p:txBody>
          <a:bodyPr wrap="square">
            <a:spAutoFit/>
          </a:bodyPr>
          <a:lstStyle/>
          <a:p>
            <a:pPr algn="just"/>
            <a:r>
              <a:rPr lang="id-ID" sz="2400" dirty="0" smtClean="0">
                <a:solidFill>
                  <a:schemeClr val="bg1"/>
                </a:solidFill>
                <a:latin typeface="Cambria" panose="02040503050406030204" pitchFamily="18" charset="0"/>
              </a:rPr>
              <a:t>UU 14/2008 </a:t>
            </a:r>
            <a:r>
              <a:rPr lang="id-ID" sz="2400" dirty="0">
                <a:solidFill>
                  <a:schemeClr val="bg1"/>
                </a:solidFill>
                <a:latin typeface="Cambria" panose="02040503050406030204" pitchFamily="18" charset="0"/>
              </a:rPr>
              <a:t>tentang Keterbukaan Informasi </a:t>
            </a:r>
            <a:r>
              <a:rPr lang="id-ID" sz="2400" dirty="0" smtClean="0">
                <a:solidFill>
                  <a:schemeClr val="bg1"/>
                </a:solidFill>
                <a:latin typeface="Cambria" panose="02040503050406030204" pitchFamily="18" charset="0"/>
              </a:rPr>
              <a:t>Publik mengatur bahwa </a:t>
            </a:r>
            <a:r>
              <a:rPr lang="id-ID" sz="2400" dirty="0">
                <a:solidFill>
                  <a:schemeClr val="bg1"/>
                </a:solidFill>
                <a:latin typeface="Cambria" panose="02040503050406030204" pitchFamily="18" charset="0"/>
              </a:rPr>
              <a:t>setiap badan publik wajib membuka akses bagi setiap pemohon </a:t>
            </a:r>
            <a:r>
              <a:rPr lang="id-ID" sz="2400" dirty="0" smtClean="0">
                <a:solidFill>
                  <a:schemeClr val="bg1"/>
                </a:solidFill>
                <a:latin typeface="Cambria" panose="02040503050406030204" pitchFamily="18" charset="0"/>
              </a:rPr>
              <a:t>untuk </a:t>
            </a:r>
            <a:r>
              <a:rPr lang="id-ID" sz="2400" dirty="0">
                <a:solidFill>
                  <a:schemeClr val="bg1"/>
                </a:solidFill>
                <a:latin typeface="Cambria" panose="02040503050406030204" pitchFamily="18" charset="0"/>
              </a:rPr>
              <a:t>mendapatkan informasi publik, kecuali informasi publik yang apabila dibuka dan diberikan kepada pemohon informasi publik dapat mengungkap rahasia pribadi, yaitu</a:t>
            </a:r>
            <a:r>
              <a:rPr lang="id-ID" sz="2400" dirty="0" smtClean="0">
                <a:solidFill>
                  <a:schemeClr val="bg1"/>
                </a:solidFill>
                <a:latin typeface="Cambria" panose="02040503050406030204" pitchFamily="18" charset="0"/>
              </a:rPr>
              <a:t>:</a:t>
            </a:r>
          </a:p>
          <a:p>
            <a:pPr algn="just"/>
            <a:endParaRPr lang="id-ID" sz="2400" dirty="0">
              <a:solidFill>
                <a:schemeClr val="bg1"/>
              </a:solidFill>
              <a:latin typeface="Cambria" panose="02040503050406030204" pitchFamily="18" charset="0"/>
            </a:endParaRPr>
          </a:p>
          <a:p>
            <a:pPr marL="457200" indent="-457200" algn="just">
              <a:spcAft>
                <a:spcPts val="1200"/>
              </a:spcAft>
              <a:buFont typeface="Wingdings" panose="05000000000000000000" pitchFamily="2" charset="2"/>
              <a:buChar char="§"/>
            </a:pPr>
            <a:r>
              <a:rPr lang="id-ID" sz="2400" dirty="0">
                <a:solidFill>
                  <a:schemeClr val="bg1"/>
                </a:solidFill>
                <a:latin typeface="Cambria" panose="02040503050406030204" pitchFamily="18" charset="0"/>
              </a:rPr>
              <a:t>riwayat dan kondisi anggota keluarga</a:t>
            </a:r>
          </a:p>
          <a:p>
            <a:pPr marL="457200" indent="-457200" algn="just">
              <a:spcAft>
                <a:spcPts val="1200"/>
              </a:spcAft>
              <a:buFont typeface="Wingdings" panose="05000000000000000000" pitchFamily="2" charset="2"/>
              <a:buChar char="§"/>
            </a:pPr>
            <a:r>
              <a:rPr lang="id-ID" sz="2400" dirty="0">
                <a:solidFill>
                  <a:schemeClr val="bg1"/>
                </a:solidFill>
                <a:latin typeface="Cambria" panose="02040503050406030204" pitchFamily="18" charset="0"/>
              </a:rPr>
              <a:t>riwayat, kondisi dan perawatan, pengobatan kesehatan fisik, dan psikis seseorang;</a:t>
            </a:r>
          </a:p>
          <a:p>
            <a:pPr marL="457200" indent="-457200" algn="just">
              <a:spcAft>
                <a:spcPts val="1200"/>
              </a:spcAft>
              <a:buFont typeface="Wingdings" panose="05000000000000000000" pitchFamily="2" charset="2"/>
              <a:buChar char="§"/>
            </a:pPr>
            <a:r>
              <a:rPr lang="id-ID" sz="2400" dirty="0">
                <a:solidFill>
                  <a:schemeClr val="bg1"/>
                </a:solidFill>
                <a:latin typeface="Cambria" panose="02040503050406030204" pitchFamily="18" charset="0"/>
              </a:rPr>
              <a:t>kondisi keuangan, aset, pendapatan, dan rekening bank seseorang;</a:t>
            </a:r>
          </a:p>
          <a:p>
            <a:pPr marL="457200" indent="-457200" algn="just">
              <a:spcAft>
                <a:spcPts val="1200"/>
              </a:spcAft>
              <a:buFont typeface="Wingdings" panose="05000000000000000000" pitchFamily="2" charset="2"/>
              <a:buChar char="§"/>
            </a:pPr>
            <a:r>
              <a:rPr lang="id-ID" sz="2400" dirty="0">
                <a:solidFill>
                  <a:schemeClr val="bg1"/>
                </a:solidFill>
                <a:latin typeface="Cambria" panose="02040503050406030204" pitchFamily="18" charset="0"/>
              </a:rPr>
              <a:t>hasil-hasil evaluasi sehubungan dengan kapabilitas, intelektualitas, dan rekomendasi kemampuan seseorang; dan/atau</a:t>
            </a:r>
          </a:p>
          <a:p>
            <a:pPr marL="457200" indent="-457200" algn="just">
              <a:spcAft>
                <a:spcPts val="1200"/>
              </a:spcAft>
              <a:buFont typeface="Wingdings" panose="05000000000000000000" pitchFamily="2" charset="2"/>
              <a:buChar char="§"/>
            </a:pPr>
            <a:r>
              <a:rPr lang="id-ID" sz="2400" dirty="0">
                <a:solidFill>
                  <a:schemeClr val="bg1"/>
                </a:solidFill>
                <a:latin typeface="Cambria" panose="02040503050406030204" pitchFamily="18" charset="0"/>
              </a:rPr>
              <a:t>catatan yang menyangkut pribadi seseorang yang berkaitan dengan kegiatan satuan pendidikan formal dan satuan pendidikan non formal.</a:t>
            </a:r>
            <a:endParaRPr lang="id-ID" sz="2400" i="1" dirty="0">
              <a:solidFill>
                <a:schemeClr val="bg1"/>
              </a:solidFill>
              <a:latin typeface="Cambria" panose="02040503050406030204" pitchFamily="18" charset="0"/>
            </a:endParaRPr>
          </a:p>
        </p:txBody>
      </p:sp>
    </p:spTree>
    <p:extLst>
      <p:ext uri="{BB962C8B-B14F-4D97-AF65-F5344CB8AC3E}">
        <p14:creationId xmlns:p14="http://schemas.microsoft.com/office/powerpoint/2010/main" val="41302039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Keterbukaan Informasi Publik (2)</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569554" y="835332"/>
            <a:ext cx="11172566" cy="3108543"/>
          </a:xfrm>
          <a:prstGeom prst="rect">
            <a:avLst/>
          </a:prstGeom>
        </p:spPr>
        <p:txBody>
          <a:bodyPr wrap="square">
            <a:spAutoFit/>
          </a:bodyPr>
          <a:lstStyle/>
          <a:p>
            <a:r>
              <a:rPr lang="id-ID" sz="2800" dirty="0" smtClean="0">
                <a:solidFill>
                  <a:schemeClr val="bg1"/>
                </a:solidFill>
                <a:latin typeface="Cambria" panose="02040503050406030204" pitchFamily="18" charset="0"/>
              </a:rPr>
              <a:t>Intinya, masyarakat berhak memperoleh informasi publik sepanjang informasi publik itu tidak menyebabkan terbukanya data pribadi seseorang. </a:t>
            </a:r>
          </a:p>
          <a:p>
            <a:endParaRPr lang="id-ID" sz="2800" dirty="0">
              <a:solidFill>
                <a:schemeClr val="bg1"/>
              </a:solidFill>
              <a:latin typeface="Cambria" panose="02040503050406030204" pitchFamily="18" charset="0"/>
            </a:endParaRPr>
          </a:p>
          <a:p>
            <a:r>
              <a:rPr lang="id-ID" sz="2800" dirty="0" smtClean="0">
                <a:solidFill>
                  <a:schemeClr val="bg1"/>
                </a:solidFill>
                <a:latin typeface="Cambria" panose="02040503050406030204" pitchFamily="18" charset="0"/>
              </a:rPr>
              <a:t>Data pribadi perlu dirahasiakan oleh negara dan diri yang bersangkutan, kecuali dalam konteks kegiatan untuk keperluan diri yang bersangkutan sendiri, misalnya dalam konteks melamar pekerjaan, dll. </a:t>
            </a:r>
            <a:endParaRPr lang="id-ID" sz="2800" i="1" dirty="0">
              <a:solidFill>
                <a:srgbClr val="0070C0"/>
              </a:solidFill>
              <a:latin typeface="Cambria" panose="02040503050406030204" pitchFamily="18" charset="0"/>
            </a:endParaRPr>
          </a:p>
        </p:txBody>
      </p:sp>
    </p:spTree>
    <p:extLst>
      <p:ext uri="{BB962C8B-B14F-4D97-AF65-F5344CB8AC3E}">
        <p14:creationId xmlns:p14="http://schemas.microsoft.com/office/powerpoint/2010/main" val="11901289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References</a:t>
            </a:r>
            <a:endParaRPr lang="en-US"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69554" y="835332"/>
            <a:ext cx="11172566" cy="2862322"/>
          </a:xfrm>
          <a:prstGeom prst="rect">
            <a:avLst/>
          </a:prstGeom>
        </p:spPr>
        <p:txBody>
          <a:bodyPr wrap="square">
            <a:spAutoFit/>
          </a:bodyPr>
          <a:lstStyle/>
          <a:p>
            <a:r>
              <a:rPr lang="id-ID" dirty="0">
                <a:solidFill>
                  <a:schemeClr val="bg1"/>
                </a:solidFill>
                <a:latin typeface="Cambria" panose="02040503050406030204" pitchFamily="18" charset="0"/>
              </a:rPr>
              <a:t>Cambridge Dictionary https://dictionary.cambridge.org/ diakses pada 12 April 2020</a:t>
            </a:r>
          </a:p>
          <a:p>
            <a:endParaRPr lang="id-ID" dirty="0">
              <a:solidFill>
                <a:schemeClr val="bg1"/>
              </a:solidFill>
              <a:latin typeface="Cambria" panose="02040503050406030204" pitchFamily="18" charset="0"/>
            </a:endParaRPr>
          </a:p>
          <a:p>
            <a:r>
              <a:rPr lang="id-ID" dirty="0" smtClean="0">
                <a:solidFill>
                  <a:schemeClr val="bg1"/>
                </a:solidFill>
                <a:latin typeface="Cambria" panose="02040503050406030204" pitchFamily="18" charset="0"/>
              </a:rPr>
              <a:t>Rizky </a:t>
            </a:r>
            <a:r>
              <a:rPr lang="id-ID" dirty="0">
                <a:solidFill>
                  <a:schemeClr val="bg1"/>
                </a:solidFill>
                <a:latin typeface="Cambria" panose="02040503050406030204" pitchFamily="18" charset="0"/>
              </a:rPr>
              <a:t>P.P. Karo Karo, </a:t>
            </a:r>
            <a:r>
              <a:rPr lang="id-ID" i="1" dirty="0" smtClean="0">
                <a:solidFill>
                  <a:schemeClr val="bg1"/>
                </a:solidFill>
                <a:latin typeface="Cambria" panose="02040503050406030204" pitchFamily="18" charset="0"/>
              </a:rPr>
              <a:t>Perlindungan </a:t>
            </a:r>
            <a:r>
              <a:rPr lang="id-ID" i="1" dirty="0">
                <a:solidFill>
                  <a:schemeClr val="bg1"/>
                </a:solidFill>
                <a:latin typeface="Cambria" panose="02040503050406030204" pitchFamily="18" charset="0"/>
              </a:rPr>
              <a:t>Hukum atas Privasi dan Data Pribadi </a:t>
            </a:r>
            <a:r>
              <a:rPr lang="id-ID" i="1" dirty="0" smtClean="0">
                <a:solidFill>
                  <a:schemeClr val="bg1"/>
                </a:solidFill>
                <a:latin typeface="Cambria" panose="02040503050406030204" pitchFamily="18" charset="0"/>
              </a:rPr>
              <a:t>Masyarakat, Hak </a:t>
            </a:r>
            <a:r>
              <a:rPr lang="id-ID" i="1" dirty="0">
                <a:solidFill>
                  <a:schemeClr val="bg1"/>
                </a:solidFill>
                <a:latin typeface="Cambria" panose="02040503050406030204" pitchFamily="18" charset="0"/>
              </a:rPr>
              <a:t>Asasi </a:t>
            </a:r>
            <a:r>
              <a:rPr lang="id-ID" i="1" dirty="0" smtClean="0">
                <a:solidFill>
                  <a:schemeClr val="bg1"/>
                </a:solidFill>
                <a:latin typeface="Cambria" panose="02040503050406030204" pitchFamily="18" charset="0"/>
              </a:rPr>
              <a:t>Manusia, </a:t>
            </a:r>
            <a:r>
              <a:rPr lang="id-ID" dirty="0" smtClean="0">
                <a:solidFill>
                  <a:schemeClr val="bg1"/>
                </a:solidFill>
                <a:latin typeface="Cambria" panose="02040503050406030204" pitchFamily="18" charset="0"/>
              </a:rPr>
              <a:t>LKBH </a:t>
            </a:r>
            <a:r>
              <a:rPr lang="id-ID" dirty="0">
                <a:solidFill>
                  <a:schemeClr val="bg1"/>
                </a:solidFill>
                <a:latin typeface="Cambria" panose="02040503050406030204" pitchFamily="18" charset="0"/>
              </a:rPr>
              <a:t>Fakultas Hukum UPH, </a:t>
            </a:r>
            <a:r>
              <a:rPr lang="id-ID" dirty="0" smtClean="0">
                <a:solidFill>
                  <a:schemeClr val="bg1"/>
                </a:solidFill>
                <a:latin typeface="Cambria" panose="02040503050406030204" pitchFamily="18" charset="0"/>
              </a:rPr>
              <a:t>https</a:t>
            </a:r>
            <a:r>
              <a:rPr lang="id-ID" dirty="0">
                <a:solidFill>
                  <a:schemeClr val="bg1"/>
                </a:solidFill>
                <a:latin typeface="Cambria" panose="02040503050406030204" pitchFamily="18" charset="0"/>
              </a:rPr>
              <a:t>://www.hukumonline.com/klinik/detail/ulasan/lt5d588c1cc649e/perlindungan-hukum-atas-privasi-dan-data-pribadi-masyarakat</a:t>
            </a:r>
            <a:r>
              <a:rPr lang="id-ID" dirty="0" smtClean="0">
                <a:solidFill>
                  <a:schemeClr val="bg1"/>
                </a:solidFill>
                <a:latin typeface="Cambria" panose="02040503050406030204" pitchFamily="18" charset="0"/>
              </a:rPr>
              <a:t>/ diakses pada 12 April 2020</a:t>
            </a:r>
          </a:p>
          <a:p>
            <a:endParaRPr lang="id-ID" dirty="0">
              <a:solidFill>
                <a:schemeClr val="bg1"/>
              </a:solidFill>
              <a:latin typeface="Cambria" panose="02040503050406030204" pitchFamily="18" charset="0"/>
            </a:endParaRPr>
          </a:p>
          <a:p>
            <a:r>
              <a:rPr lang="id-ID" dirty="0" smtClean="0">
                <a:solidFill>
                  <a:schemeClr val="bg1"/>
                </a:solidFill>
                <a:latin typeface="Cambria" panose="02040503050406030204" pitchFamily="18" charset="0"/>
              </a:rPr>
              <a:t>Wahyudi </a:t>
            </a:r>
            <a:r>
              <a:rPr lang="id-ID" dirty="0">
                <a:solidFill>
                  <a:schemeClr val="bg1"/>
                </a:solidFill>
                <a:latin typeface="Cambria" panose="02040503050406030204" pitchFamily="18" charset="0"/>
              </a:rPr>
              <a:t>Djafar, </a:t>
            </a:r>
            <a:r>
              <a:rPr lang="id-ID" i="1" dirty="0">
                <a:solidFill>
                  <a:schemeClr val="bg1"/>
                </a:solidFill>
                <a:latin typeface="Cambria" panose="02040503050406030204" pitchFamily="18" charset="0"/>
              </a:rPr>
              <a:t>Hukum Perlindungan Data Pribadi di Indonesia: </a:t>
            </a:r>
            <a:r>
              <a:rPr lang="id-ID" i="1" dirty="0" smtClean="0">
                <a:solidFill>
                  <a:schemeClr val="bg1"/>
                </a:solidFill>
                <a:latin typeface="Cambria" panose="02040503050406030204" pitchFamily="18" charset="0"/>
              </a:rPr>
              <a:t>Lanskap</a:t>
            </a:r>
            <a:r>
              <a:rPr lang="id-ID" i="1" dirty="0">
                <a:solidFill>
                  <a:schemeClr val="bg1"/>
                </a:solidFill>
                <a:latin typeface="Cambria" panose="02040503050406030204" pitchFamily="18" charset="0"/>
              </a:rPr>
              <a:t>, Urgensi dan Kebutuhan </a:t>
            </a:r>
            <a:r>
              <a:rPr lang="id-ID" i="1" dirty="0" smtClean="0">
                <a:solidFill>
                  <a:schemeClr val="bg1"/>
                </a:solidFill>
                <a:latin typeface="Cambria" panose="02040503050406030204" pitchFamily="18" charset="0"/>
              </a:rPr>
              <a:t>Pembaruan, </a:t>
            </a:r>
            <a:r>
              <a:rPr lang="id-ID" dirty="0" smtClean="0">
                <a:solidFill>
                  <a:schemeClr val="bg1"/>
                </a:solidFill>
                <a:latin typeface="Cambria" panose="02040503050406030204" pitchFamily="18" charset="0"/>
                <a:hlinkClick r:id="rId2"/>
              </a:rPr>
              <a:t>http</a:t>
            </a:r>
            <a:r>
              <a:rPr lang="id-ID" dirty="0">
                <a:solidFill>
                  <a:schemeClr val="bg1"/>
                </a:solidFill>
                <a:latin typeface="Cambria" panose="02040503050406030204" pitchFamily="18" charset="0"/>
                <a:hlinkClick r:id="rId2"/>
              </a:rPr>
              <a:t>://</a:t>
            </a:r>
            <a:r>
              <a:rPr lang="id-ID" dirty="0" smtClean="0">
                <a:solidFill>
                  <a:schemeClr val="bg1"/>
                </a:solidFill>
                <a:latin typeface="Cambria" panose="02040503050406030204" pitchFamily="18" charset="0"/>
                <a:hlinkClick r:id="rId2"/>
              </a:rPr>
              <a:t>law.ugm.ac.id/wp-content/uploads/sites/1043/2019/08/Hukum-Perlindungan-Data-Pribadi-di-Indonesia-Wahyudi-Djafar.pdf</a:t>
            </a:r>
            <a:r>
              <a:rPr lang="id-ID" dirty="0" smtClean="0">
                <a:solidFill>
                  <a:schemeClr val="bg1"/>
                </a:solidFill>
                <a:latin typeface="Cambria" panose="02040503050406030204" pitchFamily="18" charset="0"/>
              </a:rPr>
              <a:t> diakses pada 12 April 2020 </a:t>
            </a:r>
            <a:endParaRPr lang="id-ID" dirty="0">
              <a:solidFill>
                <a:schemeClr val="bg1"/>
              </a:solidFill>
              <a:latin typeface="Cambria" panose="02040503050406030204" pitchFamily="18" charset="0"/>
            </a:endParaRPr>
          </a:p>
          <a:p>
            <a:endParaRPr lang="id-ID" dirty="0">
              <a:solidFill>
                <a:schemeClr val="bg1"/>
              </a:solidFill>
              <a:latin typeface="Cambria" panose="02040503050406030204" pitchFamily="18" charset="0"/>
            </a:endParaRPr>
          </a:p>
        </p:txBody>
      </p:sp>
    </p:spTree>
    <p:extLst>
      <p:ext uri="{BB962C8B-B14F-4D97-AF65-F5344CB8AC3E}">
        <p14:creationId xmlns:p14="http://schemas.microsoft.com/office/powerpoint/2010/main" val="518150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740230" y="2194287"/>
            <a:ext cx="9927770" cy="2387600"/>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6000" kern="1200" cap="all" baseline="0">
                <a:solidFill>
                  <a:schemeClr val="bg1"/>
                </a:solidFill>
                <a:latin typeface="Bebas Neue" panose="020B0606020202050201" pitchFamily="34" charset="0"/>
                <a:ea typeface="+mj-ea"/>
                <a:cs typeface="+mj-cs"/>
              </a:defRPr>
            </a:lvl1pPr>
          </a:lstStyle>
          <a:p>
            <a:endParaRPr lang="id-ID" sz="4400" dirty="0"/>
          </a:p>
        </p:txBody>
      </p:sp>
      <p:sp>
        <p:nvSpPr>
          <p:cNvPr id="8" name="Title 1"/>
          <p:cNvSpPr>
            <a:spLocks noGrp="1"/>
          </p:cNvSpPr>
          <p:nvPr>
            <p:ph type="ctrTitle"/>
          </p:nvPr>
        </p:nvSpPr>
        <p:spPr>
          <a:xfrm>
            <a:off x="1607129" y="2360067"/>
            <a:ext cx="9927770" cy="1028020"/>
          </a:xfrm>
        </p:spPr>
        <p:txBody>
          <a:bodyPr>
            <a:normAutofit/>
          </a:bodyPr>
          <a:lstStyle/>
          <a:p>
            <a:pPr algn="ctr"/>
            <a:r>
              <a:rPr lang="en-US" sz="5400" cap="none" dirty="0" err="1">
                <a:latin typeface="Cambria" panose="02040503050406030204" pitchFamily="18" charset="0"/>
                <a:ea typeface="Cambria" panose="02040503050406030204" pitchFamily="18" charset="0"/>
              </a:rPr>
              <a:t>Terima</a:t>
            </a:r>
            <a:r>
              <a:rPr lang="en-US" sz="5400" cap="none" dirty="0">
                <a:latin typeface="Cambria" panose="02040503050406030204" pitchFamily="18" charset="0"/>
                <a:ea typeface="Cambria" panose="02040503050406030204" pitchFamily="18" charset="0"/>
              </a:rPr>
              <a:t> Kasih</a:t>
            </a:r>
            <a:endParaRPr lang="id-ID" sz="5400" cap="none"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55425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1328982" y="1322564"/>
            <a:ext cx="9905999" cy="3706635"/>
          </a:xfrm>
        </p:spPr>
        <p:txBody>
          <a:bodyPr>
            <a:noAutofit/>
          </a:bodyPr>
          <a:lstStyle/>
          <a:p>
            <a:pPr marL="0" indent="0">
              <a:buNone/>
            </a:pPr>
            <a:r>
              <a:rPr lang="id-ID" sz="4000" dirty="0" smtClean="0">
                <a:latin typeface="Cambria" panose="02040503050406030204" pitchFamily="18" charset="0"/>
                <a:ea typeface="Cambria" panose="02040503050406030204" pitchFamily="18" charset="0"/>
                <a:cs typeface="Arial" panose="020B0604020202020204" pitchFamily="34" charset="0"/>
              </a:rPr>
              <a:t>Sesi Kuliah Ke-11</a:t>
            </a:r>
            <a:endParaRPr lang="id-ID" sz="4000" dirty="0" smtClean="0">
              <a:latin typeface="Cambria" panose="02040503050406030204" pitchFamily="18" charset="0"/>
              <a:ea typeface="Cambria" panose="02040503050406030204" pitchFamily="18" charset="0"/>
              <a:cs typeface="Arial" panose="020B0604020202020204" pitchFamily="34" charset="0"/>
            </a:endParaRPr>
          </a:p>
          <a:p>
            <a:pPr marL="0" indent="0">
              <a:buNone/>
            </a:pPr>
            <a:endParaRPr lang="id-ID" sz="4000" dirty="0" smtClean="0">
              <a:latin typeface="Cambria" panose="02040503050406030204" pitchFamily="18" charset="0"/>
              <a:ea typeface="Cambria" panose="02040503050406030204" pitchFamily="18" charset="0"/>
              <a:cs typeface="Arial" panose="020B0604020202020204" pitchFamily="34" charset="0"/>
            </a:endParaRPr>
          </a:p>
          <a:p>
            <a:pPr marL="0" indent="0">
              <a:buNone/>
            </a:pPr>
            <a:endParaRPr lang="id-ID" sz="4000" dirty="0">
              <a:latin typeface="Cambria" panose="02040503050406030204" pitchFamily="18" charset="0"/>
              <a:ea typeface="Cambria" panose="02040503050406030204" pitchFamily="18" charset="0"/>
              <a:cs typeface="Arial" panose="020B0604020202020204" pitchFamily="34" charset="0"/>
            </a:endParaRPr>
          </a:p>
          <a:p>
            <a:pPr>
              <a:buFont typeface="Wingdings" panose="05000000000000000000" pitchFamily="2" charset="2"/>
              <a:buChar char="§"/>
            </a:pPr>
            <a:r>
              <a:rPr lang="id-ID" sz="4000" dirty="0" smtClean="0">
                <a:latin typeface="Cambria" panose="02040503050406030204" pitchFamily="18" charset="0"/>
                <a:ea typeface="Cambria" panose="02040503050406030204" pitchFamily="18" charset="0"/>
                <a:cs typeface="Arial" panose="020B0604020202020204" pitchFamily="34" charset="0"/>
              </a:rPr>
              <a:t>Privasi dan Data Pribadi</a:t>
            </a:r>
          </a:p>
          <a:p>
            <a:pPr>
              <a:buFont typeface="Wingdings" panose="05000000000000000000" pitchFamily="2" charset="2"/>
              <a:buChar char="§"/>
            </a:pPr>
            <a:r>
              <a:rPr lang="id-ID" sz="4000" dirty="0" smtClean="0">
                <a:latin typeface="Cambria" panose="02040503050406030204" pitchFamily="18" charset="0"/>
                <a:ea typeface="Cambria" panose="02040503050406030204" pitchFamily="18" charset="0"/>
                <a:cs typeface="Arial" panose="020B0604020202020204" pitchFamily="34" charset="0"/>
              </a:rPr>
              <a:t>Keterbukaan Informasi Publik</a:t>
            </a:r>
            <a:endParaRPr lang="en-US" sz="4000"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590786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animEffect transition="in" filter="fade">
                                      <p:cBhvr>
                                        <p:cTn id="12" dur="500"/>
                                        <p:tgtEl>
                                          <p:spTgt spid="8">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fade">
                                      <p:cBhvr>
                                        <p:cTn id="1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en-US" dirty="0" smtClean="0">
                <a:latin typeface="Cambria" panose="02040503050406030204" pitchFamily="18" charset="0"/>
                <a:ea typeface="Cambria" panose="02040503050406030204" pitchFamily="18" charset="0"/>
                <a:cs typeface="Arial" panose="020B0604020202020204" pitchFamily="34" charset="0"/>
              </a:rPr>
              <a:t>D</a:t>
            </a:r>
            <a:r>
              <a:rPr lang="id-ID" dirty="0" smtClean="0">
                <a:latin typeface="Cambria" panose="02040503050406030204" pitchFamily="18" charset="0"/>
                <a:ea typeface="Cambria" panose="02040503050406030204" pitchFamily="18" charset="0"/>
                <a:cs typeface="Arial" panose="020B0604020202020204" pitchFamily="34" charset="0"/>
              </a:rPr>
              <a:t>asar Hukum Terkait (1)</a:t>
            </a:r>
            <a:endParaRPr lang="en-US"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509717" y="748441"/>
            <a:ext cx="11172566" cy="4708981"/>
          </a:xfrm>
          <a:prstGeom prst="rect">
            <a:avLst/>
          </a:prstGeom>
        </p:spPr>
        <p:txBody>
          <a:bodyPr wrap="square">
            <a:spAutoFit/>
          </a:bodyPr>
          <a:lstStyle/>
          <a:p>
            <a:pPr>
              <a:spcAft>
                <a:spcPts val="1200"/>
              </a:spcAft>
            </a:pPr>
            <a:r>
              <a:rPr lang="id-ID" sz="2400" dirty="0" smtClean="0">
                <a:solidFill>
                  <a:schemeClr val="bg1"/>
                </a:solidFill>
                <a:latin typeface="Cambria" panose="02040503050406030204" pitchFamily="18" charset="0"/>
              </a:rPr>
              <a:t>Dasar hukum yang berkaitan dengan topik ini a.l. </a:t>
            </a:r>
            <a:r>
              <a:rPr lang="id-ID" sz="2400" dirty="0">
                <a:solidFill>
                  <a:schemeClr val="bg1"/>
                </a:solidFill>
                <a:latin typeface="Cambria" panose="02040503050406030204" pitchFamily="18" charset="0"/>
              </a:rPr>
              <a:t>a</a:t>
            </a:r>
            <a:r>
              <a:rPr lang="id-ID" sz="2400" dirty="0" smtClean="0">
                <a:solidFill>
                  <a:schemeClr val="bg1"/>
                </a:solidFill>
                <a:latin typeface="Cambria" panose="02040503050406030204" pitchFamily="18" charset="0"/>
              </a:rPr>
              <a:t>dalah:</a:t>
            </a:r>
            <a:endParaRPr lang="id-ID" sz="2400" dirty="0">
              <a:solidFill>
                <a:schemeClr val="bg1"/>
              </a:solidFill>
              <a:latin typeface="Cambria" panose="02040503050406030204" pitchFamily="18" charset="0"/>
            </a:endParaRPr>
          </a:p>
          <a:p>
            <a:pPr marL="342900" indent="-342900">
              <a:spcAft>
                <a:spcPts val="1200"/>
              </a:spcAft>
              <a:buFont typeface="+mj-lt"/>
              <a:buAutoNum type="arabicPeriod"/>
            </a:pPr>
            <a:r>
              <a:rPr lang="id-ID" sz="2400" dirty="0" smtClean="0">
                <a:solidFill>
                  <a:schemeClr val="bg1"/>
                </a:solidFill>
                <a:latin typeface="Cambria" panose="02040503050406030204" pitchFamily="18" charset="0"/>
              </a:rPr>
              <a:t>UUD 1945</a:t>
            </a:r>
            <a:endParaRPr lang="id-ID" sz="2400" dirty="0">
              <a:solidFill>
                <a:schemeClr val="bg1"/>
              </a:solidFill>
              <a:latin typeface="Cambria" panose="02040503050406030204" pitchFamily="18" charset="0"/>
            </a:endParaRPr>
          </a:p>
          <a:p>
            <a:pPr marL="342900" indent="-342900">
              <a:spcAft>
                <a:spcPts val="1200"/>
              </a:spcAft>
              <a:buFont typeface="+mj-lt"/>
              <a:buAutoNum type="arabicPeriod"/>
            </a:pPr>
            <a:r>
              <a:rPr lang="id-ID" sz="2400" dirty="0" smtClean="0">
                <a:solidFill>
                  <a:schemeClr val="bg1"/>
                </a:solidFill>
                <a:latin typeface="Cambria" panose="02040503050406030204" pitchFamily="18" charset="0"/>
              </a:rPr>
              <a:t>UU 23/2006 </a:t>
            </a:r>
            <a:r>
              <a:rPr lang="id-ID" sz="2400" dirty="0">
                <a:solidFill>
                  <a:schemeClr val="bg1"/>
                </a:solidFill>
                <a:latin typeface="Cambria" panose="02040503050406030204" pitchFamily="18" charset="0"/>
              </a:rPr>
              <a:t>tentang Administrasi Kependudukan </a:t>
            </a:r>
            <a:r>
              <a:rPr lang="id-ID" sz="2400" dirty="0" smtClean="0">
                <a:solidFill>
                  <a:schemeClr val="bg1"/>
                </a:solidFill>
                <a:latin typeface="Cambria" panose="02040503050406030204" pitchFamily="18" charset="0"/>
              </a:rPr>
              <a:t>dan perubahannya: UU 24/2013</a:t>
            </a:r>
          </a:p>
          <a:p>
            <a:pPr marL="342900" indent="-342900">
              <a:spcAft>
                <a:spcPts val="1200"/>
              </a:spcAft>
              <a:buFont typeface="+mj-lt"/>
              <a:buAutoNum type="arabicPeriod"/>
            </a:pPr>
            <a:r>
              <a:rPr lang="id-ID" sz="2400" dirty="0">
                <a:solidFill>
                  <a:schemeClr val="bg1"/>
                </a:solidFill>
                <a:latin typeface="Cambria" panose="02040503050406030204" pitchFamily="18" charset="0"/>
              </a:rPr>
              <a:t>PP No. 40 th. 2019 tentang Pelaksanaan UU 23/2006 tentang Administrasi Kependudukan dan perubahannya: UU </a:t>
            </a:r>
            <a:r>
              <a:rPr lang="id-ID" sz="2400" dirty="0" smtClean="0">
                <a:solidFill>
                  <a:schemeClr val="bg1"/>
                </a:solidFill>
                <a:latin typeface="Cambria" panose="02040503050406030204" pitchFamily="18" charset="0"/>
              </a:rPr>
              <a:t>24/2013</a:t>
            </a:r>
            <a:endParaRPr lang="id-ID" sz="2400" dirty="0">
              <a:solidFill>
                <a:schemeClr val="bg1"/>
              </a:solidFill>
              <a:latin typeface="Cambria" panose="02040503050406030204" pitchFamily="18" charset="0"/>
            </a:endParaRPr>
          </a:p>
          <a:p>
            <a:pPr marL="342900" indent="-342900">
              <a:spcAft>
                <a:spcPts val="1200"/>
              </a:spcAft>
              <a:buFont typeface="+mj-lt"/>
              <a:buAutoNum type="arabicPeriod"/>
            </a:pPr>
            <a:r>
              <a:rPr lang="id-ID" sz="2400" dirty="0" smtClean="0">
                <a:solidFill>
                  <a:schemeClr val="bg1"/>
                </a:solidFill>
                <a:latin typeface="Cambria" panose="02040503050406030204" pitchFamily="18" charset="0"/>
              </a:rPr>
              <a:t>UU 11/2008 tentang ITE dan perubahannya: UU 19/2016</a:t>
            </a:r>
            <a:endParaRPr lang="id-ID" sz="2400" dirty="0">
              <a:solidFill>
                <a:schemeClr val="bg1"/>
              </a:solidFill>
              <a:latin typeface="Cambria" panose="02040503050406030204" pitchFamily="18" charset="0"/>
            </a:endParaRPr>
          </a:p>
          <a:p>
            <a:pPr marL="342900" indent="-342900">
              <a:spcAft>
                <a:spcPts val="1200"/>
              </a:spcAft>
              <a:buFont typeface="+mj-lt"/>
              <a:buAutoNum type="arabicPeriod"/>
            </a:pPr>
            <a:r>
              <a:rPr lang="id-ID" sz="2400" dirty="0" smtClean="0">
                <a:solidFill>
                  <a:schemeClr val="bg1"/>
                </a:solidFill>
                <a:latin typeface="Cambria" panose="02040503050406030204" pitchFamily="18" charset="0"/>
              </a:rPr>
              <a:t>UU 14/2008 </a:t>
            </a:r>
            <a:r>
              <a:rPr lang="id-ID" sz="2400" dirty="0">
                <a:solidFill>
                  <a:schemeClr val="bg1"/>
                </a:solidFill>
                <a:latin typeface="Cambria" panose="02040503050406030204" pitchFamily="18" charset="0"/>
              </a:rPr>
              <a:t>tentang Keterbukaan Informasi </a:t>
            </a:r>
            <a:r>
              <a:rPr lang="id-ID" sz="2400" dirty="0" smtClean="0">
                <a:solidFill>
                  <a:schemeClr val="bg1"/>
                </a:solidFill>
                <a:latin typeface="Cambria" panose="02040503050406030204" pitchFamily="18" charset="0"/>
              </a:rPr>
              <a:t>Publik</a:t>
            </a:r>
          </a:p>
          <a:p>
            <a:pPr marL="342900" indent="-342900">
              <a:spcAft>
                <a:spcPts val="1200"/>
              </a:spcAft>
              <a:buFont typeface="+mj-lt"/>
              <a:buAutoNum type="arabicPeriod"/>
            </a:pPr>
            <a:r>
              <a:rPr lang="id-ID" sz="2400" dirty="0" smtClean="0">
                <a:solidFill>
                  <a:schemeClr val="bg1"/>
                </a:solidFill>
                <a:latin typeface="Cambria" panose="02040503050406030204" pitchFamily="18" charset="0"/>
              </a:rPr>
              <a:t>Permenkominfo No. 20 th. 2016 </a:t>
            </a:r>
            <a:r>
              <a:rPr lang="id-ID" sz="2400" dirty="0">
                <a:solidFill>
                  <a:schemeClr val="bg1"/>
                </a:solidFill>
                <a:latin typeface="Cambria" panose="02040503050406030204" pitchFamily="18" charset="0"/>
              </a:rPr>
              <a:t>tentang Perlindungan Data Pribadi Dalam Sistem Elektronik</a:t>
            </a:r>
            <a:r>
              <a:rPr lang="id-ID" sz="2400" dirty="0" smtClean="0">
                <a:solidFill>
                  <a:schemeClr val="bg1"/>
                </a:solidFill>
                <a:latin typeface="Cambria" panose="02040503050406030204" pitchFamily="18" charset="0"/>
              </a:rPr>
              <a:t>.</a:t>
            </a:r>
            <a:endParaRPr lang="id-ID" sz="24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159911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en-US" dirty="0" smtClean="0">
                <a:latin typeface="Cambria" panose="02040503050406030204" pitchFamily="18" charset="0"/>
                <a:ea typeface="Cambria" panose="02040503050406030204" pitchFamily="18" charset="0"/>
                <a:cs typeface="Arial" panose="020B0604020202020204" pitchFamily="34" charset="0"/>
              </a:rPr>
              <a:t>D</a:t>
            </a:r>
            <a:r>
              <a:rPr lang="id-ID" dirty="0" smtClean="0">
                <a:latin typeface="Cambria" panose="02040503050406030204" pitchFamily="18" charset="0"/>
                <a:ea typeface="Cambria" panose="02040503050406030204" pitchFamily="18" charset="0"/>
                <a:cs typeface="Arial" panose="020B0604020202020204" pitchFamily="34" charset="0"/>
              </a:rPr>
              <a:t>asar Hukum Terkait (2)</a:t>
            </a:r>
            <a:endParaRPr lang="en-US"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509717" y="726670"/>
            <a:ext cx="11172566" cy="6217087"/>
          </a:xfrm>
          <a:prstGeom prst="rect">
            <a:avLst/>
          </a:prstGeom>
        </p:spPr>
        <p:txBody>
          <a:bodyPr wrap="square">
            <a:spAutoFit/>
          </a:bodyPr>
          <a:lstStyle/>
          <a:p>
            <a:pPr>
              <a:spcAft>
                <a:spcPts val="1200"/>
              </a:spcAft>
            </a:pPr>
            <a:r>
              <a:rPr lang="id-ID" sz="2400" dirty="0" smtClean="0">
                <a:solidFill>
                  <a:schemeClr val="bg1"/>
                </a:solidFill>
                <a:latin typeface="Cambria" panose="02040503050406030204" pitchFamily="18" charset="0"/>
              </a:rPr>
              <a:t>Secara khusus, pasal / ayat yang bisa dirujuk a.l.:</a:t>
            </a:r>
          </a:p>
          <a:p>
            <a:pPr>
              <a:spcAft>
                <a:spcPts val="1200"/>
              </a:spcAft>
            </a:pPr>
            <a:r>
              <a:rPr lang="id-ID" sz="2400" dirty="0" smtClean="0">
                <a:solidFill>
                  <a:schemeClr val="bg1"/>
                </a:solidFill>
                <a:latin typeface="Cambria" panose="02040503050406030204" pitchFamily="18" charset="0"/>
              </a:rPr>
              <a:t>[1] Pasal 84 ayat (1) UU 24/2013</a:t>
            </a:r>
          </a:p>
          <a:p>
            <a:pPr>
              <a:spcAft>
                <a:spcPts val="1200"/>
              </a:spcAft>
            </a:pPr>
            <a:r>
              <a:rPr lang="id-ID" sz="2400" dirty="0" smtClean="0">
                <a:solidFill>
                  <a:schemeClr val="bg1"/>
                </a:solidFill>
                <a:latin typeface="Cambria" panose="02040503050406030204" pitchFamily="18" charset="0"/>
              </a:rPr>
              <a:t>[2] Pasal </a:t>
            </a:r>
            <a:r>
              <a:rPr lang="id-ID" sz="2400" dirty="0">
                <a:solidFill>
                  <a:schemeClr val="bg1"/>
                </a:solidFill>
                <a:latin typeface="Cambria" panose="02040503050406030204" pitchFamily="18" charset="0"/>
              </a:rPr>
              <a:t>58 ayat (2) PP 40/2019</a:t>
            </a:r>
          </a:p>
          <a:p>
            <a:pPr>
              <a:spcAft>
                <a:spcPts val="1200"/>
              </a:spcAft>
            </a:pPr>
            <a:r>
              <a:rPr lang="id-ID" sz="2400" dirty="0" smtClean="0">
                <a:solidFill>
                  <a:schemeClr val="bg1"/>
                </a:solidFill>
                <a:latin typeface="Cambria" panose="02040503050406030204" pitchFamily="18" charset="0"/>
              </a:rPr>
              <a:t>[3] Pasal </a:t>
            </a:r>
            <a:r>
              <a:rPr lang="id-ID" sz="2400" dirty="0">
                <a:solidFill>
                  <a:schemeClr val="bg1"/>
                </a:solidFill>
                <a:latin typeface="Cambria" panose="02040503050406030204" pitchFamily="18" charset="0"/>
              </a:rPr>
              <a:t>17 huruf h UU 14/2008</a:t>
            </a:r>
          </a:p>
          <a:p>
            <a:pPr>
              <a:spcAft>
                <a:spcPts val="1200"/>
              </a:spcAft>
            </a:pPr>
            <a:r>
              <a:rPr lang="id-ID" sz="2400" dirty="0" smtClean="0">
                <a:solidFill>
                  <a:schemeClr val="bg1"/>
                </a:solidFill>
                <a:latin typeface="Cambria" panose="02040503050406030204" pitchFamily="18" charset="0"/>
              </a:rPr>
              <a:t>[4] Pasal </a:t>
            </a:r>
            <a:r>
              <a:rPr lang="id-ID" sz="2400" dirty="0">
                <a:solidFill>
                  <a:schemeClr val="bg1"/>
                </a:solidFill>
                <a:latin typeface="Cambria" panose="02040503050406030204" pitchFamily="18" charset="0"/>
              </a:rPr>
              <a:t>26 ayat (1) UU 19/2016 </a:t>
            </a:r>
            <a:r>
              <a:rPr lang="id-ID" sz="2400" dirty="0" smtClean="0">
                <a:solidFill>
                  <a:schemeClr val="bg1"/>
                </a:solidFill>
                <a:latin typeface="Cambria" panose="02040503050406030204" pitchFamily="18" charset="0"/>
              </a:rPr>
              <a:t>(UU ITE) dan penjelasannya</a:t>
            </a:r>
          </a:p>
          <a:p>
            <a:pPr>
              <a:spcAft>
                <a:spcPts val="1200"/>
              </a:spcAft>
            </a:pPr>
            <a:r>
              <a:rPr lang="id-ID" sz="2400" dirty="0" smtClean="0">
                <a:solidFill>
                  <a:schemeClr val="bg1"/>
                </a:solidFill>
                <a:latin typeface="Cambria" panose="02040503050406030204" pitchFamily="18" charset="0"/>
              </a:rPr>
              <a:t>[5] Pasal 26 ayat (2), (3), dan (4) UU 19/2016</a:t>
            </a:r>
          </a:p>
          <a:p>
            <a:pPr>
              <a:spcAft>
                <a:spcPts val="1200"/>
              </a:spcAft>
            </a:pPr>
            <a:r>
              <a:rPr lang="id-ID" sz="2400" dirty="0" smtClean="0">
                <a:solidFill>
                  <a:schemeClr val="bg1"/>
                </a:solidFill>
                <a:latin typeface="Cambria" panose="02040503050406030204" pitchFamily="18" charset="0"/>
              </a:rPr>
              <a:t>[6] Pasal </a:t>
            </a:r>
            <a:r>
              <a:rPr lang="id-ID" sz="2400" dirty="0">
                <a:solidFill>
                  <a:schemeClr val="bg1"/>
                </a:solidFill>
                <a:latin typeface="Cambria" panose="02040503050406030204" pitchFamily="18" charset="0"/>
              </a:rPr>
              <a:t>2 ayat (1) dan (2) Permenkominfo 20/2016</a:t>
            </a:r>
          </a:p>
          <a:p>
            <a:pPr>
              <a:spcAft>
                <a:spcPts val="1200"/>
              </a:spcAft>
            </a:pPr>
            <a:r>
              <a:rPr lang="id-ID" sz="2400" dirty="0" smtClean="0">
                <a:solidFill>
                  <a:schemeClr val="bg1"/>
                </a:solidFill>
                <a:latin typeface="Cambria" panose="02040503050406030204" pitchFamily="18" charset="0"/>
              </a:rPr>
              <a:t>[7] Pasal </a:t>
            </a:r>
            <a:r>
              <a:rPr lang="id-ID" sz="2400" dirty="0">
                <a:solidFill>
                  <a:schemeClr val="bg1"/>
                </a:solidFill>
                <a:latin typeface="Cambria" panose="02040503050406030204" pitchFamily="18" charset="0"/>
              </a:rPr>
              <a:t>21 ayat (1) Permenkominfo 20/2016</a:t>
            </a:r>
          </a:p>
          <a:p>
            <a:pPr>
              <a:spcAft>
                <a:spcPts val="1200"/>
              </a:spcAft>
            </a:pPr>
            <a:r>
              <a:rPr lang="id-ID" sz="2400" dirty="0" smtClean="0">
                <a:solidFill>
                  <a:schemeClr val="bg1"/>
                </a:solidFill>
                <a:latin typeface="Cambria" panose="02040503050406030204" pitchFamily="18" charset="0"/>
              </a:rPr>
              <a:t>[8] Pasal </a:t>
            </a:r>
            <a:r>
              <a:rPr lang="id-ID" sz="2400" dirty="0">
                <a:solidFill>
                  <a:schemeClr val="bg1"/>
                </a:solidFill>
                <a:latin typeface="Cambria" panose="02040503050406030204" pitchFamily="18" charset="0"/>
              </a:rPr>
              <a:t>21 ayat (2) Permenkominfo 20/2016</a:t>
            </a:r>
          </a:p>
          <a:p>
            <a:pPr>
              <a:spcAft>
                <a:spcPts val="1200"/>
              </a:spcAft>
            </a:pPr>
            <a:r>
              <a:rPr lang="id-ID" sz="2400" dirty="0" smtClean="0">
                <a:solidFill>
                  <a:schemeClr val="bg1"/>
                </a:solidFill>
                <a:latin typeface="Cambria" panose="02040503050406030204" pitchFamily="18" charset="0"/>
              </a:rPr>
              <a:t>[9] Pasal </a:t>
            </a:r>
            <a:r>
              <a:rPr lang="id-ID" sz="2400" dirty="0">
                <a:solidFill>
                  <a:schemeClr val="bg1"/>
                </a:solidFill>
                <a:latin typeface="Cambria" panose="02040503050406030204" pitchFamily="18" charset="0"/>
              </a:rPr>
              <a:t>23 Permenkominfo 20/2016</a:t>
            </a:r>
          </a:p>
          <a:p>
            <a:pPr>
              <a:spcAft>
                <a:spcPts val="1200"/>
              </a:spcAft>
            </a:pPr>
            <a:r>
              <a:rPr lang="id-ID" sz="2400" dirty="0" smtClean="0">
                <a:solidFill>
                  <a:schemeClr val="bg1"/>
                </a:solidFill>
                <a:latin typeface="Cambria" panose="02040503050406030204" pitchFamily="18" charset="0"/>
              </a:rPr>
              <a:t>[10] Pasal </a:t>
            </a:r>
            <a:r>
              <a:rPr lang="id-ID" sz="2400" dirty="0">
                <a:solidFill>
                  <a:schemeClr val="bg1"/>
                </a:solidFill>
                <a:latin typeface="Cambria" panose="02040503050406030204" pitchFamily="18" charset="0"/>
              </a:rPr>
              <a:t>36 ayat (1) Permenkominfo 20/2016</a:t>
            </a:r>
          </a:p>
          <a:p>
            <a:pPr marL="342900" indent="-342900">
              <a:spcAft>
                <a:spcPts val="1200"/>
              </a:spcAft>
              <a:buFont typeface="+mj-lt"/>
              <a:buAutoNum type="arabicPeriod"/>
            </a:pPr>
            <a:endParaRPr lang="id-ID" sz="24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3277404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518" y="2604752"/>
            <a:ext cx="11365608" cy="529012"/>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Privasi dan Data Pribadi</a:t>
            </a:r>
            <a:endParaRPr lang="en-US"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120308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en-US" dirty="0" err="1" smtClean="0">
                <a:latin typeface="Cambria" panose="02040503050406030204" pitchFamily="18" charset="0"/>
                <a:ea typeface="Cambria" panose="02040503050406030204" pitchFamily="18" charset="0"/>
                <a:cs typeface="Arial" panose="020B0604020202020204" pitchFamily="34" charset="0"/>
              </a:rPr>
              <a:t>Pengertian</a:t>
            </a:r>
            <a:r>
              <a:rPr lang="id-ID" dirty="0" smtClean="0">
                <a:latin typeface="Cambria" panose="02040503050406030204" pitchFamily="18" charset="0"/>
                <a:ea typeface="Cambria" panose="02040503050406030204" pitchFamily="18" charset="0"/>
                <a:cs typeface="Arial" panose="020B0604020202020204" pitchFamily="34" charset="0"/>
              </a:rPr>
              <a:t> Privasi (Hak Pribadi)</a:t>
            </a:r>
            <a:endParaRPr lang="en-US"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xmlns="" id="{95621432-5F89-4B09-B4B7-C97802108DE7}"/>
              </a:ext>
            </a:extLst>
          </p:cNvPr>
          <p:cNvSpPr txBox="1">
            <a:spLocks/>
          </p:cNvSpPr>
          <p:nvPr/>
        </p:nvSpPr>
        <p:spPr>
          <a:xfrm>
            <a:off x="509717" y="815490"/>
            <a:ext cx="11365608" cy="6042509"/>
          </a:xfrm>
          <a:prstGeom prst="rect">
            <a:avLst/>
          </a:prstGeom>
        </p:spPr>
        <p:txBody>
          <a:bodyPr vert="horz" lIns="91440" tIns="45720" rIns="91440" bIns="45720" rtlCol="0">
            <a:norm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id-ID" sz="2400" i="1" dirty="0" smtClean="0">
                <a:latin typeface="Cambria" panose="02040503050406030204" pitchFamily="18" charset="0"/>
              </a:rPr>
              <a:t>Privacy </a:t>
            </a:r>
            <a:r>
              <a:rPr lang="id-ID" sz="2400" dirty="0" smtClean="0">
                <a:latin typeface="Cambria" panose="02040503050406030204" pitchFamily="18" charset="0"/>
                <a:ea typeface="Cambria" panose="02040503050406030204" pitchFamily="18" charset="0"/>
                <a:cs typeface="Arial" panose="020B0604020202020204" pitchFamily="34" charset="0"/>
              </a:rPr>
              <a:t>menurut Cambridge Dictionary adalah</a:t>
            </a:r>
          </a:p>
          <a:p>
            <a:pPr marL="0" indent="0" algn="just">
              <a:buNone/>
            </a:pPr>
            <a:r>
              <a:rPr lang="en-US" sz="2400" i="1" dirty="0" smtClean="0">
                <a:latin typeface="Cambria" panose="02040503050406030204" pitchFamily="18" charset="0"/>
              </a:rPr>
              <a:t>someone's</a:t>
            </a:r>
            <a:r>
              <a:rPr lang="en-US" sz="2400" i="1" dirty="0">
                <a:latin typeface="Cambria" panose="02040503050406030204" pitchFamily="18" charset="0"/>
              </a:rPr>
              <a:t> right to keep their personal matters and </a:t>
            </a:r>
            <a:r>
              <a:rPr lang="en-US" sz="2400" i="1" dirty="0" err="1" smtClean="0">
                <a:latin typeface="Cambria" panose="02040503050406030204" pitchFamily="18" charset="0"/>
              </a:rPr>
              <a:t>relationshi</a:t>
            </a:r>
            <a:r>
              <a:rPr lang="id-ID" sz="2400" i="1" dirty="0" smtClean="0">
                <a:latin typeface="Cambria" panose="02040503050406030204" pitchFamily="18" charset="0"/>
              </a:rPr>
              <a:t>p</a:t>
            </a:r>
            <a:r>
              <a:rPr lang="en-US" sz="2400" i="1" dirty="0" smtClean="0">
                <a:latin typeface="Cambria" panose="02040503050406030204" pitchFamily="18" charset="0"/>
              </a:rPr>
              <a:t>s</a:t>
            </a:r>
            <a:r>
              <a:rPr lang="en-US" sz="2400" i="1" dirty="0">
                <a:latin typeface="Cambria" panose="02040503050406030204" pitchFamily="18" charset="0"/>
              </a:rPr>
              <a:t> </a:t>
            </a:r>
            <a:r>
              <a:rPr lang="en-US" sz="2400" i="1" dirty="0" smtClean="0">
                <a:latin typeface="Cambria" panose="02040503050406030204" pitchFamily="18" charset="0"/>
              </a:rPr>
              <a:t>secret</a:t>
            </a:r>
            <a:r>
              <a:rPr lang="id-ID" sz="2400" i="1" dirty="0" smtClean="0">
                <a:latin typeface="Cambria" panose="02040503050406030204" pitchFamily="18" charset="0"/>
              </a:rPr>
              <a:t>.</a:t>
            </a:r>
          </a:p>
          <a:p>
            <a:pPr marL="0" indent="0" algn="just">
              <a:buNone/>
            </a:pPr>
            <a:endParaRPr lang="id-ID" sz="2400" dirty="0">
              <a:latin typeface="Cambria" panose="02040503050406030204" pitchFamily="18" charset="0"/>
            </a:endParaRPr>
          </a:p>
          <a:p>
            <a:pPr marL="0" indent="0" algn="just">
              <a:buNone/>
            </a:pPr>
            <a:endParaRPr lang="id-ID" sz="2400" dirty="0" smtClean="0">
              <a:latin typeface="Cambria" panose="02040503050406030204" pitchFamily="18" charset="0"/>
            </a:endParaRPr>
          </a:p>
          <a:p>
            <a:pPr marL="0" indent="0">
              <a:buNone/>
            </a:pPr>
            <a:r>
              <a:rPr lang="id-ID" sz="2400" i="1" dirty="0" smtClean="0">
                <a:latin typeface="Cambria" panose="02040503050406030204" pitchFamily="18" charset="0"/>
              </a:rPr>
              <a:t>Hak Pribadi </a:t>
            </a:r>
            <a:r>
              <a:rPr lang="id-ID" sz="2400" dirty="0" smtClean="0">
                <a:latin typeface="Cambria" panose="02040503050406030204" pitchFamily="18" charset="0"/>
              </a:rPr>
              <a:t>terkait ITE</a:t>
            </a:r>
            <a:r>
              <a:rPr lang="id-ID" sz="2400" i="1" dirty="0" smtClean="0">
                <a:latin typeface="Cambria" panose="02040503050406030204" pitchFamily="18" charset="0"/>
              </a:rPr>
              <a:t> </a:t>
            </a:r>
            <a:r>
              <a:rPr lang="id-ID" sz="2400" dirty="0" smtClean="0">
                <a:latin typeface="Cambria" panose="02040503050406030204" pitchFamily="18" charset="0"/>
              </a:rPr>
              <a:t>menurut p</a:t>
            </a:r>
            <a:r>
              <a:rPr lang="es-ES" sz="2400" dirty="0" err="1" smtClean="0">
                <a:latin typeface="Cambria" panose="02040503050406030204" pitchFamily="18" charset="0"/>
              </a:rPr>
              <a:t>asal</a:t>
            </a:r>
            <a:r>
              <a:rPr lang="es-ES" sz="2400" dirty="0" smtClean="0">
                <a:latin typeface="Cambria" panose="02040503050406030204" pitchFamily="18" charset="0"/>
              </a:rPr>
              <a:t> </a:t>
            </a:r>
            <a:r>
              <a:rPr lang="es-ES" sz="2400" dirty="0">
                <a:latin typeface="Cambria" panose="02040503050406030204" pitchFamily="18" charset="0"/>
              </a:rPr>
              <a:t>26 </a:t>
            </a:r>
            <a:r>
              <a:rPr lang="es-ES" sz="2400" dirty="0" err="1">
                <a:latin typeface="Cambria" panose="02040503050406030204" pitchFamily="18" charset="0"/>
              </a:rPr>
              <a:t>ayat</a:t>
            </a:r>
            <a:r>
              <a:rPr lang="es-ES" sz="2400" dirty="0">
                <a:latin typeface="Cambria" panose="02040503050406030204" pitchFamily="18" charset="0"/>
              </a:rPr>
              <a:t> (1) UU 19/2016 (UU ITE) dan </a:t>
            </a:r>
            <a:r>
              <a:rPr lang="es-ES" sz="2400" dirty="0" err="1" smtClean="0">
                <a:latin typeface="Cambria" panose="02040503050406030204" pitchFamily="18" charset="0"/>
              </a:rPr>
              <a:t>penjelasannya</a:t>
            </a:r>
            <a:r>
              <a:rPr lang="id-ID" sz="2400" dirty="0" smtClean="0">
                <a:latin typeface="Cambria" panose="02040503050406030204" pitchFamily="18" charset="0"/>
              </a:rPr>
              <a:t>:</a:t>
            </a:r>
          </a:p>
          <a:p>
            <a:pPr marL="0" indent="0">
              <a:buNone/>
            </a:pPr>
            <a:endParaRPr lang="id-ID" sz="2400" dirty="0">
              <a:latin typeface="Cambria" panose="02040503050406030204" pitchFamily="18" charset="0"/>
            </a:endParaRPr>
          </a:p>
          <a:p>
            <a:pPr>
              <a:spcAft>
                <a:spcPts val="1200"/>
              </a:spcAft>
              <a:buFont typeface="Wingdings" panose="05000000000000000000" pitchFamily="2" charset="2"/>
              <a:buChar char="§"/>
            </a:pPr>
            <a:r>
              <a:rPr lang="id-ID" sz="2400" i="1" dirty="0">
                <a:latin typeface="Cambria" panose="02040503050406030204" pitchFamily="18" charset="0"/>
              </a:rPr>
              <a:t>Hak pribadi merupakan hak untuk menikmati kehidupan pribadi dan bebas dari segala macam gangguan.</a:t>
            </a:r>
          </a:p>
          <a:p>
            <a:pPr>
              <a:spcAft>
                <a:spcPts val="1200"/>
              </a:spcAft>
              <a:buFont typeface="Wingdings" panose="05000000000000000000" pitchFamily="2" charset="2"/>
              <a:buChar char="§"/>
            </a:pPr>
            <a:r>
              <a:rPr lang="id-ID" sz="2400" i="1" dirty="0">
                <a:latin typeface="Cambria" panose="02040503050406030204" pitchFamily="18" charset="0"/>
              </a:rPr>
              <a:t>Hak pribadi merupakan hak untuk dapat berkomunikasi dengan orang lain tanpa tindakan memata-matai.</a:t>
            </a:r>
          </a:p>
          <a:p>
            <a:pPr>
              <a:spcAft>
                <a:spcPts val="1200"/>
              </a:spcAft>
              <a:buFont typeface="Wingdings" panose="05000000000000000000" pitchFamily="2" charset="2"/>
              <a:buChar char="§"/>
            </a:pPr>
            <a:r>
              <a:rPr lang="id-ID" sz="2400" i="1" dirty="0">
                <a:latin typeface="Cambria" panose="02040503050406030204" pitchFamily="18" charset="0"/>
              </a:rPr>
              <a:t>Hak pribadi merupakan hak untuk mengawasi akses informasi tentang kehidupan pribadi dan data seseorang.</a:t>
            </a:r>
            <a:endParaRPr lang="id-ID" sz="2400" dirty="0" smtClean="0">
              <a:latin typeface="Cambria" panose="02040503050406030204" pitchFamily="18" charset="0"/>
            </a:endParaRPr>
          </a:p>
        </p:txBody>
      </p:sp>
    </p:spTree>
    <p:extLst>
      <p:ext uri="{BB962C8B-B14F-4D97-AF65-F5344CB8AC3E}">
        <p14:creationId xmlns:p14="http://schemas.microsoft.com/office/powerpoint/2010/main" val="2041238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en-US" dirty="0" err="1" smtClean="0">
                <a:latin typeface="Cambria" panose="02040503050406030204" pitchFamily="18" charset="0"/>
                <a:ea typeface="Cambria" panose="02040503050406030204" pitchFamily="18" charset="0"/>
                <a:cs typeface="Arial" panose="020B0604020202020204" pitchFamily="34" charset="0"/>
              </a:rPr>
              <a:t>Pengertian</a:t>
            </a:r>
            <a:r>
              <a:rPr lang="id-ID" dirty="0" smtClean="0">
                <a:latin typeface="Cambria" panose="02040503050406030204" pitchFamily="18" charset="0"/>
                <a:ea typeface="Cambria" panose="02040503050406030204" pitchFamily="18" charset="0"/>
                <a:cs typeface="Arial" panose="020B0604020202020204" pitchFamily="34" charset="0"/>
              </a:rPr>
              <a:t> Data Pribadi</a:t>
            </a:r>
            <a:endParaRPr lang="en-US"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xmlns="" id="{95621432-5F89-4B09-B4B7-C97802108DE7}"/>
              </a:ext>
            </a:extLst>
          </p:cNvPr>
          <p:cNvSpPr txBox="1">
            <a:spLocks/>
          </p:cNvSpPr>
          <p:nvPr/>
        </p:nvSpPr>
        <p:spPr>
          <a:xfrm>
            <a:off x="509717" y="815490"/>
            <a:ext cx="11365608" cy="6042509"/>
          </a:xfrm>
          <a:prstGeom prst="rect">
            <a:avLst/>
          </a:prstGeom>
        </p:spPr>
        <p:txBody>
          <a:bodyPr vert="horz" lIns="91440" tIns="45720" rIns="91440" bIns="45720" rtlCol="0">
            <a:norm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buNone/>
            </a:pPr>
            <a:r>
              <a:rPr lang="id-ID" sz="2400" i="1" dirty="0" smtClean="0">
                <a:latin typeface="Cambria" panose="02040503050406030204" pitchFamily="18" charset="0"/>
              </a:rPr>
              <a:t>Data Pribadi</a:t>
            </a:r>
          </a:p>
          <a:p>
            <a:pPr marL="0" indent="0">
              <a:buNone/>
            </a:pPr>
            <a:r>
              <a:rPr lang="id-ID" sz="2400" dirty="0">
                <a:latin typeface="Cambria" panose="02040503050406030204" pitchFamily="18" charset="0"/>
              </a:rPr>
              <a:t>m</a:t>
            </a:r>
            <a:r>
              <a:rPr lang="id-ID" sz="2400" dirty="0" smtClean="0">
                <a:latin typeface="Cambria" panose="02040503050406030204" pitchFamily="18" charset="0"/>
              </a:rPr>
              <a:t>enurut UU 23/2006 tentang </a:t>
            </a:r>
            <a:r>
              <a:rPr lang="id-ID" sz="2400" dirty="0">
                <a:latin typeface="Cambria" panose="02040503050406030204" pitchFamily="18" charset="0"/>
              </a:rPr>
              <a:t>Administrasi </a:t>
            </a:r>
            <a:r>
              <a:rPr lang="id-ID" sz="2400" dirty="0" smtClean="0">
                <a:latin typeface="Cambria" panose="02040503050406030204" pitchFamily="18" charset="0"/>
              </a:rPr>
              <a:t>Kependudukan sebagaimana </a:t>
            </a:r>
            <a:r>
              <a:rPr lang="id-ID" sz="2400" dirty="0">
                <a:latin typeface="Cambria" panose="02040503050406030204" pitchFamily="18" charset="0"/>
              </a:rPr>
              <a:t>yang telah diubah dengan Undang-Undang </a:t>
            </a:r>
            <a:r>
              <a:rPr lang="id-ID" sz="2400" dirty="0" smtClean="0">
                <a:latin typeface="Cambria" panose="02040503050406030204" pitchFamily="18" charset="0"/>
              </a:rPr>
              <a:t>24/2013</a:t>
            </a:r>
            <a:r>
              <a:rPr lang="id-ID" sz="2400" dirty="0">
                <a:latin typeface="Cambria" panose="02040503050406030204" pitchFamily="18" charset="0"/>
              </a:rPr>
              <a:t> Pasal 1 angka 22 UU </a:t>
            </a:r>
            <a:r>
              <a:rPr lang="id-ID" sz="2400" dirty="0" smtClean="0">
                <a:latin typeface="Cambria" panose="02040503050406030204" pitchFamily="18" charset="0"/>
              </a:rPr>
              <a:t>24/2013 (UU Adminduk):</a:t>
            </a:r>
          </a:p>
          <a:p>
            <a:pPr marL="0" indent="0">
              <a:buNone/>
            </a:pPr>
            <a:endParaRPr lang="id-ID" sz="2400" i="1" dirty="0">
              <a:latin typeface="Cambria" panose="02040503050406030204" pitchFamily="18" charset="0"/>
            </a:endParaRPr>
          </a:p>
          <a:p>
            <a:pPr marL="0" indent="0">
              <a:buNone/>
            </a:pPr>
            <a:r>
              <a:rPr lang="id-ID" sz="2400" i="1" dirty="0" smtClean="0">
                <a:latin typeface="Cambria" panose="02040503050406030204" pitchFamily="18" charset="0"/>
              </a:rPr>
              <a:t>Data pribadi </a:t>
            </a:r>
            <a:r>
              <a:rPr lang="id-ID" sz="2400" i="1" dirty="0">
                <a:latin typeface="Cambria" panose="02040503050406030204" pitchFamily="18" charset="0"/>
              </a:rPr>
              <a:t>adalah data perseorangan tertentu yang disimpan, dirawat, dan dijaga kebenaran serta dilindungi kerahasiaannya</a:t>
            </a:r>
            <a:r>
              <a:rPr lang="id-ID" sz="2400" i="1" dirty="0" smtClean="0">
                <a:latin typeface="Cambria" panose="02040503050406030204" pitchFamily="18" charset="0"/>
              </a:rPr>
              <a:t>.</a:t>
            </a:r>
            <a:endParaRPr lang="id-ID" sz="2400" dirty="0" smtClean="0">
              <a:latin typeface="Cambria" panose="02040503050406030204" pitchFamily="18" charset="0"/>
            </a:endParaRPr>
          </a:p>
        </p:txBody>
      </p:sp>
    </p:spTree>
    <p:extLst>
      <p:ext uri="{BB962C8B-B14F-4D97-AF65-F5344CB8AC3E}">
        <p14:creationId xmlns:p14="http://schemas.microsoft.com/office/powerpoint/2010/main" val="3459437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Perlindungan </a:t>
            </a:r>
            <a:r>
              <a:rPr lang="id-ID" dirty="0">
                <a:latin typeface="Cambria" panose="02040503050406030204" pitchFamily="18" charset="0"/>
                <a:ea typeface="Cambria" panose="02040503050406030204" pitchFamily="18" charset="0"/>
                <a:cs typeface="Arial" panose="020B0604020202020204" pitchFamily="34" charset="0"/>
              </a:rPr>
              <a:t>atas Privasi dan Data </a:t>
            </a:r>
            <a:r>
              <a:rPr lang="id-ID" dirty="0" smtClean="0">
                <a:latin typeface="Cambria" panose="02040503050406030204" pitchFamily="18" charset="0"/>
                <a:ea typeface="Cambria" panose="02040503050406030204" pitchFamily="18" charset="0"/>
                <a:cs typeface="Arial" panose="020B0604020202020204" pitchFamily="34" charset="0"/>
              </a:rPr>
              <a:t>Pribadi (1)</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69554" y="835332"/>
            <a:ext cx="11172566" cy="3970318"/>
          </a:xfrm>
          <a:prstGeom prst="rect">
            <a:avLst/>
          </a:prstGeom>
        </p:spPr>
        <p:txBody>
          <a:bodyPr wrap="square">
            <a:spAutoFit/>
          </a:bodyPr>
          <a:lstStyle/>
          <a:p>
            <a:pPr algn="just"/>
            <a:r>
              <a:rPr lang="id-ID" sz="2800" dirty="0">
                <a:solidFill>
                  <a:schemeClr val="bg1"/>
                </a:solidFill>
                <a:latin typeface="Cambria" panose="02040503050406030204" pitchFamily="18" charset="0"/>
              </a:rPr>
              <a:t>N</a:t>
            </a:r>
            <a:r>
              <a:rPr lang="id-ID" sz="2800" dirty="0" smtClean="0">
                <a:solidFill>
                  <a:schemeClr val="bg1"/>
                </a:solidFill>
                <a:latin typeface="Cambria" panose="02040503050406030204" pitchFamily="18" charset="0"/>
              </a:rPr>
              <a:t>egara </a:t>
            </a:r>
            <a:r>
              <a:rPr lang="id-ID" sz="2800" dirty="0">
                <a:solidFill>
                  <a:schemeClr val="bg1"/>
                </a:solidFill>
                <a:latin typeface="Cambria" panose="02040503050406030204" pitchFamily="18" charset="0"/>
              </a:rPr>
              <a:t>melindungan privasi dan data penduduk </a:t>
            </a:r>
            <a:r>
              <a:rPr lang="id-ID" sz="2800" dirty="0" smtClean="0">
                <a:solidFill>
                  <a:schemeClr val="bg1"/>
                </a:solidFill>
                <a:latin typeface="Cambria" panose="02040503050406030204" pitchFamily="18" charset="0"/>
              </a:rPr>
              <a:t>masyarakat melalui UUD. </a:t>
            </a:r>
          </a:p>
          <a:p>
            <a:pPr algn="just"/>
            <a:endParaRPr lang="id-ID" sz="2800" dirty="0">
              <a:solidFill>
                <a:schemeClr val="bg1"/>
              </a:solidFill>
              <a:latin typeface="Cambria" panose="02040503050406030204" pitchFamily="18" charset="0"/>
            </a:endParaRPr>
          </a:p>
          <a:p>
            <a:pPr algn="just"/>
            <a:r>
              <a:rPr lang="id-ID" sz="2800" dirty="0" smtClean="0">
                <a:solidFill>
                  <a:schemeClr val="bg1"/>
                </a:solidFill>
                <a:latin typeface="Cambria" panose="02040503050406030204" pitchFamily="18" charset="0"/>
              </a:rPr>
              <a:t>Pasal </a:t>
            </a:r>
            <a:r>
              <a:rPr lang="id-ID" sz="2800" dirty="0">
                <a:solidFill>
                  <a:schemeClr val="bg1"/>
                </a:solidFill>
                <a:latin typeface="Cambria" panose="02040503050406030204" pitchFamily="18" charset="0"/>
              </a:rPr>
              <a:t>28G ayat (1) </a:t>
            </a:r>
            <a:r>
              <a:rPr lang="id-ID" sz="2800" dirty="0" smtClean="0">
                <a:solidFill>
                  <a:schemeClr val="bg1"/>
                </a:solidFill>
                <a:latin typeface="Cambria" panose="02040503050406030204" pitchFamily="18" charset="0"/>
              </a:rPr>
              <a:t>UUUD 1945</a:t>
            </a:r>
          </a:p>
          <a:p>
            <a:pPr algn="just"/>
            <a:endParaRPr lang="id-ID" sz="2800" dirty="0">
              <a:solidFill>
                <a:schemeClr val="bg1"/>
              </a:solidFill>
              <a:latin typeface="Cambria" panose="02040503050406030204" pitchFamily="18" charset="0"/>
            </a:endParaRPr>
          </a:p>
          <a:p>
            <a:pPr algn="just"/>
            <a:r>
              <a:rPr lang="id-ID" sz="2800" i="1" dirty="0">
                <a:solidFill>
                  <a:schemeClr val="bg1"/>
                </a:solidFill>
                <a:latin typeface="Cambria" panose="02040503050406030204" pitchFamily="18" charset="0"/>
              </a:rPr>
              <a:t>Setiap orang berhak atas perlindungan diri pribadi, keluarga, kehormatan, martabat, dan harta benda yang di bawah kekuasaannya, serta berhak atas rasa aman dan perlindungan dari ancaman ketakutan untuk berbuat atau tidak berbuat sesuatu yang merupakan hak </a:t>
            </a:r>
            <a:r>
              <a:rPr lang="id-ID" sz="2800" i="1" dirty="0" smtClean="0">
                <a:solidFill>
                  <a:schemeClr val="bg1"/>
                </a:solidFill>
                <a:latin typeface="Cambria" panose="02040503050406030204" pitchFamily="18" charset="0"/>
              </a:rPr>
              <a:t>asasi.</a:t>
            </a:r>
            <a:endParaRPr lang="id-ID" sz="2800" i="1" dirty="0">
              <a:solidFill>
                <a:schemeClr val="bg1"/>
              </a:solidFill>
              <a:latin typeface="Cambria" panose="02040503050406030204" pitchFamily="18" charset="0"/>
            </a:endParaRPr>
          </a:p>
        </p:txBody>
      </p:sp>
    </p:spTree>
    <p:extLst>
      <p:ext uri="{BB962C8B-B14F-4D97-AF65-F5344CB8AC3E}">
        <p14:creationId xmlns:p14="http://schemas.microsoft.com/office/powerpoint/2010/main" val="2411694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717" y="21973"/>
            <a:ext cx="11365608" cy="529012"/>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Perlindungan </a:t>
            </a:r>
            <a:r>
              <a:rPr lang="id-ID" dirty="0">
                <a:latin typeface="Cambria" panose="02040503050406030204" pitchFamily="18" charset="0"/>
                <a:ea typeface="Cambria" panose="02040503050406030204" pitchFamily="18" charset="0"/>
                <a:cs typeface="Arial" panose="020B0604020202020204" pitchFamily="34" charset="0"/>
              </a:rPr>
              <a:t>atas Privasi dan Data Pribadi </a:t>
            </a:r>
            <a:r>
              <a:rPr lang="id-ID" dirty="0" smtClean="0">
                <a:latin typeface="Cambria" panose="02040503050406030204" pitchFamily="18" charset="0"/>
                <a:ea typeface="Cambria" panose="02040503050406030204" pitchFamily="18" charset="0"/>
                <a:cs typeface="Arial" panose="020B0604020202020204" pitchFamily="34" charset="0"/>
              </a:rPr>
              <a:t>(2)</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xmlns="" id="{1E35B363-BBC0-4F97-8F95-4AC0E1DAAE53}"/>
              </a:ext>
            </a:extLst>
          </p:cNvPr>
          <p:cNvCxnSpPr>
            <a:cxnSpLocks/>
          </p:cNvCxnSpPr>
          <p:nvPr/>
        </p:nvCxnSpPr>
        <p:spPr>
          <a:xfrm>
            <a:off x="629392" y="550985"/>
            <a:ext cx="110528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69554" y="835332"/>
            <a:ext cx="11172566" cy="5663089"/>
          </a:xfrm>
          <a:prstGeom prst="rect">
            <a:avLst/>
          </a:prstGeom>
        </p:spPr>
        <p:txBody>
          <a:bodyPr wrap="square">
            <a:spAutoFit/>
          </a:bodyPr>
          <a:lstStyle/>
          <a:p>
            <a:r>
              <a:rPr lang="id-ID" sz="2400" dirty="0" smtClean="0">
                <a:solidFill>
                  <a:schemeClr val="bg1"/>
                </a:solidFill>
                <a:latin typeface="Cambria" panose="02040503050406030204" pitchFamily="18" charset="0"/>
              </a:rPr>
              <a:t>Penurunan dari pasal </a:t>
            </a:r>
            <a:r>
              <a:rPr lang="id-ID" sz="2400" dirty="0">
                <a:solidFill>
                  <a:schemeClr val="bg1"/>
                </a:solidFill>
                <a:latin typeface="Cambria" panose="02040503050406030204" pitchFamily="18" charset="0"/>
              </a:rPr>
              <a:t>28G ayat (1) UUD 1945, </a:t>
            </a:r>
            <a:r>
              <a:rPr lang="id-ID" sz="2400" dirty="0" smtClean="0">
                <a:solidFill>
                  <a:schemeClr val="bg1"/>
                </a:solidFill>
                <a:latin typeface="Cambria" panose="02040503050406030204" pitchFamily="18" charset="0"/>
              </a:rPr>
              <a:t>a.l. </a:t>
            </a:r>
            <a:r>
              <a:rPr lang="id-ID" sz="2400" dirty="0">
                <a:solidFill>
                  <a:schemeClr val="bg1"/>
                </a:solidFill>
                <a:latin typeface="Cambria" panose="02040503050406030204" pitchFamily="18" charset="0"/>
              </a:rPr>
              <a:t>a</a:t>
            </a:r>
            <a:r>
              <a:rPr lang="id-ID" sz="2400" dirty="0" smtClean="0">
                <a:solidFill>
                  <a:schemeClr val="bg1"/>
                </a:solidFill>
                <a:latin typeface="Cambria" panose="02040503050406030204" pitchFamily="18" charset="0"/>
              </a:rPr>
              <a:t>dalah Pasal </a:t>
            </a:r>
            <a:r>
              <a:rPr lang="id-ID" sz="2400" dirty="0">
                <a:solidFill>
                  <a:schemeClr val="bg1"/>
                </a:solidFill>
                <a:latin typeface="Cambria" panose="02040503050406030204" pitchFamily="18" charset="0"/>
              </a:rPr>
              <a:t>2 UU </a:t>
            </a:r>
            <a:r>
              <a:rPr lang="id-ID" sz="2400" dirty="0" smtClean="0">
                <a:solidFill>
                  <a:schemeClr val="bg1"/>
                </a:solidFill>
                <a:latin typeface="Cambria" panose="02040503050406030204" pitchFamily="18" charset="0"/>
              </a:rPr>
              <a:t>Adminduk:</a:t>
            </a:r>
            <a:endParaRPr lang="id-ID" sz="2400" dirty="0">
              <a:solidFill>
                <a:schemeClr val="bg1"/>
              </a:solidFill>
              <a:latin typeface="Cambria" panose="02040503050406030204" pitchFamily="18" charset="0"/>
            </a:endParaRPr>
          </a:p>
          <a:p>
            <a:r>
              <a:rPr lang="id-ID" sz="2400" dirty="0">
                <a:solidFill>
                  <a:schemeClr val="bg1"/>
                </a:solidFill>
                <a:latin typeface="Cambria" panose="02040503050406030204" pitchFamily="18" charset="0"/>
              </a:rPr>
              <a:t> </a:t>
            </a:r>
          </a:p>
          <a:p>
            <a:r>
              <a:rPr lang="id-ID" sz="2400" dirty="0">
                <a:solidFill>
                  <a:schemeClr val="bg1"/>
                </a:solidFill>
                <a:latin typeface="Cambria" panose="02040503050406030204" pitchFamily="18" charset="0"/>
              </a:rPr>
              <a:t>Setiap Penduduk mempunyai hak untuk memperoleh</a:t>
            </a:r>
            <a:r>
              <a:rPr lang="id-ID" sz="2400" dirty="0" smtClean="0">
                <a:solidFill>
                  <a:schemeClr val="bg1"/>
                </a:solidFill>
                <a:latin typeface="Cambria" panose="02040503050406030204" pitchFamily="18" charset="0"/>
              </a:rPr>
              <a:t>:</a:t>
            </a:r>
          </a:p>
          <a:p>
            <a:endParaRPr lang="id-ID" sz="2400" dirty="0">
              <a:solidFill>
                <a:schemeClr val="bg1"/>
              </a:solidFill>
              <a:latin typeface="Cambria" panose="02040503050406030204" pitchFamily="18" charset="0"/>
            </a:endParaRPr>
          </a:p>
          <a:p>
            <a:pPr marL="342900" indent="-342900">
              <a:spcAft>
                <a:spcPts val="1200"/>
              </a:spcAft>
              <a:buFont typeface="Wingdings" panose="05000000000000000000" pitchFamily="2" charset="2"/>
              <a:buChar char="§"/>
            </a:pPr>
            <a:r>
              <a:rPr lang="id-ID" sz="2400" dirty="0">
                <a:solidFill>
                  <a:schemeClr val="bg1"/>
                </a:solidFill>
                <a:latin typeface="Cambria" panose="02040503050406030204" pitchFamily="18" charset="0"/>
              </a:rPr>
              <a:t>Dokumen Kependudukan;</a:t>
            </a:r>
          </a:p>
          <a:p>
            <a:pPr marL="342900" indent="-342900">
              <a:spcAft>
                <a:spcPts val="1200"/>
              </a:spcAft>
              <a:buFont typeface="Wingdings" panose="05000000000000000000" pitchFamily="2" charset="2"/>
              <a:buChar char="§"/>
            </a:pPr>
            <a:r>
              <a:rPr lang="id-ID" sz="2400" dirty="0" smtClean="0">
                <a:solidFill>
                  <a:schemeClr val="bg1"/>
                </a:solidFill>
                <a:latin typeface="Cambria" panose="02040503050406030204" pitchFamily="18" charset="0"/>
              </a:rPr>
              <a:t>Pelayanan </a:t>
            </a:r>
            <a:r>
              <a:rPr lang="id-ID" sz="2400" dirty="0">
                <a:solidFill>
                  <a:schemeClr val="bg1"/>
                </a:solidFill>
                <a:latin typeface="Cambria" panose="02040503050406030204" pitchFamily="18" charset="0"/>
              </a:rPr>
              <a:t>yang sama dalam Pendaftaran </a:t>
            </a:r>
            <a:r>
              <a:rPr lang="id-ID" sz="2400" dirty="0" smtClean="0">
                <a:solidFill>
                  <a:schemeClr val="bg1"/>
                </a:solidFill>
                <a:latin typeface="Cambria" panose="02040503050406030204" pitchFamily="18" charset="0"/>
              </a:rPr>
              <a:t>Penduduk </a:t>
            </a:r>
            <a:r>
              <a:rPr lang="id-ID" sz="2400" dirty="0">
                <a:solidFill>
                  <a:schemeClr val="bg1"/>
                </a:solidFill>
                <a:latin typeface="Cambria" panose="02040503050406030204" pitchFamily="18" charset="0"/>
              </a:rPr>
              <a:t>dan Pencatatan Sipil;</a:t>
            </a:r>
          </a:p>
          <a:p>
            <a:pPr marL="342900" indent="-342900">
              <a:spcAft>
                <a:spcPts val="1200"/>
              </a:spcAft>
              <a:buFont typeface="Wingdings" panose="05000000000000000000" pitchFamily="2" charset="2"/>
              <a:buChar char="§"/>
            </a:pPr>
            <a:r>
              <a:rPr lang="id-ID" sz="2400" dirty="0" smtClean="0">
                <a:solidFill>
                  <a:srgbClr val="0070C0"/>
                </a:solidFill>
                <a:latin typeface="Cambria" panose="02040503050406030204" pitchFamily="18" charset="0"/>
              </a:rPr>
              <a:t>Perlindungan </a:t>
            </a:r>
            <a:r>
              <a:rPr lang="id-ID" sz="2400" dirty="0">
                <a:solidFill>
                  <a:srgbClr val="0070C0"/>
                </a:solidFill>
                <a:latin typeface="Cambria" panose="02040503050406030204" pitchFamily="18" charset="0"/>
              </a:rPr>
              <a:t>atas Data Pribadi;</a:t>
            </a:r>
          </a:p>
          <a:p>
            <a:pPr marL="342900" indent="-342900">
              <a:spcAft>
                <a:spcPts val="1200"/>
              </a:spcAft>
              <a:buFont typeface="Wingdings" panose="05000000000000000000" pitchFamily="2" charset="2"/>
              <a:buChar char="§"/>
            </a:pPr>
            <a:r>
              <a:rPr lang="id-ID" sz="2400" dirty="0" smtClean="0">
                <a:solidFill>
                  <a:schemeClr val="bg1"/>
                </a:solidFill>
                <a:latin typeface="Cambria" panose="02040503050406030204" pitchFamily="18" charset="0"/>
              </a:rPr>
              <a:t>Kepastian </a:t>
            </a:r>
            <a:r>
              <a:rPr lang="id-ID" sz="2400" dirty="0">
                <a:solidFill>
                  <a:schemeClr val="bg1"/>
                </a:solidFill>
                <a:latin typeface="Cambria" panose="02040503050406030204" pitchFamily="18" charset="0"/>
              </a:rPr>
              <a:t>hukum atas kepemilikan dokumen;</a:t>
            </a:r>
          </a:p>
          <a:p>
            <a:pPr marL="342900" indent="-342900">
              <a:spcAft>
                <a:spcPts val="1200"/>
              </a:spcAft>
              <a:buFont typeface="Wingdings" panose="05000000000000000000" pitchFamily="2" charset="2"/>
              <a:buChar char="§"/>
            </a:pPr>
            <a:r>
              <a:rPr lang="id-ID" sz="2400" dirty="0" smtClean="0">
                <a:solidFill>
                  <a:schemeClr val="bg1"/>
                </a:solidFill>
                <a:latin typeface="Cambria" panose="02040503050406030204" pitchFamily="18" charset="0"/>
              </a:rPr>
              <a:t>Informasi </a:t>
            </a:r>
            <a:r>
              <a:rPr lang="id-ID" sz="2400" dirty="0">
                <a:solidFill>
                  <a:schemeClr val="bg1"/>
                </a:solidFill>
                <a:latin typeface="Cambria" panose="02040503050406030204" pitchFamily="18" charset="0"/>
              </a:rPr>
              <a:t>mengenai data hasil Pendaftaran Penduduk dan Pencatatan Sipil atas dirinya dan/atau keluarganya; dan</a:t>
            </a:r>
          </a:p>
          <a:p>
            <a:pPr marL="342900" indent="-342900">
              <a:spcAft>
                <a:spcPts val="1200"/>
              </a:spcAft>
              <a:buFont typeface="Wingdings" panose="05000000000000000000" pitchFamily="2" charset="2"/>
              <a:buChar char="§"/>
            </a:pPr>
            <a:r>
              <a:rPr lang="id-ID" sz="2400" dirty="0" smtClean="0">
                <a:solidFill>
                  <a:srgbClr val="0070C0"/>
                </a:solidFill>
                <a:latin typeface="Cambria" panose="02040503050406030204" pitchFamily="18" charset="0"/>
              </a:rPr>
              <a:t>Ganti </a:t>
            </a:r>
            <a:r>
              <a:rPr lang="id-ID" sz="2400" dirty="0">
                <a:solidFill>
                  <a:srgbClr val="0070C0"/>
                </a:solidFill>
                <a:latin typeface="Cambria" panose="02040503050406030204" pitchFamily="18" charset="0"/>
              </a:rPr>
              <a:t>rugi dan pemulihan nama baik sebagai akibat kesalahan dalam Pendaftaran Penduduk dan Pencatatan Sipil serta penyalahgunaan Data Pribadi oleh Instansi Pelaksana.</a:t>
            </a:r>
            <a:endParaRPr lang="id-ID" sz="2400" i="1" dirty="0">
              <a:solidFill>
                <a:srgbClr val="0070C0"/>
              </a:solidFill>
              <a:latin typeface="Cambria" panose="02040503050406030204" pitchFamily="18" charset="0"/>
            </a:endParaRPr>
          </a:p>
        </p:txBody>
      </p:sp>
    </p:spTree>
    <p:extLst>
      <p:ext uri="{BB962C8B-B14F-4D97-AF65-F5344CB8AC3E}">
        <p14:creationId xmlns:p14="http://schemas.microsoft.com/office/powerpoint/2010/main" val="17181565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11584</TotalTime>
  <Words>771</Words>
  <Application>Microsoft Office PowerPoint</Application>
  <PresentationFormat>Widescreen</PresentationFormat>
  <Paragraphs>101</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Bebas Neue</vt:lpstr>
      <vt:lpstr>Calibri</vt:lpstr>
      <vt:lpstr>Cambria</vt:lpstr>
      <vt:lpstr>Century Gothic</vt:lpstr>
      <vt:lpstr>Trebuchet MS</vt:lpstr>
      <vt:lpstr>Tw Cen MT</vt:lpstr>
      <vt:lpstr>Wingdings</vt:lpstr>
      <vt:lpstr>Circuit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Terima Kasih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TIF UPJ</dc:creator>
  <cp:lastModifiedBy>MN</cp:lastModifiedBy>
  <cp:revision>638</cp:revision>
  <dcterms:created xsi:type="dcterms:W3CDTF">2013-09-02T01:09:44Z</dcterms:created>
  <dcterms:modified xsi:type="dcterms:W3CDTF">2020-06-09T01:35:24Z</dcterms:modified>
</cp:coreProperties>
</file>