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4" r:id="rId1"/>
  </p:sldMasterIdLst>
  <p:notesMasterIdLst>
    <p:notesMasterId r:id="rId13"/>
  </p:notesMasterIdLst>
  <p:sldIdLst>
    <p:sldId id="457" r:id="rId2"/>
    <p:sldId id="440" r:id="rId3"/>
    <p:sldId id="380" r:id="rId4"/>
    <p:sldId id="451" r:id="rId5"/>
    <p:sldId id="450" r:id="rId6"/>
    <p:sldId id="453" r:id="rId7"/>
    <p:sldId id="452" r:id="rId8"/>
    <p:sldId id="454" r:id="rId9"/>
    <p:sldId id="455" r:id="rId10"/>
    <p:sldId id="456" r:id="rId11"/>
    <p:sldId id="397" r:id="rId12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38" autoAdjust="0"/>
    <p:restoredTop sz="94660"/>
  </p:normalViewPr>
  <p:slideViewPr>
    <p:cSldViewPr snapToGrid="0">
      <p:cViewPr varScale="1">
        <p:scale>
          <a:sx n="82" d="100"/>
          <a:sy n="82" d="100"/>
        </p:scale>
        <p:origin x="3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5DA19-AB15-4E88-8BC5-DE3952238E51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116AF-6207-4805-876D-6399BF47C4B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10087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57150" y="0"/>
            <a:ext cx="2247901" cy="6858001"/>
            <a:chOff x="57150" y="0"/>
            <a:chExt cx="2247901" cy="6858001"/>
          </a:xfrm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r">
              <a:defRPr sz="6000">
                <a:solidFill>
                  <a:schemeClr val="bg1"/>
                </a:solidFill>
                <a:latin typeface="Bebas Neue" panose="020B0606020202050201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r">
              <a:buNone/>
              <a:defRPr sz="3200" b="1" cap="all" baseline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DCE03D40-A3C7-4DAA-8E15-56B0337D2C95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6530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19A5-C011-406F-A654-431AFD24CFCC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13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FEBF-D10D-4BC7-B0B0-564B41448FB6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47338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0BA7D-EA48-4763-937B-78C56F08B85D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5144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FA10-E9CA-401A-8054-96DA7E7D441F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4569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011CB-04F5-4029-86D6-BB731E35A003}" type="datetime1">
              <a:rPr lang="id-ID" smtClean="0"/>
              <a:t>09/06/2020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73216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65B0-34F8-4FFD-815A-8CD2013AEB5C}" type="datetime1">
              <a:rPr lang="id-ID" smtClean="0"/>
              <a:t>09/06/2020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049360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54A35-4CA0-4C44-BB25-DE4F3C30EB10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94247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D736-244B-40F8-B97E-EC1469EAD4C3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4960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34511"/>
          </a:xfrm>
        </p:spPr>
        <p:txBody>
          <a:bodyPr>
            <a:normAutofit/>
          </a:bodyPr>
          <a:lstStyle>
            <a:lvl1pPr algn="r">
              <a:defRPr sz="6000">
                <a:solidFill>
                  <a:schemeClr val="bg1"/>
                </a:solidFill>
                <a:latin typeface="Bebas Neue" panose="020B0606020202050201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727200"/>
            <a:ext cx="9905999" cy="4064001"/>
          </a:xfrm>
        </p:spPr>
        <p:txBody>
          <a:bodyPr>
            <a:normAutofit/>
          </a:bodyPr>
          <a:lstStyle>
            <a:lvl1pPr marL="465138" indent="-465138"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914400" indent="-457200">
              <a:lnSpc>
                <a:spcPct val="100000"/>
              </a:lnSpc>
              <a:spcBef>
                <a:spcPts val="0"/>
              </a:spcBef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379538" indent="-465138">
              <a:lnSpc>
                <a:spcPct val="100000"/>
              </a:lnSpc>
              <a:spcBef>
                <a:spcPts val="0"/>
              </a:spcBef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828800" indent="-457200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293938" indent="-465138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2903-7724-4C61-A7D1-761794A3D28E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96739" y="5989983"/>
            <a:ext cx="771089" cy="868017"/>
          </a:xfrm>
          <a:solidFill>
            <a:schemeClr val="tx1">
              <a:lumMod val="50000"/>
            </a:schemeClr>
          </a:solidFill>
          <a:ln>
            <a:noFill/>
          </a:ln>
        </p:spPr>
        <p:txBody>
          <a:bodyPr/>
          <a:lstStyle>
            <a:lvl1pPr algn="ctr">
              <a:defRPr sz="4000">
                <a:latin typeface="Bebas Neue" panose="020B0606020202050201" pitchFamily="34" charset="0"/>
              </a:defRPr>
            </a:lvl1pPr>
          </a:lstStyle>
          <a:p>
            <a:fld id="{31848269-4195-42B5-A56B-8E6FAD82AF4A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66542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B872-9E70-49BD-AEDB-B513396A9BC9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3233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AD8E-3F11-4640-B56D-C1D07FD54242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95385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8DF6-55C3-41DD-831D-745B8CAAFFB9}" type="datetime1">
              <a:rPr lang="id-ID" smtClean="0"/>
              <a:t>09/06/2020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3398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61E57-8E20-4D0D-BDD5-DD70F76FEAA7}" type="datetime1">
              <a:rPr lang="id-ID" smtClean="0"/>
              <a:t>09/06/2020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63971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ABB6-9A04-4F0A-8392-87902E25C9EC}" type="datetime1">
              <a:rPr lang="id-ID" smtClean="0"/>
              <a:t>09/06/2020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1079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4C61-14E9-4481-90FB-141D60729D8E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38610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15A1-7758-4819-A141-5B57F1928AE0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829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14000"/>
            <a:lum/>
          </a:blip>
          <a:srcRect/>
          <a:stretch>
            <a:fillRect l="78000" t="58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-9525" y="0"/>
            <a:ext cx="1216025" cy="6858001"/>
            <a:chOff x="-9525" y="0"/>
            <a:chExt cx="1216025" cy="6858001"/>
          </a:xfrm>
        </p:grpSpPr>
        <p:sp>
          <p:nvSpPr>
            <p:cNvPr id="21" name="Rectangle 5"/>
            <p:cNvSpPr>
              <a:spLocks noChangeArrowheads="1"/>
            </p:cNvSpPr>
            <p:nvPr/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2" name="Freeform 6"/>
            <p:cNvSpPr>
              <a:spLocks noEditPoints="1"/>
            </p:cNvSpPr>
            <p:nvPr/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7"/>
            <p:cNvSpPr>
              <a:spLocks noEditPoints="1"/>
            </p:cNvSpPr>
            <p:nvPr/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8"/>
            <p:cNvSpPr/>
            <p:nvPr/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9"/>
            <p:cNvSpPr>
              <a:spLocks noEditPoints="1"/>
            </p:cNvSpPr>
            <p:nvPr/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0"/>
            <p:cNvSpPr/>
            <p:nvPr/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11"/>
            <p:cNvSpPr/>
            <p:nvPr/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12"/>
            <p:cNvSpPr>
              <a:spLocks noEditPoints="1"/>
            </p:cNvSpPr>
            <p:nvPr/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13"/>
            <p:cNvSpPr>
              <a:spLocks noEditPoints="1"/>
            </p:cNvSpPr>
            <p:nvPr/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14"/>
            <p:cNvSpPr/>
            <p:nvPr/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15"/>
            <p:cNvSpPr>
              <a:spLocks noEditPoints="1"/>
            </p:cNvSpPr>
            <p:nvPr/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Line 16"/>
            <p:cNvSpPr>
              <a:spLocks noChangeShapeType="1"/>
            </p:cNvSpPr>
            <p:nvPr/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solidFill>
              <a:schemeClr val="tx1">
                <a:lumMod val="65000"/>
              </a:schemeClr>
            </a:solidFill>
            <a:ln w="15" cap="flat">
              <a:solidFill>
                <a:schemeClr val="tx1">
                  <a:lumMod val="65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34" name="Freeform 18"/>
            <p:cNvSpPr/>
            <p:nvPr/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19"/>
            <p:cNvSpPr/>
            <p:nvPr/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0"/>
            <p:cNvSpPr>
              <a:spLocks noEditPoints="1"/>
            </p:cNvSpPr>
            <p:nvPr/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Rectangle 21"/>
            <p:cNvSpPr>
              <a:spLocks noChangeArrowheads="1"/>
            </p:cNvSpPr>
            <p:nvPr/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38" name="Freeform 22"/>
            <p:cNvSpPr/>
            <p:nvPr/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23"/>
            <p:cNvSpPr>
              <a:spLocks noEditPoints="1"/>
            </p:cNvSpPr>
            <p:nvPr/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" name="Freeform 25"/>
            <p:cNvSpPr>
              <a:spLocks noEditPoints="1"/>
            </p:cNvSpPr>
            <p:nvPr/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26"/>
            <p:cNvSpPr/>
            <p:nvPr/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27"/>
            <p:cNvSpPr/>
            <p:nvPr/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28"/>
            <p:cNvSpPr>
              <a:spLocks noEditPoints="1"/>
            </p:cNvSpPr>
            <p:nvPr/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29"/>
            <p:cNvSpPr>
              <a:spLocks noEditPoints="1"/>
            </p:cNvSpPr>
            <p:nvPr/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0"/>
            <p:cNvSpPr/>
            <p:nvPr/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31"/>
            <p:cNvSpPr>
              <a:spLocks noEditPoints="1"/>
            </p:cNvSpPr>
            <p:nvPr/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grpSp>
        <p:nvGrpSpPr>
          <p:cNvPr id="10" name="Group 9"/>
          <p:cNvGrpSpPr/>
          <p:nvPr/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1">
              <a:lumMod val="65000"/>
            </a:schemeClr>
          </a:solidFill>
        </p:grpSpPr>
        <p:sp>
          <p:nvSpPr>
            <p:cNvPr id="11" name="Freeform 32"/>
            <p:cNvSpPr/>
            <p:nvPr/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" name="Freeform 33"/>
            <p:cNvSpPr>
              <a:spLocks noEditPoints="1"/>
            </p:cNvSpPr>
            <p:nvPr/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34"/>
            <p:cNvSpPr>
              <a:spLocks noEditPoints="1"/>
            </p:cNvSpPr>
            <p:nvPr/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35"/>
            <p:cNvSpPr/>
            <p:nvPr/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Freeform 36"/>
            <p:cNvSpPr>
              <a:spLocks noEditPoints="1"/>
            </p:cNvSpPr>
            <p:nvPr/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37"/>
            <p:cNvSpPr/>
            <p:nvPr/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38"/>
            <p:cNvSpPr>
              <a:spLocks noEditPoints="1"/>
            </p:cNvSpPr>
            <p:nvPr/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39"/>
            <p:cNvSpPr/>
            <p:nvPr/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40"/>
            <p:cNvSpPr>
              <a:spLocks noEditPoints="1"/>
            </p:cNvSpPr>
            <p:nvPr/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Rectangle 41"/>
            <p:cNvSpPr>
              <a:spLocks noChangeArrowheads="1"/>
            </p:cNvSpPr>
            <p:nvPr/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B5BE-1271-4947-84C7-5ABACBA0B70E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607087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32646" y="4131314"/>
            <a:ext cx="62155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Mohammad Nasucha, S.T., M.Sc., Ph.D.</a:t>
            </a:r>
            <a:endParaRPr lang="id-ID" sz="24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r"/>
            <a:endParaRPr lang="id-ID" sz="24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99960" y="5008478"/>
            <a:ext cx="464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Program </a:t>
            </a:r>
            <a:r>
              <a:rPr lang="en-US" sz="16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Studi</a:t>
            </a: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Teknik</a:t>
            </a: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Informatika</a:t>
            </a:r>
            <a:endParaRPr lang="en-US" sz="16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r"/>
            <a:r>
              <a:rPr lang="en-US" sz="16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Universitas</a:t>
            </a: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Pembangunan Jaya</a:t>
            </a:r>
            <a:endParaRPr lang="id-ID" sz="16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r"/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Jl. </a:t>
            </a:r>
            <a:r>
              <a:rPr lang="en-US" sz="16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Cendrawasih</a:t>
            </a: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16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Sawah</a:t>
            </a: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Baru</a:t>
            </a: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16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Bintaro</a:t>
            </a: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Jaya</a:t>
            </a:r>
          </a:p>
          <a:p>
            <a:pPr algn="r"/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Tangerang Selatan</a:t>
            </a:r>
            <a:endParaRPr lang="id-ID" sz="16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flipH="1">
            <a:off x="2086286" y="1173480"/>
            <a:ext cx="912558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Komputer </a:t>
            </a:r>
            <a:r>
              <a:rPr lang="en-US" sz="6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dan</a:t>
            </a: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Masyarakat</a:t>
            </a:r>
            <a:endParaRPr lang="en-US" sz="6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n-US" sz="44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INF210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AFD47666-9379-4BEE-9E25-DCD10A19355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415536" y="4049757"/>
            <a:ext cx="1685925" cy="149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824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717" y="-161977"/>
            <a:ext cx="10815136" cy="52901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6.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Etika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Berjualan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Online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E35B363-BBC0-4F97-8F95-4AC0E1DAAE53}"/>
              </a:ext>
            </a:extLst>
          </p:cNvPr>
          <p:cNvCxnSpPr>
            <a:cxnSpLocks/>
          </p:cNvCxnSpPr>
          <p:nvPr/>
        </p:nvCxnSpPr>
        <p:spPr>
          <a:xfrm>
            <a:off x="629392" y="550985"/>
            <a:ext cx="110528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95621432-5F89-4B09-B4B7-C97802108DE7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4789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17A42CBE-CD13-414F-8DAC-3E460C656FD1}"/>
              </a:ext>
            </a:extLst>
          </p:cNvPr>
          <p:cNvSpPr txBox="1">
            <a:spLocks/>
          </p:cNvSpPr>
          <p:nvPr/>
        </p:nvSpPr>
        <p:spPr>
          <a:xfrm>
            <a:off x="509717" y="631538"/>
            <a:ext cx="10815136" cy="55627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Jual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beli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online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sudah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menjadi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bagian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penting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cara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hidup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manusia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era internet.  Hal-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hal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perlu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diperhatikan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ketika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seseorang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berjualan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secara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online,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a.l.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: </a:t>
            </a:r>
          </a:p>
          <a:p>
            <a:pPr marL="0" indent="0" algn="just"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Gunakan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identitas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asli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Sampaikan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spesifikasi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produk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jujur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dan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selengkap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mungkin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Sampaikan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keterangan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penting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lain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tentang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produk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jika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ada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),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seperti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cara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menggunakan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produk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hal-hal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perlu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dihindari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saat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menggunakan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produk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dll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Sampaikan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jelas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jumlah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stok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tersedia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dan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selalu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lakukan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update.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Jawablah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santun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dan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sesegera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mungkin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pertanyaan-pertanyaan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calon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pembeli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berkaitan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produk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dan proses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pembelian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Setelah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pembeli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membayar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lakukan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kewajiban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Anda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selekasnya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seperti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penyiapan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produk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4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packing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dan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pengiriman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985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740230" y="2194287"/>
            <a:ext cx="992777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cap="all" baseline="0">
                <a:solidFill>
                  <a:schemeClr val="bg1"/>
                </a:solidFill>
                <a:latin typeface="Bebas Neue" panose="020B0606020202050201" pitchFamily="34" charset="0"/>
                <a:ea typeface="+mj-ea"/>
                <a:cs typeface="+mj-cs"/>
              </a:defRPr>
            </a:lvl1pPr>
          </a:lstStyle>
          <a:p>
            <a:endParaRPr lang="id-ID" sz="4400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607129" y="2360067"/>
            <a:ext cx="9927770" cy="1028020"/>
          </a:xfrm>
        </p:spPr>
        <p:txBody>
          <a:bodyPr>
            <a:normAutofit/>
          </a:bodyPr>
          <a:lstStyle/>
          <a:p>
            <a:pPr algn="ctr"/>
            <a:r>
              <a:rPr lang="en-US" sz="54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Terima</a:t>
            </a:r>
            <a:r>
              <a:rPr lang="en-US" sz="5400" cap="none" dirty="0">
                <a:latin typeface="Cambria" panose="02040503050406030204" pitchFamily="18" charset="0"/>
                <a:ea typeface="Cambria" panose="02040503050406030204" pitchFamily="18" charset="0"/>
              </a:rPr>
              <a:t> Kasih</a:t>
            </a:r>
            <a:endParaRPr lang="id-ID" sz="5400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142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28982" y="1322564"/>
            <a:ext cx="9905999" cy="37066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4000" dirty="0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Sesi Kuliah Ke-10</a:t>
            </a:r>
          </a:p>
          <a:p>
            <a:pPr marL="0" indent="0">
              <a:buNone/>
            </a:pPr>
            <a:endParaRPr lang="id-ID" sz="4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000" dirty="0" err="1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Etika</a:t>
            </a:r>
            <a:r>
              <a:rPr lang="en-US" sz="4000" dirty="0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Menggunakan</a:t>
            </a:r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Komputer dan Internet</a:t>
            </a:r>
            <a:endParaRPr lang="id-ID" sz="4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101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717" y="21973"/>
            <a:ext cx="11365608" cy="5290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Pengertian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E35B363-BBC0-4F97-8F95-4AC0E1DAAE53}"/>
              </a:ext>
            </a:extLst>
          </p:cNvPr>
          <p:cNvCxnSpPr>
            <a:cxnSpLocks/>
          </p:cNvCxnSpPr>
          <p:nvPr/>
        </p:nvCxnSpPr>
        <p:spPr>
          <a:xfrm>
            <a:off x="629392" y="550985"/>
            <a:ext cx="110528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95621432-5F89-4B09-B4B7-C97802108DE7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1365608" cy="60425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Etika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Menggunakan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Komputer dan Internet</a:t>
            </a:r>
            <a:endParaRPr lang="id-ID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dimaksudkan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pada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pembahasan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adalah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kaidah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kesantunan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perlu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diperhatikan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oleh para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pengguna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komputer dan internet.   </a:t>
            </a:r>
          </a:p>
        </p:txBody>
      </p:sp>
    </p:spTree>
    <p:extLst>
      <p:ext uri="{BB962C8B-B14F-4D97-AF65-F5344CB8AC3E}">
        <p14:creationId xmlns:p14="http://schemas.microsoft.com/office/powerpoint/2010/main" val="2210159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717" y="21973"/>
            <a:ext cx="11365608" cy="5290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Bagian-bagian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Etika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E35B363-BBC0-4F97-8F95-4AC0E1DAAE53}"/>
              </a:ext>
            </a:extLst>
          </p:cNvPr>
          <p:cNvCxnSpPr>
            <a:cxnSpLocks/>
          </p:cNvCxnSpPr>
          <p:nvPr/>
        </p:nvCxnSpPr>
        <p:spPr>
          <a:xfrm>
            <a:off x="629392" y="550985"/>
            <a:ext cx="110528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95621432-5F89-4B09-B4B7-C97802108DE7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1365608" cy="60425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Bagian-bagian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Etika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antara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lain:</a:t>
            </a:r>
          </a:p>
          <a:p>
            <a:pPr marL="0" indent="0" algn="just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Etika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menggunakan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komputer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sendiri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Etika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menggunakan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komputer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institusi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Etika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meminjam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komputer orang lain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Etika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berkomunikasi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menggunakan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email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Etika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menggunakan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media sosial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Etika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berjualan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secara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daring (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online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81306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717" y="-161977"/>
            <a:ext cx="10815136" cy="52901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1.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Etika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Menggunakan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Komputer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Sendiri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E35B363-BBC0-4F97-8F95-4AC0E1DAAE53}"/>
              </a:ext>
            </a:extLst>
          </p:cNvPr>
          <p:cNvCxnSpPr>
            <a:cxnSpLocks/>
          </p:cNvCxnSpPr>
          <p:nvPr/>
        </p:nvCxnSpPr>
        <p:spPr>
          <a:xfrm>
            <a:off x="629392" y="550985"/>
            <a:ext cx="110528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95621432-5F89-4B09-B4B7-C97802108DE7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4789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17A42CBE-CD13-414F-8DAC-3E460C656FD1}"/>
              </a:ext>
            </a:extLst>
          </p:cNvPr>
          <p:cNvSpPr txBox="1">
            <a:spLocks/>
          </p:cNvSpPr>
          <p:nvPr/>
        </p:nvSpPr>
        <p:spPr>
          <a:xfrm>
            <a:off x="509717" y="631538"/>
            <a:ext cx="10815136" cy="67279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Yang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dimaksud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komputer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konteks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bisa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berupa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PC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maupun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smartphone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menggunakan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komputer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sendiri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hal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perlu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diperhatikan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a.l.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adalah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Memastikan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bahwa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suara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dari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komputer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tidak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mengganggu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orang di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sekitarnya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Memastikan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bahwa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konten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tidak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ditujukan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anak-anak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tidak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terlihat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oleh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anak-anak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itu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Disarankan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menerapkan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password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sign in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mengantisipasi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kondisi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di mana Anda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meninggalkan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komputer,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disarankan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mengatur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pewaktuan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tidak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terlalu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lama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screen lock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dan </a:t>
            </a:r>
            <a:r>
              <a:rPr lang="en-US" sz="24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sleep. </a:t>
            </a:r>
          </a:p>
        </p:txBody>
      </p:sp>
    </p:spTree>
    <p:extLst>
      <p:ext uri="{BB962C8B-B14F-4D97-AF65-F5344CB8AC3E}">
        <p14:creationId xmlns:p14="http://schemas.microsoft.com/office/powerpoint/2010/main" val="9357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717" y="-161977"/>
            <a:ext cx="10815136" cy="52901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2.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Etika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Menggunakan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Komputer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Institusi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E35B363-BBC0-4F97-8F95-4AC0E1DAAE53}"/>
              </a:ext>
            </a:extLst>
          </p:cNvPr>
          <p:cNvCxnSpPr>
            <a:cxnSpLocks/>
          </p:cNvCxnSpPr>
          <p:nvPr/>
        </p:nvCxnSpPr>
        <p:spPr>
          <a:xfrm>
            <a:off x="629392" y="550985"/>
            <a:ext cx="110528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95621432-5F89-4B09-B4B7-C97802108DE7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4789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17A42CBE-CD13-414F-8DAC-3E460C656FD1}"/>
              </a:ext>
            </a:extLst>
          </p:cNvPr>
          <p:cNvSpPr txBox="1">
            <a:spLocks/>
          </p:cNvSpPr>
          <p:nvPr/>
        </p:nvSpPr>
        <p:spPr>
          <a:xfrm>
            <a:off x="509717" y="631538"/>
            <a:ext cx="10815136" cy="55627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sebuah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institusi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seperti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kampus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sekolah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organisasi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sosial,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instansi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negara,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perusahaan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swasta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lazim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bahwa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orang-orang yang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terlibat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di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dalamnya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stakeholders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memperoleh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wewenang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menggunakan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komputer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institusi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menggunakan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komputer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milik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institusi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hendaknya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seseorang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memperhatikan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aspek-aspek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etika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sbb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.:</a:t>
            </a:r>
          </a:p>
          <a:p>
            <a:pPr marL="0" indent="0" algn="just">
              <a:buNone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Tentang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penerapan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passwor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Gunakan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password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sebagaimana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ditentukan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instansi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jika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hal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menjadi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kebijakan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Jika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ada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aturan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khusus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gunakan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password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pilihan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sendiri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namun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pastikan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menghapus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passwor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saat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Anda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berhenti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bekerja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pada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institusi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marL="457200" lvl="1" indent="0" algn="just">
              <a:buNone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Tentang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data yang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disimpan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Lakukan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backup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data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secara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rutin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menghindari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kebocoran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data,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sebisa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mungkin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hindari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backu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 pada 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cloud,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kecuali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diijinkan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oleh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institusi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cloud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tersebut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milik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institusi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Usahakan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agar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menyimpan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data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pribadi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001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717" y="-161977"/>
            <a:ext cx="10815136" cy="52901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3.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Etika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Meminjam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Komputer Orang Lain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E35B363-BBC0-4F97-8F95-4AC0E1DAAE53}"/>
              </a:ext>
            </a:extLst>
          </p:cNvPr>
          <p:cNvCxnSpPr>
            <a:cxnSpLocks/>
          </p:cNvCxnSpPr>
          <p:nvPr/>
        </p:nvCxnSpPr>
        <p:spPr>
          <a:xfrm>
            <a:off x="629392" y="550985"/>
            <a:ext cx="110528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95621432-5F89-4B09-B4B7-C97802108DE7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4789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17A42CBE-CD13-414F-8DAC-3E460C656FD1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55627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Aft>
                <a:spcPts val="1200"/>
              </a:spcAft>
              <a:buNone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Pada era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sekarang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hampir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setiap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komputer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bersifat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pribadi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sehingga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pada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prinsipnya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sebisa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mungkin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hindari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meminjam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komputer orang lain.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Jika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Anda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terpaksa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meminjam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komputer orang lain,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perhatikan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aspek-aspek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berikut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: 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Hendaknya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menanyakan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passwor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 komputer,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melainkan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meminta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pemilik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agar 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sign in.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menjaga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keamanan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data komputer,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sesudah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selesai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memakai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lakukan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sign out.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Agar Anda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menularkan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malware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(virus,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dll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.),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hindari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mencolokkan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usb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flash disk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maupun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smartphone Anda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komputer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pinjaman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Lakukan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pemindahan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file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melalui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email,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mengingat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aplikasi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email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biasanya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menyediakan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layanan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pemindaian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malware.     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Jika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selama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menggunakan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komputer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tersebut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Anda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melakukan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sign in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aplikasi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daring (google,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facebook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dll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sesudah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selesai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lakukan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sign out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dari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akun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kemudian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hapus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akun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Anda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dari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daftar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akun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pada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halaman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sign in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aplikasi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tersebut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Ada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dua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manfaat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dari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hal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:</a:t>
            </a:r>
          </a:p>
          <a:p>
            <a:pPr lvl="1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Menjaga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keamanan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akun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Anda</a:t>
            </a:r>
          </a:p>
          <a:p>
            <a:pPr lvl="1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Agar Anda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meninggalkan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“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sampah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” pada komputer orang lain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751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717" y="-161977"/>
            <a:ext cx="10815136" cy="52901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4.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Etika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Berkomunikasi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Menggunakan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Email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E35B363-BBC0-4F97-8F95-4AC0E1DAAE53}"/>
              </a:ext>
            </a:extLst>
          </p:cNvPr>
          <p:cNvCxnSpPr>
            <a:cxnSpLocks/>
          </p:cNvCxnSpPr>
          <p:nvPr/>
        </p:nvCxnSpPr>
        <p:spPr>
          <a:xfrm>
            <a:off x="629392" y="550985"/>
            <a:ext cx="110528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95621432-5F89-4B09-B4B7-C97802108DE7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4789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17A42CBE-CD13-414F-8DAC-3E460C656FD1}"/>
              </a:ext>
            </a:extLst>
          </p:cNvPr>
          <p:cNvSpPr txBox="1">
            <a:spLocks/>
          </p:cNvSpPr>
          <p:nvPr/>
        </p:nvSpPr>
        <p:spPr>
          <a:xfrm>
            <a:off x="509717" y="631538"/>
            <a:ext cx="10815136" cy="55627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Surat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elektronik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surel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electronic mail (email)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merupakan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fasilitas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surat-menyurat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menggunakan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internet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sebagai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infrastruktur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pengiriman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n-US" sz="16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Hal-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hal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yang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perlu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diperhatikan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a.l.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endParaRPr lang="en-US" sz="16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Pada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prinsipnya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pertahankan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setiap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unsur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kesantunan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sudah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diterapkan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pada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surat-menyurat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non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elektronik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misalnya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Gunakan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judul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</a:t>
            </a:r>
            <a:r>
              <a:rPr lang="en-US" sz="16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subject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 yang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jelas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dan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singkat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padat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misalnya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“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Pemberitahuan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Hari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Libur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”.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Gunakan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sapaan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sopan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menyebutkan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nama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orang yang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dituju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pada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konteks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formal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misalnya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“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Yth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Bpk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Ardiyanto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Arifin”, “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Yth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Pelanggan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”, “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Ibu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Pimpinan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ysh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”., pada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konteks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semi formal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misalnya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“Dear Friends”, “Halo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Mba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Elsa”,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dll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Tutup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surat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ucapan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terima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kasih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Tuliskan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kata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salam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di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atas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nama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Anda,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misalnya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“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Hormat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saya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”, “Salam”,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dll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Tuliskan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nama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identitas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Anda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jelas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: 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nama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nama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institusi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disarankan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), dan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nomor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telpon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institusi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disarankan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), dan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nomor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hp (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disarankan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). 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Catatan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Tanggal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otomatis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dicantumkan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oleh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aplikasi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email</a:t>
            </a:r>
          </a:p>
          <a:p>
            <a:pPr lvl="1" algn="just">
              <a:buFont typeface="Wingdings" panose="05000000000000000000" pitchFamily="2" charset="2"/>
              <a:buChar char="ü"/>
            </a:pPr>
            <a:endParaRPr lang="en-US" sz="16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Berhati-hati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pastikan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tidak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salah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mengetik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nama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/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alamat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email yang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dituju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n-US" sz="16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Bedakan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pengertian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“To” dan “CC”,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yaitu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bahwa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“To”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berisi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alamat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email orang yang Anda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tuju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sedangkan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“CC”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berisi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alamat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email orang yang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tidak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dituju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tetapi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perlu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mengetahui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isi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surat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n-US" sz="16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Tidak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dibenarkan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meneruskan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semua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sebagian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isi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email yang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bersifat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pribadi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kepada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orang lain,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kecuali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diminta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secara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legal oleh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aparat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penegak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hukum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0273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717" y="-161977"/>
            <a:ext cx="10815136" cy="52901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5.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Etika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Menggunakan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Media Sosial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E35B363-BBC0-4F97-8F95-4AC0E1DAAE53}"/>
              </a:ext>
            </a:extLst>
          </p:cNvPr>
          <p:cNvCxnSpPr>
            <a:cxnSpLocks/>
          </p:cNvCxnSpPr>
          <p:nvPr/>
        </p:nvCxnSpPr>
        <p:spPr>
          <a:xfrm>
            <a:off x="629392" y="550985"/>
            <a:ext cx="110528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95621432-5F89-4B09-B4B7-C97802108DE7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4789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17A42CBE-CD13-414F-8DAC-3E460C656FD1}"/>
              </a:ext>
            </a:extLst>
          </p:cNvPr>
          <p:cNvSpPr txBox="1">
            <a:spLocks/>
          </p:cNvSpPr>
          <p:nvPr/>
        </p:nvSpPr>
        <p:spPr>
          <a:xfrm>
            <a:off x="509717" y="631538"/>
            <a:ext cx="10815136" cy="55627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Media sosial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merupakan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salah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satu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fasilitas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penting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bagi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manusia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era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informasi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bersosialisasi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Hal-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hal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perlu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diperhatikan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menggunakan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media sosial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a.l.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: </a:t>
            </a:r>
          </a:p>
          <a:p>
            <a:pPr marL="0" indent="0" algn="just">
              <a:buNone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Gunakan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identitas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asli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Gunakan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media sosial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tujuan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positif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misalnya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bersilaturahim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menyatakan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profil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Anda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secara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semi formal (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eksistensi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mengiklankan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produk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Gunakan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bahasa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santun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Bahasa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pergaulan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bisa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digunakan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menghilangkan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jarak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menyampaikan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candaan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namun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melewati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batas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Unggahlah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status,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gambar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video,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dll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yang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bersifat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positif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seperti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konten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menghibur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informasi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penting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benar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bukan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hoax),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pencapaian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bisa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menginspirasi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orang lain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tanpa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menggurui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Hindari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membuat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status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memberi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komentar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kepada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akun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lain yang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merusak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nama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baik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orang lain.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Hindari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memberi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komentar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kepada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akun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lain yang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berpotensi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menimbulkan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ketidaknyamanan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sakit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hati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benci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Lakukan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komentar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kepada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akun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lain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semata-mata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tujuan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mempererat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pertemanan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46987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11582</TotalTime>
  <Words>1032</Words>
  <Application>Microsoft Office PowerPoint</Application>
  <PresentationFormat>Widescreen</PresentationFormat>
  <Paragraphs>94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Bebas Neue</vt:lpstr>
      <vt:lpstr>Calibri</vt:lpstr>
      <vt:lpstr>Cambria</vt:lpstr>
      <vt:lpstr>Century Gothic</vt:lpstr>
      <vt:lpstr>Trebuchet MS</vt:lpstr>
      <vt:lpstr>Tw Cen MT</vt:lpstr>
      <vt:lpstr>Wingdings</vt:lpstr>
      <vt:lpstr>Circuit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 Kasih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TIF UPJ</dc:creator>
  <cp:lastModifiedBy>MN</cp:lastModifiedBy>
  <cp:revision>637</cp:revision>
  <dcterms:created xsi:type="dcterms:W3CDTF">2013-09-02T01:09:44Z</dcterms:created>
  <dcterms:modified xsi:type="dcterms:W3CDTF">2020-06-09T01:32:15Z</dcterms:modified>
</cp:coreProperties>
</file>