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4"/>
  </p:notesMasterIdLst>
  <p:sldIdLst>
    <p:sldId id="303" r:id="rId2"/>
    <p:sldId id="440" r:id="rId3"/>
    <p:sldId id="380" r:id="rId4"/>
    <p:sldId id="443" r:id="rId5"/>
    <p:sldId id="447" r:id="rId6"/>
    <p:sldId id="446" r:id="rId7"/>
    <p:sldId id="454" r:id="rId8"/>
    <p:sldId id="451" r:id="rId9"/>
    <p:sldId id="452" r:id="rId10"/>
    <p:sldId id="453" r:id="rId11"/>
    <p:sldId id="455" r:id="rId12"/>
    <p:sldId id="456" r:id="rId13"/>
    <p:sldId id="457" r:id="rId14"/>
    <p:sldId id="458" r:id="rId15"/>
    <p:sldId id="448" r:id="rId16"/>
    <p:sldId id="459" r:id="rId17"/>
    <p:sldId id="461" r:id="rId18"/>
    <p:sldId id="460" r:id="rId19"/>
    <p:sldId id="462" r:id="rId20"/>
    <p:sldId id="449" r:id="rId21"/>
    <p:sldId id="450" r:id="rId22"/>
    <p:sldId id="397" r:id="rId2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1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C5DA19-AB15-4E88-8BC5-DE3952238E51}" type="datetimeFigureOut">
              <a:rPr lang="id-ID" smtClean="0"/>
              <a:t>09/06/2020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116AF-6207-4805-876D-6399BF47C4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08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57150" y="0"/>
            <a:ext cx="2247901" cy="6858001"/>
            <a:chOff x="57150" y="0"/>
            <a:chExt cx="2247901" cy="6858001"/>
          </a:xfrm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50000"/>
              </a:schemeClr>
            </a:solidFill>
            <a:ln>
              <a:solidFill>
                <a:schemeClr val="tx1">
                  <a:lumMod val="5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r">
              <a:buNone/>
              <a:defRPr sz="3200" b="1" cap="all" baseline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DCE03D40-A3C7-4DAA-8E15-56B0337D2C95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6530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9A5-C011-406F-A654-431AFD24CFCC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3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5FEBF-D10D-4BC7-B0B0-564B41448FB6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7338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0BA7D-EA48-4763-937B-78C56F08B85D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5144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FA10-E9CA-401A-8054-96DA7E7D441F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569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011CB-04F5-4029-86D6-BB731E35A003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216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065B0-34F8-4FFD-815A-8CD2013AEB5C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4936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54A35-4CA0-4C44-BB25-DE4F3C30EB10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4247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2D736-244B-40F8-B97E-EC1469EAD4C3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60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34511"/>
          </a:xfrm>
        </p:spPr>
        <p:txBody>
          <a:bodyPr>
            <a:normAutofit/>
          </a:bodyPr>
          <a:lstStyle>
            <a:lvl1pPr algn="r">
              <a:defRPr sz="6000">
                <a:solidFill>
                  <a:schemeClr val="bg1"/>
                </a:solidFill>
                <a:latin typeface="Bebas Neue" panose="020B0606020202050201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727200"/>
            <a:ext cx="9905999" cy="4064001"/>
          </a:xfrm>
        </p:spPr>
        <p:txBody>
          <a:bodyPr>
            <a:normAutofit/>
          </a:bodyPr>
          <a:lstStyle>
            <a:lvl1pPr marL="465138" indent="-465138">
              <a:lnSpc>
                <a:spcPct val="100000"/>
              </a:lnSpc>
              <a:spcBef>
                <a:spcPts val="0"/>
              </a:spcBef>
              <a:defRPr sz="32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914400" indent="-457200">
              <a:lnSpc>
                <a:spcPct val="100000"/>
              </a:lnSpc>
              <a:spcBef>
                <a:spcPts val="0"/>
              </a:spcBef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1379538" indent="-465138">
              <a:lnSpc>
                <a:spcPct val="100000"/>
              </a:lnSpc>
              <a:spcBef>
                <a:spcPts val="0"/>
              </a:spcBef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1828800" indent="-457200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2293938" indent="-465138">
              <a:lnSpc>
                <a:spcPct val="100000"/>
              </a:lnSpc>
              <a:spcBef>
                <a:spcPts val="0"/>
              </a:spcBef>
              <a:defRPr sz="2000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02903-7724-4C61-A7D1-761794A3D28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96739" y="5989983"/>
            <a:ext cx="771089" cy="868017"/>
          </a:xfrm>
          <a:solidFill>
            <a:schemeClr val="tx1">
              <a:lumMod val="50000"/>
            </a:schemeClr>
          </a:solidFill>
          <a:ln>
            <a:noFill/>
          </a:ln>
        </p:spPr>
        <p:txBody>
          <a:bodyPr/>
          <a:lstStyle>
            <a:lvl1pPr algn="ctr">
              <a:defRPr sz="4000">
                <a:latin typeface="Bebas Neue" panose="020B0606020202050201" pitchFamily="34" charset="0"/>
              </a:defRPr>
            </a:lvl1pPr>
          </a:lstStyle>
          <a:p>
            <a:fld id="{31848269-4195-42B5-A56B-8E6FAD82AF4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654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DB872-9E70-49BD-AEDB-B513396A9BC9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233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4AD8E-3F11-4640-B56D-C1D07FD54242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9538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8DF6-55C3-41DD-831D-745B8CAAFFB9}" type="datetime1">
              <a:rPr lang="id-ID" smtClean="0"/>
              <a:t>09/06/2020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39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1E57-8E20-4D0D-BDD5-DD70F76FEAA7}" type="datetime1">
              <a:rPr lang="id-ID" smtClean="0"/>
              <a:t>09/06/2020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3971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ABB6-9A04-4F0A-8392-87902E25C9EC}" type="datetime1">
              <a:rPr lang="id-ID" smtClean="0"/>
              <a:t>09/06/2020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107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44C61-14E9-4481-90FB-141D60729D8E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861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15A1-7758-4819-A141-5B57F1928AE0}" type="datetime1">
              <a:rPr lang="id-ID" smtClean="0"/>
              <a:t>09/06/2020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829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14000"/>
            <a:lum/>
          </a:blip>
          <a:srcRect/>
          <a:stretch>
            <a:fillRect l="78000" t="58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-9525" y="0"/>
            <a:ext cx="1216025" cy="6858001"/>
            <a:chOff x="-9525" y="0"/>
            <a:chExt cx="1216025" cy="6858001"/>
          </a:xfrm>
        </p:grpSpPr>
        <p:sp>
          <p:nvSpPr>
            <p:cNvPr id="21" name="Rectangle 5"/>
            <p:cNvSpPr>
              <a:spLocks noChangeArrowheads="1"/>
            </p:cNvSpPr>
            <p:nvPr/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22" name="Freeform 6"/>
            <p:cNvSpPr>
              <a:spLocks noEditPoints="1"/>
            </p:cNvSpPr>
            <p:nvPr/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7"/>
            <p:cNvSpPr>
              <a:spLocks noEditPoints="1"/>
            </p:cNvSpPr>
            <p:nvPr/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8"/>
            <p:cNvSpPr/>
            <p:nvPr/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9"/>
            <p:cNvSpPr>
              <a:spLocks noEditPoints="1"/>
            </p:cNvSpPr>
            <p:nvPr/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0"/>
            <p:cNvSpPr/>
            <p:nvPr/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1"/>
            <p:cNvSpPr/>
            <p:nvPr/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13"/>
            <p:cNvSpPr>
              <a:spLocks noEditPoints="1"/>
            </p:cNvSpPr>
            <p:nvPr/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14"/>
            <p:cNvSpPr/>
            <p:nvPr/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15"/>
            <p:cNvSpPr>
              <a:spLocks noEditPoints="1"/>
            </p:cNvSpPr>
            <p:nvPr/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solidFill>
              <a:schemeClr val="tx1">
                <a:lumMod val="65000"/>
              </a:schemeClr>
            </a:solidFill>
            <a:ln w="15" cap="flat">
              <a:solidFill>
                <a:schemeClr val="tx1">
                  <a:lumMod val="65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4" name="Freeform 18"/>
            <p:cNvSpPr/>
            <p:nvPr/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19"/>
            <p:cNvSpPr/>
            <p:nvPr/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Rectangle 21"/>
            <p:cNvSpPr>
              <a:spLocks noChangeArrowheads="1"/>
            </p:cNvSpPr>
            <p:nvPr/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8" name="Freeform 22"/>
            <p:cNvSpPr/>
            <p:nvPr/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23"/>
            <p:cNvSpPr>
              <a:spLocks noEditPoints="1"/>
            </p:cNvSpPr>
            <p:nvPr/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1" name="Freeform 25"/>
            <p:cNvSpPr>
              <a:spLocks noEditPoints="1"/>
            </p:cNvSpPr>
            <p:nvPr/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26"/>
            <p:cNvSpPr/>
            <p:nvPr/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27"/>
            <p:cNvSpPr/>
            <p:nvPr/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28"/>
            <p:cNvSpPr>
              <a:spLocks noEditPoints="1"/>
            </p:cNvSpPr>
            <p:nvPr/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29"/>
            <p:cNvSpPr>
              <a:spLocks noEditPoints="1"/>
            </p:cNvSpPr>
            <p:nvPr/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0"/>
            <p:cNvSpPr/>
            <p:nvPr/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31"/>
            <p:cNvSpPr>
              <a:spLocks noEditPoints="1"/>
            </p:cNvSpPr>
            <p:nvPr/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solidFill>
              <a:schemeClr val="tx1">
                <a:lumMod val="65000"/>
              </a:schemeClr>
            </a:solidFill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10" name="Group 9"/>
          <p:cNvGrpSpPr/>
          <p:nvPr/>
        </p:nvGrpSpPr>
        <p:grpSpPr>
          <a:xfrm>
            <a:off x="11364912" y="0"/>
            <a:ext cx="674688" cy="6848476"/>
            <a:chOff x="11364912" y="0"/>
            <a:chExt cx="674688" cy="6848476"/>
          </a:xfrm>
          <a:solidFill>
            <a:schemeClr val="tx1">
              <a:lumMod val="65000"/>
            </a:schemeClr>
          </a:solidFill>
        </p:grpSpPr>
        <p:sp>
          <p:nvSpPr>
            <p:cNvPr id="11" name="Freeform 32"/>
            <p:cNvSpPr/>
            <p:nvPr/>
          </p:nvSpPr>
          <p:spPr bwMode="auto">
            <a:xfrm>
              <a:off x="11483975" y="0"/>
              <a:ext cx="417513" cy="512763"/>
            </a:xfrm>
            <a:custGeom>
              <a:avLst/>
              <a:gdLst/>
              <a:ahLst/>
              <a:cxnLst/>
              <a:rect l="0" t="0" r="r" b="b"/>
              <a:pathLst>
                <a:path w="263" h="323">
                  <a:moveTo>
                    <a:pt x="12" y="323"/>
                  </a:moveTo>
                  <a:lnTo>
                    <a:pt x="0" y="314"/>
                  </a:lnTo>
                  <a:lnTo>
                    <a:pt x="203" y="108"/>
                  </a:lnTo>
                  <a:lnTo>
                    <a:pt x="248" y="0"/>
                  </a:lnTo>
                  <a:lnTo>
                    <a:pt x="263" y="6"/>
                  </a:lnTo>
                  <a:lnTo>
                    <a:pt x="218" y="117"/>
                  </a:lnTo>
                  <a:lnTo>
                    <a:pt x="218" y="117"/>
                  </a:lnTo>
                  <a:lnTo>
                    <a:pt x="12" y="32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" name="Freeform 33"/>
            <p:cNvSpPr>
              <a:spLocks noEditPoints="1"/>
            </p:cNvSpPr>
            <p:nvPr/>
          </p:nvSpPr>
          <p:spPr bwMode="auto">
            <a:xfrm>
              <a:off x="11364912" y="474663"/>
              <a:ext cx="157163" cy="152400"/>
            </a:xfrm>
            <a:custGeom>
              <a:avLst/>
              <a:gdLst/>
              <a:ahLst/>
              <a:cxnLst/>
              <a:rect l="0" t="0" r="r" b="b"/>
              <a:pathLst>
                <a:path w="33" h="32">
                  <a:moveTo>
                    <a:pt x="17" y="32"/>
                  </a:moveTo>
                  <a:cubicBezTo>
                    <a:pt x="13" y="32"/>
                    <a:pt x="9" y="30"/>
                    <a:pt x="6" y="27"/>
                  </a:cubicBezTo>
                  <a:cubicBezTo>
                    <a:pt x="0" y="21"/>
                    <a:pt x="0" y="11"/>
                    <a:pt x="6" y="5"/>
                  </a:cubicBezTo>
                  <a:cubicBezTo>
                    <a:pt x="9" y="2"/>
                    <a:pt x="13" y="0"/>
                    <a:pt x="17" y="0"/>
                  </a:cubicBezTo>
                  <a:cubicBezTo>
                    <a:pt x="21" y="0"/>
                    <a:pt x="25" y="2"/>
                    <a:pt x="28" y="5"/>
                  </a:cubicBezTo>
                  <a:cubicBezTo>
                    <a:pt x="31" y="8"/>
                    <a:pt x="33" y="12"/>
                    <a:pt x="33" y="16"/>
                  </a:cubicBezTo>
                  <a:cubicBezTo>
                    <a:pt x="33" y="20"/>
                    <a:pt x="31" y="24"/>
                    <a:pt x="28" y="27"/>
                  </a:cubicBezTo>
                  <a:cubicBezTo>
                    <a:pt x="25" y="30"/>
                    <a:pt x="21" y="32"/>
                    <a:pt x="17" y="32"/>
                  </a:cubicBezTo>
                  <a:close/>
                  <a:moveTo>
                    <a:pt x="17" y="4"/>
                  </a:moveTo>
                  <a:cubicBezTo>
                    <a:pt x="14" y="4"/>
                    <a:pt x="11" y="6"/>
                    <a:pt x="9" y="8"/>
                  </a:cubicBezTo>
                  <a:cubicBezTo>
                    <a:pt x="4" y="12"/>
                    <a:pt x="4" y="20"/>
                    <a:pt x="9" y="24"/>
                  </a:cubicBezTo>
                  <a:cubicBezTo>
                    <a:pt x="11" y="27"/>
                    <a:pt x="14" y="28"/>
                    <a:pt x="17" y="28"/>
                  </a:cubicBezTo>
                  <a:cubicBezTo>
                    <a:pt x="20" y="28"/>
                    <a:pt x="23" y="27"/>
                    <a:pt x="26" y="24"/>
                  </a:cubicBezTo>
                  <a:cubicBezTo>
                    <a:pt x="30" y="20"/>
                    <a:pt x="30" y="12"/>
                    <a:pt x="26" y="8"/>
                  </a:cubicBezTo>
                  <a:cubicBezTo>
                    <a:pt x="23" y="6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3" name="Freeform 34"/>
            <p:cNvSpPr>
              <a:spLocks noEditPoints="1"/>
            </p:cNvSpPr>
            <p:nvPr/>
          </p:nvSpPr>
          <p:spPr bwMode="auto">
            <a:xfrm>
              <a:off x="11631612" y="1539875"/>
              <a:ext cx="188913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35"/>
            <p:cNvSpPr/>
            <p:nvPr/>
          </p:nvSpPr>
          <p:spPr bwMode="auto">
            <a:xfrm>
              <a:off x="11531600" y="5694363"/>
              <a:ext cx="298450" cy="1154113"/>
            </a:xfrm>
            <a:custGeom>
              <a:avLst/>
              <a:gdLst/>
              <a:ahLst/>
              <a:cxnLst/>
              <a:rect l="0" t="0" r="r" b="b"/>
              <a:pathLst>
                <a:path w="188" h="727">
                  <a:moveTo>
                    <a:pt x="15" y="727"/>
                  </a:moveTo>
                  <a:lnTo>
                    <a:pt x="0" y="727"/>
                  </a:lnTo>
                  <a:lnTo>
                    <a:pt x="0" y="407"/>
                  </a:lnTo>
                  <a:lnTo>
                    <a:pt x="0" y="407"/>
                  </a:lnTo>
                  <a:lnTo>
                    <a:pt x="176" y="0"/>
                  </a:lnTo>
                  <a:lnTo>
                    <a:pt x="188" y="6"/>
                  </a:lnTo>
                  <a:lnTo>
                    <a:pt x="15" y="410"/>
                  </a:lnTo>
                  <a:lnTo>
                    <a:pt x="15" y="727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Freeform 36"/>
            <p:cNvSpPr>
              <a:spLocks noEditPoints="1"/>
            </p:cNvSpPr>
            <p:nvPr/>
          </p:nvSpPr>
          <p:spPr bwMode="auto">
            <a:xfrm>
              <a:off x="11772900" y="5551488"/>
              <a:ext cx="157163" cy="155575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5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25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9"/>
                    <a:pt x="4" y="16"/>
                  </a:cubicBezTo>
                  <a:cubicBezTo>
                    <a:pt x="4" y="23"/>
                    <a:pt x="10" y="29"/>
                    <a:pt x="17" y="29"/>
                  </a:cubicBezTo>
                  <a:cubicBezTo>
                    <a:pt x="23" y="29"/>
                    <a:pt x="29" y="23"/>
                    <a:pt x="29" y="16"/>
                  </a:cubicBezTo>
                  <a:cubicBezTo>
                    <a:pt x="29" y="9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37"/>
            <p:cNvSpPr/>
            <p:nvPr/>
          </p:nvSpPr>
          <p:spPr bwMode="auto">
            <a:xfrm>
              <a:off x="11710987" y="4763"/>
              <a:ext cx="304800" cy="1544638"/>
            </a:xfrm>
            <a:custGeom>
              <a:avLst/>
              <a:gdLst/>
              <a:ahLst/>
              <a:cxnLst/>
              <a:rect l="0" t="0" r="r" b="b"/>
              <a:pathLst>
                <a:path w="192" h="973">
                  <a:moveTo>
                    <a:pt x="15" y="973"/>
                  </a:moveTo>
                  <a:lnTo>
                    <a:pt x="0" y="973"/>
                  </a:lnTo>
                  <a:lnTo>
                    <a:pt x="0" y="790"/>
                  </a:lnTo>
                  <a:lnTo>
                    <a:pt x="174" y="614"/>
                  </a:lnTo>
                  <a:lnTo>
                    <a:pt x="174" y="0"/>
                  </a:lnTo>
                  <a:lnTo>
                    <a:pt x="192" y="0"/>
                  </a:lnTo>
                  <a:lnTo>
                    <a:pt x="192" y="620"/>
                  </a:lnTo>
                  <a:lnTo>
                    <a:pt x="15" y="796"/>
                  </a:lnTo>
                  <a:lnTo>
                    <a:pt x="15" y="973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38"/>
            <p:cNvSpPr>
              <a:spLocks noEditPoints="1"/>
            </p:cNvSpPr>
            <p:nvPr/>
          </p:nvSpPr>
          <p:spPr bwMode="auto">
            <a:xfrm>
              <a:off x="11636375" y="4867275"/>
              <a:ext cx="188913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39"/>
            <p:cNvSpPr/>
            <p:nvPr/>
          </p:nvSpPr>
          <p:spPr bwMode="auto">
            <a:xfrm>
              <a:off x="11441112" y="5046663"/>
              <a:ext cx="307975" cy="1801813"/>
            </a:xfrm>
            <a:custGeom>
              <a:avLst/>
              <a:gdLst/>
              <a:ahLst/>
              <a:cxnLst/>
              <a:rect l="0" t="0" r="r" b="b"/>
              <a:pathLst>
                <a:path w="194" h="1135">
                  <a:moveTo>
                    <a:pt x="18" y="1135"/>
                  </a:moveTo>
                  <a:lnTo>
                    <a:pt x="0" y="1135"/>
                  </a:lnTo>
                  <a:lnTo>
                    <a:pt x="0" y="354"/>
                  </a:lnTo>
                  <a:lnTo>
                    <a:pt x="176" y="177"/>
                  </a:lnTo>
                  <a:lnTo>
                    <a:pt x="176" y="0"/>
                  </a:lnTo>
                  <a:lnTo>
                    <a:pt x="194" y="0"/>
                  </a:lnTo>
                  <a:lnTo>
                    <a:pt x="194" y="183"/>
                  </a:lnTo>
                  <a:lnTo>
                    <a:pt x="18" y="360"/>
                  </a:lnTo>
                  <a:lnTo>
                    <a:pt x="18" y="1135"/>
                  </a:ln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40"/>
            <p:cNvSpPr>
              <a:spLocks noEditPoints="1"/>
            </p:cNvSpPr>
            <p:nvPr/>
          </p:nvSpPr>
          <p:spPr bwMode="auto">
            <a:xfrm>
              <a:off x="11849100" y="64166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Rectangle 41"/>
            <p:cNvSpPr>
              <a:spLocks noChangeArrowheads="1"/>
            </p:cNvSpPr>
            <p:nvPr/>
          </p:nvSpPr>
          <p:spPr bwMode="auto">
            <a:xfrm>
              <a:off x="11939587" y="6596063"/>
              <a:ext cx="23813" cy="25241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EB5BE-1271-4947-84C7-5ABACBA0B70E}" type="datetime1">
              <a:rPr lang="id-ID" smtClean="0"/>
              <a:t>09/06/2020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48269-4195-42B5-A56B-8E6FAD82AF4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607087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ational_Standard_Book_Number" TargetMode="External"/><Relationship Id="rId2" Type="http://schemas.openxmlformats.org/officeDocument/2006/relationships/hyperlink" Target="https://archive.org/details/computerforensic0000krus/page/39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Cybercrime#cite_ref-igiglobal.com_3-2" TargetMode="External"/><Relationship Id="rId4" Type="http://schemas.openxmlformats.org/officeDocument/2006/relationships/hyperlink" Target="https://en.wikipedia.org/wiki/Cybercrime#cite_ref-igiglobal.com_3-1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9361" y="4131314"/>
            <a:ext cx="62155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Mohammad Nasucha, S.T., M.Sc., Ph.D.</a:t>
            </a:r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endParaRPr lang="id-ID" sz="24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6675" y="5008478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Program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Studi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Teknik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Informatika</a:t>
            </a:r>
            <a:endParaRPr lang="en-US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Universitas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Pembangunan Jaya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Jl.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Cendrawasih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Sawah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Baru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Bintaro</a:t>
            </a:r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Jaya</a:t>
            </a:r>
          </a:p>
          <a:p>
            <a:pPr algn="r"/>
            <a:r>
              <a:rPr lang="en-US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Tangerang Selatan</a:t>
            </a:r>
            <a:endParaRPr lang="id-ID"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363001" y="1173480"/>
            <a:ext cx="91255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Komputer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</a:t>
            </a:r>
            <a:r>
              <a:rPr lang="en-US" sz="6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6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Masyarakat</a:t>
            </a:r>
            <a:endParaRPr lang="en-US" sz="60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INF210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AFD47666-9379-4BEE-9E25-DCD10A19355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692251" y="4049757"/>
            <a:ext cx="1685925" cy="149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71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Pemerasan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(Cyberextortion)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Pemerasan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cyberextortion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Terdapat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modus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operansi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informasi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denial-of-service (dos) attack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sehngga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lumpuh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memberikan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layanan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kemudian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tebusan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korban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syarat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agar dos attack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dihentikan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6355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Modus operandi yang lain,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merekam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(video)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kegiatan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korban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bersifat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kegiatan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seksual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kemudian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mengancam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menyebarkannya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sambal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tebusan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</a:p>
          <a:p>
            <a:pPr marL="46355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Terorisme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(cyber terrorism)</a:t>
            </a:r>
          </a:p>
          <a:p>
            <a:pPr marL="46355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Penyerang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menyebarkan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ancaman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masyarakat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ancaman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diledakkan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bom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x, y, z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tanggal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jam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tertentu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5002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6.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Terorisme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(Cyber Terrorism)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Penyerang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menyebarkan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ancaman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masyarakat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ancaman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diledakkan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bom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x, y, z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tanggal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jam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tertentu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398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7.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Situs (Cyber Squatting)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dagang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sasaran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cyber squatting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(URL)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mirip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dagang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terkenal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Artinya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bukanlah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Setelah domain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dikujungi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jutaan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kali,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maka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dijual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dagang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792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8.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Pengecohan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Situs (Cyber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Typesquatting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(URL)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mirip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harapan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dikujungi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yang salah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mengetik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pencarian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Misalnya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domain cooba.com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diuntungkan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ingin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mengunjungi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coba.com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salah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mengetik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cooba.com.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sekedar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contoh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penjelasan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61043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9.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Pengecohan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Pengisian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(Phishing)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mengirimkan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pop-up window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seolah-olah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pengirim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terpercaya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penerima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form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data-data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rahasia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Data-data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sangat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rawan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disalahgunakan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26402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10.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Pornografi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Child Pornography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8325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pembiaran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kesengajaan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diaksesnya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anak-anak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pengunggahan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konten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pornografi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melibatkan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anak-anak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694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11.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Sexual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Child Grooming)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8325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Modus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operandinya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dewasa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mendekati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kedekatan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psikologis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seksual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1144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12.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copyright infringement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68325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Modus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operandinya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menyebarkan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lain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membeli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ataupun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memperoleh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persetujuan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penciptanya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pemegang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  <a:endParaRPr lang="en-US" sz="31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462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Dampak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Kerusakan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Dampak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kerusakan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besar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ditimbulkan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Kerugian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keuangan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perorangan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negara.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Keselamatan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perorangan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negara.</a:t>
            </a:r>
          </a:p>
        </p:txBody>
      </p:sp>
    </p:spTree>
    <p:extLst>
      <p:ext uri="{BB962C8B-B14F-4D97-AF65-F5344CB8AC3E}">
        <p14:creationId xmlns:p14="http://schemas.microsoft.com/office/powerpoint/2010/main" val="29547326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2012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debit di US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menimbulkan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kerugian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sebesar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USD 1,5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[4];  Kira-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senilai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22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triliun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debit di Indonesia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diperkirakan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besar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penelitian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2018 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kerugian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ditimbulkan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seluruh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dunia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sebesar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USD 600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miliar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Rp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9000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triliun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setara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4x APBN Indonesia),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kira-kira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setara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1%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penghasilan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semua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di dunia [5].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Keselamatan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publik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terancam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apabila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sistem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informasi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sistem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kendali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persenjataan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negara </a:t>
            </a:r>
            <a:r>
              <a:rPr lang="en-US" sz="28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8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69E09730-76BC-4590-9160-2CCE941F3B36}"/>
              </a:ext>
            </a:extLst>
          </p:cNvPr>
          <p:cNvSpPr txBox="1">
            <a:spLocks/>
          </p:cNvSpPr>
          <p:nvPr/>
        </p:nvSpPr>
        <p:spPr>
          <a:xfrm>
            <a:off x="509716" y="21973"/>
            <a:ext cx="11682283" cy="5290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Gambaran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Dampak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Serius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Daring:</a:t>
            </a:r>
          </a:p>
        </p:txBody>
      </p:sp>
    </p:spTree>
    <p:extLst>
      <p:ext uri="{BB962C8B-B14F-4D97-AF65-F5344CB8AC3E}">
        <p14:creationId xmlns:p14="http://schemas.microsoft.com/office/powerpoint/2010/main" val="122368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328982" y="1322564"/>
            <a:ext cx="9905999" cy="3706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Sesi Kuliah Ke-9</a:t>
            </a:r>
          </a:p>
          <a:p>
            <a:pPr marL="0" indent="0">
              <a:buNone/>
            </a:pP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 err="1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4000" dirty="0" smtClean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Jaringan</a:t>
            </a:r>
            <a:endParaRPr lang="en-US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en-US" sz="4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Daring, </a:t>
            </a:r>
            <a:r>
              <a:rPr lang="en-US" sz="4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Cybercrime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  <a:endParaRPr lang="id-ID" sz="4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0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6" y="21973"/>
            <a:ext cx="11682283" cy="529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Kasus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Besar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672986"/>
            <a:ext cx="1117256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Januari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2012 zappos.com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mengalami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gangguan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keamanan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jaringan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serius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24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data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info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tagihan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alamat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pengiriman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2012 LinkedIn dan eHarmony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30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ribu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password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1.5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juta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password eHarmony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diunggah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internet.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23 April 2013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twitter Associated Press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membuat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berita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palsu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bahwa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Gedung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Putih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diserang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menyebabkan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presiden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Obama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terluka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Kejadian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menyebabkan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indeks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Dow Jones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turun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130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poin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Mei 2017, virus/worm "WannaCry“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menyerang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200.000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berOS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Microsoft Windows 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seluruh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dunia,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penyerang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uang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tebusan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bitcoin.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samping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terdapat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banyak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spy tool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mengintai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Android dan iOS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pihak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</a:t>
            </a:r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install</a:t>
            </a:r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hal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lokasi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kamera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mikrofon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koordinat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GPS,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teks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chat,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foto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dokumen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diakses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pengintai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debit,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serta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jenis-jenis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lain juga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terjadi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Indonesia.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Silahkan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di-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eksplore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lebih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lanjut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18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579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Referensi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DA316AA5-F343-4977-99BA-89D52BBF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95" y="381472"/>
            <a:ext cx="1091184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0784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1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 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Moore, R. (2005) "Cyber crime: Investigating High-Technology Computer Crime," Cleveland, Mississippi: Anderson Publishing.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1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[2]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Warren G. Kruse, Jay G. </a:t>
            </a:r>
            <a:r>
              <a:rPr kumimoji="0" lang="en-US" altLang="en-US" sz="1200" b="0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Heiser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(2002). Computer forensics: incident response essentials. Addison-Wesley. p. 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392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International Standard Book Numbe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ISBN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978-0-201-70719-9.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[3] Jump up to: </a:t>
            </a:r>
            <a:r>
              <a:rPr kumimoji="0" lang="en-US" altLang="en-US" sz="1200" b="1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200" b="1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1200" b="1" strike="noStrike" cap="none" normalizeH="0" baseline="3000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* Halder, D., &amp; Jaishankar, K. (2011) Cyber crime and the Victimization of Women: Laws, Rights, and Regulations. Hershey, PA, USA: IGI Global.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 tooltip="International Standard Book Number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ISBN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978-1-60960-830-9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1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[4]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"#Cybercrime— what are the costs to victims - North Denver News". North Denver News. 17 January 2015. Retrieved 16 May 2015.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1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[5] </a:t>
            </a:r>
            <a:r>
              <a:rPr kumimoji="0" lang="en-US" altLang="en-US" sz="1200" b="0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Lewis, James (February 2018). "Economic Impact of Cybercrime - No Slowing Down" (PDF).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740230" y="2194287"/>
            <a:ext cx="99277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cap="all" baseline="0">
                <a:solidFill>
                  <a:schemeClr val="bg1"/>
                </a:solidFill>
                <a:latin typeface="Bebas Neue" panose="020B0606020202050201" pitchFamily="34" charset="0"/>
                <a:ea typeface="+mj-ea"/>
                <a:cs typeface="+mj-cs"/>
              </a:defRPr>
            </a:lvl1pPr>
          </a:lstStyle>
          <a:p>
            <a:r>
              <a:rPr lang="en-US" sz="4400">
                <a:solidFill>
                  <a:schemeClr val="tx1"/>
                </a:solidFill>
              </a:rPr>
              <a:t>Terima Kasih</a:t>
            </a:r>
            <a:endParaRPr lang="id-ID" sz="440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607129" y="2360067"/>
            <a:ext cx="9927770" cy="1028020"/>
          </a:xfrm>
        </p:spPr>
        <p:txBody>
          <a:bodyPr>
            <a:normAutofit/>
          </a:bodyPr>
          <a:lstStyle/>
          <a:p>
            <a:pPr algn="ctr"/>
            <a:r>
              <a:rPr lang="en-US" sz="54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Terima</a:t>
            </a:r>
            <a:r>
              <a:rPr lang="en-US" sz="5400" cap="none" dirty="0">
                <a:latin typeface="Cambria" panose="02040503050406030204" pitchFamily="18" charset="0"/>
                <a:ea typeface="Cambria" panose="02040503050406030204" pitchFamily="18" charset="0"/>
              </a:rPr>
              <a:t> Kasih</a:t>
            </a:r>
            <a:endParaRPr lang="id-ID" sz="5400" cap="none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14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Pengertian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Jaringan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Cybercrime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diartikan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melibatkan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internet [1].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korban [2].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Catatan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termasuk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kategori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lain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super computer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server,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personal computer (PC),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telepon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pintar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(smart phone).  PC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dan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smartphone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banyak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dipakai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masyarakat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logis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keduanya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paling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korban.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lebih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rinci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diartikan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bermotif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jaringan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telekomunikasi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modern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ditujukan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kelompok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maksud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mencederai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reputasi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fisik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mental korban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mencuri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korban [3]. </a:t>
            </a:r>
          </a:p>
          <a:p>
            <a:pPr marL="0" indent="0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Catatan</a:t>
            </a: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Jaringan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telekomunikasi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modern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mencakup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bluetooth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mms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dll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1015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Jenis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129435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Beberapa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istilah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telah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global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menyebutkan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jenis-jenis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termasuk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debit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carding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penyalahgunaan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invasion of privacy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Pembobolan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rekening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oleh orang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internal banking fraud)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hacking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Pemerasan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cyberextortion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Terorisme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cyber terrorism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Pendudukan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situs (cyber squatting)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Pengecohan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situs (cyber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typesquatting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Pengecohan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isian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(phishing)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Pornografi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terpapar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child pornography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sexual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child grooming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Cipta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copyright infringement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37678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1.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debit 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carding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684861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membutuhkan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keahlian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IT.</a:t>
            </a:r>
          </a:p>
          <a:p>
            <a:pPr marL="344488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4488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sederhana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oleh orang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posisi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/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pekerjaan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strategis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memiliki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akses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/debit para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344488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688975" indent="-344488" algn="just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operasionalnya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/debit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mengharuskan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memberitahukan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tentang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nomor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nomor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cvv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waktu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akhir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penting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diterima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penjual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sehingga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sangat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rawan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dicuri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688975" indent="-344488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688975" indent="-344488" algn="just"/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Kasir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sebuah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perusahaan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toko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rumah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mencuri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memfototokopi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kedua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/debit. </a:t>
            </a:r>
          </a:p>
          <a:p>
            <a:pPr marL="344488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344488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disalahgunakan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dijual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sindikat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internasional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Sindikat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kemudian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menjual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gelondongan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eceran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siapa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global,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online.</a:t>
            </a:r>
          </a:p>
        </p:txBody>
      </p:sp>
    </p:spTree>
    <p:extLst>
      <p:ext uri="{BB962C8B-B14F-4D97-AF65-F5344CB8AC3E}">
        <p14:creationId xmlns:p14="http://schemas.microsoft.com/office/powerpoint/2010/main" val="5911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2.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Penyalahgunaan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(Invasion of Privacy)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Pencurian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pribadi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seperti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email,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media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sosial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lokasi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rute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perjalanan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sehari-hari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foto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motif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ekonomi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maupun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non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ekonomi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920750" indent="-457200" algn="just">
              <a:buFontTx/>
              <a:buChar char="-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diinstal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PC dan smartphone.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meluas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mudah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dikontrol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mengingat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sebelum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diinstal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ybs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meminta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ijin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akses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komponen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PC/smartphone.</a:t>
            </a:r>
          </a:p>
        </p:txBody>
      </p:sp>
    </p:spTree>
    <p:extLst>
      <p:ext uri="{BB962C8B-B14F-4D97-AF65-F5344CB8AC3E}">
        <p14:creationId xmlns:p14="http://schemas.microsoft.com/office/powerpoint/2010/main" val="2018607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3.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Pembobolan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rekening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oleh orang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(internal banking fraud)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684861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§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03225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melibatkan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keahlian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IT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  <a:p>
            <a:pPr marL="403225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03225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sekelompok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orang di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organisasi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illegal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yakni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rekening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nasabah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tanpa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sepengetahuan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nasabah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ybs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</a:p>
          <a:p>
            <a:pPr marL="403225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03225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penyalahgunaan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kewenangan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karyawan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pejabat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akses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rekening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nasabah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juga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dikombinasikan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kewenangan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karyawan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bagian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IT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mengakses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database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serta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keahlian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IT-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</a:p>
          <a:p>
            <a:pPr marL="403225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03225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termasuk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jenis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tertua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sering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terjadi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71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4.1.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(Hacking):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dan Debit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keahlian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IT.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berlangsungnya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antara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pelanggan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penjual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/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produk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seorang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saja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melakukan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tapping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yaitu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menyadap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informasi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saat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sedang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dikirimkan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Penyadapan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biasa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disebut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sebagai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man in the middle.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</a:p>
          <a:p>
            <a:pPr marL="463550" indent="0" algn="just"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Pihak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melindungi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penggunaan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illegal oleh orang lain,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mengirimkan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kode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konfirmasi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(token)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kepada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pemilik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sms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Sayangnya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semua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dan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penerbit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kartu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kredit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konsisten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melindungi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nasabahnya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metode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8615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17" y="21973"/>
            <a:ext cx="10815136" cy="5290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4.2. 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Peretasan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(Hacking):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terhadap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Akun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Online Banking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1E35B363-BBC0-4F97-8F95-4AC0E1DAAE53}"/>
              </a:ext>
            </a:extLst>
          </p:cNvPr>
          <p:cNvCxnSpPr>
            <a:cxnSpLocks/>
          </p:cNvCxnSpPr>
          <p:nvPr/>
        </p:nvCxnSpPr>
        <p:spPr>
          <a:xfrm>
            <a:off x="629392" y="550985"/>
            <a:ext cx="1105289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95621432-5F89-4B09-B4B7-C97802108DE7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47896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D5FBEABB-51CF-4BCA-AD1D-02635B1B5734}"/>
              </a:ext>
            </a:extLst>
          </p:cNvPr>
          <p:cNvSpPr txBox="1">
            <a:spLocks/>
          </p:cNvSpPr>
          <p:nvPr/>
        </p:nvSpPr>
        <p:spPr>
          <a:xfrm>
            <a:off x="509717" y="815490"/>
            <a:ext cx="10815136" cy="60425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651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32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3795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293938" indent="-465138" algn="l" defTabSz="914400" rtl="0" eaLnBrk="1" latinLnBrk="0" hangingPunct="1">
              <a:lnSpc>
                <a:spcPct val="100000"/>
              </a:lnSpc>
              <a:spcBef>
                <a:spcPts val="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operasionalnya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kerahasiaan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banking dan mobile banking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dilindungi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username dan password.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kedua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data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rahasia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oleh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pelaku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kejahatan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daring.</a:t>
            </a:r>
          </a:p>
          <a:p>
            <a:pPr marL="46355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itu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pihak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bank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memberi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perlindungan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tambahan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mengirimkan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kode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konfirmasi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transaksi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(token)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melalui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mekanisme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enkripsi-deskripsi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kode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fisik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  </a:t>
            </a:r>
          </a:p>
          <a:p>
            <a:pPr marL="46355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Kode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via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kode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token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terenkripsi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pada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sulit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dibandingkan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username dan password,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namun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tetap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berpotensi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sms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aplikasi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token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diinstall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pada smartphone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sama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 banking dan mobile banking. </a:t>
            </a:r>
          </a:p>
          <a:p>
            <a:pPr marL="463550" indent="0" algn="just">
              <a:buNone/>
            </a:pP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463550" indent="0" algn="just">
              <a:buNone/>
            </a:pP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Satu-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satunya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diretas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alat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fisik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token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terenkripsi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tersambung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internet.</a:t>
            </a:r>
          </a:p>
        </p:txBody>
      </p:sp>
    </p:spTree>
    <p:extLst>
      <p:ext uri="{BB962C8B-B14F-4D97-AF65-F5344CB8AC3E}">
        <p14:creationId xmlns:p14="http://schemas.microsoft.com/office/powerpoint/2010/main" val="2922917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11071</TotalTime>
  <Words>1615</Words>
  <Application>Microsoft Office PowerPoint</Application>
  <PresentationFormat>Widescreen</PresentationFormat>
  <Paragraphs>145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Bebas Neue</vt:lpstr>
      <vt:lpstr>Calibri</vt:lpstr>
      <vt:lpstr>Cambria</vt:lpstr>
      <vt:lpstr>Century Gothic</vt:lpstr>
      <vt:lpstr>Trebuchet MS</vt:lpstr>
      <vt:lpstr>Tw Cen MT</vt:lpstr>
      <vt:lpstr>Wingdings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 UPJ</dc:creator>
  <cp:lastModifiedBy>MN</cp:lastModifiedBy>
  <cp:revision>593</cp:revision>
  <dcterms:created xsi:type="dcterms:W3CDTF">2013-09-02T01:09:44Z</dcterms:created>
  <dcterms:modified xsi:type="dcterms:W3CDTF">2020-06-09T01:07:22Z</dcterms:modified>
</cp:coreProperties>
</file>