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4" r:id="rId1"/>
  </p:sldMasterIdLst>
  <p:notesMasterIdLst>
    <p:notesMasterId r:id="rId10"/>
  </p:notesMasterIdLst>
  <p:sldIdLst>
    <p:sldId id="303" r:id="rId2"/>
    <p:sldId id="440" r:id="rId3"/>
    <p:sldId id="380" r:id="rId4"/>
    <p:sldId id="455" r:id="rId5"/>
    <p:sldId id="456" r:id="rId6"/>
    <p:sldId id="457" r:id="rId7"/>
    <p:sldId id="414" r:id="rId8"/>
    <p:sldId id="397" r:id="rId9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41" autoAdjust="0"/>
    <p:restoredTop sz="94660"/>
  </p:normalViewPr>
  <p:slideViewPr>
    <p:cSldViewPr snapToGrid="0">
      <p:cViewPr varScale="1">
        <p:scale>
          <a:sx n="82" d="100"/>
          <a:sy n="82" d="100"/>
        </p:scale>
        <p:origin x="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C5DA19-AB15-4E88-8BC5-DE3952238E51}" type="datetimeFigureOut">
              <a:rPr lang="id-ID" smtClean="0"/>
              <a:t>11/06/2020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0116AF-6207-4805-876D-6399BF47C4B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10087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57150" y="0"/>
            <a:ext cx="2247901" cy="6858001"/>
            <a:chOff x="57150" y="0"/>
            <a:chExt cx="2247901" cy="6858001"/>
          </a:xfrm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r">
              <a:defRPr sz="6000">
                <a:solidFill>
                  <a:schemeClr val="bg1"/>
                </a:solidFill>
                <a:latin typeface="Bebas Neue" panose="020B0606020202050201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r">
              <a:buNone/>
              <a:defRPr sz="3200" b="1" cap="all" baseline="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DCE03D40-A3C7-4DAA-8E15-56B0337D2C95}" type="datetime1">
              <a:rPr lang="id-ID" smtClean="0"/>
              <a:t>11/06/2020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65309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B19A5-C011-406F-A654-431AFD24CFCC}" type="datetime1">
              <a:rPr lang="id-ID" smtClean="0"/>
              <a:t>11/06/2020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213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FEBF-D10D-4BC7-B0B0-564B41448FB6}" type="datetime1">
              <a:rPr lang="id-ID" smtClean="0"/>
              <a:t>11/06/2020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473384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0BA7D-EA48-4763-937B-78C56F08B85D}" type="datetime1">
              <a:rPr lang="id-ID" smtClean="0"/>
              <a:t>11/06/2020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951440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CFA10-E9CA-401A-8054-96DA7E7D441F}" type="datetime1">
              <a:rPr lang="id-ID" smtClean="0"/>
              <a:t>11/06/2020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14569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011CB-04F5-4029-86D6-BB731E35A003}" type="datetime1">
              <a:rPr lang="id-ID" smtClean="0"/>
              <a:t>11/06/2020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73216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065B0-34F8-4FFD-815A-8CD2013AEB5C}" type="datetime1">
              <a:rPr lang="id-ID" smtClean="0"/>
              <a:t>11/06/2020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049360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54A35-4CA0-4C44-BB25-DE4F3C30EB10}" type="datetime1">
              <a:rPr lang="id-ID" smtClean="0"/>
              <a:t>11/06/2020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942477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2D736-244B-40F8-B97E-EC1469EAD4C3}" type="datetime1">
              <a:rPr lang="id-ID" smtClean="0"/>
              <a:t>11/06/2020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49602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934511"/>
          </a:xfrm>
        </p:spPr>
        <p:txBody>
          <a:bodyPr>
            <a:normAutofit/>
          </a:bodyPr>
          <a:lstStyle>
            <a:lvl1pPr algn="r">
              <a:defRPr sz="6000">
                <a:solidFill>
                  <a:schemeClr val="bg1"/>
                </a:solidFill>
                <a:latin typeface="Bebas Neue" panose="020B0606020202050201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727200"/>
            <a:ext cx="9905999" cy="4064001"/>
          </a:xfrm>
        </p:spPr>
        <p:txBody>
          <a:bodyPr>
            <a:normAutofit/>
          </a:bodyPr>
          <a:lstStyle>
            <a:lvl1pPr marL="465138" indent="-465138">
              <a:lnSpc>
                <a:spcPct val="100000"/>
              </a:lnSpc>
              <a:spcBef>
                <a:spcPts val="0"/>
              </a:spcBef>
              <a:defRPr sz="32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914400" indent="-457200">
              <a:lnSpc>
                <a:spcPct val="100000"/>
              </a:lnSpc>
              <a:spcBef>
                <a:spcPts val="0"/>
              </a:spcBef>
              <a:defRPr sz="2800">
                <a:solidFill>
                  <a:schemeClr val="bg1"/>
                </a:solidFill>
                <a:latin typeface="Century Gothic" panose="020B0502020202020204" pitchFamily="34" charset="0"/>
              </a:defRPr>
            </a:lvl2pPr>
            <a:lvl3pPr marL="1379538" indent="-465138">
              <a:lnSpc>
                <a:spcPct val="100000"/>
              </a:lnSpc>
              <a:spcBef>
                <a:spcPts val="0"/>
              </a:spcBef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3pPr>
            <a:lvl4pPr marL="1828800" indent="-457200">
              <a:lnSpc>
                <a:spcPct val="100000"/>
              </a:lnSpc>
              <a:spcBef>
                <a:spcPts val="0"/>
              </a:spcBef>
              <a:defRPr sz="2000">
                <a:solidFill>
                  <a:schemeClr val="bg1"/>
                </a:solidFill>
                <a:latin typeface="Century Gothic" panose="020B0502020202020204" pitchFamily="34" charset="0"/>
              </a:defRPr>
            </a:lvl4pPr>
            <a:lvl5pPr marL="2293938" indent="-465138">
              <a:lnSpc>
                <a:spcPct val="100000"/>
              </a:lnSpc>
              <a:spcBef>
                <a:spcPts val="0"/>
              </a:spcBef>
              <a:defRPr sz="2000">
                <a:solidFill>
                  <a:schemeClr val="bg1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02903-7724-4C61-A7D1-761794A3D28E}" type="datetime1">
              <a:rPr lang="id-ID" smtClean="0"/>
              <a:t>11/06/2020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96739" y="5989983"/>
            <a:ext cx="771089" cy="868017"/>
          </a:xfrm>
          <a:solidFill>
            <a:schemeClr val="tx1">
              <a:lumMod val="50000"/>
            </a:schemeClr>
          </a:solidFill>
          <a:ln>
            <a:noFill/>
          </a:ln>
        </p:spPr>
        <p:txBody>
          <a:bodyPr/>
          <a:lstStyle>
            <a:lvl1pPr algn="ctr">
              <a:defRPr sz="4000">
                <a:latin typeface="Bebas Neue" panose="020B0606020202050201" pitchFamily="34" charset="0"/>
              </a:defRPr>
            </a:lvl1pPr>
          </a:lstStyle>
          <a:p>
            <a:fld id="{31848269-4195-42B5-A56B-8E6FAD82AF4A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66542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DB872-9E70-49BD-AEDB-B513396A9BC9}" type="datetime1">
              <a:rPr lang="id-ID" smtClean="0"/>
              <a:t>11/06/2020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32337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4AD8E-3F11-4640-B56D-C1D07FD54242}" type="datetime1">
              <a:rPr lang="id-ID" smtClean="0"/>
              <a:t>11/06/2020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95385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8DF6-55C3-41DD-831D-745B8CAAFFB9}" type="datetime1">
              <a:rPr lang="id-ID" smtClean="0"/>
              <a:t>11/06/2020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43398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61E57-8E20-4D0D-BDD5-DD70F76FEAA7}" type="datetime1">
              <a:rPr lang="id-ID" smtClean="0"/>
              <a:t>11/06/2020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63971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CABB6-9A04-4F0A-8392-87902E25C9EC}" type="datetime1">
              <a:rPr lang="id-ID" smtClean="0"/>
              <a:t>11/06/2020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21079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44C61-14E9-4481-90FB-141D60729D8E}" type="datetime1">
              <a:rPr lang="id-ID" smtClean="0"/>
              <a:t>11/06/2020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38610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015A1-7758-4819-A141-5B57F1928AE0}" type="datetime1">
              <a:rPr lang="id-ID" smtClean="0"/>
              <a:t>11/06/2020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48298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alphaModFix amt="14000"/>
            <a:lum/>
          </a:blip>
          <a:srcRect/>
          <a:stretch>
            <a:fillRect l="78000" t="58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-9525" y="0"/>
            <a:ext cx="1216025" cy="6858001"/>
            <a:chOff x="-9525" y="0"/>
            <a:chExt cx="1216025" cy="6858001"/>
          </a:xfrm>
        </p:grpSpPr>
        <p:sp>
          <p:nvSpPr>
            <p:cNvPr id="21" name="Rectangle 5"/>
            <p:cNvSpPr>
              <a:spLocks noChangeArrowheads="1"/>
            </p:cNvSpPr>
            <p:nvPr/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22" name="Freeform 6"/>
            <p:cNvSpPr>
              <a:spLocks noEditPoints="1"/>
            </p:cNvSpPr>
            <p:nvPr/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7"/>
            <p:cNvSpPr>
              <a:spLocks noEditPoints="1"/>
            </p:cNvSpPr>
            <p:nvPr/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8"/>
            <p:cNvSpPr/>
            <p:nvPr/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9"/>
            <p:cNvSpPr>
              <a:spLocks noEditPoints="1"/>
            </p:cNvSpPr>
            <p:nvPr/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0"/>
            <p:cNvSpPr/>
            <p:nvPr/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11"/>
            <p:cNvSpPr/>
            <p:nvPr/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12"/>
            <p:cNvSpPr>
              <a:spLocks noEditPoints="1"/>
            </p:cNvSpPr>
            <p:nvPr/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13"/>
            <p:cNvSpPr>
              <a:spLocks noEditPoints="1"/>
            </p:cNvSpPr>
            <p:nvPr/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14"/>
            <p:cNvSpPr/>
            <p:nvPr/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15"/>
            <p:cNvSpPr>
              <a:spLocks noEditPoints="1"/>
            </p:cNvSpPr>
            <p:nvPr/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Line 16"/>
            <p:cNvSpPr>
              <a:spLocks noChangeShapeType="1"/>
            </p:cNvSpPr>
            <p:nvPr/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solidFill>
              <a:schemeClr val="tx1">
                <a:lumMod val="65000"/>
              </a:schemeClr>
            </a:solidFill>
            <a:ln w="15" cap="flat">
              <a:solidFill>
                <a:schemeClr val="tx1">
                  <a:lumMod val="65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34" name="Freeform 18"/>
            <p:cNvSpPr/>
            <p:nvPr/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19"/>
            <p:cNvSpPr/>
            <p:nvPr/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0"/>
            <p:cNvSpPr>
              <a:spLocks noEditPoints="1"/>
            </p:cNvSpPr>
            <p:nvPr/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Rectangle 21"/>
            <p:cNvSpPr>
              <a:spLocks noChangeArrowheads="1"/>
            </p:cNvSpPr>
            <p:nvPr/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38" name="Freeform 22"/>
            <p:cNvSpPr/>
            <p:nvPr/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23"/>
            <p:cNvSpPr>
              <a:spLocks noEditPoints="1"/>
            </p:cNvSpPr>
            <p:nvPr/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1" name="Freeform 25"/>
            <p:cNvSpPr>
              <a:spLocks noEditPoints="1"/>
            </p:cNvSpPr>
            <p:nvPr/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26"/>
            <p:cNvSpPr/>
            <p:nvPr/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27"/>
            <p:cNvSpPr/>
            <p:nvPr/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28"/>
            <p:cNvSpPr>
              <a:spLocks noEditPoints="1"/>
            </p:cNvSpPr>
            <p:nvPr/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29"/>
            <p:cNvSpPr>
              <a:spLocks noEditPoints="1"/>
            </p:cNvSpPr>
            <p:nvPr/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0"/>
            <p:cNvSpPr/>
            <p:nvPr/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31"/>
            <p:cNvSpPr>
              <a:spLocks noEditPoints="1"/>
            </p:cNvSpPr>
            <p:nvPr/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grpSp>
        <p:nvGrpSpPr>
          <p:cNvPr id="10" name="Group 9"/>
          <p:cNvGrpSpPr/>
          <p:nvPr/>
        </p:nvGrpSpPr>
        <p:grpSpPr>
          <a:xfrm>
            <a:off x="11364912" y="0"/>
            <a:ext cx="674688" cy="6848476"/>
            <a:chOff x="11364912" y="0"/>
            <a:chExt cx="674688" cy="6848476"/>
          </a:xfrm>
          <a:solidFill>
            <a:schemeClr val="tx1">
              <a:lumMod val="65000"/>
            </a:schemeClr>
          </a:solidFill>
        </p:grpSpPr>
        <p:sp>
          <p:nvSpPr>
            <p:cNvPr id="11" name="Freeform 32"/>
            <p:cNvSpPr/>
            <p:nvPr/>
          </p:nvSpPr>
          <p:spPr bwMode="auto">
            <a:xfrm>
              <a:off x="11483975" y="0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" name="Freeform 33"/>
            <p:cNvSpPr>
              <a:spLocks noEditPoints="1"/>
            </p:cNvSpPr>
            <p:nvPr/>
          </p:nvSpPr>
          <p:spPr bwMode="auto">
            <a:xfrm>
              <a:off x="11364912" y="47466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" name="Freeform 34"/>
            <p:cNvSpPr>
              <a:spLocks noEditPoints="1"/>
            </p:cNvSpPr>
            <p:nvPr/>
          </p:nvSpPr>
          <p:spPr bwMode="auto">
            <a:xfrm>
              <a:off x="11631612" y="1539875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35"/>
            <p:cNvSpPr/>
            <p:nvPr/>
          </p:nvSpPr>
          <p:spPr bwMode="auto">
            <a:xfrm>
              <a:off x="11531600" y="569436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Freeform 36"/>
            <p:cNvSpPr>
              <a:spLocks noEditPoints="1"/>
            </p:cNvSpPr>
            <p:nvPr/>
          </p:nvSpPr>
          <p:spPr bwMode="auto">
            <a:xfrm>
              <a:off x="11772900" y="5551488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" name="Freeform 37"/>
            <p:cNvSpPr/>
            <p:nvPr/>
          </p:nvSpPr>
          <p:spPr bwMode="auto">
            <a:xfrm>
              <a:off x="11710987" y="4763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38"/>
            <p:cNvSpPr>
              <a:spLocks noEditPoints="1"/>
            </p:cNvSpPr>
            <p:nvPr/>
          </p:nvSpPr>
          <p:spPr bwMode="auto">
            <a:xfrm>
              <a:off x="11636375" y="4867275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39"/>
            <p:cNvSpPr/>
            <p:nvPr/>
          </p:nvSpPr>
          <p:spPr bwMode="auto">
            <a:xfrm>
              <a:off x="11441112" y="5046663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40"/>
            <p:cNvSpPr>
              <a:spLocks noEditPoints="1"/>
            </p:cNvSpPr>
            <p:nvPr/>
          </p:nvSpPr>
          <p:spPr bwMode="auto">
            <a:xfrm>
              <a:off x="11849100" y="64166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Rectangle 41"/>
            <p:cNvSpPr>
              <a:spLocks noChangeArrowheads="1"/>
            </p:cNvSpPr>
            <p:nvPr/>
          </p:nvSpPr>
          <p:spPr bwMode="auto">
            <a:xfrm>
              <a:off x="11939587" y="6596063"/>
              <a:ext cx="23813" cy="252413"/>
            </a:xfrm>
            <a:prstGeom prst="rect">
              <a:avLst/>
            </a:pr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EB5BE-1271-4947-84C7-5ABACBA0B70E}" type="datetime1">
              <a:rPr lang="id-ID" smtClean="0"/>
              <a:t>11/06/2020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607087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id.wikipedia.org/wiki/Perlindungan_Varietas_Tanaman" TargetMode="External"/><Relationship Id="rId2" Type="http://schemas.openxmlformats.org/officeDocument/2006/relationships/hyperlink" Target="https://id.wikipedia.org/wiki/Rahasia_dagan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09361" y="4131314"/>
            <a:ext cx="62155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Mohammad Nasucha, S.T., M.Sc., Ph.D.</a:t>
            </a:r>
            <a:endParaRPr lang="id-ID" sz="24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r"/>
            <a:endParaRPr lang="id-ID" sz="24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76675" y="5008478"/>
            <a:ext cx="4648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Program </a:t>
            </a:r>
            <a:r>
              <a:rPr lang="en-US" sz="16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Studi</a:t>
            </a:r>
            <a:r>
              <a:rPr lang="en-US" sz="16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Teknik</a:t>
            </a:r>
            <a:r>
              <a:rPr lang="en-US" sz="16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Informatika</a:t>
            </a:r>
            <a:endParaRPr lang="en-US" sz="16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r"/>
            <a:r>
              <a:rPr lang="en-US" sz="16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Universitas</a:t>
            </a:r>
            <a:r>
              <a:rPr lang="en-US" sz="16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Pembangunan Jaya</a:t>
            </a:r>
            <a:endParaRPr lang="id-ID" sz="16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r"/>
            <a:r>
              <a:rPr lang="en-US" sz="16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Jl. </a:t>
            </a:r>
            <a:r>
              <a:rPr lang="en-US" sz="16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Cendrawasih</a:t>
            </a:r>
            <a:r>
              <a:rPr lang="en-US" sz="16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16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Sawah</a:t>
            </a:r>
            <a:r>
              <a:rPr lang="en-US" sz="16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Baru</a:t>
            </a:r>
            <a:r>
              <a:rPr lang="en-US" sz="16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16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Bintaro</a:t>
            </a:r>
            <a:r>
              <a:rPr lang="en-US" sz="16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Jaya</a:t>
            </a:r>
          </a:p>
          <a:p>
            <a:pPr algn="r"/>
            <a:r>
              <a:rPr lang="en-US" sz="16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Tangerang Selatan</a:t>
            </a:r>
            <a:endParaRPr lang="id-ID" sz="16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flipH="1">
            <a:off x="363001" y="1173480"/>
            <a:ext cx="9125585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Komputer </a:t>
            </a:r>
            <a:r>
              <a:rPr lang="en-US" sz="6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dan</a:t>
            </a:r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6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Masyarakat</a:t>
            </a:r>
            <a:endParaRPr lang="en-US" sz="60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en-US" sz="44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INF210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AFD47666-9379-4BEE-9E25-DCD10A193555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692251" y="4049757"/>
            <a:ext cx="1685925" cy="1497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719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328982" y="1322564"/>
            <a:ext cx="9905999" cy="370663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d-ID" sz="4000" dirty="0" smtClean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Sesi Kuliah Ke-8</a:t>
            </a:r>
          </a:p>
          <a:p>
            <a:pPr marL="0" indent="0">
              <a:buNone/>
            </a:pPr>
            <a:endParaRPr lang="id-ID" sz="40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4000" dirty="0" err="1" smtClean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Hak</a:t>
            </a:r>
            <a:r>
              <a:rPr lang="en-US" sz="4000" dirty="0" smtClean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atas</a:t>
            </a:r>
            <a:r>
              <a:rPr lang="en-US" sz="4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Kekayaan</a:t>
            </a:r>
            <a:r>
              <a:rPr lang="en-US" sz="4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Intelektual</a:t>
            </a:r>
            <a:r>
              <a:rPr lang="en-US" sz="4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HaKI</a:t>
            </a:r>
            <a:endParaRPr lang="en-US" sz="40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40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40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id-ID" sz="40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101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7147" y="765398"/>
            <a:ext cx="10815136" cy="55416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Kesepadanan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Kata</a:t>
            </a:r>
          </a:p>
          <a:p>
            <a:pPr marL="0" indent="0"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Hak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atas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Kekayaan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Intelektual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(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HaKI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= Hak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Kekayaan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Intelektual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(HKI)</a:t>
            </a:r>
          </a:p>
          <a:p>
            <a:pPr marL="0" indent="0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= Hak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Milik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Intelektual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=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Kekayaan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Intelektual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= Intellectual Property Right, (English)</a:t>
            </a:r>
          </a:p>
          <a:p>
            <a:pPr marL="0" indent="0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=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Geistiges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Eigentum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 (Deutsch)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id-ID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>
                <a:latin typeface="Cambria" panose="02040503050406030204" pitchFamily="18" charset="0"/>
                <a:ea typeface="Cambria" panose="02040503050406030204" pitchFamily="18" charset="0"/>
              </a:rPr>
              <a:t>3</a:t>
            </a:fld>
            <a:endParaRPr lang="id-ID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159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7147" y="765398"/>
            <a:ext cx="10815136" cy="554161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Hak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atas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Kekayaan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Intelektual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(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HaKI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)</a:t>
            </a:r>
          </a:p>
          <a:p>
            <a:pPr marL="0" indent="0" algn="just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adalah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hak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timbul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dari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hasil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olah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pikir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menghasilkan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suatu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produk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proses yang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berguna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untuk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manusia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Intinya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kekayaan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intelektual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adalah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hak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untuk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menikmati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secara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ekonomis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hasil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dari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suatu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kreativitas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intelektual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Objek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diatur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dalam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kekayaan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intelektual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berupa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karya-karya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timbul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lahir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karena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kemampuan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intelektual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manusia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  <a:endParaRPr lang="id-ID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>
                <a:latin typeface="Cambria" panose="02040503050406030204" pitchFamily="18" charset="0"/>
                <a:ea typeface="Cambria" panose="02040503050406030204" pitchFamily="18" charset="0"/>
              </a:rPr>
              <a:t>4</a:t>
            </a:fld>
            <a:endParaRPr lang="id-ID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217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603" y="341329"/>
            <a:ext cx="11485110" cy="6404028"/>
          </a:xfrm>
        </p:spPr>
        <p:txBody>
          <a:bodyPr>
            <a:norm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Ruang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Lingkup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Hak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atas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Kekayaan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Intelektual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(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HaKI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)</a:t>
            </a:r>
          </a:p>
          <a:p>
            <a:pPr marL="0" indent="0">
              <a:lnSpc>
                <a:spcPct val="170000"/>
              </a:lnSpc>
              <a:buNone/>
            </a:pPr>
            <a:endParaRPr lang="en-US" sz="20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id-ID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Hak Cipta </a:t>
            </a:r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(Copyrights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Hak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Kekayaan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Industri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(Industrial Property Rights) yang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mencakup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pPr lvl="1">
              <a:lnSpc>
                <a:spcPct val="170000"/>
              </a:lnSpc>
            </a:pPr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Paten</a:t>
            </a:r>
            <a:r>
              <a:rPr lang="id-ID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(Patent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</a:p>
          <a:p>
            <a:pPr lvl="1">
              <a:lnSpc>
                <a:spcPct val="170000"/>
              </a:lnSpc>
            </a:pPr>
            <a:r>
              <a:rPr lang="en-US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Desain</a:t>
            </a:r>
            <a:r>
              <a:rPr lang="id-ID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Industri</a:t>
            </a:r>
            <a:r>
              <a:rPr lang="id-ID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(Industrial 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Design)</a:t>
            </a:r>
          </a:p>
          <a:p>
            <a:pPr lvl="1">
              <a:lnSpc>
                <a:spcPct val="170000"/>
              </a:lnSpc>
            </a:pPr>
            <a:r>
              <a:rPr lang="en-US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Merek</a:t>
            </a:r>
            <a:r>
              <a:rPr lang="id-ID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(Trademark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pPr lvl="1">
              <a:lnSpc>
                <a:spcPct val="170000"/>
              </a:lnSpc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Indikasi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Geografis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(Geographical Indication)</a:t>
            </a:r>
          </a:p>
          <a:p>
            <a:pPr lvl="1">
              <a:lnSpc>
                <a:spcPct val="170000"/>
              </a:lnSpc>
            </a:pP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Desain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tata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letak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sirkuit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terpadu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(layout design of integrated circuit) </a:t>
            </a:r>
          </a:p>
          <a:p>
            <a:pPr lvl="1">
              <a:lnSpc>
                <a:spcPct val="170000"/>
              </a:lnSpc>
            </a:pP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Rahasia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hlinkClick r:id="rId2" tooltip="Rahasia dagang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dagang</a:t>
            </a:r>
            <a:r>
              <a:rPr lang="id-ID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(Trade 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secret) </a:t>
            </a:r>
          </a:p>
          <a:p>
            <a:pPr lvl="1">
              <a:lnSpc>
                <a:spcPct val="170000"/>
              </a:lnSpc>
            </a:pP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Perlindungan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hlinkClick r:id="rId3" tooltip="Perlindungan Varietas Tanaman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Varietas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hlinkClick r:id="rId3" tooltip="Perlindungan Varietas Tanaman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20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Tanaman</a:t>
            </a:r>
            <a:r>
              <a:rPr lang="id-ID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(Plant 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Variety Protection)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>
                <a:latin typeface="Cambria" panose="02040503050406030204" pitchFamily="18" charset="0"/>
                <a:ea typeface="Cambria" panose="02040503050406030204" pitchFamily="18" charset="0"/>
              </a:rPr>
              <a:t>5</a:t>
            </a:fld>
            <a:endParaRPr lang="id-ID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5975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87D4649A-5508-4F49-BDC5-781DD5971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>
                <a:latin typeface="Cambria" panose="02040503050406030204" pitchFamily="18" charset="0"/>
                <a:ea typeface="Cambria" panose="02040503050406030204" pitchFamily="18" charset="0"/>
              </a:rPr>
              <a:pPr/>
              <a:t>6</a:t>
            </a:fld>
            <a:endParaRPr lang="id-ID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F85E0E76-C2A2-47F2-AB12-7E5D68D2D557}"/>
              </a:ext>
            </a:extLst>
          </p:cNvPr>
          <p:cNvSpPr/>
          <p:nvPr/>
        </p:nvSpPr>
        <p:spPr>
          <a:xfrm>
            <a:off x="887896" y="569988"/>
            <a:ext cx="11179932" cy="2597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Hak Cipta (Copyrights) </a:t>
            </a:r>
            <a:r>
              <a:rPr lang="en-US" sz="28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adalah</a:t>
            </a: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hak</a:t>
            </a: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eksklusif</a:t>
            </a: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bagi</a:t>
            </a: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pencipta</a:t>
            </a: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atau</a:t>
            </a: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penerima</a:t>
            </a: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hak</a:t>
            </a: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untuk</a:t>
            </a: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mengumumkan</a:t>
            </a: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atau</a:t>
            </a: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memperbanyak</a:t>
            </a: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ciptaannya</a:t>
            </a: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atau</a:t>
            </a: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memberi</a:t>
            </a: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izin</a:t>
            </a: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untuk</a:t>
            </a: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itu</a:t>
            </a: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dengan</a:t>
            </a: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tidak</a:t>
            </a: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mengurangi</a:t>
            </a: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pembatasan</a:t>
            </a: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menurut</a:t>
            </a: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Peraturan</a:t>
            </a: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Perundang-undangan</a:t>
            </a: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yang </a:t>
            </a:r>
            <a:r>
              <a:rPr lang="en-US" sz="28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berlaku</a:t>
            </a:r>
            <a:r>
              <a:rPr lang="en-US" sz="28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43196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EULA</a:t>
            </a:r>
            <a:endParaRPr lang="id-ID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>
                <a:latin typeface="Cambria" panose="02040503050406030204" pitchFamily="18" charset="0"/>
                <a:ea typeface="Cambria" panose="02040503050406030204" pitchFamily="18" charset="0"/>
              </a:rPr>
              <a:t>7</a:t>
            </a:fld>
            <a:endParaRPr lang="id-ID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678615" y="1794308"/>
            <a:ext cx="4389213" cy="43251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Selain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perlu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memahami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arti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Hak Cipta,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kita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perlu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mengetahui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bahwa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pada 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ranah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perangkat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lunak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komputer,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utamanya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pada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produk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tanpa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bayar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terdapat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tren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pemberian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hak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penggunaan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terbatas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kepada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pengguna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akhir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0"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Teknis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pemberian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hak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penggunaan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terbatas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ini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biasa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disebut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marL="0" indent="0"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End User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Licence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Agreement (EULA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  <a:r>
              <a:rPr lang="id-ID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id-ID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http://rhughes.fedorapeople.org/firefox-eul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0654" y="1794308"/>
            <a:ext cx="5981925" cy="4443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4787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740230" y="2194287"/>
            <a:ext cx="992777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 cap="all" baseline="0">
                <a:solidFill>
                  <a:schemeClr val="bg1"/>
                </a:solidFill>
                <a:latin typeface="Bebas Neue" panose="020B0606020202050201" pitchFamily="34" charset="0"/>
                <a:ea typeface="+mj-ea"/>
                <a:cs typeface="+mj-cs"/>
              </a:defRPr>
            </a:lvl1pPr>
          </a:lstStyle>
          <a:p>
            <a:endParaRPr lang="id-ID" sz="4400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607129" y="2360067"/>
            <a:ext cx="9927770" cy="1028020"/>
          </a:xfrm>
        </p:spPr>
        <p:txBody>
          <a:bodyPr>
            <a:normAutofit/>
          </a:bodyPr>
          <a:lstStyle/>
          <a:p>
            <a:pPr algn="ctr"/>
            <a:r>
              <a:rPr lang="en-US" sz="54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Terima</a:t>
            </a:r>
            <a:r>
              <a:rPr lang="en-US" sz="5400" cap="none" dirty="0">
                <a:latin typeface="Cambria" panose="02040503050406030204" pitchFamily="18" charset="0"/>
                <a:ea typeface="Cambria" panose="02040503050406030204" pitchFamily="18" charset="0"/>
              </a:rPr>
              <a:t> Kasih</a:t>
            </a:r>
            <a:endParaRPr lang="id-ID" sz="5400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142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10424</TotalTime>
  <Words>266</Words>
  <Application>Microsoft Office PowerPoint</Application>
  <PresentationFormat>Widescreen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Bebas Neue</vt:lpstr>
      <vt:lpstr>Calibri</vt:lpstr>
      <vt:lpstr>Cambria</vt:lpstr>
      <vt:lpstr>Century Gothic</vt:lpstr>
      <vt:lpstr>Trebuchet MS</vt:lpstr>
      <vt:lpstr>Tw Cen MT</vt:lpstr>
      <vt:lpstr>Wingdings</vt:lpstr>
      <vt:lpstr>Circuit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EULA</vt:lpstr>
      <vt:lpstr>Terima Kasih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TIF UPJ</dc:creator>
  <cp:lastModifiedBy>MN</cp:lastModifiedBy>
  <cp:revision>553</cp:revision>
  <dcterms:created xsi:type="dcterms:W3CDTF">2013-09-02T01:09:44Z</dcterms:created>
  <dcterms:modified xsi:type="dcterms:W3CDTF">2020-06-11T02:12:58Z</dcterms:modified>
</cp:coreProperties>
</file>