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sldIdLst>
    <p:sldId id="342" r:id="rId2"/>
    <p:sldId id="348" r:id="rId3"/>
    <p:sldId id="343" r:id="rId4"/>
    <p:sldId id="259" r:id="rId5"/>
    <p:sldId id="325" r:id="rId6"/>
    <p:sldId id="326" r:id="rId7"/>
    <p:sldId id="328" r:id="rId8"/>
    <p:sldId id="327" r:id="rId9"/>
    <p:sldId id="329" r:id="rId10"/>
    <p:sldId id="345" r:id="rId11"/>
    <p:sldId id="330" r:id="rId12"/>
    <p:sldId id="346" r:id="rId13"/>
    <p:sldId id="331" r:id="rId14"/>
    <p:sldId id="332" r:id="rId15"/>
    <p:sldId id="333" r:id="rId16"/>
    <p:sldId id="334" r:id="rId17"/>
    <p:sldId id="335" r:id="rId18"/>
    <p:sldId id="336" r:id="rId19"/>
    <p:sldId id="337" r:id="rId20"/>
    <p:sldId id="338" r:id="rId21"/>
    <p:sldId id="347" r:id="rId22"/>
    <p:sldId id="339" r:id="rId2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EB4E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762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4D2367DA-1055-423C-83BC-77684B7DA1B1}" type="datetimeFigureOut">
              <a:rPr lang="en-US"/>
              <a:pPr>
                <a:defRPr/>
              </a:pPr>
              <a:t>2/10/2014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14DBBA0E-3D0F-47CC-AF25-1035F9A027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752324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870730-4CEA-478B-A6DC-B394A2DC227E}" type="datetimeFigureOut">
              <a:rPr lang="en-US"/>
              <a:pPr>
                <a:defRPr/>
              </a:pPr>
              <a:t>2/10/2014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728816-4DF9-496C-B689-48355C96CAE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2B849E-CCC6-485C-9B38-7D97F28E8E78}" type="datetimeFigureOut">
              <a:rPr lang="en-US"/>
              <a:pPr>
                <a:defRPr/>
              </a:pPr>
              <a:t>2/10/2014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C60ED8-A52A-4F0D-BC85-EDC7EB4817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EF0DB7-15B2-4B26-8281-50F56F81AB73}" type="datetimeFigureOut">
              <a:rPr lang="en-US"/>
              <a:pPr>
                <a:defRPr/>
              </a:pPr>
              <a:t>2/10/2014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75E770-EA5A-4928-AC1B-E7E985ABAE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40A1B3-C82F-4CEF-9678-73A77F4B6E77}" type="datetimeFigureOut">
              <a:rPr lang="en-US"/>
              <a:pPr>
                <a:defRPr/>
              </a:pPr>
              <a:t>2/10/2014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4B2804-37AF-4270-B918-B7DC786D6E5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8E2A96-619A-4C1D-9498-8A542132A6A1}" type="datetimeFigureOut">
              <a:rPr lang="en-US"/>
              <a:pPr>
                <a:defRPr/>
              </a:pPr>
              <a:t>2/10/2014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3B7915-2711-4A01-9C77-9B96AA9E73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5090B2-A63D-4770-9255-2054A28EF82A}" type="datetimeFigureOut">
              <a:rPr lang="en-US"/>
              <a:pPr>
                <a:defRPr/>
              </a:pPr>
              <a:t>2/10/2014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977E2E-308E-4F27-8EE1-53A20D23CC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B4372B-432E-42AE-9D28-8B6D0CBDFB94}" type="datetimeFigureOut">
              <a:rPr lang="en-US"/>
              <a:pPr>
                <a:defRPr/>
              </a:pPr>
              <a:t>2/10/2014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8E76AB-B296-49C2-A57F-6C0CA2444E4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2521CE-2421-498C-BACE-54DF1F659137}" type="datetimeFigureOut">
              <a:rPr lang="en-US"/>
              <a:pPr>
                <a:defRPr/>
              </a:pPr>
              <a:t>2/10/2014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45D49D-1CEF-44F5-9B43-E0A2F4CD355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4796B1-88F5-4FDB-9407-3A4C5738AA58}" type="datetimeFigureOut">
              <a:rPr lang="en-US"/>
              <a:pPr>
                <a:defRPr/>
              </a:pPr>
              <a:t>2/10/2014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8F8645-1898-4EC5-A5E3-ECC92803C2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A1C9B6-34A3-489C-938C-7C9A33F54EE1}" type="datetimeFigureOut">
              <a:rPr lang="en-US"/>
              <a:pPr>
                <a:defRPr/>
              </a:pPr>
              <a:t>2/10/2014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D95DE3-A904-45D1-AC39-E07429C8D3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E181A1-2CB6-4023-906E-99E5EA54A2CB}" type="datetimeFigureOut">
              <a:rPr lang="en-US"/>
              <a:pPr>
                <a:defRPr/>
              </a:pPr>
              <a:t>2/10/2014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828F84-DB16-4868-AAB9-5D96E5E5FE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EB4E3">
            <a:alpha val="5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pic>
        <p:nvPicPr>
          <p:cNvPr id="7" name="Picture 6" descr="LPIAcademyLogo_Final_trimmed.png"/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457200" y="5943600"/>
            <a:ext cx="938256" cy="914400"/>
          </a:xfrm>
          <a:prstGeom prst="rect">
            <a:avLst/>
          </a:prstGeom>
        </p:spPr>
      </p:pic>
      <p:pic>
        <p:nvPicPr>
          <p:cNvPr id="8" name="Picture 7" descr="ndg_logo.png"/>
          <p:cNvPicPr>
            <a:picLocks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7253693" y="6309360"/>
            <a:ext cx="1433107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0" y="6334780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 smtClean="0"/>
              <a:t>This slide deck  is  for LPI Academy  instructors to use for lectures for LPI Academy courses.  </a:t>
            </a:r>
          </a:p>
          <a:p>
            <a:pPr algn="ctr"/>
            <a:r>
              <a:rPr lang="en-US" sz="1000" dirty="0" smtClean="0"/>
              <a:t>©Copyright Network Development Group 2013. </a:t>
            </a:r>
            <a:r>
              <a:rPr lang="en-US" dirty="0" smtClean="0"/>
              <a:t>  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itle 1"/>
          <p:cNvSpPr>
            <a:spLocks noGrp="1"/>
          </p:cNvSpPr>
          <p:nvPr>
            <p:ph type="ctrTitle"/>
          </p:nvPr>
        </p:nvSpPr>
        <p:spPr>
          <a:xfrm>
            <a:off x="685800" y="2133600"/>
            <a:ext cx="7772400" cy="1470025"/>
          </a:xfrm>
        </p:spPr>
        <p:txBody>
          <a:bodyPr/>
          <a:lstStyle/>
          <a:p>
            <a:pPr eaLnBrk="1" hangingPunct="1"/>
            <a:r>
              <a:rPr lang="en-US" dirty="0" smtClean="0"/>
              <a:t>Module 12</a:t>
            </a:r>
            <a:br>
              <a:rPr lang="en-US" dirty="0" smtClean="0"/>
            </a:br>
            <a:r>
              <a:rPr lang="en-US" dirty="0" smtClean="0"/>
              <a:t>Network Configuration</a:t>
            </a:r>
          </a:p>
        </p:txBody>
      </p:sp>
    </p:spTree>
    <p:extLst>
      <p:ext uri="{BB962C8B-B14F-4D97-AF65-F5344CB8AC3E}">
        <p14:creationId xmlns:p14="http://schemas.microsoft.com/office/powerpoint/2010/main" val="22188154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itle 1"/>
          <p:cNvSpPr>
            <a:spLocks noGrp="1"/>
          </p:cNvSpPr>
          <p:nvPr>
            <p:ph type="ctrTitle"/>
          </p:nvPr>
        </p:nvSpPr>
        <p:spPr>
          <a:xfrm>
            <a:off x="685800" y="2133600"/>
            <a:ext cx="7772400" cy="1470025"/>
          </a:xfrm>
        </p:spPr>
        <p:txBody>
          <a:bodyPr/>
          <a:lstStyle/>
          <a:p>
            <a:pPr eaLnBrk="1" hangingPunct="1"/>
            <a:r>
              <a:rPr lang="en-US" dirty="0" smtClean="0"/>
              <a:t>IP Addressing</a:t>
            </a:r>
          </a:p>
        </p:txBody>
      </p:sp>
    </p:spTree>
    <p:extLst>
      <p:ext uri="{BB962C8B-B14F-4D97-AF65-F5344CB8AC3E}">
        <p14:creationId xmlns:p14="http://schemas.microsoft.com/office/powerpoint/2010/main" val="6396340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altLang="zh-CN" smtClean="0"/>
              <a:t>IP addresses </a:t>
            </a:r>
            <a:endParaRPr lang="en-US" smtClean="0"/>
          </a:p>
        </p:txBody>
      </p:sp>
      <p:sp>
        <p:nvSpPr>
          <p:cNvPr id="24578" name="Content Placeholder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r>
              <a:rPr lang="en-US" altLang="zh-CN" sz="2800" smtClean="0"/>
              <a:t>Hosts "address" network packets by using the IP address of the destination machine. </a:t>
            </a:r>
          </a:p>
          <a:p>
            <a:r>
              <a:rPr lang="en-US" altLang="zh-CN" sz="2800" smtClean="0"/>
              <a:t>Two different types of IP addresses: IPv4 and IPv6.</a:t>
            </a:r>
          </a:p>
          <a:p>
            <a:r>
              <a:rPr lang="en-US" altLang="zh-CN" sz="2800" smtClean="0"/>
              <a:t>In an IPv4 address, a total of four “8-bit” (8-bit = numbers from 0 to 25) numbers are used to define the address (example: 192.168.10.120).</a:t>
            </a:r>
          </a:p>
          <a:p>
            <a:r>
              <a:rPr lang="en-US" altLang="zh-CN" sz="2800" smtClean="0"/>
              <a:t>In an IPv6 network the addresses are much larger, 128-bit addresses (example: 2001:0db8:85a3:0042:1000:8a2e:0370:7334)</a:t>
            </a:r>
            <a:endParaRPr lang="en-US" sz="2800" smtClean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itle 1"/>
          <p:cNvSpPr>
            <a:spLocks noGrp="1"/>
          </p:cNvSpPr>
          <p:nvPr>
            <p:ph type="ctrTitle"/>
          </p:nvPr>
        </p:nvSpPr>
        <p:spPr>
          <a:xfrm>
            <a:off x="685800" y="2133600"/>
            <a:ext cx="7772400" cy="1470025"/>
          </a:xfrm>
        </p:spPr>
        <p:txBody>
          <a:bodyPr/>
          <a:lstStyle/>
          <a:p>
            <a:pPr eaLnBrk="1" hangingPunct="1"/>
            <a:r>
              <a:rPr lang="en-US" dirty="0" smtClean="0"/>
              <a:t>Configuring the Network</a:t>
            </a:r>
          </a:p>
        </p:txBody>
      </p:sp>
    </p:spTree>
    <p:extLst>
      <p:ext uri="{BB962C8B-B14F-4D97-AF65-F5344CB8AC3E}">
        <p14:creationId xmlns:p14="http://schemas.microsoft.com/office/powerpoint/2010/main" val="343933977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altLang="zh-CN" smtClean="0"/>
              <a:t>Configuring Network Devices </a:t>
            </a:r>
            <a:endParaRPr lang="en-US" smtClean="0"/>
          </a:p>
        </p:txBody>
      </p:sp>
      <p:sp>
        <p:nvSpPr>
          <p:cNvPr id="25602" name="Content Placeholder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r>
              <a:rPr lang="en-US" altLang="zh-CN" sz="2800" smtClean="0"/>
              <a:t>Two questions to ask:</a:t>
            </a:r>
          </a:p>
          <a:p>
            <a:pPr lvl="1"/>
            <a:r>
              <a:rPr lang="en-US" smtClean="0"/>
              <a:t>Wired or wireless?</a:t>
            </a:r>
          </a:p>
          <a:p>
            <a:pPr lvl="1"/>
            <a:r>
              <a:rPr lang="en-US" smtClean="0"/>
              <a:t>DHCP or static address?</a:t>
            </a:r>
          </a:p>
          <a:p>
            <a:r>
              <a:rPr lang="en-US" altLang="zh-CN" sz="2800" smtClean="0"/>
              <a:t>Desktop machines will normally use wired network while a laptop will use wireless.</a:t>
            </a:r>
          </a:p>
          <a:p>
            <a:r>
              <a:rPr lang="en-US" altLang="zh-CN" sz="2800" smtClean="0"/>
              <a:t>Normally a wired machine uses static IP address, wireless machines typically use DHCP.  </a:t>
            </a:r>
            <a:endParaRPr lang="en-US" sz="2800" smtClean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altLang="zh-CN" sz="4000" smtClean="0"/>
              <a:t>Configuring the Network Using a GUI </a:t>
            </a:r>
            <a:endParaRPr lang="en-US" sz="4000" smtClean="0"/>
          </a:p>
        </p:txBody>
      </p:sp>
      <p:sp>
        <p:nvSpPr>
          <p:cNvPr id="26626" name="Content Placeholder 2"/>
          <p:cNvSpPr>
            <a:spLocks noGrp="1"/>
          </p:cNvSpPr>
          <p:nvPr>
            <p:ph idx="4294967295"/>
          </p:nvPr>
        </p:nvSpPr>
        <p:spPr>
          <a:xfrm>
            <a:off x="457200" y="1600200"/>
            <a:ext cx="8229600" cy="1295400"/>
          </a:xfrm>
        </p:spPr>
        <p:txBody>
          <a:bodyPr/>
          <a:lstStyle/>
          <a:p>
            <a:r>
              <a:rPr lang="en-US" altLang="zh-CN" sz="2800" smtClean="0"/>
              <a:t>Click on </a:t>
            </a:r>
            <a:r>
              <a:rPr lang="en-US" altLang="zh-CN" sz="2800" b="1" smtClean="0"/>
              <a:t>System</a:t>
            </a:r>
            <a:r>
              <a:rPr lang="en-US" altLang="zh-CN" sz="2800" smtClean="0"/>
              <a:t> in the menu bar, then </a:t>
            </a:r>
            <a:r>
              <a:rPr lang="en-US" altLang="zh-CN" sz="2800" b="1" smtClean="0"/>
              <a:t>Preferences</a:t>
            </a:r>
            <a:r>
              <a:rPr lang="en-US" altLang="zh-CN" sz="2800" smtClean="0"/>
              <a:t> and then </a:t>
            </a:r>
            <a:r>
              <a:rPr lang="en-US" altLang="zh-CN" sz="2800" b="1" smtClean="0"/>
              <a:t>Network Connections</a:t>
            </a:r>
            <a:r>
              <a:rPr lang="en-US" altLang="zh-CN" sz="2800" smtClean="0"/>
              <a:t>.</a:t>
            </a:r>
          </a:p>
          <a:p>
            <a:endParaRPr lang="en-US" smtClean="0"/>
          </a:p>
        </p:txBody>
      </p:sp>
      <p:pic>
        <p:nvPicPr>
          <p:cNvPr id="26627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362200" y="2590800"/>
            <a:ext cx="4419600" cy="3664298"/>
          </a:xfrm>
          <a:prstGeom prst="rect">
            <a:avLst/>
          </a:prstGeom>
          <a:noFill/>
          <a:ln w="3175">
            <a:solidFill>
              <a:srgbClr val="000000"/>
            </a:solidFill>
            <a:miter lim="800000"/>
            <a:headEnd/>
            <a:tailEnd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altLang="zh-CN" sz="4000" smtClean="0"/>
              <a:t>Configuring the Network </a:t>
            </a:r>
            <a:br>
              <a:rPr lang="en-US" altLang="zh-CN" sz="4000" smtClean="0"/>
            </a:br>
            <a:r>
              <a:rPr lang="en-US" altLang="zh-CN" sz="4000" smtClean="0"/>
              <a:t>Using a GUI (cont) </a:t>
            </a:r>
            <a:endParaRPr lang="en-US" sz="4000" smtClean="0"/>
          </a:p>
        </p:txBody>
      </p:sp>
      <p:sp>
        <p:nvSpPr>
          <p:cNvPr id="27650" name="Content Placeholder 2"/>
          <p:cNvSpPr>
            <a:spLocks noGrp="1"/>
          </p:cNvSpPr>
          <p:nvPr>
            <p:ph idx="4294967295"/>
          </p:nvPr>
        </p:nvSpPr>
        <p:spPr>
          <a:xfrm>
            <a:off x="457200" y="1600200"/>
            <a:ext cx="3962400" cy="4114800"/>
          </a:xfrm>
        </p:spPr>
        <p:txBody>
          <a:bodyPr/>
          <a:lstStyle/>
          <a:p>
            <a:r>
              <a:rPr lang="en-US" altLang="zh-CN" sz="2800" smtClean="0"/>
              <a:t>To modify this network device, click on the device name and then click the </a:t>
            </a:r>
            <a:r>
              <a:rPr lang="en-US" altLang="zh-CN" sz="2800" b="1" smtClean="0"/>
              <a:t>Edit</a:t>
            </a:r>
            <a:r>
              <a:rPr lang="en-US" altLang="zh-CN" sz="2800" smtClean="0"/>
              <a:t> button.</a:t>
            </a:r>
          </a:p>
          <a:p>
            <a:endParaRPr lang="en-US" sz="2800" smtClean="0"/>
          </a:p>
        </p:txBody>
      </p:sp>
      <p:pic>
        <p:nvPicPr>
          <p:cNvPr id="27651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725989" y="1752600"/>
            <a:ext cx="3427412" cy="4414680"/>
          </a:xfrm>
          <a:prstGeom prst="rect">
            <a:avLst/>
          </a:prstGeom>
          <a:noFill/>
          <a:ln w="3175">
            <a:solidFill>
              <a:srgbClr val="000000"/>
            </a:solidFill>
            <a:miter lim="800000"/>
            <a:headEnd/>
            <a:tailEnd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altLang="zh-CN" sz="4000" smtClean="0"/>
              <a:t>Configuring the Network </a:t>
            </a:r>
            <a:br>
              <a:rPr lang="en-US" altLang="zh-CN" sz="4000" smtClean="0"/>
            </a:br>
            <a:r>
              <a:rPr lang="en-US" altLang="zh-CN" sz="4000" smtClean="0"/>
              <a:t>Using a GUI (cont) </a:t>
            </a:r>
            <a:endParaRPr lang="en-US" sz="4000" smtClean="0"/>
          </a:p>
        </p:txBody>
      </p:sp>
      <p:sp>
        <p:nvSpPr>
          <p:cNvPr id="28674" name="Content Placeholder 2"/>
          <p:cNvSpPr>
            <a:spLocks noGrp="1"/>
          </p:cNvSpPr>
          <p:nvPr>
            <p:ph idx="4294967295"/>
          </p:nvPr>
        </p:nvSpPr>
        <p:spPr>
          <a:xfrm>
            <a:off x="457200" y="1600200"/>
            <a:ext cx="3962400" cy="4114800"/>
          </a:xfrm>
        </p:spPr>
        <p:txBody>
          <a:bodyPr/>
          <a:lstStyle/>
          <a:p>
            <a:r>
              <a:rPr lang="en-US" altLang="zh-CN" sz="2800" smtClean="0"/>
              <a:t>If you click on the </a:t>
            </a:r>
            <a:r>
              <a:rPr lang="en-US" altLang="zh-CN" sz="2800" b="1" smtClean="0"/>
              <a:t>IPv4 Settings</a:t>
            </a:r>
            <a:r>
              <a:rPr lang="en-US" altLang="zh-CN" sz="2800" smtClean="0"/>
              <a:t> tab, you can change key IPv4 values.</a:t>
            </a:r>
            <a:endParaRPr lang="en-US" smtClean="0"/>
          </a:p>
        </p:txBody>
      </p:sp>
      <p:pic>
        <p:nvPicPr>
          <p:cNvPr id="28675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772025" y="1600200"/>
            <a:ext cx="3606706" cy="4572000"/>
          </a:xfrm>
          <a:prstGeom prst="rect">
            <a:avLst/>
          </a:prstGeom>
          <a:noFill/>
          <a:ln w="3175">
            <a:solidFill>
              <a:srgbClr val="000000"/>
            </a:solidFill>
            <a:miter lim="800000"/>
            <a:headEnd/>
            <a:tailEnd/>
          </a:ln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altLang="zh-CN" sz="4000" smtClean="0"/>
              <a:t>Configuring the Network </a:t>
            </a:r>
            <a:br>
              <a:rPr lang="en-US" altLang="zh-CN" sz="4000" smtClean="0"/>
            </a:br>
            <a:r>
              <a:rPr lang="en-US" altLang="zh-CN" sz="4000" smtClean="0"/>
              <a:t>Using a GUI (cont) </a:t>
            </a:r>
            <a:endParaRPr lang="en-US" sz="4000" smtClean="0"/>
          </a:p>
        </p:txBody>
      </p:sp>
      <p:sp>
        <p:nvSpPr>
          <p:cNvPr id="29698" name="Content Placeholder 2"/>
          <p:cNvSpPr>
            <a:spLocks noGrp="1"/>
          </p:cNvSpPr>
          <p:nvPr>
            <p:ph idx="4294967295"/>
          </p:nvPr>
        </p:nvSpPr>
        <p:spPr>
          <a:xfrm>
            <a:off x="457200" y="1600200"/>
            <a:ext cx="3962400" cy="4114800"/>
          </a:xfrm>
        </p:spPr>
        <p:txBody>
          <a:bodyPr/>
          <a:lstStyle/>
          <a:p>
            <a:r>
              <a:rPr lang="en-US" altLang="zh-CN" sz="2800" smtClean="0"/>
              <a:t>Click </a:t>
            </a:r>
            <a:r>
              <a:rPr lang="en-US" altLang="zh-CN" sz="2800" b="1" smtClean="0"/>
              <a:t>method</a:t>
            </a:r>
            <a:r>
              <a:rPr lang="en-US" altLang="zh-CN" sz="2800" smtClean="0"/>
              <a:t> to change from Manual to DHCP</a:t>
            </a:r>
            <a:endParaRPr lang="en-US" smtClean="0"/>
          </a:p>
        </p:txBody>
      </p:sp>
      <p:pic>
        <p:nvPicPr>
          <p:cNvPr id="29699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09700" y="2819400"/>
            <a:ext cx="6324600" cy="2409825"/>
          </a:xfrm>
          <a:prstGeom prst="rect">
            <a:avLst/>
          </a:prstGeom>
          <a:noFill/>
          <a:ln w="3175">
            <a:solidFill>
              <a:srgbClr val="000000"/>
            </a:solidFill>
            <a:miter lim="800000"/>
            <a:headEnd/>
            <a:tailEnd/>
          </a:ln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altLang="zh-CN" sz="4000" smtClean="0"/>
              <a:t>Configuring the Network </a:t>
            </a:r>
            <a:br>
              <a:rPr lang="en-US" altLang="zh-CN" sz="4000" smtClean="0"/>
            </a:br>
            <a:r>
              <a:rPr lang="en-US" altLang="zh-CN" sz="4000" smtClean="0"/>
              <a:t>Using Configuration Files </a:t>
            </a:r>
            <a:endParaRPr lang="en-US" sz="4000" smtClean="0"/>
          </a:p>
        </p:txBody>
      </p:sp>
      <p:sp>
        <p:nvSpPr>
          <p:cNvPr id="30722" name="Content Placeholder 2"/>
          <p:cNvSpPr>
            <a:spLocks noGrp="1"/>
          </p:cNvSpPr>
          <p:nvPr>
            <p:ph idx="4294967295"/>
          </p:nvPr>
        </p:nvSpPr>
        <p:spPr>
          <a:xfrm>
            <a:off x="457200" y="1600200"/>
            <a:ext cx="8077200" cy="4724400"/>
          </a:xfrm>
        </p:spPr>
        <p:txBody>
          <a:bodyPr/>
          <a:lstStyle/>
          <a:p>
            <a:r>
              <a:rPr lang="en-US" altLang="zh-CN" sz="2800" smtClean="0"/>
              <a:t>Primary interface configuration file:</a:t>
            </a:r>
          </a:p>
          <a:p>
            <a:pPr lvl="1"/>
            <a:r>
              <a:rPr lang="en-US" altLang="zh-CN" sz="2400" smtClean="0"/>
              <a:t> </a:t>
            </a:r>
            <a:r>
              <a:rPr lang="en-US" altLang="zh-CN" sz="2000" smtClean="0">
                <a:latin typeface="Courier New" pitchFamily="49" charset="0"/>
              </a:rPr>
              <a:t>/etc/sysconfig/network-scripts/ifcfg-eth0</a:t>
            </a:r>
          </a:p>
          <a:p>
            <a:r>
              <a:rPr lang="en-US" sz="2800" smtClean="0"/>
              <a:t>IPv4 settings for static host:</a:t>
            </a:r>
          </a:p>
          <a:p>
            <a:pPr lvl="1"/>
            <a:r>
              <a:rPr lang="en-US" sz="2400" smtClean="0"/>
              <a:t>IPADDR (hosts IP address)</a:t>
            </a:r>
          </a:p>
          <a:p>
            <a:pPr lvl="1"/>
            <a:r>
              <a:rPr lang="en-US" sz="2400" smtClean="0"/>
              <a:t>GATEWAY (router’s IP address)</a:t>
            </a:r>
          </a:p>
          <a:p>
            <a:pPr lvl="1"/>
            <a:r>
              <a:rPr lang="en-US" sz="2400" smtClean="0"/>
              <a:t>DNS1 (DNS server’s IP address)</a:t>
            </a:r>
          </a:p>
          <a:p>
            <a:r>
              <a:rPr lang="en-US" sz="2800" smtClean="0"/>
              <a:t>IPv4 settings for DHCP client host:</a:t>
            </a:r>
          </a:p>
          <a:p>
            <a:pPr lvl="1"/>
            <a:r>
              <a:rPr lang="en-US" altLang="zh-CN" sz="2400" smtClean="0"/>
              <a:t>BOOTPROTO set to “dhcp”</a:t>
            </a:r>
            <a:endParaRPr lang="en-US" sz="2400" smtClean="0"/>
          </a:p>
          <a:p>
            <a:pPr lvl="1"/>
            <a:endParaRPr lang="en-US" sz="2400" smtClean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altLang="zh-CN" sz="4000" smtClean="0"/>
              <a:t>Configuring the Network Using Configuration Files (cont)</a:t>
            </a:r>
            <a:endParaRPr lang="en-US" sz="4000" smtClean="0"/>
          </a:p>
        </p:txBody>
      </p:sp>
      <p:sp>
        <p:nvSpPr>
          <p:cNvPr id="31746" name="Content Placeholder 2"/>
          <p:cNvSpPr>
            <a:spLocks noGrp="1"/>
          </p:cNvSpPr>
          <p:nvPr>
            <p:ph idx="4294967295"/>
          </p:nvPr>
        </p:nvSpPr>
        <p:spPr>
          <a:xfrm>
            <a:off x="457200" y="1600200"/>
            <a:ext cx="8077200" cy="4724400"/>
          </a:xfrm>
        </p:spPr>
        <p:txBody>
          <a:bodyPr/>
          <a:lstStyle/>
          <a:p>
            <a:r>
              <a:rPr lang="en-US" sz="2800" smtClean="0"/>
              <a:t>Additional configuration files:</a:t>
            </a:r>
          </a:p>
          <a:p>
            <a:pPr lvl="1"/>
            <a:r>
              <a:rPr lang="en-US" altLang="zh-CN" sz="2400" smtClean="0">
                <a:latin typeface="Courier New" pitchFamily="49" charset="0"/>
              </a:rPr>
              <a:t>/etc/sysconfig/network</a:t>
            </a:r>
            <a:r>
              <a:rPr lang="en-US" altLang="zh-CN" sz="2400" smtClean="0"/>
              <a:t> – NETWORK and HOSTNAME settings</a:t>
            </a:r>
          </a:p>
          <a:p>
            <a:pPr lvl="1"/>
            <a:r>
              <a:rPr lang="en-US" altLang="zh-CN" sz="2400" smtClean="0">
                <a:latin typeface="Courier New" pitchFamily="49" charset="0"/>
              </a:rPr>
              <a:t>/etc/resolv.conf</a:t>
            </a:r>
            <a:r>
              <a:rPr lang="en-US" altLang="zh-CN" sz="2400" smtClean="0"/>
              <a:t> – DNS server settings</a:t>
            </a:r>
          </a:p>
          <a:p>
            <a:pPr lvl="1"/>
            <a:r>
              <a:rPr lang="en-US" altLang="zh-CN" sz="2400" smtClean="0">
                <a:latin typeface="Courier New" pitchFamily="49" charset="0"/>
              </a:rPr>
              <a:t>/etc/hosts</a:t>
            </a:r>
            <a:r>
              <a:rPr lang="en-US" altLang="zh-CN" sz="2400" smtClean="0"/>
              <a:t> – Local hostname to IP address translation</a:t>
            </a:r>
          </a:p>
          <a:p>
            <a:pPr lvl="1"/>
            <a:r>
              <a:rPr lang="en-US" altLang="zh-CN" sz="2400" smtClean="0">
                <a:latin typeface="Courier New" pitchFamily="49" charset="0"/>
              </a:rPr>
              <a:t>/etc/nsswitch.conf</a:t>
            </a:r>
            <a:r>
              <a:rPr lang="en-US" altLang="zh-CN" sz="2400" smtClean="0"/>
              <a:t> – Used to modify which hostname to IP address translation service to use </a:t>
            </a:r>
            <a:endParaRPr lang="en-US" sz="240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Exam Objective</a:t>
            </a:r>
            <a:br>
              <a:rPr lang="en-US" dirty="0" smtClean="0"/>
            </a:br>
            <a:r>
              <a:rPr lang="en-US" dirty="0" smtClean="0"/>
              <a:t>4.4 Your Computer on the Network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Objective Summary</a:t>
            </a:r>
          </a:p>
          <a:p>
            <a:pPr lvl="1"/>
            <a:r>
              <a:rPr lang="en-US" dirty="0" smtClean="0"/>
              <a:t>Working with the Internet, network, and routers</a:t>
            </a:r>
          </a:p>
          <a:p>
            <a:pPr lvl="1"/>
            <a:r>
              <a:rPr lang="en-US" dirty="0" smtClean="0"/>
              <a:t>Domain Name Service</a:t>
            </a:r>
          </a:p>
          <a:p>
            <a:pPr lvl="1"/>
            <a:r>
              <a:rPr lang="en-US" dirty="0" smtClean="0"/>
              <a:t>Network configuration</a:t>
            </a:r>
          </a:p>
        </p:txBody>
      </p:sp>
    </p:spTree>
    <p:extLst>
      <p:ext uri="{BB962C8B-B14F-4D97-AF65-F5344CB8AC3E}">
        <p14:creationId xmlns:p14="http://schemas.microsoft.com/office/powerpoint/2010/main" val="2056740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altLang="zh-CN" smtClean="0"/>
              <a:t>Restarting the network </a:t>
            </a:r>
            <a:endParaRPr lang="en-US" smtClean="0"/>
          </a:p>
        </p:txBody>
      </p:sp>
      <p:sp>
        <p:nvSpPr>
          <p:cNvPr id="32770" name="Content Placeholder 2"/>
          <p:cNvSpPr>
            <a:spLocks noGrp="1"/>
          </p:cNvSpPr>
          <p:nvPr>
            <p:ph idx="4294967295"/>
          </p:nvPr>
        </p:nvSpPr>
        <p:spPr>
          <a:xfrm>
            <a:off x="457200" y="1600200"/>
            <a:ext cx="8077200" cy="4724400"/>
          </a:xfrm>
        </p:spPr>
        <p:txBody>
          <a:bodyPr/>
          <a:lstStyle/>
          <a:p>
            <a:r>
              <a:rPr lang="en-US" altLang="zh-CN" sz="2800" smtClean="0"/>
              <a:t>After changing a network configuration file, you either need to reboot the machine or run the following command as the administrator to make the changes take affect:</a:t>
            </a:r>
          </a:p>
          <a:p>
            <a:pPr lvl="1"/>
            <a:r>
              <a:rPr lang="en-US" sz="2400" smtClean="0">
                <a:latin typeface="Courier New" pitchFamily="49" charset="0"/>
              </a:rPr>
              <a:t>service network restart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itle 1"/>
          <p:cNvSpPr>
            <a:spLocks noGrp="1"/>
          </p:cNvSpPr>
          <p:nvPr>
            <p:ph type="ctrTitle"/>
          </p:nvPr>
        </p:nvSpPr>
        <p:spPr>
          <a:xfrm>
            <a:off x="685800" y="2133600"/>
            <a:ext cx="7772400" cy="1470025"/>
          </a:xfrm>
        </p:spPr>
        <p:txBody>
          <a:bodyPr/>
          <a:lstStyle/>
          <a:p>
            <a:pPr eaLnBrk="1" hangingPunct="1"/>
            <a:r>
              <a:rPr lang="en-US" dirty="0" smtClean="0"/>
              <a:t>Network Utilities</a:t>
            </a:r>
          </a:p>
        </p:txBody>
      </p:sp>
    </p:spTree>
    <p:extLst>
      <p:ext uri="{BB962C8B-B14F-4D97-AF65-F5344CB8AC3E}">
        <p14:creationId xmlns:p14="http://schemas.microsoft.com/office/powerpoint/2010/main" val="343933977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altLang="zh-CN" smtClean="0"/>
              <a:t>Network Tools </a:t>
            </a:r>
            <a:endParaRPr lang="en-US" smtClean="0"/>
          </a:p>
        </p:txBody>
      </p:sp>
      <p:sp>
        <p:nvSpPr>
          <p:cNvPr id="33795" name="Content Placeholder 2"/>
          <p:cNvSpPr>
            <a:spLocks noGrp="1"/>
          </p:cNvSpPr>
          <p:nvPr>
            <p:ph idx="4294967295"/>
          </p:nvPr>
        </p:nvSpPr>
        <p:spPr>
          <a:xfrm>
            <a:off x="457200" y="1600200"/>
            <a:ext cx="8077200" cy="4724400"/>
          </a:xfrm>
        </p:spPr>
        <p:txBody>
          <a:bodyPr/>
          <a:lstStyle/>
          <a:p>
            <a:r>
              <a:rPr lang="en-US" altLang="zh-CN" sz="2800" smtClean="0">
                <a:latin typeface="Courier New" pitchFamily="49" charset="0"/>
              </a:rPr>
              <a:t>ifconfig</a:t>
            </a:r>
            <a:r>
              <a:rPr lang="en-US" altLang="zh-CN" sz="2800" smtClean="0"/>
              <a:t> - Displays interface configuration information.</a:t>
            </a:r>
          </a:p>
          <a:p>
            <a:r>
              <a:rPr lang="en-US" altLang="zh-CN" sz="2800" smtClean="0">
                <a:latin typeface="Courier New" pitchFamily="49" charset="0"/>
              </a:rPr>
              <a:t>route</a:t>
            </a:r>
            <a:r>
              <a:rPr lang="en-US" altLang="zh-CN" sz="2800" smtClean="0"/>
              <a:t> - Displays the routing table.</a:t>
            </a:r>
          </a:p>
          <a:p>
            <a:r>
              <a:rPr lang="en-US" sz="2800" smtClean="0">
                <a:latin typeface="Courier New" pitchFamily="49" charset="0"/>
                <a:ea typeface="宋体" pitchFamily="2" charset="-122"/>
              </a:rPr>
              <a:t>ping</a:t>
            </a:r>
            <a:r>
              <a:rPr lang="en-US" sz="2800" smtClean="0"/>
              <a:t> - Used to determine if a remote machine can be contacted via the network.</a:t>
            </a:r>
          </a:p>
          <a:p>
            <a:r>
              <a:rPr lang="en-US" sz="2800" smtClean="0">
                <a:latin typeface="Courier New" pitchFamily="49" charset="0"/>
                <a:ea typeface="宋体" pitchFamily="2" charset="-122"/>
              </a:rPr>
              <a:t>netstat</a:t>
            </a:r>
            <a:r>
              <a:rPr lang="en-US" sz="2800" smtClean="0"/>
              <a:t> - Display network statistics.</a:t>
            </a:r>
          </a:p>
          <a:p>
            <a:r>
              <a:rPr lang="en-US" sz="2800" smtClean="0">
                <a:latin typeface="Courier New" pitchFamily="49" charset="0"/>
                <a:ea typeface="宋体" pitchFamily="2" charset="-122"/>
              </a:rPr>
              <a:t>dig</a:t>
            </a:r>
            <a:r>
              <a:rPr lang="en-US" sz="2800" smtClean="0"/>
              <a:t> - Displays query results from DNS servers.</a:t>
            </a:r>
          </a:p>
          <a:p>
            <a:r>
              <a:rPr lang="en-US" sz="2800" smtClean="0">
                <a:latin typeface="Courier New" pitchFamily="49" charset="0"/>
                <a:ea typeface="宋体" pitchFamily="2" charset="-122"/>
              </a:rPr>
              <a:t>ssh</a:t>
            </a:r>
            <a:r>
              <a:rPr lang="en-US" sz="2800" smtClean="0"/>
              <a:t> - Allows a user to login to a remote machine.</a:t>
            </a:r>
          </a:p>
          <a:p>
            <a:endParaRPr lang="en-US" sz="280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itle 1"/>
          <p:cNvSpPr>
            <a:spLocks noGrp="1"/>
          </p:cNvSpPr>
          <p:nvPr>
            <p:ph type="ctrTitle"/>
          </p:nvPr>
        </p:nvSpPr>
        <p:spPr>
          <a:xfrm>
            <a:off x="685800" y="2133600"/>
            <a:ext cx="7772400" cy="1470025"/>
          </a:xfrm>
        </p:spPr>
        <p:txBody>
          <a:bodyPr/>
          <a:lstStyle/>
          <a:p>
            <a:pPr eaLnBrk="1" hangingPunct="1"/>
            <a:r>
              <a:rPr lang="en-US" dirty="0" smtClean="0"/>
              <a:t>Basic Networking</a:t>
            </a:r>
          </a:p>
        </p:txBody>
      </p:sp>
    </p:spTree>
    <p:extLst>
      <p:ext uri="{BB962C8B-B14F-4D97-AF65-F5344CB8AC3E}">
        <p14:creationId xmlns:p14="http://schemas.microsoft.com/office/powerpoint/2010/main" val="27484993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 smtClean="0"/>
              <a:t>Basic Network terminology </a:t>
            </a:r>
            <a:endParaRPr lang="en-US" smtClean="0"/>
          </a:p>
        </p:txBody>
      </p:sp>
      <p:sp>
        <p:nvSpPr>
          <p:cNvPr id="1843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zh-CN" sz="2800" b="1" smtClean="0"/>
              <a:t>Host</a:t>
            </a:r>
            <a:r>
              <a:rPr lang="en-US" altLang="zh-CN" sz="2800" smtClean="0"/>
              <a:t> - a host is any device that communicates with another device on a network. </a:t>
            </a:r>
          </a:p>
          <a:p>
            <a:r>
              <a:rPr lang="en-US" sz="2800" b="1" smtClean="0"/>
              <a:t>Network</a:t>
            </a:r>
            <a:r>
              <a:rPr lang="en-US" sz="2800" smtClean="0"/>
              <a:t> - A network is a collection of two or more hosts (computers) that are able to communicate with each other.  </a:t>
            </a:r>
          </a:p>
          <a:p>
            <a:r>
              <a:rPr lang="en-US" sz="2800" b="1" smtClean="0"/>
              <a:t>Internet</a:t>
            </a:r>
            <a:r>
              <a:rPr lang="en-US" sz="2800" smtClean="0"/>
              <a:t> - A publically accessible network that connects millions of hosts throughout the world. </a:t>
            </a:r>
          </a:p>
          <a:p>
            <a:r>
              <a:rPr lang="en-US" sz="2800" b="1" smtClean="0"/>
              <a:t>Wi-Fi</a:t>
            </a:r>
            <a:r>
              <a:rPr lang="en-US" sz="2800" smtClean="0"/>
              <a:t> - The term Wi-Fi refers to wireless networks.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altLang="zh-CN" smtClean="0"/>
              <a:t>Basic Network terminology (cont)</a:t>
            </a:r>
            <a:endParaRPr lang="en-US" smtClean="0"/>
          </a:p>
        </p:txBody>
      </p:sp>
      <p:sp>
        <p:nvSpPr>
          <p:cNvPr id="19458" name="Content Placeholder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r>
              <a:rPr lang="en-US" sz="2800" b="1" smtClean="0"/>
              <a:t>Server/Service</a:t>
            </a:r>
            <a:r>
              <a:rPr lang="en-US" sz="2800" smtClean="0"/>
              <a:t> - When a host provides a feature to another host, that feature is called a service.  Example: a web server provides the service of web pages.</a:t>
            </a:r>
          </a:p>
          <a:p>
            <a:r>
              <a:rPr lang="en-US" sz="2800" b="1" smtClean="0"/>
              <a:t>Client</a:t>
            </a:r>
            <a:r>
              <a:rPr lang="en-US" sz="2800" smtClean="0"/>
              <a:t> - A client is a host that is accessing a server.  </a:t>
            </a:r>
          </a:p>
          <a:p>
            <a:r>
              <a:rPr lang="en-US" sz="2800" b="1" smtClean="0"/>
              <a:t>Router</a:t>
            </a:r>
            <a:r>
              <a:rPr lang="en-US" sz="2800" smtClean="0"/>
              <a:t> - Also called a </a:t>
            </a:r>
            <a:r>
              <a:rPr lang="en-US" sz="2800" i="1" smtClean="0"/>
              <a:t>gateway</a:t>
            </a:r>
            <a:r>
              <a:rPr lang="en-US" sz="2800" smtClean="0"/>
              <a:t>, a router is a machine that connects hosts from one network to another network.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altLang="zh-CN" smtClean="0"/>
              <a:t>Basic Network terminology (cont)</a:t>
            </a:r>
            <a:endParaRPr lang="en-US" smtClean="0"/>
          </a:p>
        </p:txBody>
      </p:sp>
      <p:pic>
        <p:nvPicPr>
          <p:cNvPr id="20482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33500" y="1295400"/>
            <a:ext cx="6477000" cy="47185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altLang="zh-CN" smtClean="0"/>
              <a:t>Networking Features Terminology </a:t>
            </a:r>
            <a:endParaRPr lang="en-US" smtClean="0"/>
          </a:p>
        </p:txBody>
      </p:sp>
      <p:sp>
        <p:nvSpPr>
          <p:cNvPr id="21506" name="Content Placeholder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r>
              <a:rPr lang="en-US" sz="2800" b="1" smtClean="0"/>
              <a:t>Network packet</a:t>
            </a:r>
            <a:r>
              <a:rPr lang="en-US" sz="2800" smtClean="0"/>
              <a:t> - Used to send network communication between hosts.  </a:t>
            </a:r>
          </a:p>
          <a:p>
            <a:r>
              <a:rPr lang="en-US" sz="2800" b="1" smtClean="0"/>
              <a:t>IP address</a:t>
            </a:r>
            <a:r>
              <a:rPr lang="en-US" sz="2800" smtClean="0"/>
              <a:t> - An Internet Protocol (IP) address is a unique number assigned to a hosts on a network.  </a:t>
            </a:r>
          </a:p>
          <a:p>
            <a:r>
              <a:rPr lang="en-US" sz="2800" b="1" smtClean="0"/>
              <a:t>Network mask</a:t>
            </a:r>
            <a:r>
              <a:rPr lang="en-US" sz="2800" smtClean="0"/>
              <a:t> - Also called a </a:t>
            </a:r>
            <a:r>
              <a:rPr lang="en-US" sz="2800" i="1" smtClean="0"/>
              <a:t>netmask</a:t>
            </a:r>
            <a:r>
              <a:rPr lang="en-US" sz="2800" smtClean="0"/>
              <a:t> or </a:t>
            </a:r>
            <a:r>
              <a:rPr lang="en-US" sz="2800" i="1" smtClean="0"/>
              <a:t>mask</a:t>
            </a:r>
            <a:r>
              <a:rPr lang="en-US" sz="2800" smtClean="0"/>
              <a:t>, a network mask is a number system that can be used to define which IP addresses are considered to be within a single network. 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altLang="zh-CN" sz="4000" smtClean="0"/>
              <a:t>Networking Features </a:t>
            </a:r>
            <a:br>
              <a:rPr lang="en-US" altLang="zh-CN" sz="4000" smtClean="0"/>
            </a:br>
            <a:r>
              <a:rPr lang="en-US" altLang="zh-CN" sz="4000" smtClean="0"/>
              <a:t>Terminology (cont)</a:t>
            </a:r>
            <a:endParaRPr lang="en-US" sz="4000" smtClean="0"/>
          </a:p>
        </p:txBody>
      </p:sp>
      <p:sp>
        <p:nvSpPr>
          <p:cNvPr id="22530" name="Content Placeholder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r>
              <a:rPr lang="en-US" sz="2800" b="1" smtClean="0"/>
              <a:t>Hostname</a:t>
            </a:r>
            <a:r>
              <a:rPr lang="en-US" sz="2800" smtClean="0"/>
              <a:t> - Each host is provided a human-understandable name, called a hostname.  Hostnames are translated into IP addresses before the network packet is sent on the network.  </a:t>
            </a:r>
          </a:p>
          <a:p>
            <a:r>
              <a:rPr lang="en-US" sz="2800" b="1" smtClean="0"/>
              <a:t>DHCP</a:t>
            </a:r>
            <a:r>
              <a:rPr lang="en-US" sz="2800" smtClean="0"/>
              <a:t> - Hosts can be assigned hostnames, IP addresses and other network-related information by a DHCP (Dynamic Host Configuration Protocol) server.  </a:t>
            </a:r>
          </a:p>
          <a:p>
            <a:r>
              <a:rPr lang="en-US" sz="2800" b="1" smtClean="0"/>
              <a:t>DNS</a:t>
            </a:r>
            <a:r>
              <a:rPr lang="en-US" sz="2800" smtClean="0"/>
              <a:t> - A server that provides the service of translating IP addresses to hostnames.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altLang="zh-CN" sz="4000" smtClean="0"/>
              <a:t>Networking Features </a:t>
            </a:r>
            <a:br>
              <a:rPr lang="en-US" altLang="zh-CN" sz="4000" smtClean="0"/>
            </a:br>
            <a:r>
              <a:rPr lang="en-US" altLang="zh-CN" sz="4000" smtClean="0"/>
              <a:t>Terminology (cont)</a:t>
            </a:r>
            <a:endParaRPr lang="en-US" sz="4000" smtClean="0"/>
          </a:p>
        </p:txBody>
      </p:sp>
      <p:sp>
        <p:nvSpPr>
          <p:cNvPr id="23554" name="Content Placeholder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r>
              <a:rPr lang="en-US" sz="2800" b="1" smtClean="0"/>
              <a:t>Ethernet</a:t>
            </a:r>
            <a:r>
              <a:rPr lang="en-US" sz="2800" smtClean="0"/>
              <a:t> - In a wired network environment, Ethernet is the most common way to physically connect the hosts into a network.</a:t>
            </a:r>
          </a:p>
          <a:p>
            <a:r>
              <a:rPr lang="en-US" sz="2800" b="1" smtClean="0"/>
              <a:t>TCP/IP</a:t>
            </a:r>
            <a:r>
              <a:rPr lang="en-US" sz="2800" smtClean="0"/>
              <a:t> - The Transmission Control Protocol/Internet Protocol (TCP/IP) is a fancy name for a collection of protocols (remember, protocol = set of rules) that are used to define how network communication should take place between hosts.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2572</TotalTime>
  <Words>775</Words>
  <Application>Microsoft Office PowerPoint</Application>
  <PresentationFormat>On-screen Show (4:3)</PresentationFormat>
  <Paragraphs>75</Paragraphs>
  <Slides>22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7" baseType="lpstr">
      <vt:lpstr>宋体</vt:lpstr>
      <vt:lpstr>Arial</vt:lpstr>
      <vt:lpstr>Calibri</vt:lpstr>
      <vt:lpstr>Courier New</vt:lpstr>
      <vt:lpstr>Office Theme</vt:lpstr>
      <vt:lpstr>Module 12 Network Configuration</vt:lpstr>
      <vt:lpstr>Exam Objective 4.4 Your Computer on the Network</vt:lpstr>
      <vt:lpstr>Basic Networking</vt:lpstr>
      <vt:lpstr>Basic Network terminology </vt:lpstr>
      <vt:lpstr>Basic Network terminology (cont)</vt:lpstr>
      <vt:lpstr>Basic Network terminology (cont)</vt:lpstr>
      <vt:lpstr>Networking Features Terminology </vt:lpstr>
      <vt:lpstr>Networking Features  Terminology (cont)</vt:lpstr>
      <vt:lpstr>Networking Features  Terminology (cont)</vt:lpstr>
      <vt:lpstr>IP Addressing</vt:lpstr>
      <vt:lpstr>IP addresses </vt:lpstr>
      <vt:lpstr>Configuring the Network</vt:lpstr>
      <vt:lpstr>Configuring Network Devices </vt:lpstr>
      <vt:lpstr>Configuring the Network Using a GUI </vt:lpstr>
      <vt:lpstr>Configuring the Network  Using a GUI (cont) </vt:lpstr>
      <vt:lpstr>Configuring the Network  Using a GUI (cont) </vt:lpstr>
      <vt:lpstr>Configuring the Network  Using a GUI (cont) </vt:lpstr>
      <vt:lpstr>Configuring the Network  Using Configuration Files </vt:lpstr>
      <vt:lpstr>Configuring the Network Using Configuration Files (cont)</vt:lpstr>
      <vt:lpstr>Restarting the network </vt:lpstr>
      <vt:lpstr>Network Utilities</vt:lpstr>
      <vt:lpstr>Network Tools </vt:lpstr>
    </vt:vector>
  </TitlesOfParts>
  <Company>Toshiba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Command Line Basics</dc:title>
  <dc:creator>Keith Wright</dc:creator>
  <cp:lastModifiedBy>Jason</cp:lastModifiedBy>
  <cp:revision>148</cp:revision>
  <dcterms:created xsi:type="dcterms:W3CDTF">2013-10-02T20:13:21Z</dcterms:created>
  <dcterms:modified xsi:type="dcterms:W3CDTF">2014-02-10T18:12:22Z</dcterms:modified>
</cp:coreProperties>
</file>