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78" r:id="rId2"/>
    <p:sldId id="285" r:id="rId3"/>
    <p:sldId id="279" r:id="rId4"/>
    <p:sldId id="259" r:id="rId5"/>
    <p:sldId id="260" r:id="rId6"/>
    <p:sldId id="261" r:id="rId7"/>
    <p:sldId id="280" r:id="rId8"/>
    <p:sldId id="262" r:id="rId9"/>
    <p:sldId id="264" r:id="rId10"/>
    <p:sldId id="263" r:id="rId11"/>
    <p:sldId id="281" r:id="rId12"/>
    <p:sldId id="265" r:id="rId13"/>
    <p:sldId id="266" r:id="rId14"/>
    <p:sldId id="267" r:id="rId15"/>
    <p:sldId id="268" r:id="rId16"/>
    <p:sldId id="269" r:id="rId17"/>
    <p:sldId id="282" r:id="rId18"/>
    <p:sldId id="270" r:id="rId19"/>
    <p:sldId id="271" r:id="rId20"/>
    <p:sldId id="272" r:id="rId21"/>
    <p:sldId id="283" r:id="rId22"/>
    <p:sldId id="273" r:id="rId23"/>
    <p:sldId id="274" r:id="rId24"/>
    <p:sldId id="275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B4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73" autoAdjust="0"/>
    <p:restoredTop sz="94692" autoAdjust="0"/>
  </p:normalViewPr>
  <p:slideViewPr>
    <p:cSldViewPr>
      <p:cViewPr varScale="1">
        <p:scale>
          <a:sx n="70" d="100"/>
          <a:sy n="70" d="100"/>
        </p:scale>
        <p:origin x="148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26E51D0-7699-41DF-989E-37E9802888C5}" type="datetimeFigureOut">
              <a:rPr lang="en-US"/>
              <a:pPr>
                <a:defRPr/>
              </a:pPr>
              <a:t>2/10/2014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1E2FB07-C9E8-4119-8337-D3F0FE1509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1478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ED7233-7C0E-4BEF-85E3-9651D2DB0A45}" type="datetimeFigureOut">
              <a:rPr lang="en-US"/>
              <a:pPr>
                <a:defRPr/>
              </a:pPr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EBA9B3-EB56-459D-895C-25AA65BAD5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30AB06-FBF5-45F8-ABCB-17432496E206}" type="datetimeFigureOut">
              <a:rPr lang="en-US"/>
              <a:pPr>
                <a:defRPr/>
              </a:pPr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C48D1A-3556-4EFE-A69B-4EEBA83D30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ADF643-9315-4011-8161-D0F38D44F19B}" type="datetimeFigureOut">
              <a:rPr lang="en-US"/>
              <a:pPr>
                <a:defRPr/>
              </a:pPr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3C71FF-37E4-4601-90D5-DBFE71DC23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C97CF-52EA-41B3-A24B-B1EC08DB4486}" type="datetimeFigureOut">
              <a:rPr lang="en-US"/>
              <a:pPr>
                <a:defRPr/>
              </a:pPr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211F23-A8B4-42AB-9387-63DEB89C45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0CD20-D5C6-4928-B80A-6F94AF299FB8}" type="datetimeFigureOut">
              <a:rPr lang="en-US"/>
              <a:pPr>
                <a:defRPr/>
              </a:pPr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D4505A-7EEF-4296-AA10-C1E8B8BA57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6D34F-D703-4529-A2EB-B60665B52FD9}" type="datetimeFigureOut">
              <a:rPr lang="en-US"/>
              <a:pPr>
                <a:defRPr/>
              </a:pPr>
              <a:t>2/10/2014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B28A2D-41F3-4633-8CFA-1E9435F0D4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5663F-42B5-4F40-97E4-9A64BEB4B511}" type="datetimeFigureOut">
              <a:rPr lang="en-US"/>
              <a:pPr>
                <a:defRPr/>
              </a:pPr>
              <a:t>2/10/2014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6A8688-420D-4A48-92A2-FD258EA54C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E53C54-E921-4A2B-8AC0-B26D4EA6F6FC}" type="datetimeFigureOut">
              <a:rPr lang="en-US"/>
              <a:pPr>
                <a:defRPr/>
              </a:pPr>
              <a:t>2/10/2014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252597-161F-48CC-90C9-B4274A678F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65F04F-FC17-4E9C-B794-877809284C8F}" type="datetimeFigureOut">
              <a:rPr lang="en-US"/>
              <a:pPr>
                <a:defRPr/>
              </a:pPr>
              <a:t>2/10/2014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21A5BE-DE3B-4D03-B45D-CA57C1B78A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5822C8-E32E-46CC-9566-3D9603764BB0}" type="datetimeFigureOut">
              <a:rPr lang="en-US"/>
              <a:pPr>
                <a:defRPr/>
              </a:pPr>
              <a:t>2/10/2014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11DCDE-D6DB-4815-A03D-FB67AE4420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A536B6-D8FB-414C-B96B-A33FC76F4EDE}" type="datetimeFigureOut">
              <a:rPr lang="en-US"/>
              <a:pPr>
                <a:defRPr/>
              </a:pPr>
              <a:t>2/10/2014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A726E8-5468-4226-A083-74A43AF150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7" name="Picture 6" descr="LPIAcademyLogo_Final_trimmed.pn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457200" y="5943600"/>
            <a:ext cx="938256" cy="914400"/>
          </a:xfrm>
          <a:prstGeom prst="rect">
            <a:avLst/>
          </a:prstGeom>
        </p:spPr>
      </p:pic>
      <p:pic>
        <p:nvPicPr>
          <p:cNvPr id="8" name="Picture 7" descr="ndg_logo.png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7253693" y="6309360"/>
            <a:ext cx="1433107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0" y="633478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This slide deck  is  for LPI Academy  instructors to use for lectures for LPI Academy courses.  </a:t>
            </a:r>
          </a:p>
          <a:p>
            <a:pPr algn="ctr"/>
            <a:r>
              <a:rPr lang="en-US" sz="1000" dirty="0" smtClean="0"/>
              <a:t>©Copyright Network Development Group 2013. </a:t>
            </a:r>
            <a:r>
              <a:rPr lang="en-US" dirty="0" smtClean="0"/>
              <a:t>  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4980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>Module 10</a:t>
            </a:r>
            <a:br>
              <a:rPr lang="en-US" dirty="0" smtClean="0"/>
            </a:br>
            <a:r>
              <a:rPr lang="en-US" altLang="zh-CN" dirty="0"/>
              <a:t>Understanding Computer Hardware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260562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4980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itle 1"/>
          <p:cNvSpPr>
            <a:spLocks noGrp="1"/>
          </p:cNvSpPr>
          <p:nvPr>
            <p:ph type="title" idx="4294967295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RAM</a:t>
            </a:r>
          </a:p>
        </p:txBody>
      </p:sp>
      <p:sp>
        <p:nvSpPr>
          <p:cNvPr id="80899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Random Access Memory (RAM) is where program and system data is stored.</a:t>
            </a:r>
          </a:p>
          <a:p>
            <a:pPr eaLnBrk="1" hangingPunct="1"/>
            <a:r>
              <a:rPr lang="en-US" sz="2800" smtClean="0"/>
              <a:t>Virtual memory (swap space) is hard drive space that is used when available RAM is low.</a:t>
            </a:r>
          </a:p>
          <a:p>
            <a:pPr eaLnBrk="1" hangingPunct="1"/>
            <a:r>
              <a:rPr lang="en-US" sz="2800" smtClean="0"/>
              <a:t>The </a:t>
            </a:r>
            <a:r>
              <a:rPr lang="en-US" sz="2800" smtClean="0">
                <a:latin typeface="Courier New" pitchFamily="49" charset="0"/>
              </a:rPr>
              <a:t>free</a:t>
            </a:r>
            <a:r>
              <a:rPr lang="en-US" sz="2800" smtClean="0"/>
              <a:t> command can display memory utilization: </a:t>
            </a:r>
          </a:p>
        </p:txBody>
      </p:sp>
      <p:pic>
        <p:nvPicPr>
          <p:cNvPr id="8090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4114800"/>
            <a:ext cx="7313613" cy="174148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4980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>Peripheral Devices</a:t>
            </a:r>
          </a:p>
        </p:txBody>
      </p:sp>
    </p:spTree>
    <p:extLst>
      <p:ext uri="{BB962C8B-B14F-4D97-AF65-F5344CB8AC3E}">
        <p14:creationId xmlns:p14="http://schemas.microsoft.com/office/powerpoint/2010/main" val="35537242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4980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/>
          <p:cNvSpPr>
            <a:spLocks noGrp="1"/>
          </p:cNvSpPr>
          <p:nvPr>
            <p:ph type="title" idx="4294967295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Peripheral Devices</a:t>
            </a:r>
          </a:p>
        </p:txBody>
      </p:sp>
      <p:sp>
        <p:nvSpPr>
          <p:cNvPr id="82947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Devices not directly attached to motherboard are called peripheral devices.</a:t>
            </a:r>
          </a:p>
          <a:p>
            <a:pPr eaLnBrk="1" hangingPunct="1"/>
            <a:r>
              <a:rPr lang="en-US" sz="2800" smtClean="0"/>
              <a:t>Two common types:</a:t>
            </a:r>
          </a:p>
          <a:p>
            <a:pPr lvl="1" eaLnBrk="1" hangingPunct="1"/>
            <a:r>
              <a:rPr lang="en-US" sz="2400" smtClean="0"/>
              <a:t>Peripheral Component Interconnect (PCI)</a:t>
            </a:r>
          </a:p>
          <a:p>
            <a:pPr lvl="1" eaLnBrk="1" hangingPunct="1"/>
            <a:r>
              <a:rPr lang="en-US" sz="2400" smtClean="0"/>
              <a:t>Universal Serial Bus (USB)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4980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itle 1"/>
          <p:cNvSpPr>
            <a:spLocks noGrp="1"/>
          </p:cNvSpPr>
          <p:nvPr>
            <p:ph type="title" idx="4294967295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PCI Devices</a:t>
            </a:r>
          </a:p>
        </p:txBody>
      </p:sp>
      <p:sp>
        <p:nvSpPr>
          <p:cNvPr id="83971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View devices with </a:t>
            </a:r>
            <a:r>
              <a:rPr lang="en-US" sz="2800" smtClean="0">
                <a:latin typeface="Courier New" pitchFamily="49" charset="0"/>
              </a:rPr>
              <a:t>lspci</a:t>
            </a:r>
            <a:r>
              <a:rPr lang="en-US" sz="2800" smtClean="0"/>
              <a:t> command: </a:t>
            </a:r>
          </a:p>
        </p:txBody>
      </p:sp>
      <p:pic>
        <p:nvPicPr>
          <p:cNvPr id="8397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0" y="2286000"/>
            <a:ext cx="62865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397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2286000"/>
            <a:ext cx="7313613" cy="2659063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4980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itle 1"/>
          <p:cNvSpPr>
            <a:spLocks noGrp="1"/>
          </p:cNvSpPr>
          <p:nvPr>
            <p:ph type="title" idx="4294967295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USB Devices</a:t>
            </a:r>
          </a:p>
        </p:txBody>
      </p:sp>
      <p:sp>
        <p:nvSpPr>
          <p:cNvPr id="84995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Are considered hot-plug because they can be added to the system while it is running.</a:t>
            </a:r>
          </a:p>
          <a:p>
            <a:pPr eaLnBrk="1" hangingPunct="1"/>
            <a:r>
              <a:rPr lang="en-US" sz="2800" smtClean="0"/>
              <a:t>View devices with </a:t>
            </a:r>
            <a:r>
              <a:rPr lang="en-US" sz="2800" smtClean="0">
                <a:latin typeface="Courier New" pitchFamily="49" charset="0"/>
              </a:rPr>
              <a:t>lsusb</a:t>
            </a:r>
            <a:r>
              <a:rPr lang="en-US" sz="2800" smtClean="0"/>
              <a:t> command: </a:t>
            </a:r>
          </a:p>
          <a:p>
            <a:pPr eaLnBrk="1" hangingPunct="1"/>
            <a:endParaRPr lang="en-US" sz="2800" smtClean="0"/>
          </a:p>
          <a:p>
            <a:pPr eaLnBrk="1" hangingPunct="1"/>
            <a:endParaRPr lang="en-US" sz="2800" smtClean="0"/>
          </a:p>
          <a:p>
            <a:pPr eaLnBrk="1" hangingPunct="1"/>
            <a:r>
              <a:rPr lang="en-US" sz="2800" smtClean="0"/>
              <a:t>Use </a:t>
            </a:r>
            <a:r>
              <a:rPr lang="en-US" sz="2800" smtClean="0">
                <a:latin typeface="Courier New" pitchFamily="49" charset="0"/>
              </a:rPr>
              <a:t>–v</a:t>
            </a:r>
            <a:r>
              <a:rPr lang="en-US" sz="2800" smtClean="0"/>
              <a:t> option for more verbose information.</a:t>
            </a:r>
          </a:p>
        </p:txBody>
      </p:sp>
      <p:pic>
        <p:nvPicPr>
          <p:cNvPr id="84999" name="Picture 7" descr="SNAGHTML38c65b"/>
          <p:cNvPicPr>
            <a:picLocks noChangeAspect="1" noChangeArrowheads="1"/>
          </p:cNvPicPr>
          <p:nvPr/>
        </p:nvPicPr>
        <p:blipFill>
          <a:blip r:embed="rId2"/>
          <a:srcRect r="1431" b="24619"/>
          <a:stretch>
            <a:fillRect/>
          </a:stretch>
        </p:blipFill>
        <p:spPr bwMode="auto">
          <a:xfrm>
            <a:off x="914400" y="3048000"/>
            <a:ext cx="7313613" cy="974725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4980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itle 1"/>
          <p:cNvSpPr>
            <a:spLocks noGrp="1"/>
          </p:cNvSpPr>
          <p:nvPr>
            <p:ph type="title" idx="4294967295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HAL</a:t>
            </a:r>
          </a:p>
        </p:txBody>
      </p:sp>
      <p:sp>
        <p:nvSpPr>
          <p:cNvPr id="86019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2362200"/>
          </a:xfrm>
        </p:spPr>
        <p:txBody>
          <a:bodyPr/>
          <a:lstStyle/>
          <a:p>
            <a:pPr eaLnBrk="1" hangingPunct="1"/>
            <a:r>
              <a:rPr lang="en-US" sz="2800" smtClean="0"/>
              <a:t>Hardware Abstraction Layer keeps track of all system hardware.</a:t>
            </a:r>
          </a:p>
          <a:p>
            <a:pPr eaLnBrk="1" hangingPunct="1"/>
            <a:r>
              <a:rPr lang="en-US" sz="2800" smtClean="0"/>
              <a:t>The </a:t>
            </a:r>
            <a:r>
              <a:rPr lang="en-US" sz="2800" smtClean="0">
                <a:latin typeface="Courier New" pitchFamily="49" charset="0"/>
              </a:rPr>
              <a:t>hald</a:t>
            </a:r>
            <a:r>
              <a:rPr lang="en-US" sz="2800" smtClean="0"/>
              <a:t> daemon (process) provides this information to other programs.</a:t>
            </a:r>
          </a:p>
          <a:p>
            <a:pPr eaLnBrk="1" hangingPunct="1"/>
            <a:r>
              <a:rPr lang="en-US" sz="2800" smtClean="0"/>
              <a:t>View HAL data with the </a:t>
            </a:r>
            <a:r>
              <a:rPr lang="en-US" sz="2800" smtClean="0">
                <a:latin typeface="Courier New" pitchFamily="49" charset="0"/>
              </a:rPr>
              <a:t>lshal</a:t>
            </a:r>
            <a:r>
              <a:rPr lang="en-US" sz="2800" smtClean="0"/>
              <a:t> command:</a:t>
            </a:r>
          </a:p>
        </p:txBody>
      </p:sp>
      <p:pic>
        <p:nvPicPr>
          <p:cNvPr id="86021" name="Picture 5"/>
          <p:cNvPicPr>
            <a:picLocks noChangeAspect="1" noChangeArrowheads="1"/>
          </p:cNvPicPr>
          <p:nvPr/>
        </p:nvPicPr>
        <p:blipFill>
          <a:blip r:embed="rId2"/>
          <a:srcRect b="51096"/>
          <a:stretch>
            <a:fillRect/>
          </a:stretch>
        </p:blipFill>
        <p:spPr bwMode="auto">
          <a:xfrm>
            <a:off x="1409700" y="3962400"/>
            <a:ext cx="6324600" cy="2174553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4980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itle 1"/>
          <p:cNvSpPr>
            <a:spLocks noGrp="1"/>
          </p:cNvSpPr>
          <p:nvPr>
            <p:ph type="title" idx="4294967295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Disk Devices</a:t>
            </a:r>
          </a:p>
        </p:txBody>
      </p:sp>
      <p:sp>
        <p:nvSpPr>
          <p:cNvPr id="8704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eaLnBrk="1" hangingPunct="1"/>
            <a:r>
              <a:rPr lang="en-US" sz="2800" smtClean="0"/>
              <a:t>Also called hard drives.</a:t>
            </a:r>
          </a:p>
          <a:p>
            <a:pPr eaLnBrk="1" hangingPunct="1"/>
            <a:r>
              <a:rPr lang="en-US" sz="2800" smtClean="0"/>
              <a:t>Can be connected directly to motherboard, to PCI or USB.</a:t>
            </a:r>
          </a:p>
          <a:p>
            <a:pPr eaLnBrk="1" hangingPunct="1"/>
            <a:r>
              <a:rPr lang="en-US" sz="2800" smtClean="0"/>
              <a:t>Are divided into partitions.</a:t>
            </a:r>
          </a:p>
          <a:p>
            <a:pPr eaLnBrk="1" hangingPunct="1"/>
            <a:r>
              <a:rPr lang="en-US" sz="2800" smtClean="0"/>
              <a:t>Two partitioning types:</a:t>
            </a:r>
          </a:p>
          <a:p>
            <a:pPr lvl="1" eaLnBrk="1" hangingPunct="1"/>
            <a:r>
              <a:rPr lang="en-US" sz="2400" smtClean="0"/>
              <a:t>Master Boot Record (MBR)</a:t>
            </a:r>
          </a:p>
          <a:p>
            <a:pPr lvl="1" eaLnBrk="1" hangingPunct="1"/>
            <a:r>
              <a:rPr lang="en-US" sz="2400" smtClean="0"/>
              <a:t>GUID Partitioning Table (GPT)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4980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>Boot Records</a:t>
            </a:r>
          </a:p>
        </p:txBody>
      </p:sp>
    </p:spTree>
    <p:extLst>
      <p:ext uri="{BB962C8B-B14F-4D97-AF65-F5344CB8AC3E}">
        <p14:creationId xmlns:p14="http://schemas.microsoft.com/office/powerpoint/2010/main" val="35537242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4980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Title 1"/>
          <p:cNvSpPr>
            <a:spLocks noGrp="1"/>
          </p:cNvSpPr>
          <p:nvPr>
            <p:ph type="title" idx="4294967295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MBR</a:t>
            </a:r>
          </a:p>
        </p:txBody>
      </p:sp>
      <p:sp>
        <p:nvSpPr>
          <p:cNvPr id="88067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eaLnBrk="1" hangingPunct="1"/>
            <a:r>
              <a:rPr lang="en-US" sz="2800" smtClean="0"/>
              <a:t>Older technology.</a:t>
            </a:r>
          </a:p>
          <a:p>
            <a:pPr eaLnBrk="1" hangingPunct="1"/>
            <a:r>
              <a:rPr lang="en-US" sz="2800" smtClean="0"/>
              <a:t>Still commonly used.</a:t>
            </a:r>
          </a:p>
          <a:p>
            <a:pPr eaLnBrk="1" hangingPunct="1"/>
            <a:r>
              <a:rPr lang="en-US" sz="2800" smtClean="0"/>
              <a:t>Tools to view and modify MBR partitions:</a:t>
            </a:r>
          </a:p>
          <a:p>
            <a:pPr lvl="1" eaLnBrk="1" hangingPunct="1"/>
            <a:r>
              <a:rPr lang="en-US" sz="2400" smtClean="0"/>
              <a:t>fdisk</a:t>
            </a:r>
          </a:p>
          <a:p>
            <a:pPr lvl="1" eaLnBrk="1" hangingPunct="1"/>
            <a:r>
              <a:rPr lang="en-US" sz="2400" smtClean="0"/>
              <a:t>cfdisk</a:t>
            </a:r>
          </a:p>
          <a:p>
            <a:pPr lvl="1" eaLnBrk="1" hangingPunct="1"/>
            <a:r>
              <a:rPr lang="en-US" sz="2400" smtClean="0"/>
              <a:t>sfdisk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4980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itle 1"/>
          <p:cNvSpPr>
            <a:spLocks noGrp="1"/>
          </p:cNvSpPr>
          <p:nvPr>
            <p:ph type="title" idx="4294967295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GPT</a:t>
            </a:r>
          </a:p>
        </p:txBody>
      </p:sp>
      <p:sp>
        <p:nvSpPr>
          <p:cNvPr id="89091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eaLnBrk="1" hangingPunct="1"/>
            <a:r>
              <a:rPr lang="en-US" sz="2800" smtClean="0"/>
              <a:t>Newer technology.</a:t>
            </a:r>
          </a:p>
          <a:p>
            <a:pPr eaLnBrk="1" hangingPunct="1"/>
            <a:r>
              <a:rPr lang="en-US" sz="2800" smtClean="0"/>
              <a:t>Allows for larger partitions than MBR.</a:t>
            </a:r>
          </a:p>
          <a:p>
            <a:pPr eaLnBrk="1" hangingPunct="1"/>
            <a:r>
              <a:rPr lang="en-US" sz="2800" smtClean="0"/>
              <a:t>Tools to view and modify MBR partitions:</a:t>
            </a:r>
          </a:p>
          <a:p>
            <a:pPr lvl="1" eaLnBrk="1" hangingPunct="1"/>
            <a:r>
              <a:rPr lang="en-US" sz="2400" smtClean="0"/>
              <a:t>gdisk</a:t>
            </a:r>
          </a:p>
          <a:p>
            <a:pPr lvl="1" eaLnBrk="1" hangingPunct="1"/>
            <a:r>
              <a:rPr lang="en-US" sz="2400" smtClean="0"/>
              <a:t>cgdisk</a:t>
            </a:r>
          </a:p>
          <a:p>
            <a:pPr lvl="1" eaLnBrk="1" hangingPunct="1"/>
            <a:r>
              <a:rPr lang="en-US" sz="2400" smtClean="0"/>
              <a:t>sgdisk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4980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 Objective</a:t>
            </a:r>
            <a:br>
              <a:rPr lang="en-US" dirty="0" smtClean="0"/>
            </a:br>
            <a:r>
              <a:rPr lang="en-US" dirty="0" smtClean="0"/>
              <a:t>4.2 Understanding Computer Hardware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Objective Summary</a:t>
            </a:r>
          </a:p>
          <a:p>
            <a:pPr lvl="1"/>
            <a:r>
              <a:rPr lang="en-US" dirty="0" smtClean="0"/>
              <a:t>Researching computer hardware</a:t>
            </a:r>
          </a:p>
        </p:txBody>
      </p:sp>
    </p:spTree>
    <p:extLst>
      <p:ext uri="{BB962C8B-B14F-4D97-AF65-F5344CB8AC3E}">
        <p14:creationId xmlns:p14="http://schemas.microsoft.com/office/powerpoint/2010/main" val="1671236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4980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Title 1"/>
          <p:cNvSpPr>
            <a:spLocks noGrp="1"/>
          </p:cNvSpPr>
          <p:nvPr>
            <p:ph type="title" idx="4294967295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Device Names</a:t>
            </a:r>
          </a:p>
        </p:txBody>
      </p:sp>
      <p:sp>
        <p:nvSpPr>
          <p:cNvPr id="90115" name="Content Placeholder 2"/>
          <p:cNvSpPr>
            <a:spLocks noGrp="1"/>
          </p:cNvSpPr>
          <p:nvPr>
            <p:ph idx="4294967295"/>
          </p:nvPr>
        </p:nvSpPr>
        <p:spPr>
          <a:xfrm>
            <a:off x="609600" y="1464860"/>
            <a:ext cx="8229600" cy="49530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IDE drives are assigned filenames that start with </a:t>
            </a:r>
            <a:r>
              <a:rPr lang="en-US" sz="2800" b="1" dirty="0" err="1" smtClean="0"/>
              <a:t>hd</a:t>
            </a:r>
            <a:r>
              <a:rPr lang="en-US" sz="2800" dirty="0" smtClean="0"/>
              <a:t> and are stored in the </a:t>
            </a:r>
            <a:r>
              <a:rPr lang="en-US" sz="2800" dirty="0" smtClean="0">
                <a:latin typeface="Courier New" pitchFamily="49" charset="0"/>
              </a:rPr>
              <a:t>/</a:t>
            </a:r>
            <a:r>
              <a:rPr lang="en-US" sz="2800" dirty="0" err="1" smtClean="0">
                <a:latin typeface="Courier New" pitchFamily="49" charset="0"/>
              </a:rPr>
              <a:t>dev</a:t>
            </a:r>
            <a:r>
              <a:rPr lang="en-US" sz="2800" dirty="0" smtClean="0"/>
              <a:t> directory.</a:t>
            </a:r>
          </a:p>
          <a:p>
            <a:pPr eaLnBrk="1" hangingPunct="1"/>
            <a:r>
              <a:rPr lang="en-US" sz="2800" dirty="0" smtClean="0"/>
              <a:t>USB, SATA and SCSI drives are assigned names that start with </a:t>
            </a:r>
            <a:r>
              <a:rPr lang="en-US" sz="2800" b="1" dirty="0" smtClean="0"/>
              <a:t>sd</a:t>
            </a:r>
            <a:r>
              <a:rPr lang="en-US" sz="2800" dirty="0" smtClean="0"/>
              <a:t>.</a:t>
            </a:r>
          </a:p>
          <a:p>
            <a:pPr eaLnBrk="1" hangingPunct="1"/>
            <a:r>
              <a:rPr lang="en-US" sz="2800" dirty="0" smtClean="0"/>
              <a:t>First drive is assigned the letter </a:t>
            </a:r>
            <a:r>
              <a:rPr lang="en-US" sz="2800" b="1" dirty="0" smtClean="0"/>
              <a:t>a</a:t>
            </a:r>
            <a:r>
              <a:rPr lang="en-US" sz="2800" dirty="0" smtClean="0"/>
              <a:t>, second drive is assigned the letter </a:t>
            </a:r>
            <a:r>
              <a:rPr lang="en-US" sz="2800" b="1" dirty="0" smtClean="0"/>
              <a:t>b</a:t>
            </a:r>
            <a:r>
              <a:rPr lang="en-US" sz="2800" dirty="0" smtClean="0"/>
              <a:t>, etc.</a:t>
            </a:r>
          </a:p>
          <a:p>
            <a:pPr eaLnBrk="1" hangingPunct="1"/>
            <a:r>
              <a:rPr lang="en-US" sz="2800" dirty="0" smtClean="0"/>
              <a:t>Examples:</a:t>
            </a:r>
          </a:p>
          <a:p>
            <a:pPr lvl="1" eaLnBrk="1" hangingPunct="1"/>
            <a:r>
              <a:rPr lang="en-US" sz="2400" dirty="0" smtClean="0"/>
              <a:t>First IDE drive: </a:t>
            </a:r>
            <a:r>
              <a:rPr lang="en-US" sz="2400" dirty="0" smtClean="0">
                <a:latin typeface="Courier New" pitchFamily="49" charset="0"/>
              </a:rPr>
              <a:t>/</a:t>
            </a:r>
            <a:r>
              <a:rPr lang="en-US" sz="2400" dirty="0" err="1" smtClean="0">
                <a:latin typeface="Courier New" pitchFamily="49" charset="0"/>
              </a:rPr>
              <a:t>dev</a:t>
            </a:r>
            <a:r>
              <a:rPr lang="en-US" sz="2400" dirty="0" smtClean="0">
                <a:latin typeface="Courier New" pitchFamily="49" charset="0"/>
              </a:rPr>
              <a:t>/</a:t>
            </a:r>
            <a:r>
              <a:rPr lang="en-US" sz="2400" dirty="0" err="1" smtClean="0">
                <a:latin typeface="Courier New" pitchFamily="49" charset="0"/>
              </a:rPr>
              <a:t>hda</a:t>
            </a:r>
            <a:endParaRPr lang="en-US" sz="2400" dirty="0" smtClean="0">
              <a:latin typeface="Courier New" pitchFamily="49" charset="0"/>
            </a:endParaRPr>
          </a:p>
          <a:p>
            <a:pPr lvl="1" eaLnBrk="1" hangingPunct="1"/>
            <a:r>
              <a:rPr lang="en-US" sz="2400" dirty="0" smtClean="0"/>
              <a:t>First SATA drive: </a:t>
            </a:r>
            <a:r>
              <a:rPr lang="en-US" sz="2400" dirty="0" smtClean="0">
                <a:latin typeface="Courier New" pitchFamily="49" charset="0"/>
              </a:rPr>
              <a:t>/</a:t>
            </a:r>
            <a:r>
              <a:rPr lang="en-US" sz="2400" dirty="0" err="1" smtClean="0">
                <a:latin typeface="Courier New" pitchFamily="49" charset="0"/>
              </a:rPr>
              <a:t>dev</a:t>
            </a:r>
            <a:r>
              <a:rPr lang="en-US" sz="2400" dirty="0" smtClean="0">
                <a:latin typeface="Courier New" pitchFamily="49" charset="0"/>
              </a:rPr>
              <a:t>/</a:t>
            </a:r>
            <a:r>
              <a:rPr lang="en-US" sz="2400" dirty="0" err="1" smtClean="0">
                <a:latin typeface="Courier New" pitchFamily="49" charset="0"/>
              </a:rPr>
              <a:t>sda</a:t>
            </a:r>
            <a:endParaRPr lang="en-US" sz="2400" dirty="0" smtClean="0">
              <a:latin typeface="Courier New" pitchFamily="49" charset="0"/>
            </a:endParaRPr>
          </a:p>
          <a:p>
            <a:pPr lvl="1" eaLnBrk="1" hangingPunct="1"/>
            <a:r>
              <a:rPr lang="en-US" sz="2400" dirty="0" smtClean="0"/>
              <a:t>Second IDE drive: </a:t>
            </a:r>
            <a:r>
              <a:rPr lang="en-US" sz="2400" dirty="0" smtClean="0">
                <a:latin typeface="Courier New" pitchFamily="49" charset="0"/>
              </a:rPr>
              <a:t>/</a:t>
            </a:r>
            <a:r>
              <a:rPr lang="en-US" sz="2400" dirty="0" err="1" smtClean="0">
                <a:latin typeface="Courier New" pitchFamily="49" charset="0"/>
              </a:rPr>
              <a:t>dev</a:t>
            </a:r>
            <a:r>
              <a:rPr lang="en-US" sz="2400" dirty="0" smtClean="0">
                <a:latin typeface="Courier New" pitchFamily="49" charset="0"/>
              </a:rPr>
              <a:t>/</a:t>
            </a:r>
            <a:r>
              <a:rPr lang="en-US" sz="2400" dirty="0" err="1" smtClean="0">
                <a:latin typeface="Courier New" pitchFamily="49" charset="0"/>
              </a:rPr>
              <a:t>hdb</a:t>
            </a:r>
            <a:endParaRPr lang="en-US" sz="2400" dirty="0" smtClean="0">
              <a:latin typeface="Courier New" pitchFamily="49" charset="0"/>
            </a:endParaRPr>
          </a:p>
          <a:p>
            <a:pPr lvl="1" eaLnBrk="1" hangingPunct="1"/>
            <a:endParaRPr lang="en-US" sz="2400" dirty="0" smtClean="0"/>
          </a:p>
          <a:p>
            <a:pPr eaLnBrk="1" hangingPunct="1"/>
            <a:endParaRPr lang="en-US" sz="2800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4980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>Partition Records</a:t>
            </a:r>
          </a:p>
        </p:txBody>
      </p:sp>
    </p:spTree>
    <p:extLst>
      <p:ext uri="{BB962C8B-B14F-4D97-AF65-F5344CB8AC3E}">
        <p14:creationId xmlns:p14="http://schemas.microsoft.com/office/powerpoint/2010/main" val="35537242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4980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itle 1"/>
          <p:cNvSpPr>
            <a:spLocks noGrp="1"/>
          </p:cNvSpPr>
          <p:nvPr>
            <p:ph type="title" idx="4294967295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Partition Names</a:t>
            </a:r>
          </a:p>
        </p:txBody>
      </p:sp>
      <p:sp>
        <p:nvSpPr>
          <p:cNvPr id="91139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eaLnBrk="1" hangingPunct="1"/>
            <a:r>
              <a:rPr lang="en-US" sz="2800" smtClean="0"/>
              <a:t>Partitions are assigned numeric values: 1, 2, 3, etc.</a:t>
            </a:r>
          </a:p>
          <a:p>
            <a:pPr eaLnBrk="1" hangingPunct="1"/>
            <a:r>
              <a:rPr lang="en-US" sz="2800" smtClean="0"/>
              <a:t>Examples:</a:t>
            </a:r>
          </a:p>
          <a:p>
            <a:pPr lvl="1" eaLnBrk="1" hangingPunct="1"/>
            <a:r>
              <a:rPr lang="en-US" sz="2400" smtClean="0"/>
              <a:t>First partition of first IDE drive: </a:t>
            </a:r>
            <a:r>
              <a:rPr lang="en-US" sz="2400" smtClean="0">
                <a:latin typeface="Courier New" pitchFamily="49" charset="0"/>
              </a:rPr>
              <a:t>/dev/hda1</a:t>
            </a:r>
          </a:p>
          <a:p>
            <a:pPr lvl="1" eaLnBrk="1" hangingPunct="1"/>
            <a:r>
              <a:rPr lang="en-US" sz="2400" smtClean="0"/>
              <a:t>Second partition of second SATA drive: </a:t>
            </a:r>
            <a:r>
              <a:rPr lang="en-US" sz="2400" smtClean="0">
                <a:latin typeface="Courier New" pitchFamily="49" charset="0"/>
              </a:rPr>
              <a:t>/dev/sdb2</a:t>
            </a:r>
          </a:p>
          <a:p>
            <a:pPr eaLnBrk="1" hangingPunct="1"/>
            <a:r>
              <a:rPr lang="en-US" sz="2800" smtClean="0"/>
              <a:t>View partition and disk devices on system:</a:t>
            </a:r>
          </a:p>
          <a:p>
            <a:pPr lvl="1" eaLnBrk="1" hangingPunct="1"/>
            <a:endParaRPr lang="en-US" sz="2400" smtClean="0"/>
          </a:p>
          <a:p>
            <a:pPr eaLnBrk="1" hangingPunct="1"/>
            <a:endParaRPr lang="en-US" sz="2800" smtClean="0"/>
          </a:p>
        </p:txBody>
      </p:sp>
      <p:pic>
        <p:nvPicPr>
          <p:cNvPr id="9114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4114800"/>
            <a:ext cx="7313613" cy="1206500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4980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Title 1"/>
          <p:cNvSpPr>
            <a:spLocks noGrp="1"/>
          </p:cNvSpPr>
          <p:nvPr>
            <p:ph type="title" idx="4294967295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View Partition Information</a:t>
            </a:r>
          </a:p>
        </p:txBody>
      </p:sp>
      <p:sp>
        <p:nvSpPr>
          <p:cNvPr id="9216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eaLnBrk="1" hangingPunct="1"/>
            <a:r>
              <a:rPr lang="en-US" sz="2800" smtClean="0"/>
              <a:t>The </a:t>
            </a:r>
            <a:r>
              <a:rPr lang="en-US" sz="2800" smtClean="0">
                <a:latin typeface="Courier New" pitchFamily="49" charset="0"/>
              </a:rPr>
              <a:t>–l</a:t>
            </a:r>
            <a:r>
              <a:rPr lang="en-US" sz="2800" smtClean="0"/>
              <a:t> option to the </a:t>
            </a:r>
            <a:r>
              <a:rPr lang="en-US" sz="2800" smtClean="0">
                <a:latin typeface="Courier New" pitchFamily="49" charset="0"/>
              </a:rPr>
              <a:t>fdisk</a:t>
            </a:r>
            <a:r>
              <a:rPr lang="en-US" sz="2800" smtClean="0"/>
              <a:t> command can be used to view partition information:</a:t>
            </a:r>
          </a:p>
          <a:p>
            <a:pPr lvl="1" eaLnBrk="1" hangingPunct="1"/>
            <a:endParaRPr lang="en-US" sz="2400" smtClean="0"/>
          </a:p>
          <a:p>
            <a:pPr eaLnBrk="1" hangingPunct="1"/>
            <a:endParaRPr lang="en-US" sz="2800" smtClean="0"/>
          </a:p>
        </p:txBody>
      </p:sp>
      <p:pic>
        <p:nvPicPr>
          <p:cNvPr id="9216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5193" y="2667000"/>
            <a:ext cx="7313613" cy="3244850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4980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Title 1"/>
          <p:cNvSpPr>
            <a:spLocks noGrp="1"/>
          </p:cNvSpPr>
          <p:nvPr>
            <p:ph type="title" idx="4294967295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Video Display Devices</a:t>
            </a:r>
          </a:p>
        </p:txBody>
      </p:sp>
      <p:sp>
        <p:nvSpPr>
          <p:cNvPr id="93187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eaLnBrk="1" hangingPunct="1"/>
            <a:r>
              <a:rPr lang="en-US" sz="2800" smtClean="0"/>
              <a:t>No video standards, requiring specific drivers for specific video cards.</a:t>
            </a:r>
          </a:p>
          <a:p>
            <a:pPr eaLnBrk="1" hangingPunct="1"/>
            <a:r>
              <a:rPr lang="en-US" sz="2800" smtClean="0"/>
              <a:t>Two types of connections:</a:t>
            </a:r>
          </a:p>
          <a:p>
            <a:pPr lvl="1" eaLnBrk="1" hangingPunct="1"/>
            <a:r>
              <a:rPr lang="en-US" sz="2400" smtClean="0"/>
              <a:t>Video Graphics Array (VGA)</a:t>
            </a:r>
          </a:p>
          <a:p>
            <a:pPr lvl="1" eaLnBrk="1" hangingPunct="1"/>
            <a:r>
              <a:rPr lang="en-US" sz="2400" smtClean="0"/>
              <a:t>Digital Visual Interface (DVI)</a:t>
            </a:r>
          </a:p>
          <a:p>
            <a:pPr eaLnBrk="1" hangingPunct="1"/>
            <a:r>
              <a:rPr lang="en-US" sz="2800" smtClean="0"/>
              <a:t>Monitor and video card must both support selected resolution.</a:t>
            </a:r>
          </a:p>
          <a:p>
            <a:pPr eaLnBrk="1" hangingPunct="1"/>
            <a:r>
              <a:rPr lang="en-US" sz="2800" smtClean="0"/>
              <a:t>Typically X.org server determines proper resolution.</a:t>
            </a:r>
          </a:p>
          <a:p>
            <a:pPr eaLnBrk="1" hangingPunct="1"/>
            <a:r>
              <a:rPr lang="en-US" sz="2800" smtClean="0"/>
              <a:t>Configuration file: </a:t>
            </a:r>
            <a:r>
              <a:rPr lang="en-US" sz="2800" smtClean="0">
                <a:latin typeface="Courier New" pitchFamily="49" charset="0"/>
              </a:rPr>
              <a:t>/etc/X11/xorg.conf</a:t>
            </a:r>
          </a:p>
          <a:p>
            <a:pPr eaLnBrk="1" hangingPunct="1"/>
            <a:endParaRPr lang="en-US" sz="280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4980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>Viewing CPU Information</a:t>
            </a:r>
          </a:p>
        </p:txBody>
      </p:sp>
    </p:spTree>
    <p:extLst>
      <p:ext uri="{BB962C8B-B14F-4D97-AF65-F5344CB8AC3E}">
        <p14:creationId xmlns:p14="http://schemas.microsoft.com/office/powerpoint/2010/main" val="519214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4980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Processors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Central Processing Unit (also know as the CPU or processor) performs the decision and calculations for the Operating System.</a:t>
            </a:r>
          </a:p>
          <a:p>
            <a:pPr eaLnBrk="1" hangingPunct="1"/>
            <a:r>
              <a:rPr lang="en-US" sz="2800" smtClean="0"/>
              <a:t>Connected to other hardware via the motherboard.</a:t>
            </a:r>
          </a:p>
          <a:p>
            <a:pPr eaLnBrk="1" hangingPunct="1"/>
            <a:r>
              <a:rPr lang="en-US" sz="2800" smtClean="0"/>
              <a:t>Multiprocessor = system with more than one CPU.</a:t>
            </a:r>
          </a:p>
          <a:p>
            <a:pPr eaLnBrk="1" hangingPunct="1"/>
            <a:r>
              <a:rPr lang="en-US" sz="2800" smtClean="0"/>
              <a:t>Multi-core = more than one processor on a single chip.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4980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Processors (continued)</a:t>
            </a:r>
          </a:p>
        </p:txBody>
      </p:sp>
      <p:sp>
        <p:nvSpPr>
          <p:cNvPr id="77827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Two processor types:</a:t>
            </a:r>
          </a:p>
          <a:p>
            <a:pPr lvl="1" eaLnBrk="1" hangingPunct="1"/>
            <a:r>
              <a:rPr lang="en-US" sz="2400" smtClean="0"/>
              <a:t>x86 (32 bit)</a:t>
            </a:r>
          </a:p>
          <a:p>
            <a:pPr lvl="1" eaLnBrk="1" hangingPunct="1"/>
            <a:r>
              <a:rPr lang="en-US" sz="2400" smtClean="0"/>
              <a:t>x86_64 (64 bit)</a:t>
            </a:r>
          </a:p>
          <a:p>
            <a:pPr eaLnBrk="1" hangingPunct="1"/>
            <a:r>
              <a:rPr lang="en-US" sz="2800" smtClean="0"/>
              <a:t>x86 invented in 1978, x86_64 invented in 2000.</a:t>
            </a:r>
          </a:p>
          <a:p>
            <a:pPr eaLnBrk="1" hangingPunct="1"/>
            <a:r>
              <a:rPr lang="en-US" sz="2800" smtClean="0"/>
              <a:t>X86 is limited to 4GB RAM.</a:t>
            </a:r>
          </a:p>
          <a:p>
            <a:pPr eaLnBrk="1" hangingPunct="1"/>
            <a:r>
              <a:rPr lang="en-US" sz="2800" smtClean="0"/>
              <a:t>x86_64 has limited software support.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4980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Viewing CPU Information</a:t>
            </a:r>
          </a:p>
        </p:txBody>
      </p:sp>
      <p:sp>
        <p:nvSpPr>
          <p:cNvPr id="78851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View CPU information with one of the following commands:</a:t>
            </a:r>
          </a:p>
          <a:p>
            <a:pPr lvl="1" eaLnBrk="1" hangingPunct="1"/>
            <a:r>
              <a:rPr lang="en-US" sz="2400" smtClean="0">
                <a:latin typeface="Courier New" pitchFamily="49" charset="0"/>
              </a:rPr>
              <a:t>arch</a:t>
            </a:r>
          </a:p>
          <a:p>
            <a:pPr lvl="1" eaLnBrk="1" hangingPunct="1"/>
            <a:r>
              <a:rPr lang="en-US" sz="2400" smtClean="0">
                <a:latin typeface="Courier New" pitchFamily="49" charset="0"/>
              </a:rPr>
              <a:t>lspcu</a:t>
            </a:r>
          </a:p>
          <a:p>
            <a:pPr lvl="1" eaLnBrk="1" hangingPunct="1"/>
            <a:r>
              <a:rPr lang="en-US" sz="2400" smtClean="0">
                <a:latin typeface="Courier New" pitchFamily="49" charset="0"/>
              </a:rPr>
              <a:t>cat /proc/cpuinfo</a:t>
            </a:r>
          </a:p>
          <a:p>
            <a:pPr eaLnBrk="1" hangingPunct="1"/>
            <a:r>
              <a:rPr lang="en-US" sz="2800" smtClean="0"/>
              <a:t>The </a:t>
            </a:r>
            <a:r>
              <a:rPr lang="en-US" sz="2800" smtClean="0">
                <a:latin typeface="Courier New" pitchFamily="49" charset="0"/>
              </a:rPr>
              <a:t>/proc/cpuinfo</a:t>
            </a:r>
            <a:r>
              <a:rPr lang="en-US" sz="2800" smtClean="0"/>
              <a:t> file contains flags which describes key CPU features.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4980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>System Information</a:t>
            </a:r>
          </a:p>
        </p:txBody>
      </p:sp>
    </p:spTree>
    <p:extLst>
      <p:ext uri="{BB962C8B-B14F-4D97-AF65-F5344CB8AC3E}">
        <p14:creationId xmlns:p14="http://schemas.microsoft.com/office/powerpoint/2010/main" val="35537242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4980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Motherboards and Buses</a:t>
            </a:r>
          </a:p>
        </p:txBody>
      </p:sp>
      <p:sp>
        <p:nvSpPr>
          <p:cNvPr id="79875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Hardware communicates via the motherboard or buses.</a:t>
            </a:r>
          </a:p>
          <a:p>
            <a:pPr eaLnBrk="1" hangingPunct="1"/>
            <a:r>
              <a:rPr lang="en-US" sz="2800" smtClean="0"/>
              <a:t>Basic Input and Output System (BIOS) is what the hardware uses to communicate.</a:t>
            </a:r>
          </a:p>
          <a:p>
            <a:pPr eaLnBrk="1" hangingPunct="1"/>
            <a:r>
              <a:rPr lang="en-US" sz="2800" smtClean="0"/>
              <a:t>System Management BIOS (SMBIOS) is the standard that defines the data structures of the communications.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4980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Motherboards and Buses (cont)</a:t>
            </a:r>
          </a:p>
        </p:txBody>
      </p:sp>
      <p:sp>
        <p:nvSpPr>
          <p:cNvPr id="81923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The </a:t>
            </a:r>
            <a:r>
              <a:rPr lang="en-US" sz="2800" smtClean="0">
                <a:latin typeface="Courier New" pitchFamily="49" charset="0"/>
              </a:rPr>
              <a:t>dmidecode</a:t>
            </a:r>
            <a:r>
              <a:rPr lang="en-US" sz="2800" smtClean="0"/>
              <a:t> command displays SMBIOS information:</a:t>
            </a:r>
          </a:p>
        </p:txBody>
      </p:sp>
      <p:pic>
        <p:nvPicPr>
          <p:cNvPr id="8192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2743200"/>
            <a:ext cx="7313613" cy="286543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2736</TotalTime>
  <Words>615</Words>
  <Application>Microsoft Office PowerPoint</Application>
  <PresentationFormat>On-screen Show (4:3)</PresentationFormat>
  <Paragraphs>99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宋体</vt:lpstr>
      <vt:lpstr>Arial</vt:lpstr>
      <vt:lpstr>Calibri</vt:lpstr>
      <vt:lpstr>Courier New</vt:lpstr>
      <vt:lpstr>Office Theme</vt:lpstr>
      <vt:lpstr>Module 10 Understanding Computer Hardware </vt:lpstr>
      <vt:lpstr>Exam Objective 4.2 Understanding Computer Hardware</vt:lpstr>
      <vt:lpstr>Viewing CPU Information</vt:lpstr>
      <vt:lpstr>Processors</vt:lpstr>
      <vt:lpstr>Processors (continued)</vt:lpstr>
      <vt:lpstr>Viewing CPU Information</vt:lpstr>
      <vt:lpstr>System Information</vt:lpstr>
      <vt:lpstr>Motherboards and Buses</vt:lpstr>
      <vt:lpstr>Motherboards and Buses (cont)</vt:lpstr>
      <vt:lpstr>RAM</vt:lpstr>
      <vt:lpstr>Peripheral Devices</vt:lpstr>
      <vt:lpstr>Peripheral Devices</vt:lpstr>
      <vt:lpstr>PCI Devices</vt:lpstr>
      <vt:lpstr>USB Devices</vt:lpstr>
      <vt:lpstr>HAL</vt:lpstr>
      <vt:lpstr>Disk Devices</vt:lpstr>
      <vt:lpstr>Boot Records</vt:lpstr>
      <vt:lpstr>MBR</vt:lpstr>
      <vt:lpstr>GPT</vt:lpstr>
      <vt:lpstr>Device Names</vt:lpstr>
      <vt:lpstr>Partition Records</vt:lpstr>
      <vt:lpstr>Partition Names</vt:lpstr>
      <vt:lpstr>View Partition Information</vt:lpstr>
      <vt:lpstr>Video Display Devices</vt:lpstr>
    </vt:vector>
  </TitlesOfParts>
  <Manager/>
  <Company>Toshiba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Command Line Basics</dc:title>
  <dc:subject/>
  <dc:creator>Keith Wright</dc:creator>
  <cp:keywords/>
  <dc:description/>
  <cp:lastModifiedBy>Jason</cp:lastModifiedBy>
  <cp:revision>154</cp:revision>
  <dcterms:created xsi:type="dcterms:W3CDTF">2013-10-02T20:13:21Z</dcterms:created>
  <dcterms:modified xsi:type="dcterms:W3CDTF">2014-02-10T18:47:00Z</dcterms:modified>
  <cp:category/>
</cp:coreProperties>
</file>