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3" r:id="rId3"/>
    <p:sldId id="280" r:id="rId4"/>
    <p:sldId id="277" r:id="rId5"/>
    <p:sldId id="259" r:id="rId6"/>
    <p:sldId id="260" r:id="rId7"/>
    <p:sldId id="261" r:id="rId8"/>
    <p:sldId id="262" r:id="rId9"/>
    <p:sldId id="263" r:id="rId10"/>
    <p:sldId id="264" r:id="rId11"/>
    <p:sldId id="278" r:id="rId12"/>
    <p:sldId id="281" r:id="rId13"/>
    <p:sldId id="265" r:id="rId14"/>
    <p:sldId id="266" r:id="rId15"/>
    <p:sldId id="267" r:id="rId16"/>
    <p:sldId id="269" r:id="rId17"/>
    <p:sldId id="268" r:id="rId18"/>
    <p:sldId id="270" r:id="rId19"/>
    <p:sldId id="272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22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82C8D-4772-42FC-A0B0-79FD15FB67AD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572BD-4CEA-4A70-8F94-5C686146B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089A9-FC3D-456C-BEC9-3A58CC4C793D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C9AB7-B874-4BB0-8CA1-B711F4EE3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00DD2-814A-48FB-8237-94A23CAC5FE4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243A9-436C-4352-A0D6-34A6A7851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0B88B-4313-4817-BAAE-B255B4E59E92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2/10/2014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E125D-D32C-41BD-BA62-EE07995F7C9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532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2AB12-A46E-43B5-9604-11BAF7E39E05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2/10/2014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4DCD5-03F6-4E79-AB72-D652FCA6B65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942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56859-411C-48C1-8234-B467604BEED9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2/10/2014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A0DE3-9583-4337-935D-1D28FDD8DB5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36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79EF7-1259-4C92-9341-80ED3F0E0054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2/10/2014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41B9C-8F43-499A-9CE7-BC9A1605163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957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F8475-5F47-44F4-B89F-4B31405DA833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2/10/2014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4DB10-FEBC-4912-A740-619713A3387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5698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6D13C-4971-47D1-A8E8-679D20CB4DC3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2/10/2014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51DD0-8B0E-4433-B987-446482150F3E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4176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59D27-8660-42DD-BB6A-F93702164A92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2/10/2014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0D80F-2D4F-48FF-B683-A88EEA3E7E2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6950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32AC7-18F8-4703-B259-98860043EABE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2/10/2014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EE777-AE30-4913-A01F-A34755B110D6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57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BAFEB-4B12-401D-BFD7-5A7AB0661735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2C8F4-A570-4E48-9B2A-E7C0DDA0B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9B7D-E0A7-4D7B-BC76-E20683139B55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2/10/2014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46D32-FEE0-4B09-8AD7-DCC336EC500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4991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1F3F4-B25B-4C23-9B31-606908CF5926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2/10/2014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54704-717D-412B-B19F-89F0BCF8A53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999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F7812-CE21-49EF-9B8D-849047BCE7BF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2/10/2014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350B3-8B71-462A-A770-2DD13D6CBF9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809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1BA61-776D-43AA-AE32-970294F6B0C2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32507-8E83-4F2E-87B3-39296E5BB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C051C-D04B-4D08-86FC-CEA0EC73ACBC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314A-C1F1-49D6-BF98-36E0A32F97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D8D32-EC64-4A34-8A93-D6FE657F057D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706EF-7584-4192-8F19-094225DD0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200FA-DF6F-4364-A84B-3A12DFA233CC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778E9-81F7-4912-86DC-EDC0CF867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92BC3-7F7C-411A-B5D7-B8242ACBAEFB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0C024-BF38-4647-B3BE-3A43C4480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BF9ED-4AC3-44A5-B1C1-56764A454F5C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D194C-3B94-4B5D-BEF5-5E2BEBE4F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07096-7D74-4B94-938F-B5F7631B3A1D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1AF06-11F3-473C-8E10-39718B1DE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7" name="Picture 6" descr="LPIAcademyLogo_Final_trimmed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943600"/>
            <a:ext cx="938256" cy="914400"/>
          </a:xfrm>
          <a:prstGeom prst="rect">
            <a:avLst/>
          </a:prstGeom>
        </p:spPr>
      </p:pic>
      <p:pic>
        <p:nvPicPr>
          <p:cNvPr id="8" name="Picture 7" descr="ndg_logo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53693" y="6309360"/>
            <a:ext cx="143310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This slide deck  is  for LPI Academy  instructors to use for lectures for LPI Academy courses.  </a:t>
            </a:r>
          </a:p>
          <a:p>
            <a:pPr algn="ctr"/>
            <a:r>
              <a:rPr lang="en-US" sz="1000" dirty="0" smtClean="0"/>
              <a:t>©Copyright Network Development Group 2013. 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7" name="Picture 6" descr="LPIAcademyLogo_Final_trimmed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943600"/>
            <a:ext cx="938256" cy="914400"/>
          </a:xfrm>
          <a:prstGeom prst="rect">
            <a:avLst/>
          </a:prstGeom>
        </p:spPr>
      </p:pic>
      <p:pic>
        <p:nvPicPr>
          <p:cNvPr id="8" name="Picture 7" descr="ndg_logo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53693" y="6309360"/>
            <a:ext cx="143310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This slide deck  is  for LPI Academy  instructors to use for lectures for LPI Academy courses.  </a:t>
            </a:r>
          </a:p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©Copyright Network Development Group 2013. </a:t>
            </a:r>
            <a:r>
              <a:rPr lang="en-US" dirty="0" smtClean="0">
                <a:solidFill>
                  <a:prstClr val="black"/>
                </a:solidFill>
              </a:rPr>
              <a:t>  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9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828800"/>
          </a:xfrm>
        </p:spPr>
        <p:txBody>
          <a:bodyPr/>
          <a:lstStyle/>
          <a:p>
            <a:pPr eaLnBrk="1" hangingPunct="1"/>
            <a:r>
              <a:rPr lang="en-US" dirty="0" smtClean="0"/>
              <a:t>Module 6</a:t>
            </a:r>
            <a:br>
              <a:rPr lang="en-US" dirty="0" smtClean="0"/>
            </a:br>
            <a:r>
              <a:rPr lang="en-US" dirty="0" smtClean="0"/>
              <a:t>Working with Files and Directories</a:t>
            </a:r>
          </a:p>
        </p:txBody>
      </p:sp>
    </p:spTree>
    <p:extLst>
      <p:ext uri="{BB962C8B-B14F-4D97-AF65-F5344CB8AC3E}">
        <p14:creationId xmlns:p14="http://schemas.microsoft.com/office/powerpoint/2010/main" val="2226056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Manipulating Files</a:t>
            </a:r>
          </a:p>
        </p:txBody>
      </p:sp>
    </p:spTree>
    <p:extLst>
      <p:ext uri="{BB962C8B-B14F-4D97-AF65-F5344CB8AC3E}">
        <p14:creationId xmlns:p14="http://schemas.microsoft.com/office/powerpoint/2010/main" val="210691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 Objective</a:t>
            </a:r>
            <a:br>
              <a:rPr lang="en-US" dirty="0" smtClean="0"/>
            </a:br>
            <a:r>
              <a:rPr lang="en-US" dirty="0" smtClean="0"/>
              <a:t>2.4 Creating, Moving and Deleting Files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Objective Summary</a:t>
            </a:r>
          </a:p>
          <a:p>
            <a:pPr lvl="1"/>
            <a:r>
              <a:rPr lang="en-US" dirty="0" smtClean="0"/>
              <a:t>Case sensitivity</a:t>
            </a:r>
          </a:p>
          <a:p>
            <a:pPr lvl="1"/>
            <a:r>
              <a:rPr lang="en-US" dirty="0" smtClean="0"/>
              <a:t>Simply </a:t>
            </a:r>
            <a:r>
              <a:rPr lang="en-US" dirty="0" err="1" smtClean="0"/>
              <a:t>globbing</a:t>
            </a:r>
            <a:r>
              <a:rPr lang="en-US" dirty="0" smtClean="0"/>
              <a:t> and quoting</a:t>
            </a:r>
          </a:p>
        </p:txBody>
      </p:sp>
    </p:spTree>
    <p:extLst>
      <p:ext uri="{BB962C8B-B14F-4D97-AF65-F5344CB8AC3E}">
        <p14:creationId xmlns:p14="http://schemas.microsoft.com/office/powerpoint/2010/main" val="224085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Listing files in a directory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76962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List files with the </a:t>
            </a:r>
            <a:r>
              <a:rPr lang="en-US" dirty="0" err="1" smtClean="0">
                <a:latin typeface="Courier" pitchFamily="49" charset="0"/>
              </a:rPr>
              <a:t>ls</a:t>
            </a:r>
            <a:r>
              <a:rPr lang="en-US" dirty="0" smtClean="0"/>
              <a:t> command</a:t>
            </a:r>
          </a:p>
          <a:p>
            <a:pPr eaLnBrk="1" hangingPunct="1"/>
            <a:r>
              <a:rPr lang="en-US" dirty="0" smtClean="0"/>
              <a:t>Different file types may be highlighted by colored filenames:</a:t>
            </a:r>
          </a:p>
          <a:p>
            <a:pPr lvl="1"/>
            <a:r>
              <a:rPr lang="en-US" altLang="ja-JP" sz="2000" dirty="0" smtClean="0"/>
              <a:t>plain file		A file that isn't a special file type</a:t>
            </a:r>
          </a:p>
          <a:p>
            <a:pPr lvl="1"/>
            <a:r>
              <a:rPr lang="en-US" altLang="ja-JP" sz="2000" dirty="0" smtClean="0"/>
              <a:t>directory		A directory file (contains other files)</a:t>
            </a:r>
          </a:p>
          <a:p>
            <a:pPr lvl="1"/>
            <a:r>
              <a:rPr lang="en-US" altLang="ja-JP" sz="2000" dirty="0" smtClean="0"/>
              <a:t>executable	A file that can be run like a program</a:t>
            </a:r>
          </a:p>
          <a:p>
            <a:pPr lvl="1"/>
            <a:r>
              <a:rPr lang="en-US" altLang="ja-JP" sz="2000" dirty="0" smtClean="0"/>
              <a:t>symbolic link	A file that points to another file</a:t>
            </a:r>
            <a:endParaRPr lang="en-US" sz="2000" dirty="0" smtClean="0"/>
          </a:p>
          <a:p>
            <a:pPr eaLnBrk="1" hangingPunct="1"/>
            <a:r>
              <a:rPr lang="en-US" dirty="0" smtClean="0"/>
              <a:t>Display of filenames in color is the result of the  </a:t>
            </a:r>
            <a:r>
              <a:rPr lang="en-US" dirty="0" smtClean="0">
                <a:latin typeface="Courier" pitchFamily="49" charset="0"/>
              </a:rPr>
              <a:t>--color</a:t>
            </a:r>
            <a:r>
              <a:rPr lang="en-US" dirty="0" smtClean="0"/>
              <a:t> option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ls options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7696200" cy="4343400"/>
          </a:xfrm>
        </p:spPr>
        <p:txBody>
          <a:bodyPr/>
          <a:lstStyle/>
          <a:p>
            <a:pPr eaLnBrk="1" hangingPunct="1"/>
            <a:r>
              <a:rPr lang="en-US" smtClean="0"/>
              <a:t>Many options to the </a:t>
            </a:r>
            <a:r>
              <a:rPr lang="en-US" smtClean="0">
                <a:latin typeface="Courier" pitchFamily="49" charset="0"/>
              </a:rPr>
              <a:t>ls</a:t>
            </a:r>
            <a:r>
              <a:rPr lang="en-US" smtClean="0"/>
              <a:t> command, including:</a:t>
            </a:r>
          </a:p>
          <a:p>
            <a:pPr lvl="1" eaLnBrk="1" hangingPunct="1">
              <a:buFontTx/>
              <a:buChar char="•"/>
            </a:pPr>
            <a:r>
              <a:rPr lang="en-US" smtClean="0">
                <a:latin typeface="Courier New" pitchFamily="49" charset="0"/>
              </a:rPr>
              <a:t>-a</a:t>
            </a:r>
            <a:r>
              <a:rPr lang="en-US" smtClean="0"/>
              <a:t> – display all files, including hidden files</a:t>
            </a:r>
          </a:p>
          <a:p>
            <a:pPr lvl="1" eaLnBrk="1" hangingPunct="1">
              <a:buFontTx/>
              <a:buChar char="•"/>
            </a:pPr>
            <a:r>
              <a:rPr lang="en-US" smtClean="0">
                <a:latin typeface="Courier New" pitchFamily="49" charset="0"/>
              </a:rPr>
              <a:t>-l</a:t>
            </a:r>
            <a:r>
              <a:rPr lang="en-US" smtClean="0"/>
              <a:t> – long display listing</a:t>
            </a:r>
          </a:p>
          <a:p>
            <a:pPr lvl="1" eaLnBrk="1" hangingPunct="1">
              <a:buFontTx/>
              <a:buChar char="•"/>
            </a:pPr>
            <a:r>
              <a:rPr lang="en-US" smtClean="0">
                <a:latin typeface="Courier New" pitchFamily="49" charset="0"/>
              </a:rPr>
              <a:t>-h</a:t>
            </a:r>
            <a:r>
              <a:rPr lang="en-US" smtClean="0"/>
              <a:t> – Give file sizes in human readable sizes</a:t>
            </a:r>
          </a:p>
          <a:p>
            <a:pPr lvl="1" eaLnBrk="1" hangingPunct="1">
              <a:buFontTx/>
              <a:buChar char="•"/>
            </a:pPr>
            <a:r>
              <a:rPr lang="en-US" smtClean="0">
                <a:latin typeface="Courier New" pitchFamily="49" charset="0"/>
              </a:rPr>
              <a:t>-R</a:t>
            </a:r>
            <a:r>
              <a:rPr lang="en-US" smtClean="0"/>
              <a:t> – Recursive listing</a:t>
            </a:r>
          </a:p>
          <a:p>
            <a:pPr lvl="1" eaLnBrk="1" hangingPunct="1">
              <a:buFontTx/>
              <a:buChar char="•"/>
            </a:pPr>
            <a:r>
              <a:rPr lang="en-US" smtClean="0">
                <a:latin typeface="Courier New" pitchFamily="49" charset="0"/>
              </a:rPr>
              <a:t>-S</a:t>
            </a:r>
            <a:r>
              <a:rPr lang="en-US" smtClean="0"/>
              <a:t> – Sort output based on file size</a:t>
            </a:r>
          </a:p>
          <a:p>
            <a:pPr lvl="1" eaLnBrk="1" hangingPunct="1">
              <a:buFontTx/>
              <a:buChar char="•"/>
            </a:pPr>
            <a:r>
              <a:rPr lang="en-US" smtClean="0">
                <a:latin typeface="Courier New" pitchFamily="49" charset="0"/>
              </a:rPr>
              <a:t>-t</a:t>
            </a:r>
            <a:r>
              <a:rPr lang="en-US" smtClean="0"/>
              <a:t> – Sort output based on modification time</a:t>
            </a:r>
          </a:p>
          <a:p>
            <a:pPr lvl="1" eaLnBrk="1" hangingPunct="1">
              <a:buFontTx/>
              <a:buChar char="•"/>
            </a:pPr>
            <a:r>
              <a:rPr lang="en-US" smtClean="0">
                <a:latin typeface="Courier New" pitchFamily="49" charset="0"/>
              </a:rPr>
              <a:t>-d</a:t>
            </a:r>
            <a:r>
              <a:rPr lang="en-US" smtClean="0"/>
              <a:t> – Don’t display directory contents</a:t>
            </a:r>
          </a:p>
          <a:p>
            <a:pPr lvl="1" eaLnBrk="1" hangingPunct="1">
              <a:buFontTx/>
              <a:buChar char="•"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Copying files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7696200" cy="4343400"/>
          </a:xfrm>
        </p:spPr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smtClean="0">
                <a:latin typeface="Courier" pitchFamily="49" charset="0"/>
              </a:rPr>
              <a:t>cp</a:t>
            </a:r>
            <a:r>
              <a:rPr lang="en-US" smtClean="0"/>
              <a:t> command copies files:</a:t>
            </a:r>
          </a:p>
          <a:p>
            <a:pPr lvl="1" eaLnBrk="1" hangingPunct="1"/>
            <a:r>
              <a:rPr lang="en-US" altLang="ja-JP" smtClean="0"/>
              <a:t>cp [source] [destination]</a:t>
            </a:r>
            <a:endParaRPr lang="en-US" smtClean="0"/>
          </a:p>
          <a:p>
            <a:pPr eaLnBrk="1" hangingPunct="1"/>
            <a:r>
              <a:rPr lang="en-US" smtClean="0"/>
              <a:t>Use </a:t>
            </a:r>
            <a:r>
              <a:rPr lang="en-US" smtClean="0">
                <a:latin typeface="Courier" pitchFamily="49" charset="0"/>
              </a:rPr>
              <a:t>–v</a:t>
            </a:r>
            <a:r>
              <a:rPr lang="en-US" smtClean="0"/>
              <a:t> option to display copy process</a:t>
            </a:r>
            <a:endParaRPr lang="en-US" smtClean="0">
              <a:latin typeface="Courier New" pitchFamily="49" charset="0"/>
            </a:endParaRPr>
          </a:p>
          <a:p>
            <a:pPr eaLnBrk="1" hangingPunct="1"/>
            <a:r>
              <a:rPr lang="en-US" smtClean="0"/>
              <a:t>Use </a:t>
            </a:r>
            <a:r>
              <a:rPr lang="en-US" smtClean="0">
                <a:latin typeface="Courier" pitchFamily="49" charset="0"/>
              </a:rPr>
              <a:t>–i</a:t>
            </a:r>
            <a:r>
              <a:rPr lang="en-US" smtClean="0"/>
              <a:t> to prompt overwrites</a:t>
            </a:r>
            <a:endParaRPr lang="en-US" smtClean="0">
              <a:latin typeface="Courier New" pitchFamily="49" charset="0"/>
            </a:endParaRPr>
          </a:p>
          <a:p>
            <a:pPr eaLnBrk="1" hangingPunct="1"/>
            <a:r>
              <a:rPr lang="en-US" smtClean="0"/>
              <a:t>Use </a:t>
            </a:r>
            <a:r>
              <a:rPr lang="en-US" smtClean="0">
                <a:latin typeface="Courier" pitchFamily="49" charset="0"/>
              </a:rPr>
              <a:t>–n</a:t>
            </a:r>
            <a:r>
              <a:rPr lang="en-US" smtClean="0"/>
              <a:t> to avoid overwrites</a:t>
            </a:r>
          </a:p>
          <a:p>
            <a:pPr eaLnBrk="1" hangingPunct="1"/>
            <a:r>
              <a:rPr lang="en-US" smtClean="0"/>
              <a:t>Use </a:t>
            </a:r>
            <a:r>
              <a:rPr lang="en-US" smtClean="0">
                <a:latin typeface="Courier" pitchFamily="49" charset="0"/>
              </a:rPr>
              <a:t>–r</a:t>
            </a:r>
            <a:r>
              <a:rPr lang="en-US" smtClean="0"/>
              <a:t> to copy directory structures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Moving files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76962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The </a:t>
            </a:r>
            <a:r>
              <a:rPr lang="en-US" dirty="0" smtClean="0">
                <a:latin typeface="Courier" pitchFamily="49" charset="0"/>
              </a:rPr>
              <a:t>mv</a:t>
            </a:r>
            <a:r>
              <a:rPr lang="en-US" dirty="0" smtClean="0"/>
              <a:t> command copies files:</a:t>
            </a:r>
          </a:p>
          <a:p>
            <a:pPr lvl="1" eaLnBrk="1" hangingPunct="1"/>
            <a:r>
              <a:rPr lang="en-US" altLang="ja-JP" dirty="0" smtClean="0"/>
              <a:t>mv [source] [destination]</a:t>
            </a:r>
          </a:p>
          <a:p>
            <a:pPr eaLnBrk="1" hangingPunct="1"/>
            <a:r>
              <a:rPr lang="en-US" dirty="0" smtClean="0"/>
              <a:t>The </a:t>
            </a:r>
            <a:r>
              <a:rPr lang="en-US" dirty="0" smtClean="0">
                <a:latin typeface="Courier" pitchFamily="49" charset="0"/>
              </a:rPr>
              <a:t>mv</a:t>
            </a:r>
            <a:r>
              <a:rPr lang="en-US" dirty="0" smtClean="0"/>
              <a:t> command also is used to rename files</a:t>
            </a:r>
          </a:p>
          <a:p>
            <a:pPr eaLnBrk="1" hangingPunct="1"/>
            <a:r>
              <a:rPr lang="en-US" dirty="0" smtClean="0"/>
              <a:t>Supported options that work the same as the </a:t>
            </a:r>
            <a:r>
              <a:rPr lang="en-US" dirty="0" err="1" smtClean="0"/>
              <a:t>cp</a:t>
            </a:r>
            <a:r>
              <a:rPr lang="en-US" dirty="0" smtClean="0"/>
              <a:t> command: </a:t>
            </a:r>
            <a:r>
              <a:rPr lang="en-US" dirty="0" smtClean="0">
                <a:latin typeface="Courier" pitchFamily="49" charset="0"/>
              </a:rPr>
              <a:t>-</a:t>
            </a:r>
            <a:r>
              <a:rPr lang="en-US" dirty="0" err="1" smtClean="0">
                <a:latin typeface="Courier" pitchFamily="49" charset="0"/>
              </a:rPr>
              <a:t>i</a:t>
            </a:r>
            <a:r>
              <a:rPr lang="en-US" dirty="0" smtClean="0"/>
              <a:t>, </a:t>
            </a:r>
            <a:r>
              <a:rPr lang="en-US" dirty="0" smtClean="0">
                <a:latin typeface="Courier" pitchFamily="49" charset="0"/>
              </a:rPr>
              <a:t>-n</a:t>
            </a:r>
            <a:r>
              <a:rPr lang="en-US" dirty="0" smtClean="0"/>
              <a:t> and </a:t>
            </a:r>
            <a:r>
              <a:rPr lang="en-US" dirty="0" smtClean="0">
                <a:latin typeface="Courier" pitchFamily="49" charset="0"/>
              </a:rPr>
              <a:t>–v</a:t>
            </a:r>
          </a:p>
          <a:p>
            <a:pPr eaLnBrk="1" hangingPunct="1"/>
            <a:endParaRPr lang="en-US" dirty="0" smtClean="0">
              <a:latin typeface="Courier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Creating files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7696200" cy="4343400"/>
          </a:xfrm>
        </p:spPr>
        <p:txBody>
          <a:bodyPr/>
          <a:lstStyle/>
          <a:p>
            <a:pPr eaLnBrk="1" hangingPunct="1"/>
            <a:r>
              <a:rPr lang="en-US" smtClean="0"/>
              <a:t>Editors can be used to create files (discussed later in this course)</a:t>
            </a:r>
          </a:p>
          <a:p>
            <a:pPr eaLnBrk="1" hangingPunct="1"/>
            <a:r>
              <a:rPr lang="en-US" smtClean="0"/>
              <a:t>Use the </a:t>
            </a:r>
            <a:r>
              <a:rPr lang="en-US" smtClean="0">
                <a:latin typeface="Courier" pitchFamily="49" charset="0"/>
              </a:rPr>
              <a:t>touch</a:t>
            </a:r>
            <a:r>
              <a:rPr lang="en-US" smtClean="0"/>
              <a:t> command to create an empty file</a:t>
            </a:r>
          </a:p>
          <a:p>
            <a:pPr eaLnBrk="1" hangingPunct="1"/>
            <a:r>
              <a:rPr lang="en-US" smtClean="0"/>
              <a:t>The </a:t>
            </a:r>
            <a:r>
              <a:rPr lang="en-US" smtClean="0">
                <a:latin typeface="Courier" pitchFamily="49" charset="0"/>
              </a:rPr>
              <a:t>touch</a:t>
            </a:r>
            <a:r>
              <a:rPr lang="en-US" smtClean="0"/>
              <a:t> command also updates the modification timestamp of a file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Removing files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7696200" cy="4343400"/>
          </a:xfrm>
        </p:spPr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smtClean="0">
                <a:latin typeface="Courier" pitchFamily="49" charset="0"/>
              </a:rPr>
              <a:t>rm</a:t>
            </a:r>
            <a:r>
              <a:rPr lang="en-US" smtClean="0"/>
              <a:t> command is used to delete files</a:t>
            </a:r>
          </a:p>
          <a:p>
            <a:pPr eaLnBrk="1" hangingPunct="1"/>
            <a:r>
              <a:rPr lang="en-US" smtClean="0"/>
              <a:t>File deletion is permanent!</a:t>
            </a:r>
          </a:p>
          <a:p>
            <a:pPr eaLnBrk="1" hangingPunct="1"/>
            <a:r>
              <a:rPr lang="en-US" smtClean="0"/>
              <a:t>Use </a:t>
            </a:r>
            <a:r>
              <a:rPr lang="en-US" smtClean="0">
                <a:latin typeface="Courier" pitchFamily="49" charset="0"/>
              </a:rPr>
              <a:t>-i</a:t>
            </a:r>
            <a:r>
              <a:rPr lang="en-US" smtClean="0"/>
              <a:t> to avoid accidental deletion when using globs</a:t>
            </a:r>
          </a:p>
          <a:p>
            <a:pPr eaLnBrk="1" hangingPunct="1"/>
            <a:r>
              <a:rPr lang="en-US" smtClean="0"/>
              <a:t>Delete directories with the </a:t>
            </a:r>
            <a:r>
              <a:rPr lang="en-US" smtClean="0">
                <a:latin typeface="Courier" pitchFamily="49" charset="0"/>
              </a:rPr>
              <a:t>–r</a:t>
            </a:r>
            <a:r>
              <a:rPr lang="en-US" smtClean="0"/>
              <a:t> option or rmdir if the directory is completely empty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Making directories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7696200" cy="4343400"/>
          </a:xfrm>
        </p:spPr>
        <p:txBody>
          <a:bodyPr/>
          <a:lstStyle/>
          <a:p>
            <a:pPr eaLnBrk="1" hangingPunct="1"/>
            <a:r>
              <a:rPr lang="en-US" smtClean="0"/>
              <a:t>Use the </a:t>
            </a:r>
            <a:r>
              <a:rPr lang="en-US" smtClean="0">
                <a:latin typeface="Courier" pitchFamily="49" charset="0"/>
              </a:rPr>
              <a:t>mkdir</a:t>
            </a:r>
            <a:r>
              <a:rPr lang="en-US" smtClean="0"/>
              <a:t> command to create directories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 Objective</a:t>
            </a:r>
            <a:br>
              <a:rPr lang="en-US" dirty="0" smtClean="0"/>
            </a:br>
            <a:r>
              <a:rPr lang="en-US" dirty="0" smtClean="0"/>
              <a:t>2.3 Using Directories and Listing Files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Objective Summary</a:t>
            </a:r>
          </a:p>
          <a:p>
            <a:pPr lvl="1"/>
            <a:r>
              <a:rPr lang="en-US" dirty="0" smtClean="0"/>
              <a:t>Understanding Files and Directories including those that are hidden</a:t>
            </a:r>
          </a:p>
          <a:p>
            <a:pPr lvl="1"/>
            <a:r>
              <a:rPr lang="en-US" dirty="0" smtClean="0"/>
              <a:t>Home Directory</a:t>
            </a:r>
          </a:p>
          <a:p>
            <a:pPr lvl="1"/>
            <a:r>
              <a:rPr lang="en-US" dirty="0" smtClean="0"/>
              <a:t>Properly utilizing absolute and relative paths</a:t>
            </a:r>
          </a:p>
        </p:txBody>
      </p:sp>
    </p:spTree>
    <p:extLst>
      <p:ext uri="{BB962C8B-B14F-4D97-AF65-F5344CB8AC3E}">
        <p14:creationId xmlns:p14="http://schemas.microsoft.com/office/powerpoint/2010/main" val="157211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Understanding Directories</a:t>
            </a:r>
          </a:p>
        </p:txBody>
      </p:sp>
    </p:spTree>
    <p:extLst>
      <p:ext uri="{BB962C8B-B14F-4D97-AF65-F5344CB8AC3E}">
        <p14:creationId xmlns:p14="http://schemas.microsoft.com/office/powerpoint/2010/main" val="1137392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Files and Directories 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525963"/>
          </a:xfrm>
        </p:spPr>
        <p:txBody>
          <a:bodyPr/>
          <a:lstStyle/>
          <a:p>
            <a:pPr eaLnBrk="1" hangingPunct="1"/>
            <a:r>
              <a:rPr lang="en-US" altLang="zh-CN" smtClean="0"/>
              <a:t>File contain data (text, graphics, etc) </a:t>
            </a:r>
          </a:p>
          <a:p>
            <a:pPr eaLnBrk="1" hangingPunct="1"/>
            <a:r>
              <a:rPr lang="en-US" smtClean="0"/>
              <a:t>Directories store filenames</a:t>
            </a:r>
          </a:p>
          <a:p>
            <a:pPr eaLnBrk="1" hangingPunct="1"/>
            <a:r>
              <a:rPr lang="en-US" smtClean="0"/>
              <a:t>Top level directory: </a:t>
            </a:r>
            <a:r>
              <a:rPr lang="en-US" smtClean="0">
                <a:latin typeface="Courier" pitchFamily="49" charset="0"/>
              </a:rPr>
              <a:t>/</a:t>
            </a:r>
            <a:r>
              <a:rPr lang="en-US" smtClean="0"/>
              <a:t> (AKA, root directory)</a:t>
            </a:r>
          </a:p>
          <a:p>
            <a:pPr eaLnBrk="1" hangingPunct="1"/>
            <a:r>
              <a:rPr lang="en-US" smtClean="0"/>
              <a:t>Example directory structure: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3957022"/>
            <a:ext cx="6248400" cy="2169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Directory path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76600" cy="43434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Directions to a specific file or directory</a:t>
            </a:r>
          </a:p>
          <a:p>
            <a:pPr eaLnBrk="1" hangingPunct="1"/>
            <a:r>
              <a:rPr lang="en-US" sz="2000" dirty="0" smtClean="0"/>
              <a:t>Directions given from </a:t>
            </a:r>
            <a:r>
              <a:rPr lang="en-US" sz="2000" dirty="0" smtClean="0">
                <a:latin typeface="Courier" pitchFamily="49" charset="0"/>
              </a:rPr>
              <a:t>/</a:t>
            </a:r>
            <a:r>
              <a:rPr lang="en-US" sz="2000" dirty="0" smtClean="0"/>
              <a:t> directory are called “absolute” paths</a:t>
            </a:r>
          </a:p>
          <a:p>
            <a:pPr eaLnBrk="1" hangingPunct="1"/>
            <a:r>
              <a:rPr lang="en-US" sz="2000" dirty="0" smtClean="0"/>
              <a:t>Directions </a:t>
            </a:r>
            <a:r>
              <a:rPr lang="en-US" sz="2000" dirty="0"/>
              <a:t>given </a:t>
            </a:r>
            <a:r>
              <a:rPr lang="en-US" sz="2000" dirty="0" smtClean="0"/>
              <a:t>from the current </a:t>
            </a:r>
            <a:r>
              <a:rPr lang="en-US" sz="2000" dirty="0"/>
              <a:t>directory are called </a:t>
            </a:r>
            <a:r>
              <a:rPr lang="en-US" sz="2000" dirty="0" smtClean="0"/>
              <a:t>“relative” paths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1905000"/>
            <a:ext cx="5022850" cy="427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home directory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7696200" cy="4343400"/>
          </a:xfrm>
        </p:spPr>
        <p:txBody>
          <a:bodyPr/>
          <a:lstStyle/>
          <a:p>
            <a:pPr eaLnBrk="1" hangingPunct="1"/>
            <a:r>
              <a:rPr lang="en-US" smtClean="0"/>
              <a:t>Each user has a home directory</a:t>
            </a:r>
            <a:endParaRPr lang="en-US" altLang="ja-JP" smtClean="0">
              <a:latin typeface="Courier New" pitchFamily="49" charset="0"/>
            </a:endParaRPr>
          </a:p>
          <a:p>
            <a:pPr eaLnBrk="1" hangingPunct="1"/>
            <a:r>
              <a:rPr lang="en-US" smtClean="0"/>
              <a:t>Typically </a:t>
            </a:r>
            <a:r>
              <a:rPr lang="en-US" smtClean="0">
                <a:latin typeface="Courier" pitchFamily="49" charset="0"/>
              </a:rPr>
              <a:t>/home/bob</a:t>
            </a:r>
            <a:r>
              <a:rPr lang="en-US" smtClean="0"/>
              <a:t> for a user named </a:t>
            </a:r>
            <a:r>
              <a:rPr lang="en-US" b="1" smtClean="0"/>
              <a:t>bob</a:t>
            </a:r>
          </a:p>
          <a:p>
            <a:pPr eaLnBrk="1" hangingPunct="1"/>
            <a:r>
              <a:rPr lang="en-US" smtClean="0"/>
              <a:t>Place to store your own files</a:t>
            </a:r>
          </a:p>
          <a:p>
            <a:pPr eaLnBrk="1" hangingPunct="1"/>
            <a:r>
              <a:rPr lang="en-US" smtClean="0"/>
              <a:t>Normally users can’t access the home directory of other users</a:t>
            </a:r>
          </a:p>
          <a:p>
            <a:pPr eaLnBrk="1" hangingPunct="1"/>
            <a:r>
              <a:rPr lang="en-US" smtClean="0"/>
              <a:t>The ~ character symbolizes the home directory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current directory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7696200" cy="4343400"/>
          </a:xfrm>
        </p:spPr>
        <p:txBody>
          <a:bodyPr/>
          <a:lstStyle/>
          <a:p>
            <a:pPr eaLnBrk="1" hangingPunct="1"/>
            <a:r>
              <a:rPr lang="en-US" smtClean="0"/>
              <a:t>The directory that your shell is currently in</a:t>
            </a:r>
          </a:p>
          <a:p>
            <a:pPr eaLnBrk="1" hangingPunct="1"/>
            <a:r>
              <a:rPr lang="en-US" smtClean="0"/>
              <a:t>Can be displayed with the </a:t>
            </a:r>
            <a:r>
              <a:rPr lang="en-US" smtClean="0">
                <a:latin typeface="Courier" pitchFamily="49" charset="0"/>
              </a:rPr>
              <a:t>pwd</a:t>
            </a:r>
            <a:r>
              <a:rPr lang="en-US" smtClean="0"/>
              <a:t> command</a:t>
            </a:r>
          </a:p>
          <a:p>
            <a:pPr eaLnBrk="1" hangingPunct="1"/>
            <a:r>
              <a:rPr lang="en-US" smtClean="0"/>
              <a:t>Might also be displayed in your prompt</a:t>
            </a:r>
            <a:endParaRPr lang="en-US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Changing directories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7696200" cy="4343400"/>
          </a:xfrm>
        </p:spPr>
        <p:txBody>
          <a:bodyPr/>
          <a:lstStyle/>
          <a:p>
            <a:pPr eaLnBrk="1" hangingPunct="1"/>
            <a:r>
              <a:rPr lang="en-US" smtClean="0"/>
              <a:t>Use the </a:t>
            </a:r>
            <a:r>
              <a:rPr lang="en-US" smtClean="0">
                <a:latin typeface="Courier" pitchFamily="49" charset="0"/>
              </a:rPr>
              <a:t>cd</a:t>
            </a:r>
            <a:r>
              <a:rPr lang="en-US" smtClean="0"/>
              <a:t> command</a:t>
            </a:r>
          </a:p>
          <a:p>
            <a:pPr eaLnBrk="1" hangingPunct="1"/>
            <a:r>
              <a:rPr lang="en-US" smtClean="0"/>
              <a:t>With no arguments, takes you to your home directory</a:t>
            </a:r>
          </a:p>
          <a:p>
            <a:pPr eaLnBrk="1" hangingPunct="1"/>
            <a:r>
              <a:rPr lang="en-US" smtClean="0">
                <a:latin typeface="Courier" pitchFamily="49" charset="0"/>
              </a:rPr>
              <a:t>~bob</a:t>
            </a:r>
            <a:r>
              <a:rPr lang="en-US" smtClean="0"/>
              <a:t> would refer to </a:t>
            </a:r>
            <a:r>
              <a:rPr lang="en-US" b="1" smtClean="0"/>
              <a:t>bob’s</a:t>
            </a:r>
            <a:r>
              <a:rPr lang="en-US" smtClean="0"/>
              <a:t> home directory</a:t>
            </a:r>
            <a:endParaRPr lang="en-US" smtClean="0">
              <a:latin typeface="Courier New" pitchFamily="49" charset="0"/>
            </a:endParaRP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Absolute vs relative pathnames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7696200" cy="4343400"/>
          </a:xfrm>
        </p:spPr>
        <p:txBody>
          <a:bodyPr/>
          <a:lstStyle/>
          <a:p>
            <a:pPr eaLnBrk="1" hangingPunct="1"/>
            <a:r>
              <a:rPr lang="en-US" smtClean="0"/>
              <a:t>Absolute pathnames always provide directions from the root directory (</a:t>
            </a:r>
            <a:r>
              <a:rPr lang="en-US" smtClean="0">
                <a:latin typeface="Courier" pitchFamily="49" charset="0"/>
              </a:rPr>
              <a:t>/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Relative pathnames always provide directions from the current directory.</a:t>
            </a:r>
          </a:p>
          <a:p>
            <a:pPr eaLnBrk="1" hangingPunct="1"/>
            <a:r>
              <a:rPr lang="en-US" smtClean="0"/>
              <a:t>To refer to one directory above current directory, use the </a:t>
            </a:r>
            <a:r>
              <a:rPr lang="en-US" smtClean="0">
                <a:latin typeface="Courier" pitchFamily="49" charset="0"/>
              </a:rPr>
              <a:t>..</a:t>
            </a:r>
            <a:r>
              <a:rPr lang="en-US" smtClean="0"/>
              <a:t> characters</a:t>
            </a:r>
          </a:p>
          <a:p>
            <a:pPr eaLnBrk="1" hangingPunct="1"/>
            <a:r>
              <a:rPr lang="en-US" smtClean="0"/>
              <a:t>To refer to the current directory, use the </a:t>
            </a:r>
            <a:r>
              <a:rPr lang="en-US" smtClean="0">
                <a:latin typeface="Courier" pitchFamily="49" charset="0"/>
              </a:rPr>
              <a:t>.</a:t>
            </a:r>
            <a:r>
              <a:rPr lang="en-US" smtClean="0"/>
              <a:t> character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1807</TotalTime>
  <Words>498</Words>
  <Application>Microsoft Office PowerPoint</Application>
  <PresentationFormat>On-screen Show (4:3)</PresentationFormat>
  <Paragraphs>80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ＭＳ Ｐゴシック</vt:lpstr>
      <vt:lpstr>宋体</vt:lpstr>
      <vt:lpstr>Arial</vt:lpstr>
      <vt:lpstr>Calibri</vt:lpstr>
      <vt:lpstr>Courier</vt:lpstr>
      <vt:lpstr>Courier New</vt:lpstr>
      <vt:lpstr>Office Theme</vt:lpstr>
      <vt:lpstr>1_Office Theme</vt:lpstr>
      <vt:lpstr>Module 6 Working with Files and Directories</vt:lpstr>
      <vt:lpstr>Exam Objective 2.3 Using Directories and Listing Files</vt:lpstr>
      <vt:lpstr>Understanding Directories</vt:lpstr>
      <vt:lpstr>Files and Directories </vt:lpstr>
      <vt:lpstr>Directory path</vt:lpstr>
      <vt:lpstr>The home directory</vt:lpstr>
      <vt:lpstr>The current directory</vt:lpstr>
      <vt:lpstr>Changing directories</vt:lpstr>
      <vt:lpstr>Absolute vs relative pathnames</vt:lpstr>
      <vt:lpstr>Manipulating Files</vt:lpstr>
      <vt:lpstr>Exam Objective 2.4 Creating, Moving and Deleting Files</vt:lpstr>
      <vt:lpstr>Listing files in a directory</vt:lpstr>
      <vt:lpstr>Common ls options</vt:lpstr>
      <vt:lpstr>Copying files</vt:lpstr>
      <vt:lpstr>Moving files</vt:lpstr>
      <vt:lpstr>Creating files</vt:lpstr>
      <vt:lpstr>Removing files</vt:lpstr>
      <vt:lpstr>Making directories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Help</dc:title>
  <dc:creator>Keith Wright</dc:creator>
  <cp:lastModifiedBy>Jason</cp:lastModifiedBy>
  <cp:revision>91</cp:revision>
  <dcterms:created xsi:type="dcterms:W3CDTF">2013-09-03T16:42:48Z</dcterms:created>
  <dcterms:modified xsi:type="dcterms:W3CDTF">2014-02-10T18:38:21Z</dcterms:modified>
</cp:coreProperties>
</file>