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82" r:id="rId3"/>
    <p:sldId id="28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85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6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6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9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9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8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0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3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3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6C862B-2F89-F749-9E3E-27AF0185192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7D9D76-D4A7-A04C-BD58-C4E86810C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9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903519"/>
          </a:xfrm>
        </p:spPr>
        <p:txBody>
          <a:bodyPr>
            <a:normAutofit fontScale="90000"/>
          </a:bodyPr>
          <a:lstStyle/>
          <a:p>
            <a:pPr fontAlgn="b"/>
            <a:r>
              <a:rPr lang="en-US" dirty="0" smtClean="0"/>
              <a:t>Module 2</a:t>
            </a:r>
            <a:br>
              <a:rPr lang="en-US" dirty="0" smtClean="0"/>
            </a:br>
            <a:r>
              <a:rPr lang="en-US" dirty="0"/>
              <a:t>Open Source Applications and Licenses</a:t>
            </a:r>
          </a:p>
        </p:txBody>
      </p:sp>
    </p:spTree>
    <p:extLst>
      <p:ext uri="{BB962C8B-B14F-4D97-AF65-F5344CB8AC3E}">
        <p14:creationId xmlns:p14="http://schemas.microsoft.com/office/powerpoint/2010/main" val="2551145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X-Windows is the base graphical system</a:t>
            </a:r>
          </a:p>
          <a:p>
            <a:pPr lvl="1"/>
            <a:r>
              <a:rPr lang="en-US" dirty="0" smtClean="0"/>
              <a:t>Provides windows and basic primitives</a:t>
            </a:r>
            <a:endParaRPr lang="en-US" dirty="0"/>
          </a:p>
          <a:p>
            <a:pPr lvl="1"/>
            <a:r>
              <a:rPr lang="en-US" dirty="0" smtClean="0"/>
              <a:t>A.k.a. X11 or </a:t>
            </a:r>
            <a:r>
              <a:rPr lang="en-US" dirty="0" err="1" smtClean="0"/>
              <a:t>X.org</a:t>
            </a:r>
            <a:endParaRPr lang="en-US" dirty="0" smtClean="0"/>
          </a:p>
          <a:p>
            <a:r>
              <a:rPr lang="en-US" dirty="0" smtClean="0"/>
              <a:t>Window managers add menus and window management (open, close, hide,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Desktop environments provide window managers and tools</a:t>
            </a:r>
          </a:p>
        </p:txBody>
      </p:sp>
    </p:spTree>
    <p:extLst>
      <p:ext uri="{BB962C8B-B14F-4D97-AF65-F5344CB8AC3E}">
        <p14:creationId xmlns:p14="http://schemas.microsoft.com/office/powerpoint/2010/main" val="4160350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Compiz</a:t>
            </a:r>
            <a:r>
              <a:rPr lang="en-US" dirty="0" smtClean="0"/>
              <a:t>, FVWM, Enlightenment, </a:t>
            </a:r>
            <a:r>
              <a:rPr lang="en-US" dirty="0" err="1" smtClean="0"/>
              <a:t>Metacity</a:t>
            </a:r>
            <a:endParaRPr lang="en-US" dirty="0" smtClean="0"/>
          </a:p>
          <a:p>
            <a:r>
              <a:rPr lang="en-US" dirty="0" smtClean="0"/>
              <a:t>Takes the basic windows and provides the chrome to move, close, open,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Switches focus between running applications</a:t>
            </a:r>
          </a:p>
          <a:p>
            <a:r>
              <a:rPr lang="en-US" dirty="0" smtClean="0"/>
              <a:t>Adds menus and application launchers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3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Desktop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KDE, GNOME, Unity</a:t>
            </a:r>
          </a:p>
          <a:p>
            <a:r>
              <a:rPr lang="en-US" dirty="0" smtClean="0"/>
              <a:t>Window manager + tools</a:t>
            </a:r>
          </a:p>
          <a:p>
            <a:pPr lvl="1"/>
            <a:r>
              <a:rPr lang="en-US" dirty="0" smtClean="0"/>
              <a:t>Basic tools like calculator, games, notepad</a:t>
            </a:r>
          </a:p>
          <a:p>
            <a:pPr lvl="1"/>
            <a:r>
              <a:rPr lang="en-US" dirty="0" smtClean="0"/>
              <a:t>File manager</a:t>
            </a:r>
          </a:p>
          <a:p>
            <a:pPr lvl="1"/>
            <a:r>
              <a:rPr lang="en-US" dirty="0" smtClean="0"/>
              <a:t>Workflow tools, such as shortcuts to launch applications or search the computer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2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Office/Productivity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LibreOffice</a:t>
            </a:r>
            <a:r>
              <a:rPr lang="en-US" dirty="0" smtClean="0"/>
              <a:t> is a fork of </a:t>
            </a:r>
            <a:r>
              <a:rPr lang="en-US" dirty="0" err="1" smtClean="0"/>
              <a:t>OpenOffice</a:t>
            </a:r>
            <a:endParaRPr lang="en-US" dirty="0" smtClean="0"/>
          </a:p>
          <a:p>
            <a:r>
              <a:rPr lang="en-US" dirty="0" smtClean="0"/>
              <a:t>Includes word processor, spreadsheet, presentation package, drawing tool</a:t>
            </a:r>
          </a:p>
          <a:p>
            <a:r>
              <a:rPr lang="en-US" dirty="0" smtClean="0"/>
              <a:t>Good compatibility with Microsoft Office file 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382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and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Chromium and </a:t>
            </a:r>
            <a:r>
              <a:rPr lang="en-US" dirty="0" err="1" smtClean="0"/>
              <a:t>FireFox</a:t>
            </a:r>
            <a:r>
              <a:rPr lang="en-US" dirty="0" smtClean="0"/>
              <a:t> are popular open source browsers</a:t>
            </a:r>
          </a:p>
          <a:p>
            <a:pPr lvl="1"/>
            <a:r>
              <a:rPr lang="en-US" dirty="0" smtClean="0"/>
              <a:t>These browsers are also cross platform and popular, ensuring excellent support</a:t>
            </a:r>
          </a:p>
          <a:p>
            <a:r>
              <a:rPr lang="en-US" dirty="0" smtClean="0"/>
              <a:t>Thunderbird, Evolution, and </a:t>
            </a:r>
            <a:r>
              <a:rPr lang="en-US" dirty="0" err="1" smtClean="0"/>
              <a:t>KMail</a:t>
            </a:r>
            <a:r>
              <a:rPr lang="en-US" dirty="0" smtClean="0"/>
              <a:t> are popular email clients</a:t>
            </a:r>
          </a:p>
          <a:p>
            <a:pPr lvl="1"/>
            <a:r>
              <a:rPr lang="en-US" dirty="0" smtClean="0"/>
              <a:t>Use POP/IMAP to retrieve email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47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Shell is the primary way of interacting with the system</a:t>
            </a:r>
          </a:p>
          <a:p>
            <a:pPr lvl="1"/>
            <a:r>
              <a:rPr lang="en-US" dirty="0" smtClean="0"/>
              <a:t>Bourne shell family</a:t>
            </a:r>
          </a:p>
          <a:p>
            <a:pPr lvl="1"/>
            <a:r>
              <a:rPr lang="en-US" dirty="0" smtClean="0"/>
              <a:t>C shell family</a:t>
            </a:r>
          </a:p>
          <a:p>
            <a:pPr lvl="1"/>
            <a:r>
              <a:rPr lang="en-US" dirty="0" smtClean="0"/>
              <a:t>Other hybrid shells such as </a:t>
            </a:r>
            <a:r>
              <a:rPr lang="en-US" dirty="0" err="1" smtClean="0"/>
              <a:t>ksh</a:t>
            </a:r>
            <a:r>
              <a:rPr lang="en-US" dirty="0" smtClean="0"/>
              <a:t> and </a:t>
            </a:r>
            <a:r>
              <a:rPr lang="en-US" dirty="0" err="1" smtClean="0"/>
              <a:t>zsh</a:t>
            </a:r>
            <a:endParaRPr lang="en-US" dirty="0" smtClean="0"/>
          </a:p>
          <a:p>
            <a:r>
              <a:rPr lang="en-US" dirty="0" smtClean="0"/>
              <a:t>Text editors</a:t>
            </a:r>
          </a:p>
          <a:p>
            <a:pPr lvl="1"/>
            <a:r>
              <a:rPr lang="en-US" dirty="0" smtClean="0"/>
              <a:t>Vi/vim</a:t>
            </a:r>
          </a:p>
          <a:p>
            <a:pPr lvl="1"/>
            <a:r>
              <a:rPr lang="en-US" dirty="0" err="1" smtClean="0"/>
              <a:t>Emacs</a:t>
            </a:r>
            <a:endParaRPr lang="en-US" dirty="0" smtClean="0"/>
          </a:p>
          <a:p>
            <a:pPr lvl="1"/>
            <a:r>
              <a:rPr lang="en-US" dirty="0" smtClean="0"/>
              <a:t>Pico/</a:t>
            </a:r>
            <a:r>
              <a:rPr lang="en-US" dirty="0" err="1" smtClean="0"/>
              <a:t>nano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3627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Languages are either Compiled or Interpreted</a:t>
            </a:r>
          </a:p>
          <a:p>
            <a:pPr lvl="1"/>
            <a:r>
              <a:rPr lang="en-US" dirty="0" smtClean="0"/>
              <a:t>C, C++, Java are compiled</a:t>
            </a:r>
          </a:p>
          <a:p>
            <a:pPr lvl="1"/>
            <a:r>
              <a:rPr lang="en-US" dirty="0" smtClean="0"/>
              <a:t>PHP, Perl, Ruby, Python are interpreted</a:t>
            </a:r>
          </a:p>
          <a:p>
            <a:r>
              <a:rPr lang="en-US" dirty="0" smtClean="0"/>
              <a:t>Tradeoff of programmer productivity </a:t>
            </a:r>
            <a:r>
              <a:rPr lang="en-US" dirty="0" err="1" smtClean="0"/>
              <a:t>vs</a:t>
            </a:r>
            <a:r>
              <a:rPr lang="en-US" dirty="0" smtClean="0"/>
              <a:t> computing resources</a:t>
            </a:r>
          </a:p>
          <a:p>
            <a:r>
              <a:rPr lang="en-US" dirty="0" smtClean="0"/>
              <a:t>Libraries bundle common behavior to reduce the amount of </a:t>
            </a:r>
            <a:r>
              <a:rPr lang="en-US" smtClean="0"/>
              <a:t>code needed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5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Open Source Licensing</a:t>
            </a:r>
          </a:p>
        </p:txBody>
      </p:sp>
    </p:spTree>
    <p:extLst>
      <p:ext uri="{BB962C8B-B14F-4D97-AF65-F5344CB8AC3E}">
        <p14:creationId xmlns:p14="http://schemas.microsoft.com/office/powerpoint/2010/main" val="1707314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052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1.3 Understanding Open Source Software and Licensing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7466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Describe the various software licenses and their differences</a:t>
            </a:r>
          </a:p>
          <a:p>
            <a:pPr lvl="1"/>
            <a:r>
              <a:rPr lang="en-US" dirty="0" smtClean="0"/>
              <a:t>Know the organizations involved in open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689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Licenses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creator of the software owns the </a:t>
            </a:r>
            <a:r>
              <a:rPr lang="en-US" b="1" dirty="0" smtClean="0"/>
              <a:t>copyright</a:t>
            </a:r>
            <a:r>
              <a:rPr lang="en-US" dirty="0" smtClean="0"/>
              <a:t> to the software</a:t>
            </a:r>
          </a:p>
          <a:p>
            <a:r>
              <a:rPr lang="en-US" dirty="0" smtClean="0"/>
              <a:t>The creator grants a software </a:t>
            </a:r>
            <a:r>
              <a:rPr lang="en-US" b="1" dirty="0" smtClean="0"/>
              <a:t>license</a:t>
            </a:r>
            <a:r>
              <a:rPr lang="en-US" dirty="0" smtClean="0"/>
              <a:t> for people to use the software</a:t>
            </a:r>
          </a:p>
          <a:p>
            <a:r>
              <a:rPr lang="en-US" dirty="0" smtClean="0"/>
              <a:t>Some licenses take away rights, others give 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1.2 Major Open Source Applications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Understanding Desktop, Server, and Mobile Applications</a:t>
            </a:r>
          </a:p>
          <a:p>
            <a:pPr lvl="1"/>
            <a:r>
              <a:rPr lang="en-US" dirty="0" smtClean="0"/>
              <a:t>Introducing Development </a:t>
            </a:r>
            <a:r>
              <a:rPr lang="en-US" dirty="0"/>
              <a:t>L</a:t>
            </a:r>
            <a:r>
              <a:rPr lang="en-US" dirty="0" smtClean="0"/>
              <a:t>anguages and Package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89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Software 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by Richard Stallman in 1985</a:t>
            </a:r>
          </a:p>
          <a:p>
            <a:r>
              <a:rPr lang="en-US" dirty="0" smtClean="0"/>
              <a:t>Also run the GNU project that provides tools to Linux and other Unix </a:t>
            </a:r>
            <a:r>
              <a:rPr lang="en-US" dirty="0" err="1" smtClean="0"/>
              <a:t>Oses</a:t>
            </a:r>
            <a:endParaRPr lang="en-US" dirty="0" smtClean="0"/>
          </a:p>
          <a:p>
            <a:r>
              <a:rPr lang="en-US" dirty="0" smtClean="0"/>
              <a:t>GPLv2 and GPLv3 licenses allow you to modify and redistribute the software</a:t>
            </a:r>
          </a:p>
          <a:p>
            <a:r>
              <a:rPr lang="en-US" dirty="0" err="1" smtClean="0"/>
              <a:t>Copyleft</a:t>
            </a:r>
            <a:r>
              <a:rPr lang="en-US" dirty="0" smtClean="0"/>
              <a:t> provision dictates that you must share source code to your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56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GPL is a popular Free Software license</a:t>
            </a:r>
          </a:p>
          <a:p>
            <a:r>
              <a:rPr lang="en-US" dirty="0" smtClean="0"/>
              <a:t>GPL is “viral” as changes must also use GPL</a:t>
            </a:r>
          </a:p>
          <a:p>
            <a:r>
              <a:rPr lang="en-US" dirty="0" smtClean="0"/>
              <a:t>LGPL lets you link non GPL libraries</a:t>
            </a:r>
          </a:p>
          <a:p>
            <a:r>
              <a:rPr lang="en-US" dirty="0" smtClean="0"/>
              <a:t>GPL3 prevents “</a:t>
            </a:r>
            <a:r>
              <a:rPr lang="en-US" dirty="0" err="1" smtClean="0"/>
              <a:t>Tivoization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Using proprietary hardware to circumvent GPL provisions</a:t>
            </a:r>
          </a:p>
          <a:p>
            <a:r>
              <a:rPr lang="en-US" dirty="0" smtClean="0"/>
              <a:t>You may charge a nominal fee to cover your costs of distribution</a:t>
            </a:r>
          </a:p>
        </p:txBody>
      </p:sp>
    </p:spTree>
    <p:extLst>
      <p:ext uri="{BB962C8B-B14F-4D97-AF65-F5344CB8AC3E}">
        <p14:creationId xmlns:p14="http://schemas.microsoft.com/office/powerpoint/2010/main" val="1719152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Bruce </a:t>
            </a:r>
            <a:r>
              <a:rPr lang="en-US" dirty="0" err="1" smtClean="0"/>
              <a:t>Perens</a:t>
            </a:r>
            <a:r>
              <a:rPr lang="en-US" dirty="0" smtClean="0"/>
              <a:t> and Eric Raymond started the OSI in 1998</a:t>
            </a:r>
          </a:p>
          <a:p>
            <a:r>
              <a:rPr lang="en-US" dirty="0" err="1" smtClean="0"/>
              <a:t>Copyleft</a:t>
            </a:r>
            <a:r>
              <a:rPr lang="en-US" dirty="0" smtClean="0"/>
              <a:t> clauses are too extreme, FSF was too political</a:t>
            </a:r>
          </a:p>
          <a:p>
            <a:r>
              <a:rPr lang="en-US" dirty="0" smtClean="0"/>
              <a:t>OSI doesn’t make licenses, only endorses them</a:t>
            </a:r>
          </a:p>
          <a:p>
            <a:r>
              <a:rPr lang="en-US" dirty="0" smtClean="0"/>
              <a:t>FSF licenses are OSI approved, but OSI licenses aren’t necessarily FSF approved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91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Permissive Free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OSI license must allow the source to be open, to be modified, redistributed, and to be used by anyone for any purpose</a:t>
            </a:r>
          </a:p>
          <a:p>
            <a:r>
              <a:rPr lang="en-US" dirty="0" smtClean="0"/>
              <a:t>BSD and MIT licenses allow you to use and redistribute software, or to keep your changes private and use it in proprietary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96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FOSS/FLOSS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(</a:t>
            </a:r>
            <a:r>
              <a:rPr lang="en-US" dirty="0" err="1" smtClean="0"/>
              <a:t>Libre</a:t>
            </a:r>
            <a:r>
              <a:rPr lang="en-US" dirty="0" smtClean="0"/>
              <a:t>) and Open Source Software</a:t>
            </a:r>
          </a:p>
          <a:p>
            <a:r>
              <a:rPr lang="en-US" dirty="0" smtClean="0"/>
              <a:t>A catch-all term</a:t>
            </a:r>
          </a:p>
          <a:p>
            <a:r>
              <a:rPr lang="en-US" dirty="0" smtClean="0"/>
              <a:t>Software can be free as in beer and/or free as in speech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8065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software 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 and written material can be licensed, too</a:t>
            </a:r>
          </a:p>
          <a:p>
            <a:r>
              <a:rPr lang="en-US" dirty="0" smtClean="0"/>
              <a:t>Public domain disavows any copyright restrictions</a:t>
            </a:r>
          </a:p>
          <a:p>
            <a:r>
              <a:rPr lang="en-US" dirty="0" smtClean="0"/>
              <a:t>Creative Commons has a variety of licenses to allow people to use the work under certain restrictions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24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Attribution – must acknowledge the author</a:t>
            </a:r>
          </a:p>
          <a:p>
            <a:r>
              <a:rPr lang="en-US" dirty="0" err="1" smtClean="0"/>
              <a:t>ShareAlike</a:t>
            </a:r>
            <a:r>
              <a:rPr lang="en-US" dirty="0" smtClean="0"/>
              <a:t> – </a:t>
            </a:r>
            <a:r>
              <a:rPr lang="en-US" dirty="0" err="1" smtClean="0"/>
              <a:t>copyleft</a:t>
            </a:r>
            <a:endParaRPr lang="en-US" dirty="0" smtClean="0"/>
          </a:p>
          <a:p>
            <a:r>
              <a:rPr lang="en-US" dirty="0" smtClean="0"/>
              <a:t>No-</a:t>
            </a:r>
            <a:r>
              <a:rPr lang="en-US" dirty="0" err="1" smtClean="0"/>
              <a:t>Derivs</a:t>
            </a:r>
            <a:r>
              <a:rPr lang="en-US" dirty="0" smtClean="0"/>
              <a:t> – you may not change the content</a:t>
            </a:r>
          </a:p>
          <a:p>
            <a:r>
              <a:rPr lang="en-US" dirty="0" err="1" smtClean="0"/>
              <a:t>NonCommercial</a:t>
            </a:r>
            <a:r>
              <a:rPr lang="en-US" dirty="0" smtClean="0"/>
              <a:t> – no commercial use</a:t>
            </a:r>
          </a:p>
          <a:p>
            <a:r>
              <a:rPr lang="en-US" dirty="0" smtClean="0"/>
              <a:t>Combinations are allowed, such as Attribution-No-</a:t>
            </a:r>
            <a:r>
              <a:rPr lang="en-US" dirty="0" err="1" smtClean="0"/>
              <a:t>Derivs</a:t>
            </a:r>
            <a:r>
              <a:rPr lang="en-US" dirty="0" smtClean="0"/>
              <a:t>-</a:t>
            </a:r>
            <a:r>
              <a:rPr lang="en-US" dirty="0" err="1" smtClean="0"/>
              <a:t>NonCommercial</a:t>
            </a:r>
            <a:endParaRPr lang="en-US" dirty="0" smtClean="0"/>
          </a:p>
          <a:p>
            <a:r>
              <a:rPr lang="en-US" dirty="0" smtClean="0"/>
              <a:t>No Rights Reserved – 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43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money with Open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030" y="1600200"/>
            <a:ext cx="8229600" cy="4525963"/>
          </a:xfrm>
        </p:spPr>
        <p:txBody>
          <a:bodyPr/>
          <a:lstStyle/>
          <a:p>
            <a:r>
              <a:rPr lang="en-US" dirty="0" smtClean="0"/>
              <a:t>Sell services, support, warranty</a:t>
            </a:r>
          </a:p>
          <a:p>
            <a:r>
              <a:rPr lang="en-US" dirty="0" smtClean="0"/>
              <a:t>Work on features in exchange for money</a:t>
            </a:r>
          </a:p>
          <a:p>
            <a:r>
              <a:rPr lang="en-US" dirty="0" smtClean="0"/>
              <a:t>Use Open Source in your day job/consulting</a:t>
            </a:r>
          </a:p>
          <a:p>
            <a:r>
              <a:rPr lang="en-US" dirty="0" smtClean="0"/>
              <a:t>Use work time to fix/improve Open Source</a:t>
            </a:r>
            <a:endParaRPr lang="en-US" dirty="0"/>
          </a:p>
          <a:p>
            <a:r>
              <a:rPr lang="en-US" dirty="0" smtClean="0"/>
              <a:t>Build paid plugins/modules (subject to license restrictions)</a:t>
            </a:r>
            <a:endParaRPr lang="en-US" dirty="0"/>
          </a:p>
          <a:p>
            <a:r>
              <a:rPr lang="en-US" dirty="0" smtClean="0"/>
              <a:t>Open Source work lends credibility to your personal brand</a:t>
            </a:r>
          </a:p>
        </p:txBody>
      </p:sp>
    </p:spTree>
    <p:extLst>
      <p:ext uri="{BB962C8B-B14F-4D97-AF65-F5344CB8AC3E}">
        <p14:creationId xmlns:p14="http://schemas.microsoft.com/office/powerpoint/2010/main" val="167868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The Many Faces of Linux</a:t>
            </a:r>
          </a:p>
        </p:txBody>
      </p:sp>
    </p:spTree>
    <p:extLst>
      <p:ext uri="{BB962C8B-B14F-4D97-AF65-F5344CB8AC3E}">
        <p14:creationId xmlns:p14="http://schemas.microsoft.com/office/powerpoint/2010/main" val="170731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plays many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Servers</a:t>
            </a:r>
            <a:r>
              <a:rPr lang="en-US" dirty="0" smtClean="0"/>
              <a:t> are usually unattended and handle data on behalf of other machines</a:t>
            </a:r>
          </a:p>
          <a:p>
            <a:pPr lvl="1"/>
            <a:r>
              <a:rPr lang="en-US" dirty="0" smtClean="0"/>
              <a:t>file servers, web servers, mail servers</a:t>
            </a:r>
          </a:p>
          <a:p>
            <a:r>
              <a:rPr lang="en-US" b="1" dirty="0" smtClean="0"/>
              <a:t>Desktops</a:t>
            </a:r>
            <a:r>
              <a:rPr lang="en-US" dirty="0" smtClean="0"/>
              <a:t> a.k.a. </a:t>
            </a:r>
            <a:r>
              <a:rPr lang="en-US" b="1" dirty="0" smtClean="0"/>
              <a:t>clients</a:t>
            </a:r>
            <a:r>
              <a:rPr lang="en-US" dirty="0" smtClean="0"/>
              <a:t> are more interactive, often graphical</a:t>
            </a:r>
            <a:endParaRPr lang="en-US" b="1" dirty="0" smtClean="0"/>
          </a:p>
          <a:p>
            <a:r>
              <a:rPr lang="en-US" b="1" dirty="0" smtClean="0"/>
              <a:t>Mobile</a:t>
            </a:r>
            <a:r>
              <a:rPr lang="en-US" dirty="0" smtClean="0"/>
              <a:t> is a tablet or phone</a:t>
            </a:r>
          </a:p>
          <a:p>
            <a:r>
              <a:rPr lang="en-US" b="1" dirty="0" smtClean="0"/>
              <a:t>Development</a:t>
            </a:r>
            <a:r>
              <a:rPr lang="en-US" dirty="0" smtClean="0"/>
              <a:t> is much like a desktop but with more capacity for development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4572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 static web pages to clients via HTTP</a:t>
            </a:r>
          </a:p>
          <a:p>
            <a:r>
              <a:rPr lang="en-US" dirty="0" smtClean="0"/>
              <a:t>Can also serve dynamic content by adding PHP, Java, Ruby, Python,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Apache and </a:t>
            </a:r>
            <a:r>
              <a:rPr lang="en-US" dirty="0" err="1" smtClean="0"/>
              <a:t>Nginx</a:t>
            </a:r>
            <a:r>
              <a:rPr lang="en-US" dirty="0" smtClean="0"/>
              <a:t> are the most popular web servers</a:t>
            </a:r>
          </a:p>
          <a:p>
            <a:pPr lvl="1"/>
            <a:r>
              <a:rPr lang="en-US" dirty="0" smtClean="0"/>
              <a:t>65% of websites use Apache or </a:t>
            </a:r>
            <a:r>
              <a:rPr lang="en-US" dirty="0" err="1" smtClean="0"/>
              <a:t>Nginx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177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Mail Transfer Agents</a:t>
            </a:r>
            <a:r>
              <a:rPr lang="en-US" dirty="0" smtClean="0"/>
              <a:t> move email between sites</a:t>
            </a:r>
          </a:p>
          <a:p>
            <a:pPr lvl="1"/>
            <a:r>
              <a:rPr lang="en-US" dirty="0" err="1" smtClean="0"/>
              <a:t>sendmail</a:t>
            </a:r>
            <a:r>
              <a:rPr lang="en-US" dirty="0" smtClean="0"/>
              <a:t>, postfix</a:t>
            </a:r>
          </a:p>
          <a:p>
            <a:r>
              <a:rPr lang="en-US" b="1" dirty="0" smtClean="0"/>
              <a:t>Mail Delivery Agents</a:t>
            </a:r>
            <a:r>
              <a:rPr lang="en-US" dirty="0" smtClean="0"/>
              <a:t> deliver email to a user’s mailbox</a:t>
            </a:r>
          </a:p>
          <a:p>
            <a:pPr lvl="1"/>
            <a:r>
              <a:rPr lang="en-US" dirty="0" err="1" smtClean="0"/>
              <a:t>Procmail</a:t>
            </a:r>
            <a:r>
              <a:rPr lang="en-US" dirty="0" smtClean="0"/>
              <a:t> or custom software</a:t>
            </a:r>
          </a:p>
          <a:p>
            <a:r>
              <a:rPr lang="en-US" b="1" dirty="0" smtClean="0"/>
              <a:t>POP/IMAP</a:t>
            </a:r>
            <a:r>
              <a:rPr lang="en-US" dirty="0" smtClean="0"/>
              <a:t> servers let clients download mail</a:t>
            </a:r>
          </a:p>
          <a:p>
            <a:pPr lvl="1"/>
            <a:r>
              <a:rPr lang="en-US" dirty="0" smtClean="0"/>
              <a:t>Dovecot, Cyrus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0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Network File System </a:t>
            </a:r>
            <a:r>
              <a:rPr lang="en-US" dirty="0" smtClean="0"/>
              <a:t>is the native UNIX file sharing protocol</a:t>
            </a:r>
          </a:p>
          <a:p>
            <a:r>
              <a:rPr lang="en-US" b="1" dirty="0" smtClean="0"/>
              <a:t>Samba</a:t>
            </a:r>
            <a:r>
              <a:rPr lang="en-US" dirty="0" smtClean="0"/>
              <a:t> allows a Unix machine to emulate a Windows client and server</a:t>
            </a:r>
          </a:p>
          <a:p>
            <a:r>
              <a:rPr lang="en-US" b="1" dirty="0" err="1" smtClean="0"/>
              <a:t>Netatalk</a:t>
            </a:r>
            <a:r>
              <a:rPr lang="en-US" dirty="0" smtClean="0"/>
              <a:t> allows a Unix machine to emulate an Apple file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778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ISC bind</a:t>
            </a:r>
            <a:r>
              <a:rPr lang="en-US" dirty="0" smtClean="0"/>
              <a:t> is a Domain Name System server</a:t>
            </a:r>
          </a:p>
          <a:p>
            <a:pPr lvl="1"/>
            <a:r>
              <a:rPr lang="en-US" dirty="0" smtClean="0"/>
              <a:t>resolves names to addresses and more</a:t>
            </a:r>
          </a:p>
          <a:p>
            <a:r>
              <a:rPr lang="en-US" b="1" dirty="0" err="1" smtClean="0"/>
              <a:t>OpenLDAP</a:t>
            </a:r>
            <a:r>
              <a:rPr lang="en-US" dirty="0" smtClean="0"/>
              <a:t> is a LDAP server for directory information</a:t>
            </a:r>
          </a:p>
          <a:p>
            <a:r>
              <a:rPr lang="en-US" b="1" dirty="0" smtClean="0"/>
              <a:t>ISC DHCP</a:t>
            </a:r>
            <a:r>
              <a:rPr lang="en-US" dirty="0" smtClean="0"/>
              <a:t> configures dynamic clients through the Dynamic Host Configuration Protocol</a:t>
            </a:r>
          </a:p>
        </p:txBody>
      </p:sp>
    </p:spTree>
    <p:extLst>
      <p:ext uri="{BB962C8B-B14F-4D97-AF65-F5344CB8AC3E}">
        <p14:creationId xmlns:p14="http://schemas.microsoft.com/office/powerpoint/2010/main" val="361497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MySQL and </a:t>
            </a:r>
            <a:r>
              <a:rPr lang="en-US" dirty="0" err="1" smtClean="0"/>
              <a:t>PostgreSQL</a:t>
            </a:r>
            <a:r>
              <a:rPr lang="en-US" dirty="0" smtClean="0"/>
              <a:t> are relational database servers</a:t>
            </a:r>
          </a:p>
          <a:p>
            <a:r>
              <a:rPr lang="en-US" dirty="0" smtClean="0"/>
              <a:t>Database servers store and report on structured data</a:t>
            </a:r>
          </a:p>
          <a:p>
            <a:r>
              <a:rPr lang="en-US" dirty="0" smtClean="0"/>
              <a:t>SQL is a language used to query  a relational database:</a:t>
            </a:r>
          </a:p>
          <a:p>
            <a:pPr lvl="1"/>
            <a:r>
              <a:rPr lang="en-US" dirty="0" smtClean="0"/>
              <a:t>SELECT * FROM users;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38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897</Words>
  <Application>Microsoft Office PowerPoint</Application>
  <PresentationFormat>On-screen Show (4:3)</PresentationFormat>
  <Paragraphs>130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Module 2 Open Source Applications and Licenses</vt:lpstr>
      <vt:lpstr>Exam Objective 1.2 Major Open Source Applications</vt:lpstr>
      <vt:lpstr>The Many Faces of Linux</vt:lpstr>
      <vt:lpstr>Linux plays many roles</vt:lpstr>
      <vt:lpstr>Web Servers</vt:lpstr>
      <vt:lpstr>Mail Servers</vt:lpstr>
      <vt:lpstr>File Servers</vt:lpstr>
      <vt:lpstr>Infrastructure</vt:lpstr>
      <vt:lpstr>Databases</vt:lpstr>
      <vt:lpstr>Graphical Desktop</vt:lpstr>
      <vt:lpstr>Window Managers</vt:lpstr>
      <vt:lpstr>Desktop Environment</vt:lpstr>
      <vt:lpstr>Office/Productivity</vt:lpstr>
      <vt:lpstr>Web and Email</vt:lpstr>
      <vt:lpstr>Console tools</vt:lpstr>
      <vt:lpstr>Development</vt:lpstr>
      <vt:lpstr>Open Source Licensing</vt:lpstr>
      <vt:lpstr>Exam Objective 1.3 Understanding Open Source Software and Licensing</vt:lpstr>
      <vt:lpstr>Software Licenses</vt:lpstr>
      <vt:lpstr>Free Software Foundation</vt:lpstr>
      <vt:lpstr>GPL</vt:lpstr>
      <vt:lpstr>Open Source Initiative</vt:lpstr>
      <vt:lpstr>Permissive Free Software</vt:lpstr>
      <vt:lpstr>FOSS/FLOSS</vt:lpstr>
      <vt:lpstr>Non software licensing</vt:lpstr>
      <vt:lpstr>Creative Commons</vt:lpstr>
      <vt:lpstr>Making money with Open Source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Walberg</dc:creator>
  <cp:lastModifiedBy>Jason</cp:lastModifiedBy>
  <cp:revision>26</cp:revision>
  <dcterms:created xsi:type="dcterms:W3CDTF">2013-10-05T02:03:12Z</dcterms:created>
  <dcterms:modified xsi:type="dcterms:W3CDTF">2014-02-10T18:35:08Z</dcterms:modified>
</cp:coreProperties>
</file>