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87"/>
  </p:notesMasterIdLst>
  <p:handoutMasterIdLst>
    <p:handoutMasterId r:id="rId88"/>
  </p:handoutMasterIdLst>
  <p:sldIdLst>
    <p:sldId id="534" r:id="rId3"/>
    <p:sldId id="541" r:id="rId4"/>
    <p:sldId id="488" r:id="rId5"/>
    <p:sldId id="485" r:id="rId6"/>
    <p:sldId id="494" r:id="rId7"/>
    <p:sldId id="491" r:id="rId8"/>
    <p:sldId id="492" r:id="rId9"/>
    <p:sldId id="489" r:id="rId10"/>
    <p:sldId id="497" r:id="rId11"/>
    <p:sldId id="495" r:id="rId12"/>
    <p:sldId id="498" r:id="rId13"/>
    <p:sldId id="672" r:id="rId14"/>
    <p:sldId id="464" r:id="rId15"/>
    <p:sldId id="465" r:id="rId16"/>
    <p:sldId id="469" r:id="rId17"/>
    <p:sldId id="470" r:id="rId18"/>
    <p:sldId id="471" r:id="rId19"/>
    <p:sldId id="472" r:id="rId20"/>
    <p:sldId id="473" r:id="rId21"/>
    <p:sldId id="466" r:id="rId22"/>
    <p:sldId id="467" r:id="rId23"/>
    <p:sldId id="456" r:id="rId24"/>
    <p:sldId id="474" r:id="rId25"/>
    <p:sldId id="695" r:id="rId26"/>
    <p:sldId id="425" r:id="rId27"/>
    <p:sldId id="426" r:id="rId28"/>
    <p:sldId id="673" r:id="rId29"/>
    <p:sldId id="698" r:id="rId30"/>
    <p:sldId id="697" r:id="rId31"/>
    <p:sldId id="699" r:id="rId32"/>
    <p:sldId id="700" r:id="rId33"/>
    <p:sldId id="701" r:id="rId34"/>
    <p:sldId id="702" r:id="rId35"/>
    <p:sldId id="674" r:id="rId36"/>
    <p:sldId id="675" r:id="rId37"/>
    <p:sldId id="676" r:id="rId38"/>
    <p:sldId id="677" r:id="rId39"/>
    <p:sldId id="678" r:id="rId40"/>
    <p:sldId id="679" r:id="rId41"/>
    <p:sldId id="680" r:id="rId42"/>
    <p:sldId id="681" r:id="rId43"/>
    <p:sldId id="682" r:id="rId44"/>
    <p:sldId id="683" r:id="rId45"/>
    <p:sldId id="684" r:id="rId46"/>
    <p:sldId id="685" r:id="rId47"/>
    <p:sldId id="686" r:id="rId48"/>
    <p:sldId id="687" r:id="rId49"/>
    <p:sldId id="688" r:id="rId50"/>
    <p:sldId id="626" r:id="rId51"/>
    <p:sldId id="627" r:id="rId52"/>
    <p:sldId id="463" r:id="rId53"/>
    <p:sldId id="625" r:id="rId54"/>
    <p:sldId id="691" r:id="rId55"/>
    <p:sldId id="692" r:id="rId56"/>
    <p:sldId id="693" r:id="rId57"/>
    <p:sldId id="694" r:id="rId58"/>
    <p:sldId id="703" r:id="rId59"/>
    <p:sldId id="704" r:id="rId60"/>
    <p:sldId id="705" r:id="rId61"/>
    <p:sldId id="504" r:id="rId62"/>
    <p:sldId id="607" r:id="rId63"/>
    <p:sldId id="689" r:id="rId64"/>
    <p:sldId id="690" r:id="rId65"/>
    <p:sldId id="647" r:id="rId66"/>
    <p:sldId id="648" r:id="rId67"/>
    <p:sldId id="649" r:id="rId68"/>
    <p:sldId id="650" r:id="rId69"/>
    <p:sldId id="651" r:id="rId70"/>
    <p:sldId id="652" r:id="rId71"/>
    <p:sldId id="653" r:id="rId72"/>
    <p:sldId id="654" r:id="rId73"/>
    <p:sldId id="576" r:id="rId74"/>
    <p:sldId id="542" r:id="rId75"/>
    <p:sldId id="543" r:id="rId76"/>
    <p:sldId id="544" r:id="rId77"/>
    <p:sldId id="545" r:id="rId78"/>
    <p:sldId id="546" r:id="rId79"/>
    <p:sldId id="547" r:id="rId80"/>
    <p:sldId id="548" r:id="rId81"/>
    <p:sldId id="549" r:id="rId82"/>
    <p:sldId id="550" r:id="rId83"/>
    <p:sldId id="574" r:id="rId84"/>
    <p:sldId id="575" r:id="rId85"/>
    <p:sldId id="655"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7C80"/>
    <a:srgbClr val="FF99CC"/>
    <a:srgbClr val="D8AF8E"/>
    <a:srgbClr val="DBDB49"/>
    <a:srgbClr val="CCC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26" autoAdjust="0"/>
    <p:restoredTop sz="95179" autoAdjust="0"/>
  </p:normalViewPr>
  <p:slideViewPr>
    <p:cSldViewPr>
      <p:cViewPr varScale="1">
        <p:scale>
          <a:sx n="78" d="100"/>
          <a:sy n="78" d="100"/>
        </p:scale>
        <p:origin x="122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94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6595E0-F44D-4580-ADDE-52CD791CFA62}" type="datetimeFigureOut">
              <a:rPr lang="en-US" smtClean="0"/>
              <a:pPr/>
              <a:t>3/22/2017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AFCC7B-712F-40E3-B051-86D47C87EC60}" type="slidenum">
              <a:rPr lang="en-US" smtClean="0"/>
              <a:pPr/>
              <a:t>‹#›</a:t>
            </a:fld>
            <a:endParaRPr lang="en-US"/>
          </a:p>
        </p:txBody>
      </p:sp>
    </p:spTree>
    <p:extLst>
      <p:ext uri="{BB962C8B-B14F-4D97-AF65-F5344CB8AC3E}">
        <p14:creationId xmlns:p14="http://schemas.microsoft.com/office/powerpoint/2010/main" val="1734752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2B1D66-338B-43EF-BC09-034EBFE8D7B5}" type="datetimeFigureOut">
              <a:rPr lang="en-US" smtClean="0"/>
              <a:pPr/>
              <a:t>3/22/2017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132E31-22FC-4E37-B85A-151FCD163235}" type="slidenum">
              <a:rPr lang="en-US" smtClean="0"/>
              <a:pPr/>
              <a:t>‹#›</a:t>
            </a:fld>
            <a:endParaRPr lang="en-US"/>
          </a:p>
        </p:txBody>
      </p:sp>
    </p:spTree>
    <p:extLst>
      <p:ext uri="{BB962C8B-B14F-4D97-AF65-F5344CB8AC3E}">
        <p14:creationId xmlns:p14="http://schemas.microsoft.com/office/powerpoint/2010/main" val="1020238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2</a:t>
            </a:fld>
            <a:endParaRPr lang="en-US"/>
          </a:p>
        </p:txBody>
      </p:sp>
    </p:spTree>
    <p:extLst>
      <p:ext uri="{BB962C8B-B14F-4D97-AF65-F5344CB8AC3E}">
        <p14:creationId xmlns:p14="http://schemas.microsoft.com/office/powerpoint/2010/main" val="1831983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11</a:t>
            </a:fld>
            <a:endParaRPr lang="en-US"/>
          </a:p>
        </p:txBody>
      </p:sp>
    </p:spTree>
    <p:extLst>
      <p:ext uri="{BB962C8B-B14F-4D97-AF65-F5344CB8AC3E}">
        <p14:creationId xmlns:p14="http://schemas.microsoft.com/office/powerpoint/2010/main" val="3097557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12</a:t>
            </a:fld>
            <a:endParaRPr lang="en-US"/>
          </a:p>
        </p:txBody>
      </p:sp>
    </p:spTree>
    <p:extLst>
      <p:ext uri="{BB962C8B-B14F-4D97-AF65-F5344CB8AC3E}">
        <p14:creationId xmlns:p14="http://schemas.microsoft.com/office/powerpoint/2010/main" val="43104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13</a:t>
            </a:fld>
            <a:endParaRPr lang="en-US"/>
          </a:p>
        </p:txBody>
      </p:sp>
    </p:spTree>
    <p:extLst>
      <p:ext uri="{BB962C8B-B14F-4D97-AF65-F5344CB8AC3E}">
        <p14:creationId xmlns:p14="http://schemas.microsoft.com/office/powerpoint/2010/main" val="1067505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14</a:t>
            </a:fld>
            <a:endParaRPr lang="en-US"/>
          </a:p>
        </p:txBody>
      </p:sp>
    </p:spTree>
    <p:extLst>
      <p:ext uri="{BB962C8B-B14F-4D97-AF65-F5344CB8AC3E}">
        <p14:creationId xmlns:p14="http://schemas.microsoft.com/office/powerpoint/2010/main" val="3406083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15</a:t>
            </a:fld>
            <a:endParaRPr lang="en-US"/>
          </a:p>
        </p:txBody>
      </p:sp>
    </p:spTree>
    <p:extLst>
      <p:ext uri="{BB962C8B-B14F-4D97-AF65-F5344CB8AC3E}">
        <p14:creationId xmlns:p14="http://schemas.microsoft.com/office/powerpoint/2010/main" val="1515191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16</a:t>
            </a:fld>
            <a:endParaRPr lang="en-US"/>
          </a:p>
        </p:txBody>
      </p:sp>
    </p:spTree>
    <p:extLst>
      <p:ext uri="{BB962C8B-B14F-4D97-AF65-F5344CB8AC3E}">
        <p14:creationId xmlns:p14="http://schemas.microsoft.com/office/powerpoint/2010/main" val="1810571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17</a:t>
            </a:fld>
            <a:endParaRPr lang="en-US"/>
          </a:p>
        </p:txBody>
      </p:sp>
    </p:spTree>
    <p:extLst>
      <p:ext uri="{BB962C8B-B14F-4D97-AF65-F5344CB8AC3E}">
        <p14:creationId xmlns:p14="http://schemas.microsoft.com/office/powerpoint/2010/main" val="4070646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18</a:t>
            </a:fld>
            <a:endParaRPr lang="en-US"/>
          </a:p>
        </p:txBody>
      </p:sp>
    </p:spTree>
    <p:extLst>
      <p:ext uri="{BB962C8B-B14F-4D97-AF65-F5344CB8AC3E}">
        <p14:creationId xmlns:p14="http://schemas.microsoft.com/office/powerpoint/2010/main" val="449529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19</a:t>
            </a:fld>
            <a:endParaRPr lang="en-US"/>
          </a:p>
        </p:txBody>
      </p:sp>
    </p:spTree>
    <p:extLst>
      <p:ext uri="{BB962C8B-B14F-4D97-AF65-F5344CB8AC3E}">
        <p14:creationId xmlns:p14="http://schemas.microsoft.com/office/powerpoint/2010/main" val="553892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20</a:t>
            </a:fld>
            <a:endParaRPr lang="en-US"/>
          </a:p>
        </p:txBody>
      </p:sp>
    </p:spTree>
    <p:extLst>
      <p:ext uri="{BB962C8B-B14F-4D97-AF65-F5344CB8AC3E}">
        <p14:creationId xmlns:p14="http://schemas.microsoft.com/office/powerpoint/2010/main" val="2936808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3</a:t>
            </a:fld>
            <a:endParaRPr lang="en-US"/>
          </a:p>
        </p:txBody>
      </p:sp>
    </p:spTree>
    <p:extLst>
      <p:ext uri="{BB962C8B-B14F-4D97-AF65-F5344CB8AC3E}">
        <p14:creationId xmlns:p14="http://schemas.microsoft.com/office/powerpoint/2010/main" val="4124443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21</a:t>
            </a:fld>
            <a:endParaRPr lang="en-US"/>
          </a:p>
        </p:txBody>
      </p:sp>
    </p:spTree>
    <p:extLst>
      <p:ext uri="{BB962C8B-B14F-4D97-AF65-F5344CB8AC3E}">
        <p14:creationId xmlns:p14="http://schemas.microsoft.com/office/powerpoint/2010/main" val="1255119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22</a:t>
            </a:fld>
            <a:endParaRPr lang="en-US"/>
          </a:p>
        </p:txBody>
      </p:sp>
    </p:spTree>
    <p:extLst>
      <p:ext uri="{BB962C8B-B14F-4D97-AF65-F5344CB8AC3E}">
        <p14:creationId xmlns:p14="http://schemas.microsoft.com/office/powerpoint/2010/main" val="2945684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23</a:t>
            </a:fld>
            <a:endParaRPr lang="en-US"/>
          </a:p>
        </p:txBody>
      </p:sp>
    </p:spTree>
    <p:extLst>
      <p:ext uri="{BB962C8B-B14F-4D97-AF65-F5344CB8AC3E}">
        <p14:creationId xmlns:p14="http://schemas.microsoft.com/office/powerpoint/2010/main" val="1255764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808032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25</a:t>
            </a:fld>
            <a:endParaRPr lang="en-US"/>
          </a:p>
        </p:txBody>
      </p:sp>
    </p:spTree>
    <p:extLst>
      <p:ext uri="{BB962C8B-B14F-4D97-AF65-F5344CB8AC3E}">
        <p14:creationId xmlns:p14="http://schemas.microsoft.com/office/powerpoint/2010/main" val="2497147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26</a:t>
            </a:fld>
            <a:endParaRPr lang="en-US"/>
          </a:p>
        </p:txBody>
      </p:sp>
    </p:spTree>
    <p:extLst>
      <p:ext uri="{BB962C8B-B14F-4D97-AF65-F5344CB8AC3E}">
        <p14:creationId xmlns:p14="http://schemas.microsoft.com/office/powerpoint/2010/main" val="90829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27</a:t>
            </a:fld>
            <a:endParaRPr lang="en-US"/>
          </a:p>
        </p:txBody>
      </p:sp>
    </p:spTree>
    <p:extLst>
      <p:ext uri="{BB962C8B-B14F-4D97-AF65-F5344CB8AC3E}">
        <p14:creationId xmlns:p14="http://schemas.microsoft.com/office/powerpoint/2010/main" val="18232082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28</a:t>
            </a:fld>
            <a:endParaRPr lang="en-US"/>
          </a:p>
        </p:txBody>
      </p:sp>
    </p:spTree>
    <p:extLst>
      <p:ext uri="{BB962C8B-B14F-4D97-AF65-F5344CB8AC3E}">
        <p14:creationId xmlns:p14="http://schemas.microsoft.com/office/powerpoint/2010/main" val="3530538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29</a:t>
            </a:fld>
            <a:endParaRPr lang="en-US"/>
          </a:p>
        </p:txBody>
      </p:sp>
    </p:spTree>
    <p:extLst>
      <p:ext uri="{BB962C8B-B14F-4D97-AF65-F5344CB8AC3E}">
        <p14:creationId xmlns:p14="http://schemas.microsoft.com/office/powerpoint/2010/main" val="32261633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30</a:t>
            </a:fld>
            <a:endParaRPr lang="en-US"/>
          </a:p>
        </p:txBody>
      </p:sp>
    </p:spTree>
    <p:extLst>
      <p:ext uri="{BB962C8B-B14F-4D97-AF65-F5344CB8AC3E}">
        <p14:creationId xmlns:p14="http://schemas.microsoft.com/office/powerpoint/2010/main" val="253572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4</a:t>
            </a:fld>
            <a:endParaRPr lang="en-US"/>
          </a:p>
        </p:txBody>
      </p:sp>
    </p:spTree>
    <p:extLst>
      <p:ext uri="{BB962C8B-B14F-4D97-AF65-F5344CB8AC3E}">
        <p14:creationId xmlns:p14="http://schemas.microsoft.com/office/powerpoint/2010/main" val="33092361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31</a:t>
            </a:fld>
            <a:endParaRPr lang="en-US"/>
          </a:p>
        </p:txBody>
      </p:sp>
    </p:spTree>
    <p:extLst>
      <p:ext uri="{BB962C8B-B14F-4D97-AF65-F5344CB8AC3E}">
        <p14:creationId xmlns:p14="http://schemas.microsoft.com/office/powerpoint/2010/main" val="20104034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32</a:t>
            </a:fld>
            <a:endParaRPr lang="en-US"/>
          </a:p>
        </p:txBody>
      </p:sp>
    </p:spTree>
    <p:extLst>
      <p:ext uri="{BB962C8B-B14F-4D97-AF65-F5344CB8AC3E}">
        <p14:creationId xmlns:p14="http://schemas.microsoft.com/office/powerpoint/2010/main" val="34092855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33</a:t>
            </a:fld>
            <a:endParaRPr lang="en-US"/>
          </a:p>
        </p:txBody>
      </p:sp>
    </p:spTree>
    <p:extLst>
      <p:ext uri="{BB962C8B-B14F-4D97-AF65-F5344CB8AC3E}">
        <p14:creationId xmlns:p14="http://schemas.microsoft.com/office/powerpoint/2010/main" val="36538245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34</a:t>
            </a:fld>
            <a:endParaRPr lang="en-US"/>
          </a:p>
        </p:txBody>
      </p:sp>
    </p:spTree>
    <p:extLst>
      <p:ext uri="{BB962C8B-B14F-4D97-AF65-F5344CB8AC3E}">
        <p14:creationId xmlns:p14="http://schemas.microsoft.com/office/powerpoint/2010/main" val="22948772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35</a:t>
            </a:fld>
            <a:endParaRPr lang="en-US"/>
          </a:p>
        </p:txBody>
      </p:sp>
    </p:spTree>
    <p:extLst>
      <p:ext uri="{BB962C8B-B14F-4D97-AF65-F5344CB8AC3E}">
        <p14:creationId xmlns:p14="http://schemas.microsoft.com/office/powerpoint/2010/main" val="21855551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36</a:t>
            </a:fld>
            <a:endParaRPr lang="en-US"/>
          </a:p>
        </p:txBody>
      </p:sp>
    </p:spTree>
    <p:extLst>
      <p:ext uri="{BB962C8B-B14F-4D97-AF65-F5344CB8AC3E}">
        <p14:creationId xmlns:p14="http://schemas.microsoft.com/office/powerpoint/2010/main" val="34691986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37</a:t>
            </a:fld>
            <a:endParaRPr lang="en-US"/>
          </a:p>
        </p:txBody>
      </p:sp>
    </p:spTree>
    <p:extLst>
      <p:ext uri="{BB962C8B-B14F-4D97-AF65-F5344CB8AC3E}">
        <p14:creationId xmlns:p14="http://schemas.microsoft.com/office/powerpoint/2010/main" val="1516024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38</a:t>
            </a:fld>
            <a:endParaRPr lang="en-US"/>
          </a:p>
        </p:txBody>
      </p:sp>
    </p:spTree>
    <p:extLst>
      <p:ext uri="{BB962C8B-B14F-4D97-AF65-F5344CB8AC3E}">
        <p14:creationId xmlns:p14="http://schemas.microsoft.com/office/powerpoint/2010/main" val="23035334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39</a:t>
            </a:fld>
            <a:endParaRPr lang="en-US"/>
          </a:p>
        </p:txBody>
      </p:sp>
    </p:spTree>
    <p:extLst>
      <p:ext uri="{BB962C8B-B14F-4D97-AF65-F5344CB8AC3E}">
        <p14:creationId xmlns:p14="http://schemas.microsoft.com/office/powerpoint/2010/main" val="9453310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40</a:t>
            </a:fld>
            <a:endParaRPr lang="en-US"/>
          </a:p>
        </p:txBody>
      </p:sp>
    </p:spTree>
    <p:extLst>
      <p:ext uri="{BB962C8B-B14F-4D97-AF65-F5344CB8AC3E}">
        <p14:creationId xmlns:p14="http://schemas.microsoft.com/office/powerpoint/2010/main" val="1337749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5</a:t>
            </a:fld>
            <a:endParaRPr lang="en-US"/>
          </a:p>
        </p:txBody>
      </p:sp>
    </p:spTree>
    <p:extLst>
      <p:ext uri="{BB962C8B-B14F-4D97-AF65-F5344CB8AC3E}">
        <p14:creationId xmlns:p14="http://schemas.microsoft.com/office/powerpoint/2010/main" val="19090251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41</a:t>
            </a:fld>
            <a:endParaRPr lang="en-US"/>
          </a:p>
        </p:txBody>
      </p:sp>
    </p:spTree>
    <p:extLst>
      <p:ext uri="{BB962C8B-B14F-4D97-AF65-F5344CB8AC3E}">
        <p14:creationId xmlns:p14="http://schemas.microsoft.com/office/powerpoint/2010/main" val="11872232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42</a:t>
            </a:fld>
            <a:endParaRPr lang="en-US"/>
          </a:p>
        </p:txBody>
      </p:sp>
    </p:spTree>
    <p:extLst>
      <p:ext uri="{BB962C8B-B14F-4D97-AF65-F5344CB8AC3E}">
        <p14:creationId xmlns:p14="http://schemas.microsoft.com/office/powerpoint/2010/main" val="11240397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41889870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44</a:t>
            </a:fld>
            <a:endParaRPr lang="en-US"/>
          </a:p>
        </p:txBody>
      </p:sp>
    </p:spTree>
    <p:extLst>
      <p:ext uri="{BB962C8B-B14F-4D97-AF65-F5344CB8AC3E}">
        <p14:creationId xmlns:p14="http://schemas.microsoft.com/office/powerpoint/2010/main" val="31667668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34397020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4553030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28542188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48</a:t>
            </a:fld>
            <a:endParaRPr lang="en-US"/>
          </a:p>
        </p:txBody>
      </p:sp>
    </p:spTree>
    <p:extLst>
      <p:ext uri="{BB962C8B-B14F-4D97-AF65-F5344CB8AC3E}">
        <p14:creationId xmlns:p14="http://schemas.microsoft.com/office/powerpoint/2010/main" val="5682816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6327600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1407287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6</a:t>
            </a:fld>
            <a:endParaRPr lang="en-US"/>
          </a:p>
        </p:txBody>
      </p:sp>
    </p:spTree>
    <p:extLst>
      <p:ext uri="{BB962C8B-B14F-4D97-AF65-F5344CB8AC3E}">
        <p14:creationId xmlns:p14="http://schemas.microsoft.com/office/powerpoint/2010/main" val="37881225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51</a:t>
            </a:fld>
            <a:endParaRPr lang="en-US"/>
          </a:p>
        </p:txBody>
      </p:sp>
    </p:spTree>
    <p:extLst>
      <p:ext uri="{BB962C8B-B14F-4D97-AF65-F5344CB8AC3E}">
        <p14:creationId xmlns:p14="http://schemas.microsoft.com/office/powerpoint/2010/main" val="12262946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31585465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53</a:t>
            </a:fld>
            <a:endParaRPr lang="en-US"/>
          </a:p>
        </p:txBody>
      </p:sp>
    </p:spTree>
    <p:extLst>
      <p:ext uri="{BB962C8B-B14F-4D97-AF65-F5344CB8AC3E}">
        <p14:creationId xmlns:p14="http://schemas.microsoft.com/office/powerpoint/2010/main" val="19617499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54</a:t>
            </a:fld>
            <a:endParaRPr lang="en-US"/>
          </a:p>
        </p:txBody>
      </p:sp>
    </p:spTree>
    <p:extLst>
      <p:ext uri="{BB962C8B-B14F-4D97-AF65-F5344CB8AC3E}">
        <p14:creationId xmlns:p14="http://schemas.microsoft.com/office/powerpoint/2010/main" val="29975872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55</a:t>
            </a:fld>
            <a:endParaRPr lang="en-US"/>
          </a:p>
        </p:txBody>
      </p:sp>
    </p:spTree>
    <p:extLst>
      <p:ext uri="{BB962C8B-B14F-4D97-AF65-F5344CB8AC3E}">
        <p14:creationId xmlns:p14="http://schemas.microsoft.com/office/powerpoint/2010/main" val="39103181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56</a:t>
            </a:fld>
            <a:endParaRPr lang="en-US"/>
          </a:p>
        </p:txBody>
      </p:sp>
    </p:spTree>
    <p:extLst>
      <p:ext uri="{BB962C8B-B14F-4D97-AF65-F5344CB8AC3E}">
        <p14:creationId xmlns:p14="http://schemas.microsoft.com/office/powerpoint/2010/main" val="21930672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57</a:t>
            </a:fld>
            <a:endParaRPr lang="en-US"/>
          </a:p>
        </p:txBody>
      </p:sp>
    </p:spTree>
    <p:extLst>
      <p:ext uri="{BB962C8B-B14F-4D97-AF65-F5344CB8AC3E}">
        <p14:creationId xmlns:p14="http://schemas.microsoft.com/office/powerpoint/2010/main" val="26042859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58</a:t>
            </a:fld>
            <a:endParaRPr lang="en-US"/>
          </a:p>
        </p:txBody>
      </p:sp>
    </p:spTree>
    <p:extLst>
      <p:ext uri="{BB962C8B-B14F-4D97-AF65-F5344CB8AC3E}">
        <p14:creationId xmlns:p14="http://schemas.microsoft.com/office/powerpoint/2010/main" val="40680155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59</a:t>
            </a:fld>
            <a:endParaRPr lang="en-US"/>
          </a:p>
        </p:txBody>
      </p:sp>
    </p:spTree>
    <p:extLst>
      <p:ext uri="{BB962C8B-B14F-4D97-AF65-F5344CB8AC3E}">
        <p14:creationId xmlns:p14="http://schemas.microsoft.com/office/powerpoint/2010/main" val="36361025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1433908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7</a:t>
            </a:fld>
            <a:endParaRPr lang="en-US"/>
          </a:p>
        </p:txBody>
      </p:sp>
    </p:spTree>
    <p:extLst>
      <p:ext uri="{BB962C8B-B14F-4D97-AF65-F5344CB8AC3E}">
        <p14:creationId xmlns:p14="http://schemas.microsoft.com/office/powerpoint/2010/main" val="8534861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15273619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62</a:t>
            </a:fld>
            <a:endParaRPr lang="en-US"/>
          </a:p>
        </p:txBody>
      </p:sp>
    </p:spTree>
    <p:extLst>
      <p:ext uri="{BB962C8B-B14F-4D97-AF65-F5344CB8AC3E}">
        <p14:creationId xmlns:p14="http://schemas.microsoft.com/office/powerpoint/2010/main" val="8239478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63</a:t>
            </a:fld>
            <a:endParaRPr lang="en-US"/>
          </a:p>
        </p:txBody>
      </p:sp>
    </p:spTree>
    <p:extLst>
      <p:ext uri="{BB962C8B-B14F-4D97-AF65-F5344CB8AC3E}">
        <p14:creationId xmlns:p14="http://schemas.microsoft.com/office/powerpoint/2010/main" val="13713610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64</a:t>
            </a:fld>
            <a:endParaRPr lang="en-US"/>
          </a:p>
        </p:txBody>
      </p:sp>
    </p:spTree>
    <p:extLst>
      <p:ext uri="{BB962C8B-B14F-4D97-AF65-F5344CB8AC3E}">
        <p14:creationId xmlns:p14="http://schemas.microsoft.com/office/powerpoint/2010/main" val="125388374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65</a:t>
            </a:fld>
            <a:endParaRPr lang="en-US"/>
          </a:p>
        </p:txBody>
      </p:sp>
    </p:spTree>
    <p:extLst>
      <p:ext uri="{BB962C8B-B14F-4D97-AF65-F5344CB8AC3E}">
        <p14:creationId xmlns:p14="http://schemas.microsoft.com/office/powerpoint/2010/main" val="34063990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66</a:t>
            </a:fld>
            <a:endParaRPr lang="en-US"/>
          </a:p>
        </p:txBody>
      </p:sp>
    </p:spTree>
    <p:extLst>
      <p:ext uri="{BB962C8B-B14F-4D97-AF65-F5344CB8AC3E}">
        <p14:creationId xmlns:p14="http://schemas.microsoft.com/office/powerpoint/2010/main" val="1147981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67</a:t>
            </a:fld>
            <a:endParaRPr lang="en-US"/>
          </a:p>
        </p:txBody>
      </p:sp>
    </p:spTree>
    <p:extLst>
      <p:ext uri="{BB962C8B-B14F-4D97-AF65-F5344CB8AC3E}">
        <p14:creationId xmlns:p14="http://schemas.microsoft.com/office/powerpoint/2010/main" val="23830237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68</a:t>
            </a:fld>
            <a:endParaRPr lang="en-US"/>
          </a:p>
        </p:txBody>
      </p:sp>
    </p:spTree>
    <p:extLst>
      <p:ext uri="{BB962C8B-B14F-4D97-AF65-F5344CB8AC3E}">
        <p14:creationId xmlns:p14="http://schemas.microsoft.com/office/powerpoint/2010/main" val="22776712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69</a:t>
            </a:fld>
            <a:endParaRPr lang="en-US"/>
          </a:p>
        </p:txBody>
      </p:sp>
    </p:spTree>
    <p:extLst>
      <p:ext uri="{BB962C8B-B14F-4D97-AF65-F5344CB8AC3E}">
        <p14:creationId xmlns:p14="http://schemas.microsoft.com/office/powerpoint/2010/main" val="13618675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70</a:t>
            </a:fld>
            <a:endParaRPr lang="en-US"/>
          </a:p>
        </p:txBody>
      </p:sp>
    </p:spTree>
    <p:extLst>
      <p:ext uri="{BB962C8B-B14F-4D97-AF65-F5344CB8AC3E}">
        <p14:creationId xmlns:p14="http://schemas.microsoft.com/office/powerpoint/2010/main" val="3132654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8</a:t>
            </a:fld>
            <a:endParaRPr lang="en-US"/>
          </a:p>
        </p:txBody>
      </p:sp>
    </p:spTree>
    <p:extLst>
      <p:ext uri="{BB962C8B-B14F-4D97-AF65-F5344CB8AC3E}">
        <p14:creationId xmlns:p14="http://schemas.microsoft.com/office/powerpoint/2010/main" val="42103973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71</a:t>
            </a:fld>
            <a:endParaRPr lang="en-US"/>
          </a:p>
        </p:txBody>
      </p:sp>
    </p:spTree>
    <p:extLst>
      <p:ext uri="{BB962C8B-B14F-4D97-AF65-F5344CB8AC3E}">
        <p14:creationId xmlns:p14="http://schemas.microsoft.com/office/powerpoint/2010/main" val="320023329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72</a:t>
            </a:fld>
            <a:endParaRPr lang="en-US"/>
          </a:p>
        </p:txBody>
      </p:sp>
    </p:spTree>
    <p:extLst>
      <p:ext uri="{BB962C8B-B14F-4D97-AF65-F5344CB8AC3E}">
        <p14:creationId xmlns:p14="http://schemas.microsoft.com/office/powerpoint/2010/main" val="7462001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73</a:t>
            </a:fld>
            <a:endParaRPr lang="en-US"/>
          </a:p>
        </p:txBody>
      </p:sp>
    </p:spTree>
    <p:extLst>
      <p:ext uri="{BB962C8B-B14F-4D97-AF65-F5344CB8AC3E}">
        <p14:creationId xmlns:p14="http://schemas.microsoft.com/office/powerpoint/2010/main" val="18720668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74</a:t>
            </a:fld>
            <a:endParaRPr lang="en-US"/>
          </a:p>
        </p:txBody>
      </p:sp>
    </p:spTree>
    <p:extLst>
      <p:ext uri="{BB962C8B-B14F-4D97-AF65-F5344CB8AC3E}">
        <p14:creationId xmlns:p14="http://schemas.microsoft.com/office/powerpoint/2010/main" val="2259791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75</a:t>
            </a:fld>
            <a:endParaRPr lang="en-US"/>
          </a:p>
        </p:txBody>
      </p:sp>
    </p:spTree>
    <p:extLst>
      <p:ext uri="{BB962C8B-B14F-4D97-AF65-F5344CB8AC3E}">
        <p14:creationId xmlns:p14="http://schemas.microsoft.com/office/powerpoint/2010/main" val="211431816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284714056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6156380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295538802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136759232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80</a:t>
            </a:fld>
            <a:endParaRPr lang="en-US"/>
          </a:p>
        </p:txBody>
      </p:sp>
    </p:spTree>
    <p:extLst>
      <p:ext uri="{BB962C8B-B14F-4D97-AF65-F5344CB8AC3E}">
        <p14:creationId xmlns:p14="http://schemas.microsoft.com/office/powerpoint/2010/main" val="880162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9</a:t>
            </a:fld>
            <a:endParaRPr lang="en-US"/>
          </a:p>
        </p:txBody>
      </p:sp>
    </p:spTree>
    <p:extLst>
      <p:ext uri="{BB962C8B-B14F-4D97-AF65-F5344CB8AC3E}">
        <p14:creationId xmlns:p14="http://schemas.microsoft.com/office/powerpoint/2010/main" val="227341550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81</a:t>
            </a:fld>
            <a:endParaRPr lang="en-US"/>
          </a:p>
        </p:txBody>
      </p:sp>
    </p:spTree>
    <p:extLst>
      <p:ext uri="{BB962C8B-B14F-4D97-AF65-F5344CB8AC3E}">
        <p14:creationId xmlns:p14="http://schemas.microsoft.com/office/powerpoint/2010/main" val="95624677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171272126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81882863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3188320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132E31-22FC-4E37-B85A-151FCD163235}" type="slidenum">
              <a:rPr lang="en-US" smtClean="0"/>
              <a:pPr/>
              <a:t>10</a:t>
            </a:fld>
            <a:endParaRPr lang="en-US"/>
          </a:p>
        </p:txBody>
      </p:sp>
    </p:spTree>
    <p:extLst>
      <p:ext uri="{BB962C8B-B14F-4D97-AF65-F5344CB8AC3E}">
        <p14:creationId xmlns:p14="http://schemas.microsoft.com/office/powerpoint/2010/main" val="3830284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84D71B0-B268-4AAD-BE52-8147250EC7F9}" type="datetimeFigureOut">
              <a:rPr lang="en-US" smtClean="0"/>
              <a:pPr/>
              <a:t>3/22/2017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EC400C5-FF7A-4CBB-9964-285C0950D3D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4D71B0-B268-4AAD-BE52-8147250EC7F9}" type="datetimeFigureOut">
              <a:rPr lang="en-US" smtClean="0"/>
              <a:pPr/>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400C5-FF7A-4CBB-9964-285C0950D3D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4D71B0-B268-4AAD-BE52-8147250EC7F9}" type="datetimeFigureOut">
              <a:rPr lang="en-US" smtClean="0"/>
              <a:pPr/>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400C5-FF7A-4CBB-9964-285C0950D3D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userDrawn="1"/>
        </p:nvGrpSpPr>
        <p:grpSpPr>
          <a:xfrm>
            <a:off x="42863" y="1"/>
            <a:ext cx="1685926" cy="6858001"/>
            <a:chOff x="57150" y="0"/>
            <a:chExt cx="2247901" cy="6858001"/>
          </a:xfrm>
        </p:grpSpPr>
        <p:sp>
          <p:nvSpPr>
            <p:cNvPr id="12" name="Rectangle 5"/>
            <p:cNvSpPr>
              <a:spLocks noChangeArrowheads="1"/>
            </p:cNvSpPr>
            <p:nvPr/>
          </p:nvSpPr>
          <p:spPr bwMode="auto">
            <a:xfrm>
              <a:off x="1209675" y="4763"/>
              <a:ext cx="23813" cy="2181225"/>
            </a:xfrm>
            <a:prstGeom prst="rect">
              <a:avLst/>
            </a:pr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miter lim="800000"/>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solidFill>
              <a:schemeClr val="tx1">
                <a:lumMod val="50000"/>
              </a:schemeClr>
            </a:solidFill>
            <a:ln>
              <a:solidFill>
                <a:schemeClr val="tx1">
                  <a:lumMod val="50000"/>
                </a:schemeClr>
              </a:solid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407319" y="1122363"/>
            <a:ext cx="6593681" cy="2387600"/>
          </a:xfrm>
        </p:spPr>
        <p:txBody>
          <a:bodyPr anchor="b">
            <a:normAutofit/>
          </a:bodyPr>
          <a:lstStyle>
            <a:lvl1pPr algn="r">
              <a:defRPr sz="4500">
                <a:solidFill>
                  <a:schemeClr val="bg1"/>
                </a:solidFill>
                <a:latin typeface="Bebas Neue" panose="020B0606020202050201"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407319" y="3602038"/>
            <a:ext cx="6593681" cy="1655762"/>
          </a:xfrm>
        </p:spPr>
        <p:txBody>
          <a:bodyPr>
            <a:normAutofit/>
          </a:bodyPr>
          <a:lstStyle>
            <a:lvl1pPr marL="0" indent="0" algn="r">
              <a:buNone/>
              <a:defRPr sz="2400" b="1" cap="all" baseline="0">
                <a:solidFill>
                  <a:schemeClr val="tx1"/>
                </a:solidFill>
                <a:latin typeface="Century Gothic" panose="020B0502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308133" y="5410202"/>
            <a:ext cx="2057400" cy="365125"/>
          </a:xfrm>
        </p:spPr>
        <p:txBody>
          <a:bodyPr/>
          <a:lstStyle/>
          <a:p>
            <a:fld id="{DCE03D40-A3C7-4DAA-8E15-56B0337D2C95}" type="datetime1">
              <a:rPr lang="id-ID" smtClean="0">
                <a:solidFill>
                  <a:prstClr val="white">
                    <a:tint val="75000"/>
                  </a:prstClr>
                </a:solidFill>
              </a:rPr>
              <a:pPr/>
              <a:t>22/03/2017</a:t>
            </a:fld>
            <a:endParaRPr lang="id-ID">
              <a:solidFill>
                <a:prstClr val="white">
                  <a:tint val="75000"/>
                </a:prstClr>
              </a:solidFill>
            </a:endParaRPr>
          </a:p>
        </p:txBody>
      </p:sp>
      <p:sp>
        <p:nvSpPr>
          <p:cNvPr id="5" name="Footer Placeholder 4"/>
          <p:cNvSpPr>
            <a:spLocks noGrp="1"/>
          </p:cNvSpPr>
          <p:nvPr>
            <p:ph type="ftr" sz="quarter" idx="11"/>
          </p:nvPr>
        </p:nvSpPr>
        <p:spPr>
          <a:xfrm>
            <a:off x="1407318" y="5410202"/>
            <a:ext cx="3843665" cy="365125"/>
          </a:xfrm>
        </p:spPr>
        <p:txBody>
          <a:bodyPr/>
          <a:lstStyle/>
          <a:p>
            <a:endParaRPr lang="id-ID">
              <a:solidFill>
                <a:prstClr val="white">
                  <a:tint val="75000"/>
                </a:prstClr>
              </a:solidFill>
            </a:endParaRPr>
          </a:p>
        </p:txBody>
      </p:sp>
      <p:sp>
        <p:nvSpPr>
          <p:cNvPr id="6" name="Slide Number Placeholder 5"/>
          <p:cNvSpPr>
            <a:spLocks noGrp="1"/>
          </p:cNvSpPr>
          <p:nvPr>
            <p:ph type="sldNum" sz="quarter" idx="12"/>
          </p:nvPr>
        </p:nvSpPr>
        <p:spPr>
          <a:xfrm>
            <a:off x="7422684" y="5410200"/>
            <a:ext cx="578317" cy="365125"/>
          </a:xfrm>
        </p:spPr>
        <p:txBody>
          <a:bodyPr/>
          <a:lstStyle/>
          <a:p>
            <a:fld id="{31848269-4195-42B5-A56B-8E6FAD82AF4A}" type="slidenum">
              <a:rPr lang="id-ID" smtClean="0">
                <a:solidFill>
                  <a:prstClr val="white">
                    <a:tint val="75000"/>
                  </a:prstClr>
                </a:solidFill>
              </a:rPr>
              <a:pPr/>
              <a:t>‹#›</a:t>
            </a:fld>
            <a:endParaRPr lang="id-ID">
              <a:solidFill>
                <a:prstClr val="white">
                  <a:tint val="75000"/>
                </a:prstClr>
              </a:solidFill>
            </a:endParaRPr>
          </a:p>
        </p:txBody>
      </p:sp>
    </p:spTree>
    <p:extLst>
      <p:ext uri="{BB962C8B-B14F-4D97-AF65-F5344CB8AC3E}">
        <p14:creationId xmlns:p14="http://schemas.microsoft.com/office/powerpoint/2010/main" val="358325038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56060" y="618519"/>
            <a:ext cx="7429499" cy="934511"/>
          </a:xfrm>
        </p:spPr>
        <p:txBody>
          <a:bodyPr>
            <a:normAutofit/>
          </a:bodyPr>
          <a:lstStyle>
            <a:lvl1pPr algn="r">
              <a:defRPr sz="4500">
                <a:solidFill>
                  <a:schemeClr val="bg1"/>
                </a:solidFill>
                <a:latin typeface="Bebas Neue" panose="020B0606020202050201"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856060" y="1727201"/>
            <a:ext cx="7429499" cy="4064001"/>
          </a:xfrm>
        </p:spPr>
        <p:txBody>
          <a:bodyPr>
            <a:normAutofit/>
          </a:bodyPr>
          <a:lstStyle>
            <a:lvl1pPr marL="348854" indent="-348854">
              <a:lnSpc>
                <a:spcPct val="100000"/>
              </a:lnSpc>
              <a:spcBef>
                <a:spcPts val="0"/>
              </a:spcBef>
              <a:defRPr sz="2400">
                <a:solidFill>
                  <a:schemeClr val="bg1"/>
                </a:solidFill>
                <a:latin typeface="Century Gothic" panose="020B0502020202020204" pitchFamily="34" charset="0"/>
              </a:defRPr>
            </a:lvl1pPr>
            <a:lvl2pPr marL="685800" indent="-342900">
              <a:lnSpc>
                <a:spcPct val="100000"/>
              </a:lnSpc>
              <a:spcBef>
                <a:spcPts val="0"/>
              </a:spcBef>
              <a:defRPr sz="2100">
                <a:solidFill>
                  <a:schemeClr val="bg1"/>
                </a:solidFill>
                <a:latin typeface="Century Gothic" panose="020B0502020202020204" pitchFamily="34" charset="0"/>
              </a:defRPr>
            </a:lvl2pPr>
            <a:lvl3pPr marL="1034654" indent="-348854">
              <a:lnSpc>
                <a:spcPct val="100000"/>
              </a:lnSpc>
              <a:spcBef>
                <a:spcPts val="0"/>
              </a:spcBef>
              <a:defRPr sz="1800">
                <a:solidFill>
                  <a:schemeClr val="bg1"/>
                </a:solidFill>
                <a:latin typeface="Century Gothic" panose="020B0502020202020204" pitchFamily="34" charset="0"/>
              </a:defRPr>
            </a:lvl3pPr>
            <a:lvl4pPr marL="1371600" indent="-342900">
              <a:lnSpc>
                <a:spcPct val="100000"/>
              </a:lnSpc>
              <a:spcBef>
                <a:spcPts val="0"/>
              </a:spcBef>
              <a:defRPr sz="1500">
                <a:solidFill>
                  <a:schemeClr val="bg1"/>
                </a:solidFill>
                <a:latin typeface="Century Gothic" panose="020B0502020202020204" pitchFamily="34" charset="0"/>
              </a:defRPr>
            </a:lvl4pPr>
            <a:lvl5pPr marL="1720454" indent="-348854">
              <a:lnSpc>
                <a:spcPct val="100000"/>
              </a:lnSpc>
              <a:spcBef>
                <a:spcPts val="0"/>
              </a:spcBef>
              <a:defRPr sz="1500">
                <a:solidFill>
                  <a:schemeClr val="bg1"/>
                </a:solidFill>
                <a:latin typeface="Century Gothic" panose="020B0502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E02903-7724-4C61-A7D1-761794A3D28E}" type="datetime1">
              <a:rPr lang="id-ID" smtClean="0">
                <a:solidFill>
                  <a:prstClr val="white">
                    <a:tint val="75000"/>
                  </a:prstClr>
                </a:solidFill>
              </a:rPr>
              <a:pPr/>
              <a:t>22/03/2017</a:t>
            </a:fld>
            <a:endParaRPr lang="id-ID">
              <a:solidFill>
                <a:prstClr val="white">
                  <a:tint val="75000"/>
                </a:prstClr>
              </a:solidFill>
            </a:endParaRPr>
          </a:p>
        </p:txBody>
      </p:sp>
      <p:sp>
        <p:nvSpPr>
          <p:cNvPr id="5" name="Footer Placeholder 4"/>
          <p:cNvSpPr>
            <a:spLocks noGrp="1"/>
          </p:cNvSpPr>
          <p:nvPr>
            <p:ph type="ftr" sz="quarter" idx="11"/>
          </p:nvPr>
        </p:nvSpPr>
        <p:spPr/>
        <p:txBody>
          <a:bodyPr/>
          <a:lstStyle/>
          <a:p>
            <a:endParaRPr lang="id-ID">
              <a:solidFill>
                <a:prstClr val="white">
                  <a:tint val="75000"/>
                </a:prstClr>
              </a:solidFill>
            </a:endParaRPr>
          </a:p>
        </p:txBody>
      </p:sp>
      <p:sp>
        <p:nvSpPr>
          <p:cNvPr id="6" name="Slide Number Placeholder 5"/>
          <p:cNvSpPr>
            <a:spLocks noGrp="1"/>
          </p:cNvSpPr>
          <p:nvPr>
            <p:ph type="sldNum" sz="quarter" idx="12"/>
          </p:nvPr>
        </p:nvSpPr>
        <p:spPr>
          <a:xfrm>
            <a:off x="8472555" y="5989984"/>
            <a:ext cx="578317" cy="868017"/>
          </a:xfrm>
          <a:solidFill>
            <a:schemeClr val="tx1">
              <a:lumMod val="50000"/>
            </a:schemeClr>
          </a:solidFill>
          <a:ln>
            <a:noFill/>
          </a:ln>
        </p:spPr>
        <p:txBody>
          <a:bodyPr/>
          <a:lstStyle>
            <a:lvl1pPr algn="ctr">
              <a:defRPr sz="3000">
                <a:latin typeface="Bebas Neue" panose="020B0606020202050201" pitchFamily="34" charset="0"/>
              </a:defRPr>
            </a:lvl1pPr>
          </a:lstStyle>
          <a:p>
            <a:fld id="{31848269-4195-42B5-A56B-8E6FAD82AF4A}" type="slidenum">
              <a:rPr lang="id-ID" smtClean="0">
                <a:solidFill>
                  <a:prstClr val="white">
                    <a:tint val="75000"/>
                  </a:prstClr>
                </a:solidFill>
              </a:rPr>
              <a:pPr/>
              <a:t>‹#›</a:t>
            </a:fld>
            <a:endParaRPr lang="id-ID">
              <a:solidFill>
                <a:prstClr val="white">
                  <a:tint val="75000"/>
                </a:prstClr>
              </a:solidFill>
            </a:endParaRPr>
          </a:p>
        </p:txBody>
      </p:sp>
    </p:spTree>
    <p:extLst>
      <p:ext uri="{BB962C8B-B14F-4D97-AF65-F5344CB8AC3E}">
        <p14:creationId xmlns:p14="http://schemas.microsoft.com/office/powerpoint/2010/main" val="12625894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2700"/>
            </a:lvl1pPr>
          </a:lstStyle>
          <a:p>
            <a:r>
              <a:rPr lang="en-US" smtClean="0"/>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350" cap="all" baseline="0">
                <a:solidFill>
                  <a:schemeClr val="tx1">
                    <a:tint val="75000"/>
                  </a:schemeClr>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ADB872-9E70-49BD-AEDB-B513396A9BC9}" type="datetime1">
              <a:rPr lang="id-ID" smtClean="0">
                <a:solidFill>
                  <a:prstClr val="white">
                    <a:tint val="75000"/>
                  </a:prstClr>
                </a:solidFill>
              </a:rPr>
              <a:pPr/>
              <a:t>22/03/2017</a:t>
            </a:fld>
            <a:endParaRPr lang="id-ID">
              <a:solidFill>
                <a:prstClr val="white">
                  <a:tint val="75000"/>
                </a:prstClr>
              </a:solidFill>
            </a:endParaRPr>
          </a:p>
        </p:txBody>
      </p:sp>
      <p:sp>
        <p:nvSpPr>
          <p:cNvPr id="5" name="Footer Placeholder 4"/>
          <p:cNvSpPr>
            <a:spLocks noGrp="1"/>
          </p:cNvSpPr>
          <p:nvPr>
            <p:ph type="ftr" sz="quarter" idx="11"/>
          </p:nvPr>
        </p:nvSpPr>
        <p:spPr/>
        <p:txBody>
          <a:bodyPr/>
          <a:lstStyle/>
          <a:p>
            <a:endParaRPr lang="id-ID">
              <a:solidFill>
                <a:prstClr val="white">
                  <a:tint val="75000"/>
                </a:prstClr>
              </a:solidFill>
            </a:endParaRPr>
          </a:p>
        </p:txBody>
      </p:sp>
      <p:sp>
        <p:nvSpPr>
          <p:cNvPr id="6" name="Slide Number Placeholder 5"/>
          <p:cNvSpPr>
            <a:spLocks noGrp="1"/>
          </p:cNvSpPr>
          <p:nvPr>
            <p:ph type="sldNum" sz="quarter" idx="12"/>
          </p:nvPr>
        </p:nvSpPr>
        <p:spPr/>
        <p:txBody>
          <a:bodyPr/>
          <a:lstStyle/>
          <a:p>
            <a:fld id="{31848269-4195-42B5-A56B-8E6FAD82AF4A}" type="slidenum">
              <a:rPr lang="id-ID" smtClean="0">
                <a:solidFill>
                  <a:prstClr val="white">
                    <a:tint val="75000"/>
                  </a:prstClr>
                </a:solidFill>
              </a:rPr>
              <a:pPr/>
              <a:t>‹#›</a:t>
            </a:fld>
            <a:endParaRPr lang="id-ID">
              <a:solidFill>
                <a:prstClr val="white">
                  <a:tint val="75000"/>
                </a:prstClr>
              </a:solidFill>
            </a:endParaRPr>
          </a:p>
        </p:txBody>
      </p:sp>
    </p:spTree>
    <p:extLst>
      <p:ext uri="{BB962C8B-B14F-4D97-AF65-F5344CB8AC3E}">
        <p14:creationId xmlns:p14="http://schemas.microsoft.com/office/powerpoint/2010/main" val="4248098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24AD8E-3F11-4640-B56D-C1D07FD54242}" type="datetime1">
              <a:rPr lang="id-ID" smtClean="0">
                <a:solidFill>
                  <a:prstClr val="white">
                    <a:tint val="75000"/>
                  </a:prstClr>
                </a:solidFill>
              </a:rPr>
              <a:pPr/>
              <a:t>22/03/2017</a:t>
            </a:fld>
            <a:endParaRPr lang="id-ID">
              <a:solidFill>
                <a:prstClr val="white">
                  <a:tint val="75000"/>
                </a:prstClr>
              </a:solidFill>
            </a:endParaRPr>
          </a:p>
        </p:txBody>
      </p:sp>
      <p:sp>
        <p:nvSpPr>
          <p:cNvPr id="6" name="Footer Placeholder 5"/>
          <p:cNvSpPr>
            <a:spLocks noGrp="1"/>
          </p:cNvSpPr>
          <p:nvPr>
            <p:ph type="ftr" sz="quarter" idx="11"/>
          </p:nvPr>
        </p:nvSpPr>
        <p:spPr/>
        <p:txBody>
          <a:bodyPr/>
          <a:lstStyle/>
          <a:p>
            <a:endParaRPr lang="id-ID">
              <a:solidFill>
                <a:prstClr val="white">
                  <a:tint val="75000"/>
                </a:prstClr>
              </a:solidFill>
            </a:endParaRPr>
          </a:p>
        </p:txBody>
      </p:sp>
      <p:sp>
        <p:nvSpPr>
          <p:cNvPr id="7" name="Slide Number Placeholder 6"/>
          <p:cNvSpPr>
            <a:spLocks noGrp="1"/>
          </p:cNvSpPr>
          <p:nvPr>
            <p:ph type="sldNum" sz="quarter" idx="12"/>
          </p:nvPr>
        </p:nvSpPr>
        <p:spPr/>
        <p:txBody>
          <a:bodyPr/>
          <a:lstStyle/>
          <a:p>
            <a:fld id="{31848269-4195-42B5-A56B-8E6FAD82AF4A}" type="slidenum">
              <a:rPr lang="id-ID" smtClean="0">
                <a:solidFill>
                  <a:prstClr val="white">
                    <a:tint val="75000"/>
                  </a:prstClr>
                </a:solidFill>
              </a:rPr>
              <a:pPr/>
              <a:t>‹#›</a:t>
            </a:fld>
            <a:endParaRPr lang="id-ID">
              <a:solidFill>
                <a:prstClr val="white">
                  <a:tint val="75000"/>
                </a:prstClr>
              </a:solidFill>
            </a:endParaRPr>
          </a:p>
        </p:txBody>
      </p:sp>
    </p:spTree>
    <p:extLst>
      <p:ext uri="{BB962C8B-B14F-4D97-AF65-F5344CB8AC3E}">
        <p14:creationId xmlns:p14="http://schemas.microsoft.com/office/powerpoint/2010/main" val="16336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7515" y="2249486"/>
            <a:ext cx="3487337" cy="823912"/>
          </a:xfrm>
        </p:spPr>
        <p:txBody>
          <a:bodyPr anchor="b"/>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606" y="2249485"/>
            <a:ext cx="3484952" cy="823912"/>
          </a:xfrm>
        </p:spPr>
        <p:txBody>
          <a:bodyPr anchor="b"/>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B48DF6-55C3-41DD-831D-745B8CAAFFB9}" type="datetime1">
              <a:rPr lang="id-ID" smtClean="0">
                <a:solidFill>
                  <a:prstClr val="white">
                    <a:tint val="75000"/>
                  </a:prstClr>
                </a:solidFill>
              </a:rPr>
              <a:pPr/>
              <a:t>22/03/2017</a:t>
            </a:fld>
            <a:endParaRPr lang="id-ID">
              <a:solidFill>
                <a:prstClr val="white">
                  <a:tint val="75000"/>
                </a:prstClr>
              </a:solidFill>
            </a:endParaRPr>
          </a:p>
        </p:txBody>
      </p:sp>
      <p:sp>
        <p:nvSpPr>
          <p:cNvPr id="8" name="Footer Placeholder 7"/>
          <p:cNvSpPr>
            <a:spLocks noGrp="1"/>
          </p:cNvSpPr>
          <p:nvPr>
            <p:ph type="ftr" sz="quarter" idx="11"/>
          </p:nvPr>
        </p:nvSpPr>
        <p:spPr/>
        <p:txBody>
          <a:bodyPr/>
          <a:lstStyle/>
          <a:p>
            <a:endParaRPr lang="id-ID">
              <a:solidFill>
                <a:prstClr val="white">
                  <a:tint val="75000"/>
                </a:prstClr>
              </a:solidFill>
            </a:endParaRPr>
          </a:p>
        </p:txBody>
      </p:sp>
      <p:sp>
        <p:nvSpPr>
          <p:cNvPr id="9" name="Slide Number Placeholder 8"/>
          <p:cNvSpPr>
            <a:spLocks noGrp="1"/>
          </p:cNvSpPr>
          <p:nvPr>
            <p:ph type="sldNum" sz="quarter" idx="12"/>
          </p:nvPr>
        </p:nvSpPr>
        <p:spPr/>
        <p:txBody>
          <a:bodyPr/>
          <a:lstStyle/>
          <a:p>
            <a:fld id="{31848269-4195-42B5-A56B-8E6FAD82AF4A}" type="slidenum">
              <a:rPr lang="id-ID" smtClean="0">
                <a:solidFill>
                  <a:prstClr val="white">
                    <a:tint val="75000"/>
                  </a:prstClr>
                </a:solidFill>
              </a:rPr>
              <a:pPr/>
              <a:t>‹#›</a:t>
            </a:fld>
            <a:endParaRPr lang="id-ID">
              <a:solidFill>
                <a:prstClr val="white">
                  <a:tint val="75000"/>
                </a:prstClr>
              </a:solidFill>
            </a:endParaRPr>
          </a:p>
        </p:txBody>
      </p:sp>
    </p:spTree>
    <p:extLst>
      <p:ext uri="{BB962C8B-B14F-4D97-AF65-F5344CB8AC3E}">
        <p14:creationId xmlns:p14="http://schemas.microsoft.com/office/powerpoint/2010/main" val="3676102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5361E57-8E20-4D0D-BDD5-DD70F76FEAA7}" type="datetime1">
              <a:rPr lang="id-ID" smtClean="0">
                <a:solidFill>
                  <a:prstClr val="white">
                    <a:tint val="75000"/>
                  </a:prstClr>
                </a:solidFill>
              </a:rPr>
              <a:pPr/>
              <a:t>22/03/2017</a:t>
            </a:fld>
            <a:endParaRPr lang="id-ID">
              <a:solidFill>
                <a:prstClr val="white">
                  <a:tint val="75000"/>
                </a:prstClr>
              </a:solidFill>
            </a:endParaRPr>
          </a:p>
        </p:txBody>
      </p:sp>
      <p:sp>
        <p:nvSpPr>
          <p:cNvPr id="4" name="Footer Placeholder 3"/>
          <p:cNvSpPr>
            <a:spLocks noGrp="1"/>
          </p:cNvSpPr>
          <p:nvPr>
            <p:ph type="ftr" sz="quarter" idx="11"/>
          </p:nvPr>
        </p:nvSpPr>
        <p:spPr/>
        <p:txBody>
          <a:bodyPr/>
          <a:lstStyle/>
          <a:p>
            <a:endParaRPr lang="id-ID">
              <a:solidFill>
                <a:prstClr val="white">
                  <a:tint val="75000"/>
                </a:prstClr>
              </a:solidFill>
            </a:endParaRPr>
          </a:p>
        </p:txBody>
      </p:sp>
      <p:sp>
        <p:nvSpPr>
          <p:cNvPr id="5" name="Slide Number Placeholder 4"/>
          <p:cNvSpPr>
            <a:spLocks noGrp="1"/>
          </p:cNvSpPr>
          <p:nvPr>
            <p:ph type="sldNum" sz="quarter" idx="12"/>
          </p:nvPr>
        </p:nvSpPr>
        <p:spPr/>
        <p:txBody>
          <a:bodyPr/>
          <a:lstStyle/>
          <a:p>
            <a:fld id="{31848269-4195-42B5-A56B-8E6FAD82AF4A}" type="slidenum">
              <a:rPr lang="id-ID" smtClean="0">
                <a:solidFill>
                  <a:prstClr val="white">
                    <a:tint val="75000"/>
                  </a:prstClr>
                </a:solidFill>
              </a:rPr>
              <a:pPr/>
              <a:t>‹#›</a:t>
            </a:fld>
            <a:endParaRPr lang="id-ID">
              <a:solidFill>
                <a:prstClr val="white">
                  <a:tint val="75000"/>
                </a:prstClr>
              </a:solidFill>
            </a:endParaRPr>
          </a:p>
        </p:txBody>
      </p:sp>
    </p:spTree>
    <p:extLst>
      <p:ext uri="{BB962C8B-B14F-4D97-AF65-F5344CB8AC3E}">
        <p14:creationId xmlns:p14="http://schemas.microsoft.com/office/powerpoint/2010/main" val="335543979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5CABB6-9A04-4F0A-8392-87902E25C9EC}" type="datetime1">
              <a:rPr lang="id-ID" smtClean="0">
                <a:solidFill>
                  <a:prstClr val="white">
                    <a:tint val="75000"/>
                  </a:prstClr>
                </a:solidFill>
              </a:rPr>
              <a:pPr/>
              <a:t>22/03/2017</a:t>
            </a:fld>
            <a:endParaRPr lang="id-ID">
              <a:solidFill>
                <a:prstClr val="white">
                  <a:tint val="75000"/>
                </a:prstClr>
              </a:solidFill>
            </a:endParaRPr>
          </a:p>
        </p:txBody>
      </p:sp>
      <p:sp>
        <p:nvSpPr>
          <p:cNvPr id="3" name="Footer Placeholder 2"/>
          <p:cNvSpPr>
            <a:spLocks noGrp="1"/>
          </p:cNvSpPr>
          <p:nvPr>
            <p:ph type="ftr" sz="quarter" idx="11"/>
          </p:nvPr>
        </p:nvSpPr>
        <p:spPr/>
        <p:txBody>
          <a:bodyPr/>
          <a:lstStyle/>
          <a:p>
            <a:endParaRPr lang="id-ID">
              <a:solidFill>
                <a:prstClr val="white">
                  <a:tint val="75000"/>
                </a:prstClr>
              </a:solidFill>
            </a:endParaRPr>
          </a:p>
        </p:txBody>
      </p:sp>
      <p:sp>
        <p:nvSpPr>
          <p:cNvPr id="4" name="Slide Number Placeholder 3"/>
          <p:cNvSpPr>
            <a:spLocks noGrp="1"/>
          </p:cNvSpPr>
          <p:nvPr>
            <p:ph type="sldNum" sz="quarter" idx="12"/>
          </p:nvPr>
        </p:nvSpPr>
        <p:spPr/>
        <p:txBody>
          <a:bodyPr/>
          <a:lstStyle/>
          <a:p>
            <a:fld id="{31848269-4195-42B5-A56B-8E6FAD82AF4A}" type="slidenum">
              <a:rPr lang="id-ID" smtClean="0">
                <a:solidFill>
                  <a:prstClr val="white">
                    <a:tint val="75000"/>
                  </a:prstClr>
                </a:solidFill>
              </a:rPr>
              <a:pPr/>
              <a:t>‹#›</a:t>
            </a:fld>
            <a:endParaRPr lang="id-ID">
              <a:solidFill>
                <a:prstClr val="white">
                  <a:tint val="75000"/>
                </a:prstClr>
              </a:solidFill>
            </a:endParaRPr>
          </a:p>
        </p:txBody>
      </p:sp>
    </p:spTree>
    <p:extLst>
      <p:ext uri="{BB962C8B-B14F-4D97-AF65-F5344CB8AC3E}">
        <p14:creationId xmlns:p14="http://schemas.microsoft.com/office/powerpoint/2010/main" val="1682246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944C61-14E9-4481-90FB-141D60729D8E}" type="datetime1">
              <a:rPr lang="id-ID" smtClean="0">
                <a:solidFill>
                  <a:prstClr val="white">
                    <a:tint val="75000"/>
                  </a:prstClr>
                </a:solidFill>
              </a:rPr>
              <a:pPr/>
              <a:t>22/03/2017</a:t>
            </a:fld>
            <a:endParaRPr lang="id-ID">
              <a:solidFill>
                <a:prstClr val="white">
                  <a:tint val="75000"/>
                </a:prstClr>
              </a:solidFill>
            </a:endParaRPr>
          </a:p>
        </p:txBody>
      </p:sp>
      <p:sp>
        <p:nvSpPr>
          <p:cNvPr id="6" name="Footer Placeholder 5"/>
          <p:cNvSpPr>
            <a:spLocks noGrp="1"/>
          </p:cNvSpPr>
          <p:nvPr>
            <p:ph type="ftr" sz="quarter" idx="11"/>
          </p:nvPr>
        </p:nvSpPr>
        <p:spPr/>
        <p:txBody>
          <a:bodyPr/>
          <a:lstStyle/>
          <a:p>
            <a:endParaRPr lang="id-ID">
              <a:solidFill>
                <a:prstClr val="white">
                  <a:tint val="75000"/>
                </a:prstClr>
              </a:solidFill>
            </a:endParaRPr>
          </a:p>
        </p:txBody>
      </p:sp>
      <p:sp>
        <p:nvSpPr>
          <p:cNvPr id="7" name="Slide Number Placeholder 6"/>
          <p:cNvSpPr>
            <a:spLocks noGrp="1"/>
          </p:cNvSpPr>
          <p:nvPr>
            <p:ph type="sldNum" sz="quarter" idx="12"/>
          </p:nvPr>
        </p:nvSpPr>
        <p:spPr/>
        <p:txBody>
          <a:bodyPr/>
          <a:lstStyle/>
          <a:p>
            <a:fld id="{31848269-4195-42B5-A56B-8E6FAD82AF4A}" type="slidenum">
              <a:rPr lang="id-ID" smtClean="0">
                <a:solidFill>
                  <a:prstClr val="white">
                    <a:tint val="75000"/>
                  </a:prstClr>
                </a:solidFill>
              </a:rPr>
              <a:pPr/>
              <a:t>‹#›</a:t>
            </a:fld>
            <a:endParaRPr lang="id-ID">
              <a:solidFill>
                <a:prstClr val="white">
                  <a:tint val="75000"/>
                </a:prstClr>
              </a:solidFill>
            </a:endParaRPr>
          </a:p>
        </p:txBody>
      </p:sp>
    </p:spTree>
    <p:extLst>
      <p:ext uri="{BB962C8B-B14F-4D97-AF65-F5344CB8AC3E}">
        <p14:creationId xmlns:p14="http://schemas.microsoft.com/office/powerpoint/2010/main" val="417647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4D71B0-B268-4AAD-BE52-8147250EC7F9}" type="datetimeFigureOut">
              <a:rPr lang="en-US" smtClean="0"/>
              <a:pPr/>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400C5-FF7A-4CBB-9964-285C0950D3D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609600"/>
            <a:ext cx="4450881" cy="1639886"/>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5541" y="609602"/>
            <a:ext cx="2750018"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56058" y="2249486"/>
            <a:ext cx="4450883" cy="354171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F015A1-7758-4819-A141-5B57F1928AE0}" type="datetime1">
              <a:rPr lang="id-ID" smtClean="0">
                <a:solidFill>
                  <a:prstClr val="white">
                    <a:tint val="75000"/>
                  </a:prstClr>
                </a:solidFill>
              </a:rPr>
              <a:pPr/>
              <a:t>22/03/2017</a:t>
            </a:fld>
            <a:endParaRPr lang="id-ID">
              <a:solidFill>
                <a:prstClr val="white">
                  <a:tint val="75000"/>
                </a:prstClr>
              </a:solidFill>
            </a:endParaRPr>
          </a:p>
        </p:txBody>
      </p:sp>
      <p:sp>
        <p:nvSpPr>
          <p:cNvPr id="6" name="Footer Placeholder 5"/>
          <p:cNvSpPr>
            <a:spLocks noGrp="1"/>
          </p:cNvSpPr>
          <p:nvPr>
            <p:ph type="ftr" sz="quarter" idx="11"/>
          </p:nvPr>
        </p:nvSpPr>
        <p:spPr/>
        <p:txBody>
          <a:bodyPr/>
          <a:lstStyle/>
          <a:p>
            <a:endParaRPr lang="id-ID">
              <a:solidFill>
                <a:prstClr val="white">
                  <a:tint val="75000"/>
                </a:prstClr>
              </a:solidFill>
            </a:endParaRPr>
          </a:p>
        </p:txBody>
      </p:sp>
      <p:sp>
        <p:nvSpPr>
          <p:cNvPr id="7" name="Slide Number Placeholder 6"/>
          <p:cNvSpPr>
            <a:spLocks noGrp="1"/>
          </p:cNvSpPr>
          <p:nvPr>
            <p:ph type="sldNum" sz="quarter" idx="12"/>
          </p:nvPr>
        </p:nvSpPr>
        <p:spPr/>
        <p:txBody>
          <a:bodyPr/>
          <a:lstStyle/>
          <a:p>
            <a:fld id="{31848269-4195-42B5-A56B-8E6FAD82AF4A}" type="slidenum">
              <a:rPr lang="id-ID" smtClean="0">
                <a:solidFill>
                  <a:prstClr val="white">
                    <a:tint val="75000"/>
                  </a:prstClr>
                </a:solidFill>
              </a:rPr>
              <a:pPr/>
              <a:t>‹#›</a:t>
            </a:fld>
            <a:endParaRPr lang="id-ID">
              <a:solidFill>
                <a:prstClr val="white">
                  <a:tint val="75000"/>
                </a:prstClr>
              </a:solidFill>
            </a:endParaRPr>
          </a:p>
        </p:txBody>
      </p:sp>
    </p:spTree>
    <p:extLst>
      <p:ext uri="{BB962C8B-B14F-4D97-AF65-F5344CB8AC3E}">
        <p14:creationId xmlns:p14="http://schemas.microsoft.com/office/powerpoint/2010/main" val="13102851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4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6B19A5-C011-406F-A654-431AFD24CFCC}" type="datetime1">
              <a:rPr lang="id-ID" smtClean="0">
                <a:solidFill>
                  <a:prstClr val="white">
                    <a:tint val="75000"/>
                  </a:prstClr>
                </a:solidFill>
              </a:rPr>
              <a:pPr/>
              <a:t>22/03/2017</a:t>
            </a:fld>
            <a:endParaRPr lang="id-ID">
              <a:solidFill>
                <a:prstClr val="white">
                  <a:tint val="75000"/>
                </a:prstClr>
              </a:solidFill>
            </a:endParaRPr>
          </a:p>
        </p:txBody>
      </p:sp>
      <p:sp>
        <p:nvSpPr>
          <p:cNvPr id="6" name="Footer Placeholder 5"/>
          <p:cNvSpPr>
            <a:spLocks noGrp="1"/>
          </p:cNvSpPr>
          <p:nvPr>
            <p:ph type="ftr" sz="quarter" idx="11"/>
          </p:nvPr>
        </p:nvSpPr>
        <p:spPr/>
        <p:txBody>
          <a:bodyPr/>
          <a:lstStyle/>
          <a:p>
            <a:endParaRPr lang="id-ID">
              <a:solidFill>
                <a:prstClr val="white">
                  <a:tint val="75000"/>
                </a:prstClr>
              </a:solidFill>
            </a:endParaRPr>
          </a:p>
        </p:txBody>
      </p:sp>
      <p:sp>
        <p:nvSpPr>
          <p:cNvPr id="7" name="Slide Number Placeholder 6"/>
          <p:cNvSpPr>
            <a:spLocks noGrp="1"/>
          </p:cNvSpPr>
          <p:nvPr>
            <p:ph type="sldNum" sz="quarter" idx="12"/>
          </p:nvPr>
        </p:nvSpPr>
        <p:spPr/>
        <p:txBody>
          <a:bodyPr/>
          <a:lstStyle/>
          <a:p>
            <a:fld id="{31848269-4195-42B5-A56B-8E6FAD82AF4A}" type="slidenum">
              <a:rPr lang="id-ID" smtClean="0">
                <a:solidFill>
                  <a:prstClr val="white">
                    <a:tint val="75000"/>
                  </a:prstClr>
                </a:solidFill>
              </a:rPr>
              <a:pPr/>
              <a:t>‹#›</a:t>
            </a:fld>
            <a:endParaRPr lang="id-ID">
              <a:solidFill>
                <a:prstClr val="white">
                  <a:tint val="75000"/>
                </a:prstClr>
              </a:solidFill>
            </a:endParaRPr>
          </a:p>
        </p:txBody>
      </p:sp>
    </p:spTree>
    <p:extLst>
      <p:ext uri="{BB962C8B-B14F-4D97-AF65-F5344CB8AC3E}">
        <p14:creationId xmlns:p14="http://schemas.microsoft.com/office/powerpoint/2010/main" val="4053030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27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D5FEBF-D10D-4BC7-B0B0-564B41448FB6}" type="datetime1">
              <a:rPr lang="id-ID" smtClean="0">
                <a:solidFill>
                  <a:prstClr val="white">
                    <a:tint val="75000"/>
                  </a:prstClr>
                </a:solidFill>
              </a:rPr>
              <a:pPr/>
              <a:t>22/03/2017</a:t>
            </a:fld>
            <a:endParaRPr lang="id-ID">
              <a:solidFill>
                <a:prstClr val="white">
                  <a:tint val="75000"/>
                </a:prstClr>
              </a:solidFill>
            </a:endParaRPr>
          </a:p>
        </p:txBody>
      </p:sp>
      <p:sp>
        <p:nvSpPr>
          <p:cNvPr id="6" name="Footer Placeholder 5"/>
          <p:cNvSpPr>
            <a:spLocks noGrp="1"/>
          </p:cNvSpPr>
          <p:nvPr>
            <p:ph type="ftr" sz="quarter" idx="11"/>
          </p:nvPr>
        </p:nvSpPr>
        <p:spPr/>
        <p:txBody>
          <a:bodyPr/>
          <a:lstStyle/>
          <a:p>
            <a:endParaRPr lang="id-ID">
              <a:solidFill>
                <a:prstClr val="white">
                  <a:tint val="75000"/>
                </a:prstClr>
              </a:solidFill>
            </a:endParaRPr>
          </a:p>
        </p:txBody>
      </p:sp>
      <p:sp>
        <p:nvSpPr>
          <p:cNvPr id="7" name="Slide Number Placeholder 6"/>
          <p:cNvSpPr>
            <a:spLocks noGrp="1"/>
          </p:cNvSpPr>
          <p:nvPr>
            <p:ph type="sldNum" sz="quarter" idx="12"/>
          </p:nvPr>
        </p:nvSpPr>
        <p:spPr/>
        <p:txBody>
          <a:bodyPr/>
          <a:lstStyle/>
          <a:p>
            <a:fld id="{31848269-4195-42B5-A56B-8E6FAD82AF4A}" type="slidenum">
              <a:rPr lang="id-ID" smtClean="0">
                <a:solidFill>
                  <a:prstClr val="white">
                    <a:tint val="75000"/>
                  </a:prstClr>
                </a:solidFill>
              </a:rPr>
              <a:pPr/>
              <a:t>‹#›</a:t>
            </a:fld>
            <a:endParaRPr lang="id-ID">
              <a:solidFill>
                <a:prstClr val="white">
                  <a:tint val="75000"/>
                </a:prstClr>
              </a:solidFill>
            </a:endParaRPr>
          </a:p>
        </p:txBody>
      </p:sp>
    </p:spTree>
    <p:extLst>
      <p:ext uri="{BB962C8B-B14F-4D97-AF65-F5344CB8AC3E}">
        <p14:creationId xmlns:p14="http://schemas.microsoft.com/office/powerpoint/2010/main" val="32440393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27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A0BA7D-EA48-4763-937B-78C56F08B85D}" type="datetime1">
              <a:rPr lang="id-ID" smtClean="0">
                <a:solidFill>
                  <a:prstClr val="white">
                    <a:tint val="75000"/>
                  </a:prstClr>
                </a:solidFill>
              </a:rPr>
              <a:pPr/>
              <a:t>22/03/2017</a:t>
            </a:fld>
            <a:endParaRPr lang="id-ID">
              <a:solidFill>
                <a:prstClr val="white">
                  <a:tint val="75000"/>
                </a:prstClr>
              </a:solidFill>
            </a:endParaRPr>
          </a:p>
        </p:txBody>
      </p:sp>
      <p:sp>
        <p:nvSpPr>
          <p:cNvPr id="6" name="Footer Placeholder 5"/>
          <p:cNvSpPr>
            <a:spLocks noGrp="1"/>
          </p:cNvSpPr>
          <p:nvPr>
            <p:ph type="ftr" sz="quarter" idx="11"/>
          </p:nvPr>
        </p:nvSpPr>
        <p:spPr/>
        <p:txBody>
          <a:bodyPr/>
          <a:lstStyle/>
          <a:p>
            <a:endParaRPr lang="id-ID">
              <a:solidFill>
                <a:prstClr val="white">
                  <a:tint val="75000"/>
                </a:prstClr>
              </a:solidFill>
            </a:endParaRPr>
          </a:p>
        </p:txBody>
      </p:sp>
      <p:sp>
        <p:nvSpPr>
          <p:cNvPr id="7" name="Slide Number Placeholder 6"/>
          <p:cNvSpPr>
            <a:spLocks noGrp="1"/>
          </p:cNvSpPr>
          <p:nvPr>
            <p:ph type="sldNum" sz="quarter" idx="12"/>
          </p:nvPr>
        </p:nvSpPr>
        <p:spPr/>
        <p:txBody>
          <a:bodyPr/>
          <a:lstStyle/>
          <a:p>
            <a:fld id="{31848269-4195-42B5-A56B-8E6FAD82AF4A}" type="slidenum">
              <a:rPr lang="id-ID" smtClean="0">
                <a:solidFill>
                  <a:prstClr val="white">
                    <a:tint val="75000"/>
                  </a:prstClr>
                </a:solidFill>
              </a:rPr>
              <a:pPr/>
              <a:t>‹#›</a:t>
            </a:fld>
            <a:endParaRPr lang="id-ID">
              <a:solidFill>
                <a:prstClr val="white">
                  <a:tint val="75000"/>
                </a:prstClr>
              </a:solidFill>
            </a:endParaRPr>
          </a:p>
        </p:txBody>
      </p:sp>
      <p:sp>
        <p:nvSpPr>
          <p:cNvPr id="60" name="TextBox 59"/>
          <p:cNvSpPr txBox="1"/>
          <p:nvPr/>
        </p:nvSpPr>
        <p:spPr>
          <a:xfrm>
            <a:off x="677634" y="73239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6000" dirty="0">
                <a:solidFill>
                  <a:prstClr val="white"/>
                </a:solidFill>
                <a:effectLst/>
              </a:rPr>
              <a:t>“</a:t>
            </a:r>
          </a:p>
        </p:txBody>
      </p:sp>
      <p:sp>
        <p:nvSpPr>
          <p:cNvPr id="61" name="TextBox 60"/>
          <p:cNvSpPr txBox="1"/>
          <p:nvPr/>
        </p:nvSpPr>
        <p:spPr>
          <a:xfrm>
            <a:off x="7903028" y="2764972"/>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6000" dirty="0">
                <a:solidFill>
                  <a:prstClr val="white"/>
                </a:solidFill>
                <a:effectLst/>
              </a:rPr>
              <a:t>”</a:t>
            </a:r>
          </a:p>
        </p:txBody>
      </p:sp>
    </p:spTree>
    <p:extLst>
      <p:ext uri="{BB962C8B-B14F-4D97-AF65-F5344CB8AC3E}">
        <p14:creationId xmlns:p14="http://schemas.microsoft.com/office/powerpoint/2010/main" val="17538280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27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7CFA10-E9CA-401A-8054-96DA7E7D441F}" type="datetime1">
              <a:rPr lang="id-ID" smtClean="0">
                <a:solidFill>
                  <a:prstClr val="white">
                    <a:tint val="75000"/>
                  </a:prstClr>
                </a:solidFill>
              </a:rPr>
              <a:pPr/>
              <a:t>22/03/2017</a:t>
            </a:fld>
            <a:endParaRPr lang="id-ID">
              <a:solidFill>
                <a:prstClr val="white">
                  <a:tint val="75000"/>
                </a:prstClr>
              </a:solidFill>
            </a:endParaRPr>
          </a:p>
        </p:txBody>
      </p:sp>
      <p:sp>
        <p:nvSpPr>
          <p:cNvPr id="6" name="Footer Placeholder 5"/>
          <p:cNvSpPr>
            <a:spLocks noGrp="1"/>
          </p:cNvSpPr>
          <p:nvPr>
            <p:ph type="ftr" sz="quarter" idx="11"/>
          </p:nvPr>
        </p:nvSpPr>
        <p:spPr/>
        <p:txBody>
          <a:bodyPr/>
          <a:lstStyle/>
          <a:p>
            <a:endParaRPr lang="id-ID">
              <a:solidFill>
                <a:prstClr val="white">
                  <a:tint val="75000"/>
                </a:prstClr>
              </a:solidFill>
            </a:endParaRPr>
          </a:p>
        </p:txBody>
      </p:sp>
      <p:sp>
        <p:nvSpPr>
          <p:cNvPr id="7" name="Slide Number Placeholder 6"/>
          <p:cNvSpPr>
            <a:spLocks noGrp="1"/>
          </p:cNvSpPr>
          <p:nvPr>
            <p:ph type="sldNum" sz="quarter" idx="12"/>
          </p:nvPr>
        </p:nvSpPr>
        <p:spPr/>
        <p:txBody>
          <a:bodyPr/>
          <a:lstStyle/>
          <a:p>
            <a:fld id="{31848269-4195-42B5-A56B-8E6FAD82AF4A}" type="slidenum">
              <a:rPr lang="id-ID" smtClean="0">
                <a:solidFill>
                  <a:prstClr val="white">
                    <a:tint val="75000"/>
                  </a:prstClr>
                </a:solidFill>
              </a:rPr>
              <a:pPr/>
              <a:t>‹#›</a:t>
            </a:fld>
            <a:endParaRPr lang="id-ID">
              <a:solidFill>
                <a:prstClr val="white">
                  <a:tint val="75000"/>
                </a:prstClr>
              </a:solidFill>
            </a:endParaRPr>
          </a:p>
        </p:txBody>
      </p:sp>
    </p:spTree>
    <p:extLst>
      <p:ext uri="{BB962C8B-B14F-4D97-AF65-F5344CB8AC3E}">
        <p14:creationId xmlns:p14="http://schemas.microsoft.com/office/powerpoint/2010/main" val="670295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Text Placeholder 3"/>
          <p:cNvSpPr>
            <a:spLocks noGrp="1"/>
          </p:cNvSpPr>
          <p:nvPr>
            <p:ph type="body" sz="half" idx="15"/>
          </p:nvPr>
        </p:nvSpPr>
        <p:spPr>
          <a:xfrm>
            <a:off x="845939" y="3360263"/>
            <a:ext cx="2406551" cy="243093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0" name="Text Placeholder 3"/>
          <p:cNvSpPr>
            <a:spLocks noGrp="1"/>
          </p:cNvSpPr>
          <p:nvPr>
            <p:ph type="body" sz="half" idx="16"/>
          </p:nvPr>
        </p:nvSpPr>
        <p:spPr>
          <a:xfrm>
            <a:off x="3378160" y="3363435"/>
            <a:ext cx="2396873" cy="243093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A0011CB-04F5-4029-86D6-BB731E35A003}" type="datetime1">
              <a:rPr lang="id-ID" smtClean="0">
                <a:solidFill>
                  <a:prstClr val="white">
                    <a:tint val="75000"/>
                  </a:prstClr>
                </a:solidFill>
              </a:rPr>
              <a:pPr/>
              <a:t>22/03/2017</a:t>
            </a:fld>
            <a:endParaRPr lang="id-ID">
              <a:solidFill>
                <a:prstClr val="white">
                  <a:tint val="75000"/>
                </a:prstClr>
              </a:solidFill>
            </a:endParaRPr>
          </a:p>
        </p:txBody>
      </p:sp>
      <p:sp>
        <p:nvSpPr>
          <p:cNvPr id="4" name="Footer Placeholder 3"/>
          <p:cNvSpPr>
            <a:spLocks noGrp="1"/>
          </p:cNvSpPr>
          <p:nvPr>
            <p:ph type="ftr" sz="quarter" idx="11"/>
          </p:nvPr>
        </p:nvSpPr>
        <p:spPr/>
        <p:txBody>
          <a:bodyPr/>
          <a:lstStyle/>
          <a:p>
            <a:endParaRPr lang="id-ID">
              <a:solidFill>
                <a:prstClr val="white">
                  <a:tint val="75000"/>
                </a:prstClr>
              </a:solidFill>
            </a:endParaRPr>
          </a:p>
        </p:txBody>
      </p:sp>
      <p:sp>
        <p:nvSpPr>
          <p:cNvPr id="5" name="Slide Number Placeholder 4"/>
          <p:cNvSpPr>
            <a:spLocks noGrp="1"/>
          </p:cNvSpPr>
          <p:nvPr>
            <p:ph type="sldNum" sz="quarter" idx="12"/>
          </p:nvPr>
        </p:nvSpPr>
        <p:spPr/>
        <p:txBody>
          <a:bodyPr/>
          <a:lstStyle/>
          <a:p>
            <a:fld id="{31848269-4195-42B5-A56B-8E6FAD82AF4A}" type="slidenum">
              <a:rPr lang="id-ID" smtClean="0">
                <a:solidFill>
                  <a:prstClr val="white">
                    <a:tint val="75000"/>
                  </a:prstClr>
                </a:solidFill>
              </a:rPr>
              <a:pPr/>
              <a:t>‹#›</a:t>
            </a:fld>
            <a:endParaRPr lang="id-ID">
              <a:solidFill>
                <a:prstClr val="white">
                  <a:tint val="75000"/>
                </a:prstClr>
              </a:solidFill>
            </a:endParaRPr>
          </a:p>
        </p:txBody>
      </p:sp>
    </p:spTree>
    <p:extLst>
      <p:ext uri="{BB962C8B-B14F-4D97-AF65-F5344CB8AC3E}">
        <p14:creationId xmlns:p14="http://schemas.microsoft.com/office/powerpoint/2010/main" val="4028466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66065B0-34F8-4FFD-815A-8CD2013AEB5C}" type="datetime1">
              <a:rPr lang="id-ID" smtClean="0">
                <a:solidFill>
                  <a:prstClr val="white">
                    <a:tint val="75000"/>
                  </a:prstClr>
                </a:solidFill>
              </a:rPr>
              <a:pPr/>
              <a:t>22/03/2017</a:t>
            </a:fld>
            <a:endParaRPr lang="id-ID">
              <a:solidFill>
                <a:prstClr val="white">
                  <a:tint val="75000"/>
                </a:prstClr>
              </a:solidFill>
            </a:endParaRPr>
          </a:p>
        </p:txBody>
      </p:sp>
      <p:sp>
        <p:nvSpPr>
          <p:cNvPr id="4" name="Footer Placeholder 3"/>
          <p:cNvSpPr>
            <a:spLocks noGrp="1"/>
          </p:cNvSpPr>
          <p:nvPr>
            <p:ph type="ftr" sz="quarter" idx="11"/>
          </p:nvPr>
        </p:nvSpPr>
        <p:spPr/>
        <p:txBody>
          <a:bodyPr/>
          <a:lstStyle/>
          <a:p>
            <a:endParaRPr lang="id-ID">
              <a:solidFill>
                <a:prstClr val="white">
                  <a:tint val="75000"/>
                </a:prstClr>
              </a:solidFill>
            </a:endParaRPr>
          </a:p>
        </p:txBody>
      </p:sp>
      <p:sp>
        <p:nvSpPr>
          <p:cNvPr id="5" name="Slide Number Placeholder 4"/>
          <p:cNvSpPr>
            <a:spLocks noGrp="1"/>
          </p:cNvSpPr>
          <p:nvPr>
            <p:ph type="sldNum" sz="quarter" idx="12"/>
          </p:nvPr>
        </p:nvSpPr>
        <p:spPr/>
        <p:txBody>
          <a:bodyPr/>
          <a:lstStyle/>
          <a:p>
            <a:fld id="{31848269-4195-42B5-A56B-8E6FAD82AF4A}" type="slidenum">
              <a:rPr lang="id-ID" smtClean="0">
                <a:solidFill>
                  <a:prstClr val="white">
                    <a:tint val="75000"/>
                  </a:prstClr>
                </a:solidFill>
              </a:rPr>
              <a:pPr/>
              <a:t>‹#›</a:t>
            </a:fld>
            <a:endParaRPr lang="id-ID">
              <a:solidFill>
                <a:prstClr val="white">
                  <a:tint val="75000"/>
                </a:prstClr>
              </a:solidFill>
            </a:endParaRPr>
          </a:p>
        </p:txBody>
      </p:sp>
    </p:spTree>
    <p:extLst>
      <p:ext uri="{BB962C8B-B14F-4D97-AF65-F5344CB8AC3E}">
        <p14:creationId xmlns:p14="http://schemas.microsoft.com/office/powerpoint/2010/main" val="29239675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054A35-4CA0-4C44-BB25-DE4F3C30EB10}" type="datetime1">
              <a:rPr lang="id-ID" smtClean="0">
                <a:solidFill>
                  <a:prstClr val="white">
                    <a:tint val="75000"/>
                  </a:prstClr>
                </a:solidFill>
              </a:rPr>
              <a:pPr/>
              <a:t>22/03/2017</a:t>
            </a:fld>
            <a:endParaRPr lang="id-ID">
              <a:solidFill>
                <a:prstClr val="white">
                  <a:tint val="75000"/>
                </a:prstClr>
              </a:solidFill>
            </a:endParaRPr>
          </a:p>
        </p:txBody>
      </p:sp>
      <p:sp>
        <p:nvSpPr>
          <p:cNvPr id="5" name="Footer Placeholder 4"/>
          <p:cNvSpPr>
            <a:spLocks noGrp="1"/>
          </p:cNvSpPr>
          <p:nvPr>
            <p:ph type="ftr" sz="quarter" idx="11"/>
          </p:nvPr>
        </p:nvSpPr>
        <p:spPr/>
        <p:txBody>
          <a:bodyPr/>
          <a:lstStyle/>
          <a:p>
            <a:endParaRPr lang="id-ID">
              <a:solidFill>
                <a:prstClr val="white">
                  <a:tint val="75000"/>
                </a:prstClr>
              </a:solidFill>
            </a:endParaRPr>
          </a:p>
        </p:txBody>
      </p:sp>
      <p:sp>
        <p:nvSpPr>
          <p:cNvPr id="6" name="Slide Number Placeholder 5"/>
          <p:cNvSpPr>
            <a:spLocks noGrp="1"/>
          </p:cNvSpPr>
          <p:nvPr>
            <p:ph type="sldNum" sz="quarter" idx="12"/>
          </p:nvPr>
        </p:nvSpPr>
        <p:spPr/>
        <p:txBody>
          <a:bodyPr/>
          <a:lstStyle/>
          <a:p>
            <a:fld id="{31848269-4195-42B5-A56B-8E6FAD82AF4A}" type="slidenum">
              <a:rPr lang="id-ID" smtClean="0">
                <a:solidFill>
                  <a:prstClr val="white">
                    <a:tint val="75000"/>
                  </a:prstClr>
                </a:solidFill>
              </a:rPr>
              <a:pPr/>
              <a:t>‹#›</a:t>
            </a:fld>
            <a:endParaRPr lang="id-ID">
              <a:solidFill>
                <a:prstClr val="white">
                  <a:tint val="75000"/>
                </a:prstClr>
              </a:solidFill>
            </a:endParaRPr>
          </a:p>
        </p:txBody>
      </p:sp>
    </p:spTree>
    <p:extLst>
      <p:ext uri="{BB962C8B-B14F-4D97-AF65-F5344CB8AC3E}">
        <p14:creationId xmlns:p14="http://schemas.microsoft.com/office/powerpoint/2010/main" val="23105612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12D736-244B-40F8-B97E-EC1469EAD4C3}" type="datetime1">
              <a:rPr lang="id-ID" smtClean="0">
                <a:solidFill>
                  <a:prstClr val="white">
                    <a:tint val="75000"/>
                  </a:prstClr>
                </a:solidFill>
              </a:rPr>
              <a:pPr/>
              <a:t>22/03/2017</a:t>
            </a:fld>
            <a:endParaRPr lang="id-ID">
              <a:solidFill>
                <a:prstClr val="white">
                  <a:tint val="75000"/>
                </a:prstClr>
              </a:solidFill>
            </a:endParaRPr>
          </a:p>
        </p:txBody>
      </p:sp>
      <p:sp>
        <p:nvSpPr>
          <p:cNvPr id="5" name="Footer Placeholder 4"/>
          <p:cNvSpPr>
            <a:spLocks noGrp="1"/>
          </p:cNvSpPr>
          <p:nvPr>
            <p:ph type="ftr" sz="quarter" idx="11"/>
          </p:nvPr>
        </p:nvSpPr>
        <p:spPr/>
        <p:txBody>
          <a:bodyPr/>
          <a:lstStyle/>
          <a:p>
            <a:endParaRPr lang="id-ID">
              <a:solidFill>
                <a:prstClr val="white">
                  <a:tint val="75000"/>
                </a:prstClr>
              </a:solidFill>
            </a:endParaRPr>
          </a:p>
        </p:txBody>
      </p:sp>
      <p:sp>
        <p:nvSpPr>
          <p:cNvPr id="6" name="Slide Number Placeholder 5"/>
          <p:cNvSpPr>
            <a:spLocks noGrp="1"/>
          </p:cNvSpPr>
          <p:nvPr>
            <p:ph type="sldNum" sz="quarter" idx="12"/>
          </p:nvPr>
        </p:nvSpPr>
        <p:spPr/>
        <p:txBody>
          <a:bodyPr/>
          <a:lstStyle/>
          <a:p>
            <a:fld id="{31848269-4195-42B5-A56B-8E6FAD82AF4A}" type="slidenum">
              <a:rPr lang="id-ID" smtClean="0">
                <a:solidFill>
                  <a:prstClr val="white">
                    <a:tint val="75000"/>
                  </a:prstClr>
                </a:solidFill>
              </a:rPr>
              <a:pPr/>
              <a:t>‹#›</a:t>
            </a:fld>
            <a:endParaRPr lang="id-ID">
              <a:solidFill>
                <a:prstClr val="white">
                  <a:tint val="75000"/>
                </a:prstClr>
              </a:solidFill>
            </a:endParaRPr>
          </a:p>
        </p:txBody>
      </p:sp>
    </p:spTree>
    <p:extLst>
      <p:ext uri="{BB962C8B-B14F-4D97-AF65-F5344CB8AC3E}">
        <p14:creationId xmlns:p14="http://schemas.microsoft.com/office/powerpoint/2010/main" val="3116839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84D71B0-B268-4AAD-BE52-8147250EC7F9}" type="datetimeFigureOut">
              <a:rPr lang="en-US" smtClean="0"/>
              <a:pPr/>
              <a:t>3/22/2017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400C5-FF7A-4CBB-9964-285C0950D3D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84D71B0-B268-4AAD-BE52-8147250EC7F9}" type="datetimeFigureOut">
              <a:rPr lang="en-US" smtClean="0"/>
              <a:pPr/>
              <a:t>3/22/2017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C400C5-FF7A-4CBB-9964-285C0950D3D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84D71B0-B268-4AAD-BE52-8147250EC7F9}" type="datetimeFigureOut">
              <a:rPr lang="en-US" smtClean="0"/>
              <a:pPr/>
              <a:t>3/22/2017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C400C5-FF7A-4CBB-9964-285C0950D3D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84D71B0-B268-4AAD-BE52-8147250EC7F9}" type="datetimeFigureOut">
              <a:rPr lang="en-US" smtClean="0"/>
              <a:pPr/>
              <a:t>3/22/2017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C400C5-FF7A-4CBB-9964-285C0950D3D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4D71B0-B268-4AAD-BE52-8147250EC7F9}" type="datetimeFigureOut">
              <a:rPr lang="en-US" smtClean="0"/>
              <a:pPr/>
              <a:t>3/22/2017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C400C5-FF7A-4CBB-9964-285C0950D3D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84D71B0-B268-4AAD-BE52-8147250EC7F9}" type="datetimeFigureOut">
              <a:rPr lang="en-US" smtClean="0"/>
              <a:pPr/>
              <a:t>3/22/2017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C400C5-FF7A-4CBB-9964-285C0950D3D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84D71B0-B268-4AAD-BE52-8147250EC7F9}" type="datetimeFigureOut">
              <a:rPr lang="en-US" smtClean="0"/>
              <a:pPr/>
              <a:t>3/22/2017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EC400C5-FF7A-4CBB-9964-285C0950D3D9}"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84D71B0-B268-4AAD-BE52-8147250EC7F9}" type="datetimeFigureOut">
              <a:rPr lang="en-US" smtClean="0"/>
              <a:pPr/>
              <a:t>3/22/2017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EC400C5-FF7A-4CBB-9964-285C0950D3D9}"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14000"/>
            <a:lum/>
          </a:blip>
          <a:srcRect/>
          <a:stretch>
            <a:fillRect l="78000" t="58000" b="-6000"/>
          </a:stretch>
        </a:blipFill>
        <a:effectLst/>
      </p:bgPr>
    </p:bg>
    <p:spTree>
      <p:nvGrpSpPr>
        <p:cNvPr id="1" name=""/>
        <p:cNvGrpSpPr/>
        <p:nvPr/>
      </p:nvGrpSpPr>
      <p:grpSpPr>
        <a:xfrm>
          <a:off x="0" y="0"/>
          <a:ext cx="0" cy="0"/>
          <a:chOff x="0" y="0"/>
          <a:chExt cx="0" cy="0"/>
        </a:xfrm>
      </p:grpSpPr>
      <p:grpSp>
        <p:nvGrpSpPr>
          <p:cNvPr id="7" name="Group 6"/>
          <p:cNvGrpSpPr/>
          <p:nvPr userDrawn="1"/>
        </p:nvGrpSpPr>
        <p:grpSpPr>
          <a:xfrm>
            <a:off x="-7144" y="1"/>
            <a:ext cx="912019" cy="6858001"/>
            <a:chOff x="-9525" y="0"/>
            <a:chExt cx="1216025" cy="6858001"/>
          </a:xfrm>
        </p:grpSpPr>
        <p:sp>
          <p:nvSpPr>
            <p:cNvPr id="21" name="Rectangle 5"/>
            <p:cNvSpPr>
              <a:spLocks noChangeArrowheads="1"/>
            </p:cNvSpPr>
            <p:nvPr/>
          </p:nvSpPr>
          <p:spPr bwMode="auto">
            <a:xfrm>
              <a:off x="114300" y="4763"/>
              <a:ext cx="23813" cy="2181225"/>
            </a:xfrm>
            <a:prstGeom prst="rect">
              <a:avLst/>
            </a:prstGeom>
            <a:solidFill>
              <a:schemeClr val="tx1">
                <a:lumMod val="65000"/>
              </a:schemeClr>
            </a:solidFill>
            <a:ln>
              <a:solidFill>
                <a:schemeClr val="tx1">
                  <a:lumMod val="65000"/>
                </a:schemeClr>
              </a:solid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tx1">
                <a:lumMod val="65000"/>
              </a:schemeClr>
            </a:solid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1">
                <a:lumMod val="65000"/>
              </a:schemeClr>
            </a:solid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solidFill>
              <a:schemeClr val="tx1">
                <a:lumMod val="65000"/>
              </a:schemeClr>
            </a:solid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solidFill>
              <a:schemeClr val="tx1">
                <a:lumMod val="65000"/>
              </a:schemeClr>
            </a:solid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solidFill>
              <a:schemeClr val="tx1">
                <a:lumMod val="65000"/>
              </a:schemeClr>
            </a:solid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solidFill>
              <a:schemeClr val="tx1">
                <a:lumMod val="65000"/>
              </a:schemeClr>
            </a:solid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solidFill>
              <a:schemeClr val="tx1">
                <a:lumMod val="65000"/>
              </a:schemeClr>
            </a:solid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1">
                <a:lumMod val="65000"/>
              </a:schemeClr>
            </a:solid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solidFill>
              <a:schemeClr val="tx1">
                <a:lumMod val="65000"/>
              </a:schemeClr>
            </a:solid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solidFill>
              <a:schemeClr val="tx1">
                <a:lumMod val="65000"/>
              </a:schemeClr>
            </a:solid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solidFill>
              <a:schemeClr val="tx1">
                <a:lumMod val="65000"/>
              </a:schemeClr>
            </a:solidFill>
            <a:ln w="15" cap="flat">
              <a:solidFill>
                <a:schemeClr val="tx1">
                  <a:lumMod val="65000"/>
                </a:schemeClr>
              </a:solidFill>
              <a:prstDash val="solid"/>
              <a:miter lim="800000"/>
              <a:headEnd/>
              <a:tailEnd/>
            </a:ln>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solidFill>
              <a:schemeClr val="tx1">
                <a:lumMod val="65000"/>
              </a:schemeClr>
            </a:solid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solidFill>
              <a:schemeClr val="tx1">
                <a:lumMod val="65000"/>
              </a:schemeClr>
            </a:solid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solidFill>
              <a:schemeClr val="tx1">
                <a:lumMod val="65000"/>
              </a:schemeClr>
            </a:solid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solidFill>
              <a:schemeClr val="tx1">
                <a:lumMod val="65000"/>
              </a:schemeClr>
            </a:solidFill>
            <a:ln>
              <a:solidFill>
                <a:schemeClr val="tx1">
                  <a:lumMod val="65000"/>
                </a:schemeClr>
              </a:solid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solidFill>
              <a:schemeClr val="tx1">
                <a:lumMod val="65000"/>
              </a:schemeClr>
            </a:solid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chemeClr val="tx1">
                <a:lumMod val="65000"/>
              </a:schemeClr>
            </a:solid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1">
                <a:lumMod val="65000"/>
              </a:schemeClr>
            </a:solid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solidFill>
              <a:schemeClr val="tx1">
                <a:lumMod val="65000"/>
              </a:schemeClr>
            </a:solid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solidFill>
              <a:schemeClr val="tx1">
                <a:lumMod val="65000"/>
              </a:schemeClr>
            </a:solid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1">
                <a:lumMod val="65000"/>
              </a:schemeClr>
            </a:solid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1">
                <a:lumMod val="65000"/>
              </a:schemeClr>
            </a:solid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solidFill>
              <a:schemeClr val="tx1">
                <a:lumMod val="65000"/>
              </a:schemeClr>
            </a:solid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solidFill>
              <a:schemeClr val="tx1">
                <a:lumMod val="65000"/>
              </a:schemeClr>
            </a:solid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523684" y="0"/>
            <a:ext cx="506016" cy="6848476"/>
            <a:chOff x="11364912" y="0"/>
            <a:chExt cx="674688" cy="6848476"/>
          </a:xfrm>
          <a:solidFill>
            <a:schemeClr val="tx1">
              <a:lumMod val="65000"/>
            </a:schemeClr>
          </a:soli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solidFill>
                <a:schemeClr val="tx1">
                  <a:lumMod val="65000"/>
                </a:schemeClr>
              </a:solid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solidFill>
                <a:schemeClr val="tx1">
                  <a:lumMod val="65000"/>
                </a:schemeClr>
              </a:solidFill>
            </a:ln>
            <a:extLst>
              <a:ext uri="{91240B29-F687-4f45-9708-019B960494DF}">
                <a14:hiddenLine xmlns="" xmlns:a14="http://schemas.microsoft.com/office/drawing/2010/main" w="9525">
                  <a:solidFill>
                    <a:srgbClr val="000000"/>
                  </a:solidFill>
                  <a:miter lim="800000"/>
                  <a:headEnd/>
                  <a:tailEnd/>
                </a14:hiddenLine>
              </a:ext>
            </a:extLst>
          </p:spPr>
        </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788">
                <a:solidFill>
                  <a:schemeClr val="tx1">
                    <a:tint val="75000"/>
                  </a:schemeClr>
                </a:solidFill>
              </a:defRPr>
            </a:lvl1pPr>
          </a:lstStyle>
          <a:p>
            <a:fld id="{894EB5BE-1271-4947-84C7-5ABACBA0B70E}" type="datetime1">
              <a:rPr lang="id-ID" smtClean="0">
                <a:solidFill>
                  <a:prstClr val="white">
                    <a:tint val="75000"/>
                  </a:prstClr>
                </a:solidFill>
              </a:rPr>
              <a:pPr/>
              <a:t>22/03/2017</a:t>
            </a:fld>
            <a:endParaRPr lang="id-ID">
              <a:solidFill>
                <a:prstClr val="white">
                  <a:tint val="75000"/>
                </a:prstClr>
              </a:solidFill>
            </a:endParaRPr>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788" cap="all" baseline="0">
                <a:solidFill>
                  <a:schemeClr val="tx1">
                    <a:tint val="75000"/>
                  </a:schemeClr>
                </a:solidFill>
              </a:defRPr>
            </a:lvl1pPr>
          </a:lstStyle>
          <a:p>
            <a:endParaRPr lang="id-ID">
              <a:solidFill>
                <a:prstClr val="white">
                  <a:tint val="75000"/>
                </a:prstClr>
              </a:solidFill>
            </a:endParaRPr>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788">
                <a:solidFill>
                  <a:schemeClr val="tx1">
                    <a:tint val="75000"/>
                  </a:schemeClr>
                </a:solidFill>
              </a:defRPr>
            </a:lvl1pPr>
          </a:lstStyle>
          <a:p>
            <a:fld id="{31848269-4195-42B5-A56B-8E6FAD82AF4A}" type="slidenum">
              <a:rPr lang="id-ID" smtClean="0">
                <a:solidFill>
                  <a:prstClr val="white">
                    <a:tint val="75000"/>
                  </a:prstClr>
                </a:solidFill>
              </a:rPr>
              <a:pPr/>
              <a:t>‹#›</a:t>
            </a:fld>
            <a:endParaRPr lang="id-ID">
              <a:solidFill>
                <a:prstClr val="white">
                  <a:tint val="75000"/>
                </a:prstClr>
              </a:solidFill>
            </a:endParaRPr>
          </a:p>
        </p:txBody>
      </p:sp>
    </p:spTree>
    <p:extLst>
      <p:ext uri="{BB962C8B-B14F-4D97-AF65-F5344CB8AC3E}">
        <p14:creationId xmlns:p14="http://schemas.microsoft.com/office/powerpoint/2010/main" val="15094554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2700" kern="1200" cap="all" baseline="0">
          <a:solidFill>
            <a:schemeClr val="tx1"/>
          </a:solidFill>
          <a:latin typeface="+mj-lt"/>
          <a:ea typeface="+mj-ea"/>
          <a:cs typeface="+mj-cs"/>
        </a:defRPr>
      </a:lvl1pPr>
    </p:titleStyle>
    <p:bodyStyle>
      <a:lvl1pPr marL="171450" indent="-171450" algn="l" defTabSz="685800" rtl="0" eaLnBrk="1" latinLnBrk="0" hangingPunct="1">
        <a:lnSpc>
          <a:spcPct val="120000"/>
        </a:lnSpc>
        <a:spcBef>
          <a:spcPts val="750"/>
        </a:spcBef>
        <a:buSzPct val="125000"/>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20000"/>
        </a:lnSpc>
        <a:spcBef>
          <a:spcPts val="375"/>
        </a:spcBef>
        <a:buSzPct val="125000"/>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20000"/>
        </a:lnSpc>
        <a:spcBef>
          <a:spcPts val="375"/>
        </a:spcBef>
        <a:buSzPct val="125000"/>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20000"/>
        </a:lnSpc>
        <a:spcBef>
          <a:spcPts val="375"/>
        </a:spcBef>
        <a:buSzPct val="125000"/>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20000"/>
        </a:lnSpc>
        <a:spcBef>
          <a:spcPts val="375"/>
        </a:spcBef>
        <a:buSzPct val="125000"/>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7pPr>
      <a:lvl8pPr marL="25717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8pPr>
      <a:lvl9pPr marL="29146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electroschematics.com/10955/build-arduino-bootload-atmega-microcontroller-part-1/"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6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303020" y="4267360"/>
            <a:ext cx="4312986" cy="369332"/>
          </a:xfrm>
          <a:prstGeom prst="rect">
            <a:avLst/>
          </a:prstGeom>
          <a:noFill/>
        </p:spPr>
        <p:txBody>
          <a:bodyPr wrap="square" rtlCol="0">
            <a:spAutoFit/>
          </a:bodyPr>
          <a:lstStyle/>
          <a:p>
            <a:pPr algn="r"/>
            <a:r>
              <a:rPr lang="en-US" b="1" dirty="0">
                <a:solidFill>
                  <a:prstClr val="black"/>
                </a:solidFill>
                <a:latin typeface="Century Gothic" panose="020B0502020202020204" pitchFamily="34" charset="0"/>
              </a:rPr>
              <a:t>Mohammad Nasucha, S.T., M.Sc.</a:t>
            </a:r>
            <a:endParaRPr lang="id-ID" b="1" dirty="0">
              <a:solidFill>
                <a:prstClr val="black"/>
              </a:solidFill>
              <a:latin typeface="Century Gothic" panose="020B0502020202020204" pitchFamily="34" charset="0"/>
            </a:endParaRPr>
          </a:p>
        </p:txBody>
      </p:sp>
      <p:sp>
        <p:nvSpPr>
          <p:cNvPr id="6" name="TextBox 5"/>
          <p:cNvSpPr txBox="1"/>
          <p:nvPr/>
        </p:nvSpPr>
        <p:spPr>
          <a:xfrm>
            <a:off x="2129856" y="4613609"/>
            <a:ext cx="3486150" cy="830997"/>
          </a:xfrm>
          <a:prstGeom prst="rect">
            <a:avLst/>
          </a:prstGeom>
          <a:noFill/>
        </p:spPr>
        <p:txBody>
          <a:bodyPr wrap="square" rtlCol="0">
            <a:spAutoFit/>
          </a:bodyPr>
          <a:lstStyle/>
          <a:p>
            <a:pPr algn="r"/>
            <a:r>
              <a:rPr lang="en-US" sz="1200" b="1" dirty="0">
                <a:solidFill>
                  <a:prstClr val="black"/>
                </a:solidFill>
                <a:latin typeface="Century Gothic" panose="020B0502020202020204" pitchFamily="34" charset="0"/>
              </a:rPr>
              <a:t>Program </a:t>
            </a:r>
            <a:r>
              <a:rPr lang="en-US" sz="1200" b="1" dirty="0" err="1">
                <a:solidFill>
                  <a:prstClr val="black"/>
                </a:solidFill>
                <a:latin typeface="Century Gothic" panose="020B0502020202020204" pitchFamily="34" charset="0"/>
              </a:rPr>
              <a:t>Studi</a:t>
            </a:r>
            <a:r>
              <a:rPr lang="en-US" sz="1200" b="1" dirty="0">
                <a:solidFill>
                  <a:prstClr val="black"/>
                </a:solidFill>
                <a:latin typeface="Century Gothic" panose="020B0502020202020204" pitchFamily="34" charset="0"/>
              </a:rPr>
              <a:t> </a:t>
            </a:r>
            <a:r>
              <a:rPr lang="en-US" sz="1200" b="1" dirty="0" err="1">
                <a:solidFill>
                  <a:prstClr val="black"/>
                </a:solidFill>
                <a:latin typeface="Century Gothic" panose="020B0502020202020204" pitchFamily="34" charset="0"/>
              </a:rPr>
              <a:t>Teknik</a:t>
            </a:r>
            <a:r>
              <a:rPr lang="en-US" sz="1200" b="1" dirty="0">
                <a:solidFill>
                  <a:prstClr val="black"/>
                </a:solidFill>
                <a:latin typeface="Century Gothic" panose="020B0502020202020204" pitchFamily="34" charset="0"/>
              </a:rPr>
              <a:t> </a:t>
            </a:r>
            <a:r>
              <a:rPr lang="en-US" sz="1200" b="1" dirty="0" err="1">
                <a:solidFill>
                  <a:prstClr val="black"/>
                </a:solidFill>
                <a:latin typeface="Century Gothic" panose="020B0502020202020204" pitchFamily="34" charset="0"/>
              </a:rPr>
              <a:t>Informatika</a:t>
            </a:r>
            <a:endParaRPr lang="en-US" sz="1200" b="1" dirty="0">
              <a:solidFill>
                <a:prstClr val="black"/>
              </a:solidFill>
              <a:latin typeface="Century Gothic" panose="020B0502020202020204" pitchFamily="34" charset="0"/>
            </a:endParaRPr>
          </a:p>
          <a:p>
            <a:pPr algn="r"/>
            <a:r>
              <a:rPr lang="en-US" sz="1200" b="1" dirty="0" err="1">
                <a:solidFill>
                  <a:prstClr val="black"/>
                </a:solidFill>
                <a:latin typeface="Century Gothic" panose="020B0502020202020204" pitchFamily="34" charset="0"/>
              </a:rPr>
              <a:t>Universitas</a:t>
            </a:r>
            <a:r>
              <a:rPr lang="en-US" sz="1200" b="1" dirty="0">
                <a:solidFill>
                  <a:prstClr val="black"/>
                </a:solidFill>
                <a:latin typeface="Century Gothic" panose="020B0502020202020204" pitchFamily="34" charset="0"/>
              </a:rPr>
              <a:t> Pembangunan Jaya</a:t>
            </a:r>
            <a:endParaRPr lang="id-ID" sz="1200" b="1" dirty="0">
              <a:solidFill>
                <a:prstClr val="black"/>
              </a:solidFill>
              <a:latin typeface="Century Gothic" panose="020B0502020202020204" pitchFamily="34" charset="0"/>
            </a:endParaRPr>
          </a:p>
          <a:p>
            <a:pPr algn="r"/>
            <a:r>
              <a:rPr lang="en-US" sz="1200" b="1" dirty="0">
                <a:solidFill>
                  <a:prstClr val="black"/>
                </a:solidFill>
                <a:latin typeface="Century Gothic" panose="020B0502020202020204" pitchFamily="34" charset="0"/>
              </a:rPr>
              <a:t>Jl. Boulevard - </a:t>
            </a:r>
            <a:r>
              <a:rPr lang="en-US" sz="1200" b="1" dirty="0" err="1">
                <a:solidFill>
                  <a:prstClr val="black"/>
                </a:solidFill>
                <a:latin typeface="Century Gothic" panose="020B0502020202020204" pitchFamily="34" charset="0"/>
              </a:rPr>
              <a:t>Bintaro</a:t>
            </a:r>
            <a:r>
              <a:rPr lang="en-US" sz="1200" b="1" dirty="0">
                <a:solidFill>
                  <a:prstClr val="black"/>
                </a:solidFill>
                <a:latin typeface="Century Gothic" panose="020B0502020202020204" pitchFamily="34" charset="0"/>
              </a:rPr>
              <a:t> Jaya Sektor VII</a:t>
            </a:r>
          </a:p>
          <a:p>
            <a:pPr algn="r"/>
            <a:r>
              <a:rPr lang="en-US" sz="1200" b="1" dirty="0">
                <a:solidFill>
                  <a:prstClr val="black"/>
                </a:solidFill>
                <a:latin typeface="Century Gothic" panose="020B0502020202020204" pitchFamily="34" charset="0"/>
              </a:rPr>
              <a:t>Tangerang Selatan – </a:t>
            </a:r>
            <a:r>
              <a:rPr lang="en-US" sz="1200" b="1" dirty="0" err="1">
                <a:solidFill>
                  <a:prstClr val="black"/>
                </a:solidFill>
                <a:latin typeface="Century Gothic" panose="020B0502020202020204" pitchFamily="34" charset="0"/>
              </a:rPr>
              <a:t>Banten</a:t>
            </a:r>
            <a:r>
              <a:rPr lang="en-US" sz="1200" b="1" dirty="0">
                <a:solidFill>
                  <a:prstClr val="black"/>
                </a:solidFill>
                <a:latin typeface="Century Gothic" panose="020B0502020202020204" pitchFamily="34" charset="0"/>
              </a:rPr>
              <a:t> 15442 </a:t>
            </a:r>
            <a:endParaRPr lang="id-ID" sz="1200" b="1" dirty="0">
              <a:solidFill>
                <a:prstClr val="black"/>
              </a:solidFill>
              <a:latin typeface="Century Gothic" panose="020B0502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9558" y="4267360"/>
            <a:ext cx="1154162" cy="1154162"/>
          </a:xfrm>
          <a:prstGeom prst="rect">
            <a:avLst/>
          </a:prstGeom>
        </p:spPr>
      </p:pic>
      <p:sp>
        <p:nvSpPr>
          <p:cNvPr id="13" name="TextBox 12"/>
          <p:cNvSpPr txBox="1"/>
          <p:nvPr/>
        </p:nvSpPr>
        <p:spPr>
          <a:xfrm flipH="1">
            <a:off x="683568" y="1370413"/>
            <a:ext cx="6844189" cy="2169825"/>
          </a:xfrm>
          <a:prstGeom prst="rect">
            <a:avLst/>
          </a:prstGeom>
          <a:noFill/>
        </p:spPr>
        <p:txBody>
          <a:bodyPr wrap="square" rtlCol="0">
            <a:spAutoFit/>
          </a:bodyPr>
          <a:lstStyle/>
          <a:p>
            <a:pPr algn="ctr"/>
            <a:r>
              <a:rPr lang="id-ID" sz="4500" dirty="0" smtClean="0">
                <a:solidFill>
                  <a:prstClr val="black"/>
                </a:solidFill>
              </a:rPr>
              <a:t>Mikrokontroler &amp; Project</a:t>
            </a:r>
            <a:endParaRPr lang="en-US" sz="4500" dirty="0" smtClean="0">
              <a:solidFill>
                <a:prstClr val="black"/>
              </a:solidFill>
            </a:endParaRPr>
          </a:p>
          <a:p>
            <a:pPr algn="ctr"/>
            <a:r>
              <a:rPr lang="id-ID" sz="4500" dirty="0" smtClean="0">
                <a:solidFill>
                  <a:prstClr val="black"/>
                </a:solidFill>
              </a:rPr>
              <a:t>INF204</a:t>
            </a:r>
            <a:endParaRPr lang="en-US" sz="4500" dirty="0" smtClean="0">
              <a:solidFill>
                <a:prstClr val="black"/>
              </a:solidFill>
            </a:endParaRPr>
          </a:p>
          <a:p>
            <a:pPr algn="ctr"/>
            <a:endParaRPr lang="en-US" sz="4500" dirty="0" smtClean="0">
              <a:solidFill>
                <a:prstClr val="black"/>
              </a:solidFill>
            </a:endParaRPr>
          </a:p>
        </p:txBody>
      </p:sp>
    </p:spTree>
    <p:extLst>
      <p:ext uri="{BB962C8B-B14F-4D97-AF65-F5344CB8AC3E}">
        <p14:creationId xmlns:p14="http://schemas.microsoft.com/office/powerpoint/2010/main" val="355733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0219" y="1124744"/>
            <a:ext cx="8196283" cy="5078313"/>
          </a:xfrm>
          <a:prstGeom prst="rect">
            <a:avLst/>
          </a:prstGeom>
          <a:noFill/>
        </p:spPr>
        <p:txBody>
          <a:bodyPr wrap="square" rtlCol="0">
            <a:spAutoFit/>
          </a:bodyPr>
          <a:lstStyle/>
          <a:p>
            <a:pPr>
              <a:lnSpc>
                <a:spcPct val="150000"/>
              </a:lnSpc>
            </a:pPr>
            <a:r>
              <a:rPr lang="id-ID" sz="2400" b="1" dirty="0" smtClean="0"/>
              <a:t>Sebutkan jenis-jenis memori.</a:t>
            </a:r>
            <a:endParaRPr lang="id-ID" sz="2400" b="1" dirty="0"/>
          </a:p>
          <a:p>
            <a:pPr>
              <a:lnSpc>
                <a:spcPct val="150000"/>
              </a:lnSpc>
            </a:pPr>
            <a:r>
              <a:rPr lang="en-US" sz="2400" b="1" dirty="0" err="1" smtClean="0"/>
              <a:t>Perangkat</a:t>
            </a:r>
            <a:r>
              <a:rPr lang="en-US" sz="2400" b="1" dirty="0" smtClean="0"/>
              <a:t> </a:t>
            </a:r>
            <a:r>
              <a:rPr lang="en-US" sz="2400" b="1" dirty="0" err="1" smtClean="0"/>
              <a:t>lunak</a:t>
            </a:r>
            <a:r>
              <a:rPr lang="en-US" sz="2400" b="1" dirty="0" smtClean="0"/>
              <a:t>:</a:t>
            </a:r>
            <a:r>
              <a:rPr lang="id-ID" sz="2400" b="1" dirty="0" smtClean="0"/>
              <a:t> BIOS, OS dan Aplikasi</a:t>
            </a:r>
          </a:p>
          <a:p>
            <a:pPr>
              <a:lnSpc>
                <a:spcPct val="150000"/>
              </a:lnSpc>
            </a:pPr>
            <a:r>
              <a:rPr lang="id-ID" sz="2400" b="1" dirty="0" smtClean="0"/>
              <a:t>BIOS berada di </a:t>
            </a:r>
            <a:r>
              <a:rPr lang="en-US" sz="2400" b="1" dirty="0" smtClean="0"/>
              <a:t>ROM (</a:t>
            </a:r>
            <a:r>
              <a:rPr lang="en-US" sz="2400" b="1" dirty="0" err="1" smtClean="0"/>
              <a:t>jenis</a:t>
            </a:r>
            <a:r>
              <a:rPr lang="en-US" sz="2400" b="1" dirty="0" smtClean="0"/>
              <a:t> </a:t>
            </a:r>
            <a:r>
              <a:rPr lang="id-ID" sz="2400" b="1" dirty="0" smtClean="0"/>
              <a:t>EEPROM</a:t>
            </a:r>
            <a:r>
              <a:rPr lang="en-US" sz="2400" b="1" dirty="0" smtClean="0"/>
              <a:t>).</a:t>
            </a:r>
            <a:endParaRPr lang="id-ID" sz="2400" b="1" dirty="0" smtClean="0"/>
          </a:p>
          <a:p>
            <a:pPr>
              <a:lnSpc>
                <a:spcPct val="150000"/>
              </a:lnSpc>
            </a:pPr>
            <a:r>
              <a:rPr lang="id-ID" sz="2400" b="1" dirty="0" smtClean="0"/>
              <a:t>OS berada di Hard Drive</a:t>
            </a:r>
            <a:r>
              <a:rPr lang="en-US" sz="2400" b="1" dirty="0" smtClean="0"/>
              <a:t> </a:t>
            </a:r>
            <a:r>
              <a:rPr lang="en-US" sz="2400" b="1" dirty="0" err="1" smtClean="0"/>
              <a:t>atau</a:t>
            </a:r>
            <a:r>
              <a:rPr lang="en-US" sz="2400" b="1" dirty="0" smtClean="0"/>
              <a:t> EEPROM.</a:t>
            </a:r>
          </a:p>
          <a:p>
            <a:pPr>
              <a:lnSpc>
                <a:spcPct val="150000"/>
              </a:lnSpc>
            </a:pPr>
            <a:endParaRPr lang="id-ID" sz="2400" b="1" dirty="0" smtClean="0"/>
          </a:p>
          <a:p>
            <a:pPr>
              <a:lnSpc>
                <a:spcPct val="150000"/>
              </a:lnSpc>
            </a:pPr>
            <a:r>
              <a:rPr lang="id-ID" sz="2400" b="1" dirty="0" smtClean="0"/>
              <a:t>Konversi Binary – Hexadecimal – Decimal</a:t>
            </a:r>
            <a:endParaRPr lang="en-US" sz="2400" b="1" dirty="0" smtClean="0"/>
          </a:p>
          <a:p>
            <a:pPr>
              <a:lnSpc>
                <a:spcPct val="150000"/>
              </a:lnSpc>
            </a:pPr>
            <a:endParaRPr lang="id-ID" sz="2400" b="1" dirty="0" smtClean="0"/>
          </a:p>
          <a:p>
            <a:pPr>
              <a:lnSpc>
                <a:spcPct val="150000"/>
              </a:lnSpc>
            </a:pPr>
            <a:r>
              <a:rPr lang="id-ID" sz="2400" b="1" dirty="0" smtClean="0"/>
              <a:t>Substrat Chips: Si (14, 28) atau Ga (31, 69)</a:t>
            </a:r>
            <a:endParaRPr lang="en-US" sz="2400" b="1" dirty="0" smtClean="0"/>
          </a:p>
          <a:p>
            <a:pPr>
              <a:lnSpc>
                <a:spcPct val="150000"/>
              </a:lnSpc>
            </a:pPr>
            <a:r>
              <a:rPr lang="en-US" sz="2400" b="1" dirty="0" err="1" smtClean="0"/>
              <a:t>Bahan</a:t>
            </a:r>
            <a:r>
              <a:rPr lang="en-US" sz="2400" b="1" dirty="0" smtClean="0"/>
              <a:t> </a:t>
            </a:r>
            <a:r>
              <a:rPr lang="en-US" sz="2400" b="1" dirty="0" err="1" smtClean="0"/>
              <a:t>Dopping</a:t>
            </a:r>
            <a:r>
              <a:rPr lang="en-US" sz="2400" b="1" dirty="0" smtClean="0"/>
              <a:t>: Boron, Arsenic</a:t>
            </a:r>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id-ID" sz="3200" b="1" dirty="0" smtClean="0"/>
              <a:t>Digital Systems, IT dan IS</a:t>
            </a:r>
            <a:endParaRPr lang="en-US" sz="3200" b="1" dirty="0" smtClean="0"/>
          </a:p>
        </p:txBody>
      </p:sp>
    </p:spTree>
    <p:extLst>
      <p:ext uri="{BB962C8B-B14F-4D97-AF65-F5344CB8AC3E}">
        <p14:creationId xmlns:p14="http://schemas.microsoft.com/office/powerpoint/2010/main" val="1290118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0219" y="980728"/>
            <a:ext cx="8196283" cy="5262979"/>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id-ID" sz="1400" b="1" dirty="0" smtClean="0"/>
              <a:t>Embedded System is an IT System with less functionality, usually developed for a special purpose such as Robot, controllers for cars, trains, ships, aeroplane, shuttleship, controlled missile, etc.</a:t>
            </a:r>
          </a:p>
          <a:p>
            <a:pPr marL="342900" indent="-342900">
              <a:lnSpc>
                <a:spcPct val="150000"/>
              </a:lnSpc>
              <a:buFont typeface="Wingdings" panose="05000000000000000000" pitchFamily="2" charset="2"/>
              <a:buChar char="§"/>
            </a:pPr>
            <a:r>
              <a:rPr lang="id-ID" sz="1400" b="1" dirty="0" smtClean="0"/>
              <a:t>HW Pada Embedded System terdiri dari:</a:t>
            </a:r>
          </a:p>
          <a:p>
            <a:pPr marL="800100" lvl="1" indent="-342900">
              <a:lnSpc>
                <a:spcPct val="150000"/>
              </a:lnSpc>
              <a:buFont typeface="Courier New" panose="02070309020205020404" pitchFamily="49" charset="0"/>
              <a:buChar char="o"/>
            </a:pPr>
            <a:r>
              <a:rPr lang="id-ID" sz="1400" b="1" dirty="0" smtClean="0"/>
              <a:t>Board</a:t>
            </a:r>
          </a:p>
          <a:p>
            <a:pPr marL="800100" lvl="1" indent="-342900">
              <a:lnSpc>
                <a:spcPct val="150000"/>
              </a:lnSpc>
              <a:buFont typeface="Courier New" panose="02070309020205020404" pitchFamily="49" charset="0"/>
              <a:buChar char="o"/>
            </a:pPr>
            <a:r>
              <a:rPr lang="id-ID" sz="1400" b="1" dirty="0" smtClean="0"/>
              <a:t>Microcontroller with internal EPROM, e.g. ATMEL ATMega 8/16/32/64, MC8051</a:t>
            </a:r>
          </a:p>
          <a:p>
            <a:pPr marL="800100" lvl="1" indent="-342900">
              <a:lnSpc>
                <a:spcPct val="150000"/>
              </a:lnSpc>
              <a:buFont typeface="Courier New" panose="02070309020205020404" pitchFamily="49" charset="0"/>
              <a:buChar char="o"/>
            </a:pPr>
            <a:r>
              <a:rPr lang="id-ID" sz="1400" b="1" dirty="0" smtClean="0"/>
              <a:t>Memory(ies): Optional, e.g. RAM </a:t>
            </a:r>
          </a:p>
          <a:p>
            <a:pPr marL="800100" lvl="1" indent="-342900">
              <a:lnSpc>
                <a:spcPct val="150000"/>
              </a:lnSpc>
              <a:buFont typeface="Courier New" panose="02070309020205020404" pitchFamily="49" charset="0"/>
              <a:buChar char="o"/>
            </a:pPr>
            <a:r>
              <a:rPr lang="id-ID" sz="1400" b="1" dirty="0" smtClean="0"/>
              <a:t>Controllers for LCD screen, keyboard</a:t>
            </a:r>
          </a:p>
          <a:p>
            <a:pPr marL="800100" lvl="1" indent="-342900">
              <a:lnSpc>
                <a:spcPct val="150000"/>
              </a:lnSpc>
              <a:buFont typeface="Courier New" panose="02070309020205020404" pitchFamily="49" charset="0"/>
              <a:buChar char="o"/>
            </a:pPr>
            <a:r>
              <a:rPr lang="id-ID" sz="1400" b="1" dirty="0" smtClean="0"/>
              <a:t>Additional controllers, e.g. For LAN, USB ports, Wi-Fi</a:t>
            </a:r>
          </a:p>
          <a:p>
            <a:pPr marL="800100" lvl="1" indent="-342900">
              <a:lnSpc>
                <a:spcPct val="150000"/>
              </a:lnSpc>
              <a:buFont typeface="Courier New" panose="02070309020205020404" pitchFamily="49" charset="0"/>
              <a:buChar char="o"/>
            </a:pPr>
            <a:r>
              <a:rPr lang="id-ID" sz="1400" b="1" dirty="0" smtClean="0"/>
              <a:t>Screen:  Small LCD Screen</a:t>
            </a:r>
          </a:p>
          <a:p>
            <a:pPr marL="800100" lvl="1" indent="-342900">
              <a:lnSpc>
                <a:spcPct val="150000"/>
              </a:lnSpc>
              <a:buFont typeface="Courier New" panose="02070309020205020404" pitchFamily="49" charset="0"/>
              <a:buChar char="o"/>
            </a:pPr>
            <a:r>
              <a:rPr lang="id-ID" sz="1400" b="1" dirty="0" smtClean="0"/>
              <a:t>Input Devices / Data: </a:t>
            </a:r>
          </a:p>
          <a:p>
            <a:pPr marL="1257300" lvl="2" indent="-342900">
              <a:lnSpc>
                <a:spcPct val="150000"/>
              </a:lnSpc>
              <a:buFont typeface="Wingdings" panose="05000000000000000000" pitchFamily="2" charset="2"/>
              <a:buChar char="ü"/>
            </a:pPr>
            <a:r>
              <a:rPr lang="id-ID" sz="1400" b="1" dirty="0" smtClean="0"/>
              <a:t>Key</a:t>
            </a:r>
            <a:r>
              <a:rPr lang="en-US" sz="1400" b="1" dirty="0" smtClean="0"/>
              <a:t>pad</a:t>
            </a:r>
            <a:endParaRPr lang="id-ID" sz="1400" b="1" dirty="0" smtClean="0"/>
          </a:p>
          <a:p>
            <a:pPr marL="1257300" lvl="2" indent="-342900">
              <a:lnSpc>
                <a:spcPct val="150000"/>
              </a:lnSpc>
              <a:buFont typeface="Wingdings" panose="05000000000000000000" pitchFamily="2" charset="2"/>
              <a:buChar char="ü"/>
            </a:pPr>
            <a:r>
              <a:rPr lang="id-ID" sz="1400" b="1" dirty="0" smtClean="0"/>
              <a:t>Input data from the LAN or Wi-Fi</a:t>
            </a:r>
          </a:p>
          <a:p>
            <a:pPr marL="1257300" lvl="2" indent="-342900">
              <a:lnSpc>
                <a:spcPct val="150000"/>
              </a:lnSpc>
              <a:buFont typeface="Wingdings" panose="05000000000000000000" pitchFamily="2" charset="2"/>
              <a:buChar char="ü"/>
            </a:pPr>
            <a:r>
              <a:rPr lang="id-ID" sz="1400" b="1" dirty="0" smtClean="0"/>
              <a:t>Sensors: temperature, Gyro, etc</a:t>
            </a:r>
          </a:p>
          <a:p>
            <a:pPr marL="800100" lvl="1" indent="-342900">
              <a:lnSpc>
                <a:spcPct val="150000"/>
              </a:lnSpc>
              <a:buFont typeface="Courier New" panose="02070309020205020404" pitchFamily="49" charset="0"/>
              <a:buChar char="o"/>
            </a:pPr>
            <a:r>
              <a:rPr lang="id-ID" sz="1400" b="1" dirty="0" smtClean="0"/>
              <a:t>Output Devices / Data</a:t>
            </a:r>
          </a:p>
          <a:p>
            <a:pPr marL="1257300" lvl="2" indent="-342900">
              <a:lnSpc>
                <a:spcPct val="150000"/>
              </a:lnSpc>
              <a:buFont typeface="Wingdings" panose="05000000000000000000" pitchFamily="2" charset="2"/>
              <a:buChar char="ü"/>
            </a:pPr>
            <a:r>
              <a:rPr lang="id-ID" sz="1400" b="1" dirty="0" smtClean="0"/>
              <a:t>Output Data to the LAN or Wi-Fi</a:t>
            </a:r>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id-ID" sz="3200" b="1" dirty="0" smtClean="0"/>
              <a:t>Digital Systems, IT dan IS</a:t>
            </a:r>
            <a:endParaRPr lang="en-US" sz="3200" b="1" dirty="0" smtClean="0"/>
          </a:p>
        </p:txBody>
      </p:sp>
    </p:spTree>
    <p:extLst>
      <p:ext uri="{BB962C8B-B14F-4D97-AF65-F5344CB8AC3E}">
        <p14:creationId xmlns:p14="http://schemas.microsoft.com/office/powerpoint/2010/main" val="2202328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99592" y="2132856"/>
            <a:ext cx="7632848" cy="920252"/>
          </a:xfrm>
          <a:prstGeom prst="rect">
            <a:avLst/>
          </a:prstGeom>
          <a:noFill/>
        </p:spPr>
        <p:txBody>
          <a:bodyPr wrap="square" rtlCol="0">
            <a:spAutoFit/>
          </a:bodyPr>
          <a:lstStyle/>
          <a:p>
            <a:pPr algn="ctr">
              <a:lnSpc>
                <a:spcPct val="150000"/>
              </a:lnSpc>
            </a:pPr>
            <a:r>
              <a:rPr lang="id-ID" sz="4000" b="1" dirty="0" smtClean="0">
                <a:solidFill>
                  <a:srgbClr val="0000FF"/>
                </a:solidFill>
              </a:rPr>
              <a:t>Signals and Systems</a:t>
            </a:r>
            <a:endParaRPr lang="id-ID" sz="4000" b="1" dirty="0" smtClean="0">
              <a:solidFill>
                <a:srgbClr val="0000FF"/>
              </a:solidFill>
            </a:endParaRPr>
          </a:p>
        </p:txBody>
      </p:sp>
    </p:spTree>
    <p:extLst>
      <p:ext uri="{BB962C8B-B14F-4D97-AF65-F5344CB8AC3E}">
        <p14:creationId xmlns:p14="http://schemas.microsoft.com/office/powerpoint/2010/main" val="28407740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899592" y="5301208"/>
            <a:ext cx="1276350" cy="360040"/>
          </a:xfrm>
          <a:prstGeom prst="rect">
            <a:avLst/>
          </a:prstGeom>
        </p:spPr>
      </p:pic>
      <p:sp>
        <p:nvSpPr>
          <p:cNvPr id="6" name="TextBox 5"/>
          <p:cNvSpPr txBox="1"/>
          <p:nvPr/>
        </p:nvSpPr>
        <p:spPr>
          <a:xfrm>
            <a:off x="611560" y="1268760"/>
            <a:ext cx="8196283" cy="5262979"/>
          </a:xfrm>
          <a:prstGeom prst="rect">
            <a:avLst/>
          </a:prstGeom>
          <a:noFill/>
        </p:spPr>
        <p:txBody>
          <a:bodyPr wrap="square" rtlCol="0">
            <a:spAutoFit/>
          </a:bodyPr>
          <a:lstStyle/>
          <a:p>
            <a:pPr>
              <a:lnSpc>
                <a:spcPct val="150000"/>
              </a:lnSpc>
            </a:pPr>
            <a:r>
              <a:rPr lang="id-ID" sz="2800" dirty="0" smtClean="0"/>
              <a:t>Sistem Digital</a:t>
            </a:r>
          </a:p>
          <a:p>
            <a:pPr>
              <a:lnSpc>
                <a:spcPct val="150000"/>
              </a:lnSpc>
            </a:pPr>
            <a:endParaRPr lang="id-ID" sz="2800" dirty="0" smtClean="0"/>
          </a:p>
          <a:p>
            <a:pPr>
              <a:lnSpc>
                <a:spcPct val="150000"/>
              </a:lnSpc>
            </a:pPr>
            <a:r>
              <a:rPr lang="id-ID" sz="2800" dirty="0" smtClean="0"/>
              <a:t>Sistem Digital diartikan sebagai sebuah perangkat keras atau perangkat lunak atau kombinasi dari keduanya yang berfungsi mengolah sinyal masukan (digital) dengan operasi-operasi matematik tertentu sehingga menjadi sinyal keluaran (digital) yang dikehendaki.</a:t>
            </a:r>
          </a:p>
        </p:txBody>
      </p:sp>
      <p:sp>
        <p:nvSpPr>
          <p:cNvPr id="7" name="TextBox 6"/>
          <p:cNvSpPr txBox="1"/>
          <p:nvPr/>
        </p:nvSpPr>
        <p:spPr>
          <a:xfrm>
            <a:off x="509862" y="251937"/>
            <a:ext cx="8196283" cy="584775"/>
          </a:xfrm>
          <a:prstGeom prst="rect">
            <a:avLst/>
          </a:prstGeom>
          <a:noFill/>
        </p:spPr>
        <p:txBody>
          <a:bodyPr wrap="square" rtlCol="0">
            <a:spAutoFit/>
          </a:bodyPr>
          <a:lstStyle/>
          <a:p>
            <a:r>
              <a:rPr lang="id-ID" sz="3200" b="1" dirty="0" smtClean="0"/>
              <a:t>Systems</a:t>
            </a:r>
            <a:endParaRPr lang="en-US" sz="3200" b="1" dirty="0" smtClean="0"/>
          </a:p>
        </p:txBody>
      </p:sp>
    </p:spTree>
    <p:extLst>
      <p:ext uri="{BB962C8B-B14F-4D97-AF65-F5344CB8AC3E}">
        <p14:creationId xmlns:p14="http://schemas.microsoft.com/office/powerpoint/2010/main" val="352605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id-ID" sz="3200" b="1" dirty="0" smtClean="0"/>
              <a:t>Systems</a:t>
            </a:r>
            <a:endParaRPr lang="en-US" sz="3200" b="1" dirty="0" smtClean="0"/>
          </a:p>
        </p:txBody>
      </p:sp>
      <p:pic>
        <p:nvPicPr>
          <p:cNvPr id="4" name="Picture 3"/>
          <p:cNvPicPr>
            <a:picLocks noChangeAspect="1"/>
          </p:cNvPicPr>
          <p:nvPr/>
        </p:nvPicPr>
        <p:blipFill>
          <a:blip r:embed="rId3"/>
          <a:stretch>
            <a:fillRect/>
          </a:stretch>
        </p:blipFill>
        <p:spPr>
          <a:xfrm>
            <a:off x="899592" y="5301208"/>
            <a:ext cx="1276350" cy="360040"/>
          </a:xfrm>
          <a:prstGeom prst="rect">
            <a:avLst/>
          </a:prstGeom>
        </p:spPr>
      </p:pic>
      <p:sp>
        <p:nvSpPr>
          <p:cNvPr id="6" name="TextBox 5"/>
          <p:cNvSpPr txBox="1"/>
          <p:nvPr/>
        </p:nvSpPr>
        <p:spPr>
          <a:xfrm>
            <a:off x="480173" y="1258882"/>
            <a:ext cx="8196283" cy="5078313"/>
          </a:xfrm>
          <a:prstGeom prst="rect">
            <a:avLst/>
          </a:prstGeom>
          <a:noFill/>
        </p:spPr>
        <p:txBody>
          <a:bodyPr wrap="square" rtlCol="0">
            <a:spAutoFit/>
          </a:bodyPr>
          <a:lstStyle/>
          <a:p>
            <a:pPr>
              <a:lnSpc>
                <a:spcPct val="150000"/>
              </a:lnSpc>
            </a:pPr>
            <a:r>
              <a:rPr lang="id-ID" dirty="0" smtClean="0">
                <a:sym typeface="Wingdings" panose="05000000000000000000" pitchFamily="2" charset="2"/>
              </a:rPr>
              <a:t>Definisi Linear System</a:t>
            </a:r>
          </a:p>
          <a:p>
            <a:pPr>
              <a:lnSpc>
                <a:spcPct val="150000"/>
              </a:lnSpc>
            </a:pPr>
            <a:r>
              <a:rPr lang="id-ID" dirty="0" smtClean="0">
                <a:sym typeface="Wingdings" panose="05000000000000000000" pitchFamily="2" charset="2"/>
              </a:rPr>
              <a:t>Sebuah sistem yang mengolah input dg operasi matematika yg konsisten, yaitu tidak tergantung waktu, suhu maupun nilai input.</a:t>
            </a:r>
          </a:p>
          <a:p>
            <a:pPr>
              <a:lnSpc>
                <a:spcPct val="150000"/>
              </a:lnSpc>
            </a:pPr>
            <a:endParaRPr lang="id-ID" dirty="0">
              <a:sym typeface="Wingdings" panose="05000000000000000000" pitchFamily="2" charset="2"/>
            </a:endParaRPr>
          </a:p>
          <a:p>
            <a:pPr>
              <a:lnSpc>
                <a:spcPct val="150000"/>
              </a:lnSpc>
            </a:pPr>
            <a:r>
              <a:rPr lang="id-ID" dirty="0">
                <a:sym typeface="Wingdings" panose="05000000000000000000" pitchFamily="2" charset="2"/>
              </a:rPr>
              <a:t>Sistem yg tdk linear menghasilkan sinyal cacat spt:</a:t>
            </a:r>
          </a:p>
          <a:p>
            <a:pPr>
              <a:lnSpc>
                <a:spcPct val="150000"/>
              </a:lnSpc>
            </a:pPr>
            <a:r>
              <a:rPr lang="id-ID" dirty="0">
                <a:sym typeface="Wingdings" panose="05000000000000000000" pitchFamily="2" charset="2"/>
              </a:rPr>
              <a:t>Clipping Effect, Severe Clipping Efect yg mghasilkan sinyal kotak, dan Zero Crossing </a:t>
            </a:r>
            <a:r>
              <a:rPr lang="id-ID" dirty="0" smtClean="0">
                <a:sym typeface="Wingdings" panose="05000000000000000000" pitchFamily="2" charset="2"/>
              </a:rPr>
              <a:t>Effect</a:t>
            </a:r>
          </a:p>
          <a:p>
            <a:pPr>
              <a:lnSpc>
                <a:spcPct val="150000"/>
              </a:lnSpc>
            </a:pPr>
            <a:endParaRPr lang="id-ID" dirty="0">
              <a:sym typeface="Wingdings" panose="05000000000000000000" pitchFamily="2" charset="2"/>
            </a:endParaRPr>
          </a:p>
          <a:p>
            <a:pPr>
              <a:lnSpc>
                <a:spcPct val="150000"/>
              </a:lnSpc>
            </a:pPr>
            <a:r>
              <a:rPr lang="id-ID" dirty="0">
                <a:sym typeface="Wingdings" panose="05000000000000000000" pitchFamily="2" charset="2"/>
              </a:rPr>
              <a:t>Penyebabnya a.l.: sifat transistor dan dioda (di dlam chip) sendiri yang memiliki karakter transfer ‘bawaan lahir’ yang non linear. Electrical engineer menyiasati itu dengan mengatur area transfer, memilih area yang linear.</a:t>
            </a:r>
          </a:p>
          <a:p>
            <a:pPr>
              <a:lnSpc>
                <a:spcPct val="150000"/>
              </a:lnSpc>
            </a:pPr>
            <a:r>
              <a:rPr lang="id-ID" dirty="0">
                <a:sym typeface="Wingdings" panose="05000000000000000000" pitchFamily="2" charset="2"/>
              </a:rPr>
              <a:t>Bahan semikonduktor utk chips: Si + B, Ga + </a:t>
            </a:r>
            <a:r>
              <a:rPr lang="id-ID" dirty="0" smtClean="0">
                <a:sym typeface="Wingdings" panose="05000000000000000000" pitchFamily="2" charset="2"/>
              </a:rPr>
              <a:t>As</a:t>
            </a:r>
          </a:p>
        </p:txBody>
      </p:sp>
    </p:spTree>
    <p:extLst>
      <p:ext uri="{BB962C8B-B14F-4D97-AF65-F5344CB8AC3E}">
        <p14:creationId xmlns:p14="http://schemas.microsoft.com/office/powerpoint/2010/main" val="40825262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9862" y="1124744"/>
            <a:ext cx="8526634" cy="4524315"/>
          </a:xfrm>
          <a:prstGeom prst="rect">
            <a:avLst/>
          </a:prstGeom>
          <a:noFill/>
        </p:spPr>
        <p:txBody>
          <a:bodyPr wrap="square" rtlCol="0">
            <a:spAutoFit/>
          </a:bodyPr>
          <a:lstStyle/>
          <a:p>
            <a:pPr>
              <a:lnSpc>
                <a:spcPct val="150000"/>
              </a:lnSpc>
            </a:pPr>
            <a:r>
              <a:rPr lang="id-ID" sz="1600" b="1" dirty="0" smtClean="0"/>
              <a:t>Signal (Sinyal)</a:t>
            </a:r>
          </a:p>
          <a:p>
            <a:pPr>
              <a:lnSpc>
                <a:spcPct val="150000"/>
              </a:lnSpc>
            </a:pPr>
            <a:endParaRPr lang="id-ID" sz="1600" dirty="0" smtClean="0"/>
          </a:p>
          <a:p>
            <a:pPr>
              <a:lnSpc>
                <a:spcPct val="150000"/>
              </a:lnSpc>
            </a:pPr>
            <a:r>
              <a:rPr lang="id-ID" sz="1600" dirty="0" smtClean="0"/>
              <a:t>Adalah representasi dari sebuah parameter yang nilainya berubah-ubah terhadap parameter lain.</a:t>
            </a:r>
          </a:p>
          <a:p>
            <a:pPr>
              <a:lnSpc>
                <a:spcPct val="150000"/>
              </a:lnSpc>
            </a:pPr>
            <a:endParaRPr lang="id-ID" sz="1600" dirty="0"/>
          </a:p>
          <a:p>
            <a:pPr>
              <a:lnSpc>
                <a:spcPct val="150000"/>
              </a:lnSpc>
            </a:pPr>
            <a:r>
              <a:rPr lang="id-ID" sz="1600" dirty="0" smtClean="0"/>
              <a:t>Contoh:</a:t>
            </a:r>
          </a:p>
          <a:p>
            <a:pPr>
              <a:lnSpc>
                <a:spcPct val="150000"/>
              </a:lnSpc>
            </a:pPr>
            <a:r>
              <a:rPr lang="id-ID" sz="1600" dirty="0" smtClean="0"/>
              <a:t>Berikut ini adalah sinyal sinusoidal yang menggambarkan tekanan udara di sebuah ruangan yang berubah-ubah dari waktu ke waktu.</a:t>
            </a:r>
          </a:p>
          <a:p>
            <a:pPr>
              <a:lnSpc>
                <a:spcPct val="150000"/>
              </a:lnSpc>
            </a:pPr>
            <a:endParaRPr lang="id-ID" sz="1600" dirty="0"/>
          </a:p>
          <a:p>
            <a:pPr>
              <a:lnSpc>
                <a:spcPct val="150000"/>
              </a:lnSpc>
            </a:pPr>
            <a:r>
              <a:rPr lang="id-ID" sz="1600" dirty="0" smtClean="0"/>
              <a:t> </a:t>
            </a:r>
            <a:endParaRPr lang="id-ID" sz="1600" dirty="0"/>
          </a:p>
          <a:p>
            <a:pPr>
              <a:lnSpc>
                <a:spcPct val="150000"/>
              </a:lnSpc>
            </a:pPr>
            <a:endParaRPr lang="id-ID" sz="1600" dirty="0" smtClean="0"/>
          </a:p>
          <a:p>
            <a:pPr>
              <a:lnSpc>
                <a:spcPct val="150000"/>
              </a:lnSpc>
            </a:pPr>
            <a:endParaRPr lang="id-ID" sz="1600" dirty="0"/>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id-ID" sz="3200" b="1" dirty="0" smtClean="0"/>
              <a:t>Signals</a:t>
            </a:r>
            <a:endParaRPr lang="en-US" sz="3200" b="1" dirty="0" smtClean="0"/>
          </a:p>
        </p:txBody>
      </p:sp>
      <p:pic>
        <p:nvPicPr>
          <p:cNvPr id="3076" name="Picture 4" descr="http://www.sfu.ca/sonic-studio/handbook/Graphics/Sine_Wav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875" y="4509120"/>
            <a:ext cx="3438053"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342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9862" y="1124744"/>
            <a:ext cx="8526634" cy="4199611"/>
          </a:xfrm>
          <a:prstGeom prst="rect">
            <a:avLst/>
          </a:prstGeom>
          <a:noFill/>
        </p:spPr>
        <p:txBody>
          <a:bodyPr wrap="square" rtlCol="0">
            <a:spAutoFit/>
          </a:bodyPr>
          <a:lstStyle/>
          <a:p>
            <a:pPr>
              <a:lnSpc>
                <a:spcPct val="150000"/>
              </a:lnSpc>
            </a:pPr>
            <a:r>
              <a:rPr lang="id-ID" sz="2000" dirty="0" smtClean="0"/>
              <a:t>Beberapa jenis sinyal  yang populer:</a:t>
            </a:r>
          </a:p>
          <a:p>
            <a:pPr>
              <a:lnSpc>
                <a:spcPct val="150000"/>
              </a:lnSpc>
            </a:pPr>
            <a:endParaRPr lang="id-ID" sz="2000" dirty="0"/>
          </a:p>
          <a:p>
            <a:pPr>
              <a:lnSpc>
                <a:spcPct val="150000"/>
              </a:lnSpc>
            </a:pPr>
            <a:r>
              <a:rPr lang="id-ID" sz="2000" dirty="0" smtClean="0"/>
              <a:t>Sound:		20-20 kHz</a:t>
            </a:r>
          </a:p>
          <a:p>
            <a:pPr>
              <a:lnSpc>
                <a:spcPct val="150000"/>
              </a:lnSpc>
            </a:pPr>
            <a:r>
              <a:rPr lang="id-ID" sz="2000" dirty="0" smtClean="0"/>
              <a:t>Infrasonic:	&lt;20 Hz</a:t>
            </a:r>
          </a:p>
          <a:p>
            <a:pPr>
              <a:lnSpc>
                <a:spcPct val="150000"/>
              </a:lnSpc>
            </a:pPr>
            <a:r>
              <a:rPr lang="id-ID" sz="2000" dirty="0" smtClean="0"/>
              <a:t>Ultrasonic:	&gt;20 kHz</a:t>
            </a:r>
          </a:p>
          <a:p>
            <a:pPr>
              <a:lnSpc>
                <a:spcPct val="150000"/>
              </a:lnSpc>
            </a:pPr>
            <a:r>
              <a:rPr lang="id-ID" sz="2000" dirty="0" smtClean="0"/>
              <a:t>Visible Lights:	4000 – 7000 A</a:t>
            </a:r>
          </a:p>
          <a:p>
            <a:pPr>
              <a:lnSpc>
                <a:spcPct val="150000"/>
              </a:lnSpc>
            </a:pPr>
            <a:r>
              <a:rPr lang="id-ID" sz="2000" dirty="0" smtClean="0"/>
              <a:t>IR:		?</a:t>
            </a:r>
          </a:p>
          <a:p>
            <a:pPr>
              <a:lnSpc>
                <a:spcPct val="150000"/>
              </a:lnSpc>
            </a:pPr>
            <a:r>
              <a:rPr lang="id-ID" sz="2000" dirty="0" smtClean="0"/>
              <a:t>FIR:		?</a:t>
            </a:r>
          </a:p>
          <a:p>
            <a:pPr>
              <a:lnSpc>
                <a:spcPct val="150000"/>
              </a:lnSpc>
            </a:pPr>
            <a:r>
              <a:rPr lang="id-ID" sz="2000" dirty="0" smtClean="0"/>
              <a:t>(uv):		?</a:t>
            </a:r>
            <a:endParaRPr lang="en-US" sz="2000" dirty="0" smtClean="0"/>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id-ID" sz="3200" b="1" dirty="0" smtClean="0"/>
              <a:t>Signals</a:t>
            </a:r>
            <a:endParaRPr lang="en-US" sz="3200" b="1" dirty="0" smtClean="0"/>
          </a:p>
        </p:txBody>
      </p:sp>
    </p:spTree>
    <p:extLst>
      <p:ext uri="{BB962C8B-B14F-4D97-AF65-F5344CB8AC3E}">
        <p14:creationId xmlns:p14="http://schemas.microsoft.com/office/powerpoint/2010/main" val="3363933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9862" y="1143988"/>
            <a:ext cx="8526634" cy="4661276"/>
          </a:xfrm>
          <a:prstGeom prst="rect">
            <a:avLst/>
          </a:prstGeom>
          <a:noFill/>
        </p:spPr>
        <p:txBody>
          <a:bodyPr wrap="square" rtlCol="0">
            <a:spAutoFit/>
          </a:bodyPr>
          <a:lstStyle/>
          <a:p>
            <a:pPr>
              <a:lnSpc>
                <a:spcPct val="150000"/>
              </a:lnSpc>
            </a:pPr>
            <a:r>
              <a:rPr lang="id-ID" sz="2000" dirty="0" smtClean="0"/>
              <a:t>Di </a:t>
            </a:r>
            <a:r>
              <a:rPr lang="id-ID" sz="2000" dirty="0"/>
              <a:t>dalam electronics / IT, </a:t>
            </a:r>
            <a:r>
              <a:rPr lang="id-ID" sz="2000" dirty="0" smtClean="0"/>
              <a:t>dibahas satu jenis sinyal saja, yaitu sinyal listrik, yang sesungguhnya merupakan tegangan </a:t>
            </a:r>
            <a:r>
              <a:rPr lang="id-ID" sz="2000" dirty="0"/>
              <a:t>yang berubah-ubah dari waktu ke waktu. </a:t>
            </a:r>
          </a:p>
          <a:p>
            <a:pPr>
              <a:lnSpc>
                <a:spcPct val="150000"/>
              </a:lnSpc>
            </a:pPr>
            <a:endParaRPr lang="id-ID" sz="2000" dirty="0"/>
          </a:p>
          <a:p>
            <a:pPr>
              <a:lnSpc>
                <a:spcPct val="150000"/>
              </a:lnSpc>
            </a:pPr>
            <a:r>
              <a:rPr lang="id-ID" sz="2000" dirty="0" smtClean="0"/>
              <a:t>Oleh karena itu, semua btk </a:t>
            </a:r>
            <a:r>
              <a:rPr lang="id-ID" sz="2000" i="1" dirty="0" smtClean="0"/>
              <a:t>signal</a:t>
            </a:r>
            <a:r>
              <a:rPr lang="id-ID" sz="2000" dirty="0" smtClean="0"/>
              <a:t> harus diubah dahulu menjadi </a:t>
            </a:r>
            <a:r>
              <a:rPr lang="id-ID" sz="2000" i="1" dirty="0" smtClean="0"/>
              <a:t>electrical signals,</a:t>
            </a:r>
            <a:r>
              <a:rPr lang="id-ID" sz="2000" dirty="0" smtClean="0"/>
              <a:t> baru bisa diolah dg </a:t>
            </a:r>
            <a:r>
              <a:rPr lang="id-ID" sz="2000" i="1" dirty="0" smtClean="0"/>
              <a:t>DSP (Digital Signal Processing).</a:t>
            </a:r>
          </a:p>
          <a:p>
            <a:pPr>
              <a:lnSpc>
                <a:spcPct val="150000"/>
              </a:lnSpc>
            </a:pPr>
            <a:endParaRPr lang="id-ID" sz="2000" dirty="0" smtClean="0"/>
          </a:p>
          <a:p>
            <a:pPr>
              <a:lnSpc>
                <a:spcPct val="150000"/>
              </a:lnSpc>
            </a:pPr>
            <a:r>
              <a:rPr lang="id-ID" sz="2000" dirty="0" smtClean="0"/>
              <a:t>Catatan</a:t>
            </a:r>
          </a:p>
          <a:p>
            <a:pPr>
              <a:lnSpc>
                <a:spcPct val="150000"/>
              </a:lnSpc>
            </a:pPr>
            <a:r>
              <a:rPr lang="id-ID" sz="2000" dirty="0" smtClean="0"/>
              <a:t>Gelombang radio pada link therestrial maupun satellite sudah berbentul electrical signal. </a:t>
            </a:r>
            <a:endParaRPr lang="en-US" sz="2000" dirty="0" smtClean="0"/>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id-ID" sz="3200" b="1" dirty="0" smtClean="0"/>
              <a:t>Signals</a:t>
            </a:r>
            <a:endParaRPr lang="en-US" sz="3200" b="1" dirty="0" smtClean="0"/>
          </a:p>
        </p:txBody>
      </p:sp>
    </p:spTree>
    <p:extLst>
      <p:ext uri="{BB962C8B-B14F-4D97-AF65-F5344CB8AC3E}">
        <p14:creationId xmlns:p14="http://schemas.microsoft.com/office/powerpoint/2010/main" val="5388991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9862" y="1052736"/>
            <a:ext cx="8526634" cy="4247317"/>
          </a:xfrm>
          <a:prstGeom prst="rect">
            <a:avLst/>
          </a:prstGeom>
          <a:noFill/>
        </p:spPr>
        <p:txBody>
          <a:bodyPr wrap="square" rtlCol="0">
            <a:spAutoFit/>
          </a:bodyPr>
          <a:lstStyle/>
          <a:p>
            <a:pPr>
              <a:lnSpc>
                <a:spcPct val="150000"/>
              </a:lnSpc>
            </a:pPr>
            <a:r>
              <a:rPr lang="id-ID" sz="2000" dirty="0" smtClean="0"/>
              <a:t>Sedangkan sinyal elektrik pada electronics / IT itu sendiri terdiri dari dua macam, yaitu:</a:t>
            </a:r>
          </a:p>
          <a:p>
            <a:pPr>
              <a:lnSpc>
                <a:spcPct val="150000"/>
              </a:lnSpc>
            </a:pPr>
            <a:endParaRPr lang="id-ID" sz="2000" dirty="0"/>
          </a:p>
          <a:p>
            <a:pPr marL="457200" indent="-457200">
              <a:lnSpc>
                <a:spcPct val="150000"/>
              </a:lnSpc>
              <a:buAutoNum type="arabicPeriod"/>
            </a:pPr>
            <a:r>
              <a:rPr lang="id-ID" sz="2000" dirty="0" smtClean="0"/>
              <a:t>Analogue Signals</a:t>
            </a:r>
          </a:p>
          <a:p>
            <a:pPr marL="457200" indent="-457200">
              <a:lnSpc>
                <a:spcPct val="150000"/>
              </a:lnSpc>
              <a:buAutoNum type="arabicPeriod"/>
            </a:pPr>
            <a:endParaRPr lang="id-ID" sz="2000" dirty="0"/>
          </a:p>
          <a:p>
            <a:pPr marL="457200" indent="-457200">
              <a:lnSpc>
                <a:spcPct val="150000"/>
              </a:lnSpc>
              <a:buAutoNum type="arabicPeriod"/>
            </a:pPr>
            <a:endParaRPr lang="id-ID" sz="2000" dirty="0" smtClean="0"/>
          </a:p>
          <a:p>
            <a:pPr marL="457200" indent="-457200">
              <a:lnSpc>
                <a:spcPct val="150000"/>
              </a:lnSpc>
              <a:buAutoNum type="arabicPeriod"/>
            </a:pPr>
            <a:endParaRPr lang="id-ID" sz="2000" dirty="0"/>
          </a:p>
          <a:p>
            <a:pPr marL="457200" indent="-457200">
              <a:lnSpc>
                <a:spcPct val="150000"/>
              </a:lnSpc>
              <a:buAutoNum type="arabicPeriod"/>
            </a:pPr>
            <a:endParaRPr lang="id-ID" sz="2000" dirty="0" smtClean="0"/>
          </a:p>
          <a:p>
            <a:pPr marL="457200" indent="-457200">
              <a:lnSpc>
                <a:spcPct val="150000"/>
              </a:lnSpc>
              <a:buAutoNum type="arabicPeriod"/>
            </a:pPr>
            <a:r>
              <a:rPr lang="id-ID" sz="2000" dirty="0" smtClean="0"/>
              <a:t>Digital Signals</a:t>
            </a:r>
            <a:endParaRPr lang="en-US" sz="2000" dirty="0" smtClean="0"/>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id-ID" sz="3200" b="1" dirty="0" smtClean="0"/>
              <a:t>Signals</a:t>
            </a:r>
            <a:endParaRPr lang="en-US" sz="3200" b="1" dirty="0" smtClean="0"/>
          </a:p>
        </p:txBody>
      </p:sp>
      <p:pic>
        <p:nvPicPr>
          <p:cNvPr id="4098" name="Picture 2" descr="http://3.bp.blogspot.com/_1ekTff98pVc/S7vVvL9dhFI/AAAAAAAAAEc/4HbS0TSpz7c/s320/Snap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2" y="3068960"/>
            <a:ext cx="214312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2987824" y="3356992"/>
            <a:ext cx="2852933" cy="821805"/>
          </a:xfrm>
          <a:prstGeom prst="rect">
            <a:avLst/>
          </a:prstGeom>
        </p:spPr>
      </p:pic>
      <p:pic>
        <p:nvPicPr>
          <p:cNvPr id="6" name="Picture 5"/>
          <p:cNvPicPr>
            <a:picLocks noChangeAspect="1"/>
          </p:cNvPicPr>
          <p:nvPr/>
        </p:nvPicPr>
        <p:blipFill>
          <a:blip r:embed="rId5"/>
          <a:stretch>
            <a:fillRect/>
          </a:stretch>
        </p:blipFill>
        <p:spPr>
          <a:xfrm>
            <a:off x="6012160" y="3140968"/>
            <a:ext cx="2917059" cy="1080120"/>
          </a:xfrm>
          <a:prstGeom prst="rect">
            <a:avLst/>
          </a:prstGeom>
        </p:spPr>
      </p:pic>
      <p:pic>
        <p:nvPicPr>
          <p:cNvPr id="7" name="Picture 6"/>
          <p:cNvPicPr>
            <a:picLocks noChangeAspect="1"/>
          </p:cNvPicPr>
          <p:nvPr/>
        </p:nvPicPr>
        <p:blipFill>
          <a:blip r:embed="rId6"/>
          <a:stretch>
            <a:fillRect/>
          </a:stretch>
        </p:blipFill>
        <p:spPr>
          <a:xfrm>
            <a:off x="2843808" y="4853698"/>
            <a:ext cx="4848225" cy="1971675"/>
          </a:xfrm>
          <a:prstGeom prst="rect">
            <a:avLst/>
          </a:prstGeom>
        </p:spPr>
      </p:pic>
    </p:spTree>
    <p:extLst>
      <p:ext uri="{BB962C8B-B14F-4D97-AF65-F5344CB8AC3E}">
        <p14:creationId xmlns:p14="http://schemas.microsoft.com/office/powerpoint/2010/main" val="1776511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0219" y="1124744"/>
            <a:ext cx="8196283" cy="6740307"/>
          </a:xfrm>
          <a:prstGeom prst="rect">
            <a:avLst/>
          </a:prstGeom>
          <a:noFill/>
        </p:spPr>
        <p:txBody>
          <a:bodyPr wrap="square" rtlCol="0">
            <a:spAutoFit/>
          </a:bodyPr>
          <a:lstStyle/>
          <a:p>
            <a:pPr>
              <a:lnSpc>
                <a:spcPct val="150000"/>
              </a:lnSpc>
            </a:pPr>
            <a:r>
              <a:rPr lang="id-ID" sz="1600" b="1" dirty="0" smtClean="0"/>
              <a:t>Clock</a:t>
            </a:r>
          </a:p>
          <a:p>
            <a:pPr>
              <a:lnSpc>
                <a:spcPct val="150000"/>
              </a:lnSpc>
            </a:pPr>
            <a:r>
              <a:rPr lang="id-ID" sz="1600" dirty="0" smtClean="0"/>
              <a:t>Adalah sinyal paling dasar pd sistem digital / komputer yang berfungsi memberi aba-aba agar semua proses di sistem tsb berjalan seirama.</a:t>
            </a:r>
          </a:p>
          <a:p>
            <a:pPr>
              <a:lnSpc>
                <a:spcPct val="150000"/>
              </a:lnSpc>
            </a:pPr>
            <a:r>
              <a:rPr lang="id-ID" sz="1600" dirty="0" smtClean="0"/>
              <a:t>Bila tdk seirama maka akan terjadi chaos pada operasi matematikanya, artinya outputnya akan salah. </a:t>
            </a:r>
            <a:r>
              <a:rPr lang="id-ID" sz="1600" dirty="0" smtClean="0">
                <a:sym typeface="Wingdings" panose="05000000000000000000" pitchFamily="2" charset="2"/>
              </a:rPr>
              <a:t> bisa dicontohkan dengan gambar.</a:t>
            </a:r>
          </a:p>
          <a:p>
            <a:pPr>
              <a:lnSpc>
                <a:spcPct val="150000"/>
              </a:lnSpc>
            </a:pPr>
            <a:r>
              <a:rPr lang="id-ID" sz="1600" dirty="0" smtClean="0">
                <a:sym typeface="Wingdings" panose="05000000000000000000" pitchFamily="2" charset="2"/>
              </a:rPr>
              <a:t>Sinyal sinus dihasilkan oleh X-Tal kemudian diubah mjd sinyal kotak oleh sirkit atau chips. </a:t>
            </a:r>
          </a:p>
          <a:p>
            <a:pPr>
              <a:lnSpc>
                <a:spcPct val="150000"/>
              </a:lnSpc>
            </a:pPr>
            <a:endParaRPr lang="id-ID" sz="1600" dirty="0">
              <a:sym typeface="Wingdings" panose="05000000000000000000" pitchFamily="2" charset="2"/>
            </a:endParaRPr>
          </a:p>
          <a:p>
            <a:pPr>
              <a:lnSpc>
                <a:spcPct val="150000"/>
              </a:lnSpc>
            </a:pPr>
            <a:r>
              <a:rPr lang="id-ID" sz="1600" dirty="0" smtClean="0">
                <a:sym typeface="Wingdings" panose="05000000000000000000" pitchFamily="2" charset="2"/>
              </a:rPr>
              <a:t>Laptop 2,2 Ghz artinya memiliki clock dg kecepatan 2,2 miliar kali per detik.</a:t>
            </a:r>
          </a:p>
          <a:p>
            <a:pPr>
              <a:lnSpc>
                <a:spcPct val="150000"/>
              </a:lnSpc>
            </a:pPr>
            <a:r>
              <a:rPr lang="id-ID" sz="1600" dirty="0" smtClean="0">
                <a:sym typeface="Wingdings" panose="05000000000000000000" pitchFamily="2" charset="2"/>
              </a:rPr>
              <a:t>Kecepatan proses pd sistem tidak bisa melampaui kecepatan clock, maksimal sama dg kecepatan clock, sedangkan pada prakteknya merupakan kecepatan clock dibadi dg bilangan integer, misalnya dibagi 2, 4, 8, 16, 32, 64, dst.</a:t>
            </a:r>
          </a:p>
          <a:p>
            <a:pPr>
              <a:lnSpc>
                <a:spcPct val="150000"/>
              </a:lnSpc>
            </a:pPr>
            <a:endParaRPr lang="id-ID" sz="1600" dirty="0">
              <a:sym typeface="Wingdings" panose="05000000000000000000" pitchFamily="2" charset="2"/>
            </a:endParaRPr>
          </a:p>
          <a:p>
            <a:pPr>
              <a:lnSpc>
                <a:spcPct val="150000"/>
              </a:lnSpc>
            </a:pPr>
            <a:r>
              <a:rPr lang="id-ID" sz="1600" dirty="0" smtClean="0">
                <a:sym typeface="Wingdings" panose="05000000000000000000" pitchFamily="2" charset="2"/>
              </a:rPr>
              <a:t>Clock 2,2 GHz, dg Windows 8 dg 64 bits artinya kecepatan maksimalnya adalah 64 jt code per detik. </a:t>
            </a:r>
          </a:p>
          <a:p>
            <a:pPr>
              <a:lnSpc>
                <a:spcPct val="150000"/>
              </a:lnSpc>
            </a:pPr>
            <a:endParaRPr lang="id-ID" sz="1600" dirty="0">
              <a:sym typeface="Wingdings" panose="05000000000000000000" pitchFamily="2" charset="2"/>
            </a:endParaRPr>
          </a:p>
          <a:p>
            <a:pPr>
              <a:lnSpc>
                <a:spcPct val="150000"/>
              </a:lnSpc>
            </a:pPr>
            <a:endParaRPr lang="id-ID" sz="1600" dirty="0" smtClean="0">
              <a:sym typeface="Wingdings" panose="05000000000000000000" pitchFamily="2" charset="2"/>
            </a:endParaRPr>
          </a:p>
          <a:p>
            <a:pPr>
              <a:lnSpc>
                <a:spcPct val="150000"/>
              </a:lnSpc>
            </a:pPr>
            <a:endParaRPr lang="id-ID" sz="1600" dirty="0" smtClean="0">
              <a:sym typeface="Wingdings" panose="05000000000000000000" pitchFamily="2" charset="2"/>
            </a:endParaRPr>
          </a:p>
          <a:p>
            <a:pPr>
              <a:lnSpc>
                <a:spcPct val="150000"/>
              </a:lnSpc>
            </a:pPr>
            <a:r>
              <a:rPr lang="id-ID" sz="1600" dirty="0" smtClean="0"/>
              <a:t> </a:t>
            </a:r>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id-ID" sz="3200" b="1" dirty="0" smtClean="0"/>
              <a:t>Signals</a:t>
            </a:r>
            <a:endParaRPr lang="en-US" sz="3200" b="1" dirty="0" smtClean="0"/>
          </a:p>
        </p:txBody>
      </p:sp>
    </p:spTree>
    <p:extLst>
      <p:ext uri="{BB962C8B-B14F-4D97-AF65-F5344CB8AC3E}">
        <p14:creationId xmlns:p14="http://schemas.microsoft.com/office/powerpoint/2010/main" val="4101915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99592" y="2132856"/>
            <a:ext cx="7632848" cy="920252"/>
          </a:xfrm>
          <a:prstGeom prst="rect">
            <a:avLst/>
          </a:prstGeom>
          <a:noFill/>
        </p:spPr>
        <p:txBody>
          <a:bodyPr wrap="square" rtlCol="0">
            <a:spAutoFit/>
          </a:bodyPr>
          <a:lstStyle/>
          <a:p>
            <a:pPr algn="ctr">
              <a:lnSpc>
                <a:spcPct val="150000"/>
              </a:lnSpc>
            </a:pPr>
            <a:r>
              <a:rPr lang="en-US" sz="4000" b="1" dirty="0" smtClean="0">
                <a:solidFill>
                  <a:srgbClr val="0000FF"/>
                </a:solidFill>
              </a:rPr>
              <a:t>P</a:t>
            </a:r>
            <a:r>
              <a:rPr lang="id-ID" sz="4000" b="1" dirty="0" smtClean="0">
                <a:solidFill>
                  <a:srgbClr val="0000FF"/>
                </a:solidFill>
              </a:rPr>
              <a:t>endahuluan</a:t>
            </a:r>
          </a:p>
        </p:txBody>
      </p:sp>
    </p:spTree>
    <p:extLst>
      <p:ext uri="{BB962C8B-B14F-4D97-AF65-F5344CB8AC3E}">
        <p14:creationId xmlns:p14="http://schemas.microsoft.com/office/powerpoint/2010/main" val="41711610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9862" y="251937"/>
            <a:ext cx="8196283" cy="584775"/>
          </a:xfrm>
          <a:prstGeom prst="rect">
            <a:avLst/>
          </a:prstGeom>
          <a:noFill/>
        </p:spPr>
        <p:txBody>
          <a:bodyPr wrap="square" rtlCol="0">
            <a:spAutoFit/>
          </a:bodyPr>
          <a:lstStyle/>
          <a:p>
            <a:r>
              <a:rPr lang="id-ID" sz="3200" b="1" dirty="0" smtClean="0"/>
              <a:t>Signals</a:t>
            </a:r>
            <a:endParaRPr lang="en-US" sz="3200" b="1" dirty="0" smtClean="0"/>
          </a:p>
        </p:txBody>
      </p:sp>
      <p:sp>
        <p:nvSpPr>
          <p:cNvPr id="15" name="TextBox 14"/>
          <p:cNvSpPr txBox="1"/>
          <p:nvPr/>
        </p:nvSpPr>
        <p:spPr>
          <a:xfrm>
            <a:off x="509861" y="1187257"/>
            <a:ext cx="8196283" cy="5324535"/>
          </a:xfrm>
          <a:prstGeom prst="rect">
            <a:avLst/>
          </a:prstGeom>
          <a:noFill/>
        </p:spPr>
        <p:txBody>
          <a:bodyPr wrap="square" rtlCol="0">
            <a:spAutoFit/>
          </a:bodyPr>
          <a:lstStyle/>
          <a:p>
            <a:r>
              <a:rPr lang="id-ID" sz="2000" dirty="0" smtClean="0"/>
              <a:t>Students:</a:t>
            </a:r>
          </a:p>
          <a:p>
            <a:endParaRPr lang="id-ID" sz="2000" dirty="0"/>
          </a:p>
          <a:p>
            <a:r>
              <a:rPr lang="id-ID" sz="2000" dirty="0" smtClean="0"/>
              <a:t>To understand terms commonly used in the science of signal processing such as:</a:t>
            </a:r>
          </a:p>
          <a:p>
            <a:endParaRPr lang="id-ID" sz="2000" dirty="0" smtClean="0"/>
          </a:p>
          <a:p>
            <a:pPr marL="285750" indent="-285750">
              <a:buFont typeface="Wingdings" panose="05000000000000000000" pitchFamily="2" charset="2"/>
              <a:buChar char="§"/>
            </a:pPr>
            <a:r>
              <a:rPr lang="id-ID" sz="2000" dirty="0" smtClean="0"/>
              <a:t>Random Noise: White Noise, 1/f Noise</a:t>
            </a:r>
          </a:p>
          <a:p>
            <a:endParaRPr lang="id-ID" sz="2000" dirty="0" smtClean="0"/>
          </a:p>
          <a:p>
            <a:pPr marL="285750" indent="-285750">
              <a:buFont typeface="Wingdings" panose="05000000000000000000" pitchFamily="2" charset="2"/>
              <a:buChar char="§"/>
            </a:pPr>
            <a:r>
              <a:rPr lang="id-ID" sz="2000" dirty="0" smtClean="0"/>
              <a:t>Window: Hamming Window, Rectangular Window, etc</a:t>
            </a:r>
          </a:p>
          <a:p>
            <a:endParaRPr lang="id-ID" sz="2000" dirty="0" smtClean="0"/>
          </a:p>
          <a:p>
            <a:pPr marL="285750" indent="-285750">
              <a:buFont typeface="Wingdings" panose="05000000000000000000" pitchFamily="2" charset="2"/>
              <a:buChar char="§"/>
            </a:pPr>
            <a:r>
              <a:rPr lang="id-ID" sz="2000" dirty="0" smtClean="0"/>
              <a:t>Interferring Signals such as Powerline Signals, Microphonic Signals, TV Broadcast Signals, Radio Broadcast Signals, Ship Propellers</a:t>
            </a:r>
          </a:p>
          <a:p>
            <a:endParaRPr lang="id-ID" sz="2000" dirty="0" smtClean="0"/>
          </a:p>
          <a:p>
            <a:pPr marL="285750" indent="-285750">
              <a:buFont typeface="Wingdings" panose="05000000000000000000" pitchFamily="2" charset="2"/>
              <a:buChar char="§"/>
            </a:pPr>
            <a:r>
              <a:rPr lang="id-ID" sz="2000" dirty="0" smtClean="0"/>
              <a:t>The Real Signals (The observed signals)</a:t>
            </a:r>
          </a:p>
          <a:p>
            <a:endParaRPr lang="id-ID" sz="2000" dirty="0" smtClean="0"/>
          </a:p>
          <a:p>
            <a:pPr marL="285750" indent="-285750">
              <a:buFont typeface="Wingdings" panose="05000000000000000000" pitchFamily="2" charset="2"/>
              <a:buChar char="§"/>
            </a:pPr>
            <a:r>
              <a:rPr lang="id-ID" sz="2000" dirty="0" smtClean="0"/>
              <a:t>Fundamental Signal and Harmonic Signals</a:t>
            </a:r>
            <a:endParaRPr lang="id-ID" sz="2000" dirty="0"/>
          </a:p>
          <a:p>
            <a:pPr marL="285750" indent="-285750">
              <a:buFont typeface="Wingdings" panose="05000000000000000000" pitchFamily="2" charset="2"/>
              <a:buChar char="§"/>
            </a:pPr>
            <a:endParaRPr lang="id-ID" sz="2000" dirty="0"/>
          </a:p>
          <a:p>
            <a:pPr marL="285750" indent="-285750">
              <a:buFont typeface="Wingdings" panose="05000000000000000000" pitchFamily="2" charset="2"/>
              <a:buChar char="§"/>
            </a:pPr>
            <a:r>
              <a:rPr lang="id-ID" sz="2000" dirty="0" smtClean="0"/>
              <a:t>To refresh the understanding of samples and frequency</a:t>
            </a:r>
            <a:endParaRPr lang="en-US" sz="2000" dirty="0"/>
          </a:p>
        </p:txBody>
      </p:sp>
    </p:spTree>
    <p:extLst>
      <p:ext uri="{BB962C8B-B14F-4D97-AF65-F5344CB8AC3E}">
        <p14:creationId xmlns:p14="http://schemas.microsoft.com/office/powerpoint/2010/main" val="13482145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id-ID" sz="3200" b="1" dirty="0" smtClean="0"/>
              <a:t>Signals</a:t>
            </a:r>
            <a:endParaRPr lang="en-US" sz="3200" b="1" dirty="0" smtClean="0"/>
          </a:p>
        </p:txBody>
      </p:sp>
      <p:pic>
        <p:nvPicPr>
          <p:cNvPr id="4" name="Picture 3"/>
          <p:cNvPicPr>
            <a:picLocks noChangeAspect="1"/>
          </p:cNvPicPr>
          <p:nvPr/>
        </p:nvPicPr>
        <p:blipFill>
          <a:blip r:embed="rId3"/>
          <a:stretch>
            <a:fillRect/>
          </a:stretch>
        </p:blipFill>
        <p:spPr>
          <a:xfrm>
            <a:off x="899592" y="5301208"/>
            <a:ext cx="1276350" cy="360040"/>
          </a:xfrm>
          <a:prstGeom prst="rect">
            <a:avLst/>
          </a:prstGeom>
        </p:spPr>
      </p:pic>
      <p:sp>
        <p:nvSpPr>
          <p:cNvPr id="6" name="TextBox 5"/>
          <p:cNvSpPr txBox="1"/>
          <p:nvPr/>
        </p:nvSpPr>
        <p:spPr>
          <a:xfrm>
            <a:off x="683568" y="1124744"/>
            <a:ext cx="8196283" cy="5632311"/>
          </a:xfrm>
          <a:prstGeom prst="rect">
            <a:avLst/>
          </a:prstGeom>
          <a:noFill/>
        </p:spPr>
        <p:txBody>
          <a:bodyPr wrap="square" rtlCol="0">
            <a:spAutoFit/>
          </a:bodyPr>
          <a:lstStyle/>
          <a:p>
            <a:pPr>
              <a:lnSpc>
                <a:spcPct val="150000"/>
              </a:lnSpc>
            </a:pPr>
            <a:r>
              <a:rPr lang="id-ID" sz="2400" dirty="0" smtClean="0"/>
              <a:t>If a continuous </a:t>
            </a:r>
            <a:r>
              <a:rPr lang="id-ID" sz="2400" dirty="0"/>
              <a:t>s</a:t>
            </a:r>
            <a:r>
              <a:rPr lang="id-ID" sz="2400" dirty="0" smtClean="0"/>
              <a:t>ignal is sampled by a ADC it will become several discrete signals.</a:t>
            </a:r>
          </a:p>
          <a:p>
            <a:pPr>
              <a:lnSpc>
                <a:spcPct val="150000"/>
              </a:lnSpc>
            </a:pPr>
            <a:endParaRPr lang="id-ID" sz="2400" dirty="0"/>
          </a:p>
          <a:p>
            <a:pPr>
              <a:lnSpc>
                <a:spcPct val="150000"/>
              </a:lnSpc>
            </a:pPr>
            <a:r>
              <a:rPr lang="id-ID" sz="2400" dirty="0" smtClean="0"/>
              <a:t>Example: </a:t>
            </a:r>
          </a:p>
          <a:p>
            <a:pPr>
              <a:lnSpc>
                <a:spcPct val="150000"/>
              </a:lnSpc>
            </a:pPr>
            <a:r>
              <a:rPr lang="id-ID" sz="2400" dirty="0" smtClean="0"/>
              <a:t>A cycle of sinusoidal wave is ampled into dots.</a:t>
            </a:r>
          </a:p>
          <a:p>
            <a:pPr>
              <a:lnSpc>
                <a:spcPct val="150000"/>
              </a:lnSpc>
            </a:pPr>
            <a:endParaRPr lang="id-ID" sz="2400" dirty="0" smtClean="0"/>
          </a:p>
          <a:p>
            <a:pPr>
              <a:lnSpc>
                <a:spcPct val="150000"/>
              </a:lnSpc>
            </a:pPr>
            <a:r>
              <a:rPr lang="id-ID" sz="2400" dirty="0" smtClean="0"/>
              <a:t>One discrete signal is called impulse.</a:t>
            </a:r>
          </a:p>
          <a:p>
            <a:pPr>
              <a:lnSpc>
                <a:spcPct val="150000"/>
              </a:lnSpc>
            </a:pPr>
            <a:endParaRPr lang="id-ID" sz="2400" dirty="0" smtClean="0"/>
          </a:p>
          <a:p>
            <a:pPr>
              <a:lnSpc>
                <a:spcPct val="150000"/>
              </a:lnSpc>
            </a:pPr>
            <a:r>
              <a:rPr lang="id-ID" sz="2400" dirty="0" smtClean="0"/>
              <a:t>Thus, impulse is a signal that is composed by a non-zero value at a time and all zero values at all other time.</a:t>
            </a:r>
          </a:p>
        </p:txBody>
      </p:sp>
    </p:spTree>
    <p:extLst>
      <p:ext uri="{BB962C8B-B14F-4D97-AF65-F5344CB8AC3E}">
        <p14:creationId xmlns:p14="http://schemas.microsoft.com/office/powerpoint/2010/main" val="42311764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9862" y="250950"/>
            <a:ext cx="8196283" cy="584775"/>
          </a:xfrm>
          <a:prstGeom prst="rect">
            <a:avLst/>
          </a:prstGeom>
          <a:noFill/>
        </p:spPr>
        <p:txBody>
          <a:bodyPr wrap="square" rtlCol="0">
            <a:spAutoFit/>
          </a:bodyPr>
          <a:lstStyle/>
          <a:p>
            <a:r>
              <a:rPr lang="id-ID" sz="3200" b="1" dirty="0" smtClean="0"/>
              <a:t>Signals</a:t>
            </a:r>
            <a:endParaRPr lang="en-US" sz="3200" b="1" dirty="0" smtClean="0"/>
          </a:p>
        </p:txBody>
      </p:sp>
      <p:sp>
        <p:nvSpPr>
          <p:cNvPr id="15" name="TextBox 14"/>
          <p:cNvSpPr txBox="1"/>
          <p:nvPr/>
        </p:nvSpPr>
        <p:spPr>
          <a:xfrm>
            <a:off x="539552" y="1196752"/>
            <a:ext cx="8352928" cy="5509200"/>
          </a:xfrm>
          <a:prstGeom prst="rect">
            <a:avLst/>
          </a:prstGeom>
          <a:noFill/>
        </p:spPr>
        <p:txBody>
          <a:bodyPr wrap="square" rtlCol="0">
            <a:spAutoFit/>
          </a:bodyPr>
          <a:lstStyle/>
          <a:p>
            <a:r>
              <a:rPr lang="id-ID" sz="1600" dirty="0" smtClean="0"/>
              <a:t>Random Signal</a:t>
            </a:r>
          </a:p>
          <a:p>
            <a:r>
              <a:rPr lang="id-ID" sz="1600" dirty="0" smtClean="0"/>
              <a:t>Yg natural, tdk didominasi oleh sinyal lokal, disebut white noise.</a:t>
            </a:r>
          </a:p>
          <a:p>
            <a:r>
              <a:rPr lang="id-ID" sz="1600" dirty="0" smtClean="0"/>
              <a:t>Spt rumput yg menutupi bagian bawah batang pohon.</a:t>
            </a:r>
          </a:p>
          <a:p>
            <a:r>
              <a:rPr lang="id-ID" sz="1600" dirty="0" smtClean="0"/>
              <a:t>Menyebabkan bagian bawah pohon tdk bisa diamati.</a:t>
            </a:r>
          </a:p>
          <a:p>
            <a:r>
              <a:rPr lang="id-ID" sz="1600" dirty="0" smtClean="0"/>
              <a:t>Ini disebut offset.</a:t>
            </a:r>
          </a:p>
          <a:p>
            <a:r>
              <a:rPr lang="id-ID" sz="1600" dirty="0" smtClean="0"/>
              <a:t>Bagian offset hrs dipotong.</a:t>
            </a:r>
          </a:p>
          <a:p>
            <a:r>
              <a:rPr lang="id-ID" sz="1600" dirty="0" smtClean="0"/>
              <a:t>Berarti yg bisa diamati hanya bagian atas offset.</a:t>
            </a:r>
          </a:p>
          <a:p>
            <a:endParaRPr lang="id-ID" sz="1600" dirty="0"/>
          </a:p>
          <a:p>
            <a:r>
              <a:rPr lang="id-ID" sz="1600" dirty="0" smtClean="0"/>
              <a:t>Interferring Signals</a:t>
            </a:r>
          </a:p>
          <a:p>
            <a:r>
              <a:rPr lang="id-ID" sz="1600" dirty="0" smtClean="0"/>
              <a:t>Di random noise ada bbrp signals yg dominan:</a:t>
            </a:r>
          </a:p>
          <a:p>
            <a:r>
              <a:rPr lang="id-ID" sz="1600" dirty="0" smtClean="0"/>
              <a:t>Powerline Signals, Microphonic </a:t>
            </a:r>
            <a:r>
              <a:rPr lang="id-ID" sz="1600" dirty="0"/>
              <a:t>Signals, TV Broadcast Signals, Radio Broadcast Signals, Ship </a:t>
            </a:r>
            <a:r>
              <a:rPr lang="id-ID" sz="1600" dirty="0" smtClean="0"/>
              <a:t>Propellers</a:t>
            </a:r>
          </a:p>
          <a:p>
            <a:endParaRPr lang="id-ID" sz="1600" dirty="0"/>
          </a:p>
          <a:p>
            <a:r>
              <a:rPr lang="id-ID" sz="1600" dirty="0" smtClean="0"/>
              <a:t>Fundamental &amp; Harmonic</a:t>
            </a:r>
          </a:p>
          <a:p>
            <a:r>
              <a:rPr lang="id-ID" sz="1600" dirty="0" smtClean="0"/>
              <a:t>Baik sinyal yg dikehendaki maupun yg tidak, masing2 memiliki kembaran yg disebut harmonic signals, frekuensinya selalu merupakan kelipatan dari frekuensi aslinya (fundamental).</a:t>
            </a:r>
          </a:p>
          <a:p>
            <a:r>
              <a:rPr lang="id-ID" sz="1600" dirty="0" smtClean="0"/>
              <a:t>F: 20 kHz, H: 40kHz, 60kHz, dst</a:t>
            </a:r>
          </a:p>
          <a:p>
            <a:endParaRPr lang="id-ID" sz="1600" dirty="0"/>
          </a:p>
          <a:p>
            <a:r>
              <a:rPr lang="id-ID" sz="1600" dirty="0" smtClean="0"/>
              <a:t>Window</a:t>
            </a:r>
          </a:p>
          <a:p>
            <a:r>
              <a:rPr lang="id-ID" sz="1600" dirty="0" smtClean="0"/>
              <a:t>Spt pandangan teropong.</a:t>
            </a:r>
          </a:p>
          <a:p>
            <a:r>
              <a:rPr lang="id-ID" sz="1600" dirty="0" smtClean="0"/>
              <a:t>Bisa digeser ke kanan atau ke kiri, difokuskan pada objek yang ingin diamati.</a:t>
            </a:r>
            <a:endParaRPr lang="en-US" sz="1600" dirty="0"/>
          </a:p>
        </p:txBody>
      </p:sp>
    </p:spTree>
    <p:extLst>
      <p:ext uri="{BB962C8B-B14F-4D97-AF65-F5344CB8AC3E}">
        <p14:creationId xmlns:p14="http://schemas.microsoft.com/office/powerpoint/2010/main" val="37767821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id-ID" sz="3200" b="1" dirty="0" smtClean="0"/>
              <a:t>Signals and Systems</a:t>
            </a:r>
            <a:endParaRPr lang="en-US" sz="3200" b="1" dirty="0" smtClean="0"/>
          </a:p>
        </p:txBody>
      </p:sp>
      <p:pic>
        <p:nvPicPr>
          <p:cNvPr id="2" name="Picture 1"/>
          <p:cNvPicPr>
            <a:picLocks noChangeAspect="1"/>
          </p:cNvPicPr>
          <p:nvPr/>
        </p:nvPicPr>
        <p:blipFill>
          <a:blip r:embed="rId3"/>
          <a:stretch>
            <a:fillRect/>
          </a:stretch>
        </p:blipFill>
        <p:spPr>
          <a:xfrm>
            <a:off x="509862" y="1484784"/>
            <a:ext cx="6547262" cy="4176464"/>
          </a:xfrm>
          <a:prstGeom prst="rect">
            <a:avLst/>
          </a:prstGeom>
        </p:spPr>
      </p:pic>
    </p:spTree>
    <p:extLst>
      <p:ext uri="{BB962C8B-B14F-4D97-AF65-F5344CB8AC3E}">
        <p14:creationId xmlns:p14="http://schemas.microsoft.com/office/powerpoint/2010/main" val="42044313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0219" y="1124744"/>
            <a:ext cx="8196283" cy="5632311"/>
          </a:xfrm>
          <a:prstGeom prst="rect">
            <a:avLst/>
          </a:prstGeom>
          <a:noFill/>
        </p:spPr>
        <p:txBody>
          <a:bodyPr wrap="square" rtlCol="0">
            <a:spAutoFit/>
          </a:bodyPr>
          <a:lstStyle/>
          <a:p>
            <a:pPr>
              <a:lnSpc>
                <a:spcPct val="150000"/>
              </a:lnSpc>
            </a:pPr>
            <a:r>
              <a:rPr lang="id-ID" dirty="0" smtClean="0">
                <a:solidFill>
                  <a:prstClr val="black"/>
                </a:solidFill>
                <a:sym typeface="Wingdings" panose="05000000000000000000" pitchFamily="2" charset="2"/>
              </a:rPr>
              <a:t>What is Protocol?</a:t>
            </a:r>
          </a:p>
          <a:p>
            <a:pPr marL="171450" indent="-171450">
              <a:lnSpc>
                <a:spcPct val="150000"/>
              </a:lnSpc>
              <a:buFontTx/>
              <a:buChar char="-"/>
            </a:pPr>
            <a:r>
              <a:rPr lang="id-ID" dirty="0" smtClean="0">
                <a:solidFill>
                  <a:prstClr val="black"/>
                </a:solidFill>
                <a:sym typeface="Wingdings" panose="05000000000000000000" pitchFamily="2" charset="2"/>
              </a:rPr>
              <a:t>Aturan main atau tata cara detil </a:t>
            </a:r>
            <a:r>
              <a:rPr lang="en-US" dirty="0" err="1" smtClean="0">
                <a:solidFill>
                  <a:prstClr val="black"/>
                </a:solidFill>
                <a:sym typeface="Wingdings" panose="05000000000000000000" pitchFamily="2" charset="2"/>
              </a:rPr>
              <a:t>sebuah</a:t>
            </a:r>
            <a:r>
              <a:rPr lang="en-US" dirty="0" smtClean="0">
                <a:solidFill>
                  <a:prstClr val="black"/>
                </a:solidFill>
                <a:sym typeface="Wingdings" panose="05000000000000000000" pitchFamily="2" charset="2"/>
              </a:rPr>
              <a:t> </a:t>
            </a:r>
            <a:r>
              <a:rPr lang="en-US" dirty="0" err="1" smtClean="0">
                <a:solidFill>
                  <a:prstClr val="black"/>
                </a:solidFill>
                <a:sym typeface="Wingdings" panose="05000000000000000000" pitchFamily="2" charset="2"/>
              </a:rPr>
              <a:t>perangkat</a:t>
            </a:r>
            <a:r>
              <a:rPr lang="en-US" dirty="0" smtClean="0">
                <a:solidFill>
                  <a:prstClr val="black"/>
                </a:solidFill>
                <a:sym typeface="Wingdings" panose="05000000000000000000" pitchFamily="2" charset="2"/>
              </a:rPr>
              <a:t> </a:t>
            </a:r>
            <a:r>
              <a:rPr lang="id-ID" dirty="0" smtClean="0">
                <a:solidFill>
                  <a:prstClr val="black"/>
                </a:solidFill>
                <a:sym typeface="Wingdings" panose="05000000000000000000" pitchFamily="2" charset="2"/>
              </a:rPr>
              <a:t>dalam memproses signal</a:t>
            </a:r>
            <a:r>
              <a:rPr lang="en-US" dirty="0" smtClean="0">
                <a:solidFill>
                  <a:prstClr val="black"/>
                </a:solidFill>
                <a:sym typeface="Wingdings" panose="05000000000000000000" pitchFamily="2" charset="2"/>
              </a:rPr>
              <a:t>s</a:t>
            </a:r>
            <a:r>
              <a:rPr lang="id-ID" dirty="0" smtClean="0">
                <a:solidFill>
                  <a:prstClr val="black"/>
                </a:solidFill>
                <a:sym typeface="Wingdings" panose="05000000000000000000" pitchFamily="2" charset="2"/>
              </a:rPr>
              <a:t>.</a:t>
            </a:r>
            <a:endParaRPr lang="en-US" dirty="0" smtClean="0">
              <a:solidFill>
                <a:prstClr val="black"/>
              </a:solidFill>
              <a:sym typeface="Wingdings" panose="05000000000000000000" pitchFamily="2" charset="2"/>
            </a:endParaRPr>
          </a:p>
          <a:p>
            <a:pPr marL="171450" indent="-171450">
              <a:lnSpc>
                <a:spcPct val="150000"/>
              </a:lnSpc>
              <a:buFontTx/>
              <a:buChar char="-"/>
            </a:pPr>
            <a:r>
              <a:rPr lang="en-US" dirty="0" err="1" smtClean="0">
                <a:solidFill>
                  <a:prstClr val="black"/>
                </a:solidFill>
                <a:sym typeface="Wingdings" panose="05000000000000000000" pitchFamily="2" charset="2"/>
              </a:rPr>
              <a:t>Atau</a:t>
            </a:r>
            <a:r>
              <a:rPr lang="en-US" dirty="0" smtClean="0">
                <a:solidFill>
                  <a:prstClr val="black"/>
                </a:solidFill>
                <a:sym typeface="Wingdings" panose="05000000000000000000" pitchFamily="2" charset="2"/>
              </a:rPr>
              <a:t>, </a:t>
            </a:r>
            <a:r>
              <a:rPr lang="en-US" dirty="0" err="1" smtClean="0">
                <a:solidFill>
                  <a:prstClr val="black"/>
                </a:solidFill>
                <a:sym typeface="Wingdings" panose="05000000000000000000" pitchFamily="2" charset="2"/>
              </a:rPr>
              <a:t>spesifikasi</a:t>
            </a:r>
            <a:r>
              <a:rPr lang="en-US" dirty="0" smtClean="0">
                <a:solidFill>
                  <a:prstClr val="black"/>
                </a:solidFill>
                <a:sym typeface="Wingdings" panose="05000000000000000000" pitchFamily="2" charset="2"/>
              </a:rPr>
              <a:t> </a:t>
            </a:r>
            <a:r>
              <a:rPr lang="en-US" dirty="0" err="1" smtClean="0">
                <a:solidFill>
                  <a:prstClr val="black"/>
                </a:solidFill>
                <a:sym typeface="Wingdings" panose="05000000000000000000" pitchFamily="2" charset="2"/>
              </a:rPr>
              <a:t>detil</a:t>
            </a:r>
            <a:r>
              <a:rPr lang="en-US" dirty="0" smtClean="0">
                <a:solidFill>
                  <a:prstClr val="black"/>
                </a:solidFill>
                <a:sym typeface="Wingdings" panose="05000000000000000000" pitchFamily="2" charset="2"/>
              </a:rPr>
              <a:t> </a:t>
            </a:r>
            <a:r>
              <a:rPr lang="en-US" dirty="0" err="1" smtClean="0">
                <a:solidFill>
                  <a:prstClr val="black"/>
                </a:solidFill>
                <a:sym typeface="Wingdings" panose="05000000000000000000" pitchFamily="2" charset="2"/>
              </a:rPr>
              <a:t>dari</a:t>
            </a:r>
            <a:r>
              <a:rPr lang="en-US" dirty="0" smtClean="0">
                <a:solidFill>
                  <a:prstClr val="black"/>
                </a:solidFill>
                <a:sym typeface="Wingdings" panose="05000000000000000000" pitchFamily="2" charset="2"/>
              </a:rPr>
              <a:t> </a:t>
            </a:r>
            <a:r>
              <a:rPr lang="en-US" dirty="0" err="1" smtClean="0">
                <a:solidFill>
                  <a:prstClr val="black"/>
                </a:solidFill>
                <a:sym typeface="Wingdings" panose="05000000000000000000" pitchFamily="2" charset="2"/>
              </a:rPr>
              <a:t>sebuah</a:t>
            </a:r>
            <a:r>
              <a:rPr lang="en-US" dirty="0" smtClean="0">
                <a:solidFill>
                  <a:prstClr val="black"/>
                </a:solidFill>
                <a:sym typeface="Wingdings" panose="05000000000000000000" pitchFamily="2" charset="2"/>
              </a:rPr>
              <a:t> </a:t>
            </a:r>
            <a:r>
              <a:rPr lang="en-US" dirty="0" err="1" smtClean="0">
                <a:solidFill>
                  <a:prstClr val="black"/>
                </a:solidFill>
                <a:sym typeface="Wingdings" panose="05000000000000000000" pitchFamily="2" charset="2"/>
              </a:rPr>
              <a:t>perangkat</a:t>
            </a:r>
            <a:r>
              <a:rPr lang="en-US" dirty="0" smtClean="0">
                <a:solidFill>
                  <a:prstClr val="black"/>
                </a:solidFill>
                <a:sym typeface="Wingdings" panose="05000000000000000000" pitchFamily="2" charset="2"/>
              </a:rPr>
              <a:t> yang </a:t>
            </a:r>
            <a:r>
              <a:rPr lang="en-US" dirty="0" err="1" smtClean="0">
                <a:solidFill>
                  <a:prstClr val="black"/>
                </a:solidFill>
                <a:sym typeface="Wingdings" panose="05000000000000000000" pitchFamily="2" charset="2"/>
              </a:rPr>
              <a:t>mengirim</a:t>
            </a:r>
            <a:r>
              <a:rPr lang="en-US" dirty="0" smtClean="0">
                <a:solidFill>
                  <a:prstClr val="black"/>
                </a:solidFill>
                <a:sym typeface="Wingdings" panose="05000000000000000000" pitchFamily="2" charset="2"/>
              </a:rPr>
              <a:t> </a:t>
            </a:r>
            <a:r>
              <a:rPr lang="en-US" dirty="0" err="1" smtClean="0">
                <a:solidFill>
                  <a:prstClr val="black"/>
                </a:solidFill>
                <a:sym typeface="Wingdings" panose="05000000000000000000" pitchFamily="2" charset="2"/>
              </a:rPr>
              <a:t>dan</a:t>
            </a:r>
            <a:r>
              <a:rPr lang="en-US" dirty="0" smtClean="0">
                <a:solidFill>
                  <a:prstClr val="black"/>
                </a:solidFill>
                <a:sym typeface="Wingdings" panose="05000000000000000000" pitchFamily="2" charset="2"/>
              </a:rPr>
              <a:t> </a:t>
            </a:r>
            <a:r>
              <a:rPr lang="en-US" dirty="0" err="1" smtClean="0">
                <a:solidFill>
                  <a:prstClr val="black"/>
                </a:solidFill>
                <a:sym typeface="Wingdings" panose="05000000000000000000" pitchFamily="2" charset="2"/>
              </a:rPr>
              <a:t>menerima</a:t>
            </a:r>
            <a:r>
              <a:rPr lang="en-US" dirty="0" smtClean="0">
                <a:solidFill>
                  <a:prstClr val="black"/>
                </a:solidFill>
                <a:sym typeface="Wingdings" panose="05000000000000000000" pitchFamily="2" charset="2"/>
              </a:rPr>
              <a:t> signals (data).</a:t>
            </a:r>
          </a:p>
          <a:p>
            <a:pPr>
              <a:lnSpc>
                <a:spcPct val="150000"/>
              </a:lnSpc>
            </a:pPr>
            <a:endParaRPr lang="en-US" sz="1200" dirty="0" smtClean="0">
              <a:solidFill>
                <a:prstClr val="black"/>
              </a:solidFill>
              <a:sym typeface="Wingdings" panose="05000000000000000000" pitchFamily="2" charset="2"/>
            </a:endParaRPr>
          </a:p>
          <a:p>
            <a:pPr>
              <a:lnSpc>
                <a:spcPct val="150000"/>
              </a:lnSpc>
            </a:pPr>
            <a:endParaRPr lang="en-US" sz="1200" dirty="0">
              <a:solidFill>
                <a:prstClr val="black"/>
              </a:solidFill>
              <a:sym typeface="Wingdings" panose="05000000000000000000" pitchFamily="2" charset="2"/>
            </a:endParaRPr>
          </a:p>
          <a:p>
            <a:pPr>
              <a:lnSpc>
                <a:spcPct val="150000"/>
              </a:lnSpc>
            </a:pPr>
            <a:endParaRPr lang="en-US" sz="1200" dirty="0" smtClean="0">
              <a:solidFill>
                <a:prstClr val="black"/>
              </a:solidFill>
              <a:sym typeface="Wingdings" panose="05000000000000000000" pitchFamily="2" charset="2"/>
            </a:endParaRPr>
          </a:p>
          <a:p>
            <a:pPr>
              <a:lnSpc>
                <a:spcPct val="150000"/>
              </a:lnSpc>
            </a:pPr>
            <a:endParaRPr lang="en-US" sz="1200" dirty="0">
              <a:solidFill>
                <a:prstClr val="black"/>
              </a:solidFill>
              <a:sym typeface="Wingdings" panose="05000000000000000000" pitchFamily="2" charset="2"/>
            </a:endParaRPr>
          </a:p>
          <a:p>
            <a:pPr>
              <a:lnSpc>
                <a:spcPct val="150000"/>
              </a:lnSpc>
            </a:pPr>
            <a:endParaRPr lang="en-US" sz="1200" dirty="0" smtClean="0">
              <a:solidFill>
                <a:prstClr val="black"/>
              </a:solidFill>
              <a:sym typeface="Wingdings" panose="05000000000000000000" pitchFamily="2" charset="2"/>
            </a:endParaRPr>
          </a:p>
          <a:p>
            <a:pPr>
              <a:lnSpc>
                <a:spcPct val="150000"/>
              </a:lnSpc>
            </a:pPr>
            <a:endParaRPr lang="en-US" sz="1200" dirty="0">
              <a:solidFill>
                <a:prstClr val="black"/>
              </a:solidFill>
              <a:sym typeface="Wingdings" panose="05000000000000000000" pitchFamily="2" charset="2"/>
            </a:endParaRPr>
          </a:p>
          <a:p>
            <a:pPr>
              <a:lnSpc>
                <a:spcPct val="150000"/>
              </a:lnSpc>
            </a:pPr>
            <a:endParaRPr lang="en-US" sz="1200" dirty="0" smtClean="0">
              <a:solidFill>
                <a:prstClr val="black"/>
              </a:solidFill>
              <a:sym typeface="Wingdings" panose="05000000000000000000" pitchFamily="2" charset="2"/>
            </a:endParaRPr>
          </a:p>
          <a:p>
            <a:pPr>
              <a:lnSpc>
                <a:spcPct val="150000"/>
              </a:lnSpc>
            </a:pPr>
            <a:endParaRPr lang="en-US" sz="1200" dirty="0">
              <a:solidFill>
                <a:prstClr val="black"/>
              </a:solidFill>
              <a:sym typeface="Wingdings" panose="05000000000000000000" pitchFamily="2" charset="2"/>
            </a:endParaRPr>
          </a:p>
          <a:p>
            <a:pPr>
              <a:lnSpc>
                <a:spcPct val="150000"/>
              </a:lnSpc>
            </a:pPr>
            <a:endParaRPr lang="en-US" sz="1200" dirty="0" smtClean="0">
              <a:solidFill>
                <a:prstClr val="black"/>
              </a:solidFill>
              <a:sym typeface="Wingdings" panose="05000000000000000000" pitchFamily="2" charset="2"/>
            </a:endParaRPr>
          </a:p>
          <a:p>
            <a:pPr>
              <a:lnSpc>
                <a:spcPct val="150000"/>
              </a:lnSpc>
            </a:pPr>
            <a:endParaRPr lang="id-ID" sz="1200" dirty="0">
              <a:solidFill>
                <a:prstClr val="black"/>
              </a:solidFill>
              <a:sym typeface="Wingdings" panose="05000000000000000000" pitchFamily="2" charset="2"/>
            </a:endParaRPr>
          </a:p>
          <a:p>
            <a:pPr>
              <a:lnSpc>
                <a:spcPct val="150000"/>
              </a:lnSpc>
            </a:pPr>
            <a:r>
              <a:rPr lang="id-ID" sz="1200" dirty="0" smtClean="0">
                <a:solidFill>
                  <a:prstClr val="black"/>
                </a:solidFill>
              </a:rPr>
              <a:t>E1</a:t>
            </a:r>
            <a:r>
              <a:rPr lang="id-ID" sz="1200" dirty="0">
                <a:solidFill>
                  <a:prstClr val="black"/>
                </a:solidFill>
              </a:rPr>
              <a:t>, PCM-30 </a:t>
            </a:r>
            <a:r>
              <a:rPr lang="id-ID" sz="1200" dirty="0">
                <a:solidFill>
                  <a:prstClr val="black"/>
                </a:solidFill>
                <a:sym typeface="Wingdings" panose="05000000000000000000" pitchFamily="2" charset="2"/>
              </a:rPr>
              <a:t> dari ETSI (European Telecommunications Standard Institute)</a:t>
            </a:r>
          </a:p>
          <a:p>
            <a:pPr>
              <a:lnSpc>
                <a:spcPct val="150000"/>
              </a:lnSpc>
            </a:pPr>
            <a:r>
              <a:rPr lang="id-ID" sz="1200" dirty="0">
                <a:solidFill>
                  <a:prstClr val="black"/>
                </a:solidFill>
                <a:sym typeface="Wingdings" panose="05000000000000000000" pitchFamily="2" charset="2"/>
              </a:rPr>
              <a:t>ETSI berevolusi mjd 3GPP (3G Partnering Project)</a:t>
            </a:r>
          </a:p>
          <a:p>
            <a:pPr>
              <a:lnSpc>
                <a:spcPct val="150000"/>
              </a:lnSpc>
            </a:pPr>
            <a:endParaRPr lang="id-ID" sz="1200" dirty="0">
              <a:solidFill>
                <a:prstClr val="black"/>
              </a:solidFill>
              <a:sym typeface="Wingdings" panose="05000000000000000000" pitchFamily="2" charset="2"/>
            </a:endParaRPr>
          </a:p>
          <a:p>
            <a:pPr>
              <a:lnSpc>
                <a:spcPct val="150000"/>
              </a:lnSpc>
            </a:pPr>
            <a:r>
              <a:rPr lang="id-ID" sz="1200" dirty="0">
                <a:solidFill>
                  <a:prstClr val="black"/>
                </a:solidFill>
                <a:sym typeface="Wingdings" panose="05000000000000000000" pitchFamily="2" charset="2"/>
              </a:rPr>
              <a:t>E1, PCM-30: nama protokol di dalam sistem </a:t>
            </a:r>
            <a:r>
              <a:rPr lang="id-ID" sz="1200" dirty="0" smtClean="0">
                <a:solidFill>
                  <a:prstClr val="black"/>
                </a:solidFill>
                <a:sym typeface="Wingdings" panose="05000000000000000000" pitchFamily="2" charset="2"/>
              </a:rPr>
              <a:t>telekomunikasi</a:t>
            </a:r>
            <a:endParaRPr lang="id-ID" sz="1200" dirty="0">
              <a:solidFill>
                <a:prstClr val="black"/>
              </a:solidFill>
              <a:sym typeface="Wingdings" panose="05000000000000000000" pitchFamily="2" charset="2"/>
            </a:endParaRPr>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en-US" sz="3200" b="1" dirty="0" smtClean="0">
                <a:solidFill>
                  <a:prstClr val="black"/>
                </a:solidFill>
              </a:rPr>
              <a:t>Protocol</a:t>
            </a:r>
          </a:p>
        </p:txBody>
      </p:sp>
    </p:spTree>
    <p:extLst>
      <p:ext uri="{BB962C8B-B14F-4D97-AF65-F5344CB8AC3E}">
        <p14:creationId xmlns:p14="http://schemas.microsoft.com/office/powerpoint/2010/main" val="35224353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630" y="980728"/>
            <a:ext cx="8556866" cy="5355312"/>
          </a:xfrm>
          <a:prstGeom prst="rect">
            <a:avLst/>
          </a:prstGeom>
          <a:noFill/>
        </p:spPr>
        <p:txBody>
          <a:bodyPr wrap="square" rtlCol="0">
            <a:spAutoFit/>
          </a:bodyPr>
          <a:lstStyle/>
          <a:p>
            <a:pPr>
              <a:lnSpc>
                <a:spcPct val="150000"/>
              </a:lnSpc>
            </a:pPr>
            <a:r>
              <a:rPr lang="id-ID" b="1" dirty="0" smtClean="0"/>
              <a:t>Efek Samping Penerapan Digital Signal Processing (DSP)</a:t>
            </a:r>
          </a:p>
          <a:p>
            <a:pPr>
              <a:lnSpc>
                <a:spcPct val="150000"/>
              </a:lnSpc>
            </a:pPr>
            <a:r>
              <a:rPr lang="id-ID" sz="1400" b="1" dirty="0" smtClean="0"/>
              <a:t>Menyebabkan delay berkaitan dengan waktu yg dibutuhkan utk mengolah sinyal digital dg jumlah bit yg sangat banyak. Ini menjadi alasan mengapa DSP tdk bisa begitu saja diterapkan di Call dan Video Call.</a:t>
            </a:r>
          </a:p>
          <a:p>
            <a:pPr>
              <a:lnSpc>
                <a:spcPct val="150000"/>
              </a:lnSpc>
            </a:pPr>
            <a:endParaRPr lang="id-ID" sz="1400" b="1" dirty="0"/>
          </a:p>
          <a:p>
            <a:pPr marL="171450" indent="-171450">
              <a:lnSpc>
                <a:spcPct val="150000"/>
              </a:lnSpc>
              <a:buFont typeface="Arial" panose="020B0604020202020204" pitchFamily="34" charset="0"/>
              <a:buChar char="•"/>
            </a:pPr>
            <a:r>
              <a:rPr lang="id-ID" sz="1400" b="1" dirty="0" smtClean="0"/>
              <a:t>Packet data bisa diterapkan pada jenis layanan yang bisa mentolerir delay (latency) misalnya, SMS, MMS, browsing, download, email, TV broadcast, Radio Broadcast, dll</a:t>
            </a:r>
          </a:p>
          <a:p>
            <a:pPr marL="171450" indent="-171450">
              <a:lnSpc>
                <a:spcPct val="150000"/>
              </a:lnSpc>
              <a:buFont typeface="Arial" panose="020B0604020202020204" pitchFamily="34" charset="0"/>
              <a:buChar char="•"/>
            </a:pPr>
            <a:r>
              <a:rPr lang="id-ID" sz="1400" b="1" dirty="0" smtClean="0"/>
              <a:t>Call dan Video Call tidak bisa mentoleransi delay, akan tetapi VoIP kadang-kadang diterapkan paksa karena alasan penghematan, itu mengapa VoIP tidak begitu sukses di dlm penerapannya.</a:t>
            </a:r>
          </a:p>
          <a:p>
            <a:pPr>
              <a:lnSpc>
                <a:spcPct val="150000"/>
              </a:lnSpc>
            </a:pPr>
            <a:r>
              <a:rPr lang="id-ID" sz="1400" b="1" dirty="0"/>
              <a:t>	</a:t>
            </a:r>
            <a:r>
              <a:rPr lang="id-ID" sz="1400" b="1" dirty="0" smtClean="0"/>
              <a:t>1010, 1016, 1017  (VoIP) vs 001, 008 (Dedicated)</a:t>
            </a:r>
          </a:p>
          <a:p>
            <a:pPr marL="171450" indent="-171450">
              <a:lnSpc>
                <a:spcPct val="150000"/>
              </a:lnSpc>
              <a:buFont typeface="Arial" panose="020B0604020202020204" pitchFamily="34" charset="0"/>
              <a:buChar char="•"/>
            </a:pPr>
            <a:r>
              <a:rPr lang="id-ID" sz="1400" b="1" dirty="0" smtClean="0"/>
              <a:t>VoIP dipaksakan krn murah, misalnya utk International Call </a:t>
            </a:r>
          </a:p>
          <a:p>
            <a:pPr>
              <a:lnSpc>
                <a:spcPct val="150000"/>
              </a:lnSpc>
            </a:pPr>
            <a:endParaRPr lang="id-ID" sz="1400" b="1" dirty="0"/>
          </a:p>
          <a:p>
            <a:pPr>
              <a:lnSpc>
                <a:spcPct val="150000"/>
              </a:lnSpc>
            </a:pPr>
            <a:r>
              <a:rPr lang="id-ID" sz="1400" b="1" dirty="0" smtClean="0"/>
              <a:t>Ciri-ciri DSP</a:t>
            </a:r>
          </a:p>
          <a:p>
            <a:pPr marL="514350" indent="-514350">
              <a:lnSpc>
                <a:spcPct val="150000"/>
              </a:lnSpc>
              <a:buAutoNum type="romanLcParenBoth"/>
            </a:pPr>
            <a:r>
              <a:rPr lang="id-ID" sz="1400" b="1" dirty="0" smtClean="0"/>
              <a:t>Delay</a:t>
            </a:r>
          </a:p>
          <a:p>
            <a:pPr marL="514350" indent="-514350">
              <a:lnSpc>
                <a:spcPct val="150000"/>
              </a:lnSpc>
              <a:buAutoNum type="romanLcParenBoth"/>
            </a:pPr>
            <a:r>
              <a:rPr lang="id-ID" sz="1400" b="1" dirty="0" smtClean="0"/>
              <a:t>Bila sinyal yang diterima buruk, tampilan gambar atau suara terputus-putus. Ini berkaitan dg karakter sinyal digitalyg hanya memiliki 2 state: 1 dan 0, benar atau salah, ada atau tidak ada.</a:t>
            </a:r>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179929"/>
            <a:ext cx="8196283" cy="584775"/>
          </a:xfrm>
          <a:prstGeom prst="rect">
            <a:avLst/>
          </a:prstGeom>
          <a:noFill/>
        </p:spPr>
        <p:txBody>
          <a:bodyPr wrap="square" rtlCol="0">
            <a:spAutoFit/>
          </a:bodyPr>
          <a:lstStyle/>
          <a:p>
            <a:r>
              <a:rPr lang="id-ID" sz="3200" b="1" dirty="0" smtClean="0"/>
              <a:t>Sekilas tentang Advanced Digital Systems</a:t>
            </a:r>
            <a:endParaRPr lang="en-US" sz="3200" b="1" dirty="0" smtClean="0"/>
          </a:p>
        </p:txBody>
      </p:sp>
    </p:spTree>
    <p:extLst>
      <p:ext uri="{BB962C8B-B14F-4D97-AF65-F5344CB8AC3E}">
        <p14:creationId xmlns:p14="http://schemas.microsoft.com/office/powerpoint/2010/main" val="36867765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9630" y="980728"/>
            <a:ext cx="8556866" cy="4247317"/>
          </a:xfrm>
          <a:prstGeom prst="rect">
            <a:avLst/>
          </a:prstGeom>
          <a:noFill/>
        </p:spPr>
        <p:txBody>
          <a:bodyPr wrap="square" rtlCol="0">
            <a:spAutoFit/>
          </a:bodyPr>
          <a:lstStyle/>
          <a:p>
            <a:pPr>
              <a:lnSpc>
                <a:spcPct val="150000"/>
              </a:lnSpc>
            </a:pPr>
            <a:r>
              <a:rPr lang="id-ID" sz="2400" b="1" dirty="0" smtClean="0"/>
              <a:t>Error Correction</a:t>
            </a:r>
          </a:p>
          <a:p>
            <a:pPr>
              <a:lnSpc>
                <a:spcPct val="150000"/>
              </a:lnSpc>
            </a:pPr>
            <a:endParaRPr lang="id-ID" sz="1200" b="1" dirty="0"/>
          </a:p>
          <a:p>
            <a:pPr>
              <a:lnSpc>
                <a:spcPct val="150000"/>
              </a:lnSpc>
            </a:pPr>
            <a:r>
              <a:rPr lang="id-ID" b="1" dirty="0" smtClean="0"/>
              <a:t>Modul / fungsi tambahan di sisi penerima: Error Correction Module.</a:t>
            </a:r>
          </a:p>
          <a:p>
            <a:pPr>
              <a:lnSpc>
                <a:spcPct val="150000"/>
              </a:lnSpc>
            </a:pPr>
            <a:r>
              <a:rPr lang="id-ID" b="1" dirty="0" smtClean="0"/>
              <a:t>Fungsinya mendeteksi bit-bit yg salah kemudian mengubahnya ke nilai yg benar dengan cara memprediksi nilai dg kaidah statistik. Langkah-langkah Error Correction adalah sbb.:</a:t>
            </a:r>
          </a:p>
          <a:p>
            <a:pPr>
              <a:lnSpc>
                <a:spcPct val="150000"/>
              </a:lnSpc>
            </a:pPr>
            <a:endParaRPr lang="id-ID" b="1" dirty="0" smtClean="0"/>
          </a:p>
          <a:p>
            <a:pPr marL="285750" indent="-285750">
              <a:lnSpc>
                <a:spcPct val="150000"/>
              </a:lnSpc>
              <a:buAutoNum type="romanLcParenBoth"/>
            </a:pPr>
            <a:r>
              <a:rPr lang="id-ID" b="1" dirty="0" smtClean="0"/>
              <a:t> Mengenali pola berdasarkan jutaan bit yg sudah diterima sebelumnya</a:t>
            </a:r>
          </a:p>
          <a:p>
            <a:pPr marL="285750" indent="-285750">
              <a:lnSpc>
                <a:spcPct val="150000"/>
              </a:lnSpc>
              <a:buAutoNum type="romanLcParenBoth"/>
            </a:pPr>
            <a:r>
              <a:rPr lang="id-ID" b="1" dirty="0" smtClean="0"/>
              <a:t> Mendeteksi bit-bit yang tidak sesuai dg pola</a:t>
            </a:r>
          </a:p>
          <a:p>
            <a:pPr marL="285750" indent="-285750">
              <a:lnSpc>
                <a:spcPct val="150000"/>
              </a:lnSpc>
              <a:buAutoNum type="romanLcParenBoth"/>
            </a:pPr>
            <a:r>
              <a:rPr lang="id-ID" b="1" dirty="0"/>
              <a:t> </a:t>
            </a:r>
            <a:r>
              <a:rPr lang="id-ID" b="1" dirty="0" smtClean="0"/>
              <a:t>Mengoreksi bit-bit yg salah, dikembalikan ke pola</a:t>
            </a:r>
            <a:endParaRPr lang="id-ID" b="1" dirty="0"/>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179929"/>
            <a:ext cx="8196283" cy="584775"/>
          </a:xfrm>
          <a:prstGeom prst="rect">
            <a:avLst/>
          </a:prstGeom>
          <a:noFill/>
        </p:spPr>
        <p:txBody>
          <a:bodyPr wrap="square" rtlCol="0">
            <a:spAutoFit/>
          </a:bodyPr>
          <a:lstStyle/>
          <a:p>
            <a:r>
              <a:rPr lang="id-ID" sz="3200" b="1" dirty="0" smtClean="0"/>
              <a:t>Sekilas tentang Advanced Digital Systems</a:t>
            </a:r>
            <a:endParaRPr lang="en-US" sz="3200" b="1" dirty="0" smtClean="0"/>
          </a:p>
        </p:txBody>
      </p:sp>
    </p:spTree>
    <p:extLst>
      <p:ext uri="{BB962C8B-B14F-4D97-AF65-F5344CB8AC3E}">
        <p14:creationId xmlns:p14="http://schemas.microsoft.com/office/powerpoint/2010/main" val="40910111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27584" y="1556792"/>
            <a:ext cx="7632848" cy="3785652"/>
          </a:xfrm>
          <a:prstGeom prst="rect">
            <a:avLst/>
          </a:prstGeom>
          <a:noFill/>
        </p:spPr>
        <p:txBody>
          <a:bodyPr wrap="square" rtlCol="0">
            <a:spAutoFit/>
          </a:bodyPr>
          <a:lstStyle/>
          <a:p>
            <a:pPr algn="ctr">
              <a:lnSpc>
                <a:spcPct val="150000"/>
              </a:lnSpc>
            </a:pPr>
            <a:r>
              <a:rPr lang="id-ID" sz="3200" b="1" dirty="0" smtClean="0">
                <a:solidFill>
                  <a:srgbClr val="0000FF"/>
                </a:solidFill>
              </a:rPr>
              <a:t>Bagian-bagian dari Sebuah Sistem Mikrokontroler (Embedded Sysem): Mikrokontroler, </a:t>
            </a:r>
            <a:r>
              <a:rPr lang="en-US" sz="3200" b="1" dirty="0" smtClean="0">
                <a:solidFill>
                  <a:srgbClr val="0000FF"/>
                </a:solidFill>
              </a:rPr>
              <a:t>Sensor</a:t>
            </a:r>
            <a:r>
              <a:rPr lang="en-US" sz="3200" b="1" dirty="0" smtClean="0">
                <a:solidFill>
                  <a:srgbClr val="0000FF"/>
                </a:solidFill>
              </a:rPr>
              <a:t>, </a:t>
            </a:r>
            <a:r>
              <a:rPr lang="id-ID" sz="3200" b="1" dirty="0" smtClean="0">
                <a:solidFill>
                  <a:srgbClr val="0000FF"/>
                </a:solidFill>
              </a:rPr>
              <a:t>ADC, DAC, </a:t>
            </a:r>
            <a:r>
              <a:rPr lang="id-ID" sz="3200" b="1" dirty="0" smtClean="0">
                <a:solidFill>
                  <a:srgbClr val="0000FF"/>
                </a:solidFill>
              </a:rPr>
              <a:t>Counter</a:t>
            </a:r>
            <a:r>
              <a:rPr lang="id-ID" sz="3200" b="1" dirty="0" smtClean="0">
                <a:solidFill>
                  <a:srgbClr val="0000FF"/>
                </a:solidFill>
              </a:rPr>
              <a:t>, </a:t>
            </a:r>
            <a:r>
              <a:rPr lang="en-US" sz="3200" b="1" dirty="0" err="1" smtClean="0">
                <a:solidFill>
                  <a:srgbClr val="0000FF"/>
                </a:solidFill>
              </a:rPr>
              <a:t>CoDec</a:t>
            </a:r>
            <a:r>
              <a:rPr lang="en-US" sz="3200" b="1" dirty="0" smtClean="0">
                <a:solidFill>
                  <a:srgbClr val="0000FF"/>
                </a:solidFill>
              </a:rPr>
              <a:t>, </a:t>
            </a:r>
            <a:r>
              <a:rPr lang="id-ID" sz="3200" b="1" dirty="0" smtClean="0">
                <a:solidFill>
                  <a:srgbClr val="0000FF"/>
                </a:solidFill>
              </a:rPr>
              <a:t>Mux-Demux, </a:t>
            </a:r>
            <a:r>
              <a:rPr lang="id-ID" sz="3200" b="1" dirty="0">
                <a:solidFill>
                  <a:srgbClr val="0000FF"/>
                </a:solidFill>
              </a:rPr>
              <a:t>Modem, Motor &amp; </a:t>
            </a:r>
            <a:r>
              <a:rPr lang="id-ID" sz="3200" b="1" dirty="0" smtClean="0">
                <a:solidFill>
                  <a:srgbClr val="0000FF"/>
                </a:solidFill>
              </a:rPr>
              <a:t>Actuator</a:t>
            </a:r>
            <a:endParaRPr lang="en-US" sz="3200" b="1" dirty="0" smtClean="0">
              <a:solidFill>
                <a:srgbClr val="0000FF"/>
              </a:solidFill>
            </a:endParaRPr>
          </a:p>
        </p:txBody>
      </p:sp>
    </p:spTree>
    <p:extLst>
      <p:ext uri="{BB962C8B-B14F-4D97-AF65-F5344CB8AC3E}">
        <p14:creationId xmlns:p14="http://schemas.microsoft.com/office/powerpoint/2010/main" val="28678980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4616" y="1268760"/>
            <a:ext cx="8541880" cy="4524315"/>
          </a:xfrm>
          <a:prstGeom prst="rect">
            <a:avLst/>
          </a:prstGeom>
          <a:noFill/>
        </p:spPr>
        <p:txBody>
          <a:bodyPr wrap="square" rtlCol="0">
            <a:spAutoFit/>
          </a:bodyPr>
          <a:lstStyle/>
          <a:p>
            <a:pPr>
              <a:lnSpc>
                <a:spcPct val="150000"/>
              </a:lnSpc>
            </a:pPr>
            <a:r>
              <a:rPr lang="id-ID" sz="3200" b="1" dirty="0" smtClean="0"/>
              <a:t>What is a an embedded system?</a:t>
            </a:r>
          </a:p>
          <a:p>
            <a:pPr>
              <a:lnSpc>
                <a:spcPct val="150000"/>
              </a:lnSpc>
            </a:pPr>
            <a:r>
              <a:rPr lang="id-ID" sz="3200" b="1" dirty="0" smtClean="0"/>
              <a:t>Embedded system is a system that consists of a microcontroller and a functional program (codes).</a:t>
            </a:r>
          </a:p>
          <a:p>
            <a:pPr>
              <a:lnSpc>
                <a:spcPct val="150000"/>
              </a:lnSpc>
            </a:pPr>
            <a:endParaRPr lang="id-ID" sz="3200" b="1" dirty="0"/>
          </a:p>
          <a:p>
            <a:pPr>
              <a:lnSpc>
                <a:spcPct val="150000"/>
              </a:lnSpc>
            </a:pPr>
            <a:endParaRPr lang="en-US" sz="3200" b="1" dirty="0" smtClean="0"/>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9862" y="107921"/>
            <a:ext cx="8196283" cy="584775"/>
          </a:xfrm>
          <a:prstGeom prst="rect">
            <a:avLst/>
          </a:prstGeom>
          <a:noFill/>
        </p:spPr>
        <p:txBody>
          <a:bodyPr wrap="square" rtlCol="0">
            <a:spAutoFit/>
          </a:bodyPr>
          <a:lstStyle/>
          <a:p>
            <a:r>
              <a:rPr lang="id-ID" sz="3200" b="1" dirty="0" smtClean="0"/>
              <a:t>Embedded System</a:t>
            </a:r>
            <a:endParaRPr lang="en-US" sz="3200" b="1" dirty="0" smtClean="0"/>
          </a:p>
        </p:txBody>
      </p:sp>
    </p:spTree>
    <p:extLst>
      <p:ext uri="{BB962C8B-B14F-4D97-AF65-F5344CB8AC3E}">
        <p14:creationId xmlns:p14="http://schemas.microsoft.com/office/powerpoint/2010/main" val="3126331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4616" y="1268760"/>
            <a:ext cx="8541880" cy="5078313"/>
          </a:xfrm>
          <a:prstGeom prst="rect">
            <a:avLst/>
          </a:prstGeom>
          <a:noFill/>
        </p:spPr>
        <p:txBody>
          <a:bodyPr wrap="square" rtlCol="0">
            <a:spAutoFit/>
          </a:bodyPr>
          <a:lstStyle/>
          <a:p>
            <a:pPr>
              <a:lnSpc>
                <a:spcPct val="150000"/>
              </a:lnSpc>
            </a:pPr>
            <a:r>
              <a:rPr lang="id-ID" sz="2400" b="1" dirty="0" smtClean="0"/>
              <a:t>A microcontroler is a microprocessor equipped with pyisical input and output pins that can be practically accessed other electrical circuit(s) / interfaces.</a:t>
            </a:r>
          </a:p>
          <a:p>
            <a:pPr>
              <a:lnSpc>
                <a:spcPct val="150000"/>
              </a:lnSpc>
            </a:pPr>
            <a:endParaRPr lang="id-ID" sz="2400" b="1" dirty="0" smtClean="0"/>
          </a:p>
          <a:p>
            <a:pPr>
              <a:lnSpc>
                <a:spcPct val="150000"/>
              </a:lnSpc>
            </a:pPr>
            <a:r>
              <a:rPr lang="id-ID" sz="2400" b="1" dirty="0" smtClean="0"/>
              <a:t>A modern microcontroller contains also memories.</a:t>
            </a:r>
            <a:endParaRPr lang="id-ID" sz="2400" b="1" dirty="0"/>
          </a:p>
          <a:p>
            <a:pPr>
              <a:lnSpc>
                <a:spcPct val="150000"/>
              </a:lnSpc>
            </a:pPr>
            <a:endParaRPr lang="id-ID" sz="2400" b="1" dirty="0" smtClean="0"/>
          </a:p>
          <a:p>
            <a:pPr>
              <a:lnSpc>
                <a:spcPct val="150000"/>
              </a:lnSpc>
            </a:pPr>
            <a:r>
              <a:rPr lang="id-ID" sz="2400" b="1" dirty="0" smtClean="0"/>
              <a:t>Interface:</a:t>
            </a:r>
          </a:p>
          <a:p>
            <a:pPr>
              <a:lnSpc>
                <a:spcPct val="150000"/>
              </a:lnSpc>
            </a:pPr>
            <a:r>
              <a:rPr lang="id-ID" sz="2400" b="1" dirty="0" smtClean="0"/>
              <a:t>Interface is set of components or a module that electrically connects a system to another. </a:t>
            </a:r>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9862" y="107921"/>
            <a:ext cx="8196283" cy="584775"/>
          </a:xfrm>
          <a:prstGeom prst="rect">
            <a:avLst/>
          </a:prstGeom>
          <a:noFill/>
        </p:spPr>
        <p:txBody>
          <a:bodyPr wrap="square" rtlCol="0">
            <a:spAutoFit/>
          </a:bodyPr>
          <a:lstStyle/>
          <a:p>
            <a:r>
              <a:rPr lang="id-ID" sz="3200" b="1" dirty="0" smtClean="0"/>
              <a:t>Microcontroler</a:t>
            </a:r>
            <a:endParaRPr lang="en-US" sz="3200" b="1" dirty="0" smtClean="0"/>
          </a:p>
        </p:txBody>
      </p:sp>
    </p:spTree>
    <p:extLst>
      <p:ext uri="{BB962C8B-B14F-4D97-AF65-F5344CB8AC3E}">
        <p14:creationId xmlns:p14="http://schemas.microsoft.com/office/powerpoint/2010/main" val="997644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27584" y="1124744"/>
            <a:ext cx="7848872" cy="2766911"/>
          </a:xfrm>
          <a:prstGeom prst="rect">
            <a:avLst/>
          </a:prstGeom>
          <a:noFill/>
        </p:spPr>
        <p:txBody>
          <a:bodyPr wrap="square" rtlCol="0">
            <a:spAutoFit/>
          </a:bodyPr>
          <a:lstStyle/>
          <a:p>
            <a:pPr>
              <a:lnSpc>
                <a:spcPct val="150000"/>
              </a:lnSpc>
            </a:pPr>
            <a:r>
              <a:rPr lang="id-ID" sz="4000" b="1" dirty="0" smtClean="0"/>
              <a:t>Definition of Digital Systems, Information Technology and Information Systems</a:t>
            </a:r>
          </a:p>
        </p:txBody>
      </p:sp>
    </p:spTree>
    <p:extLst>
      <p:ext uri="{BB962C8B-B14F-4D97-AF65-F5344CB8AC3E}">
        <p14:creationId xmlns:p14="http://schemas.microsoft.com/office/powerpoint/2010/main" val="28811939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4616" y="1268760"/>
            <a:ext cx="8541880" cy="4524315"/>
          </a:xfrm>
          <a:prstGeom prst="rect">
            <a:avLst/>
          </a:prstGeom>
          <a:noFill/>
        </p:spPr>
        <p:txBody>
          <a:bodyPr wrap="square" rtlCol="0">
            <a:spAutoFit/>
          </a:bodyPr>
          <a:lstStyle/>
          <a:p>
            <a:pPr>
              <a:lnSpc>
                <a:spcPct val="150000"/>
              </a:lnSpc>
            </a:pPr>
            <a:r>
              <a:rPr lang="id-ID" sz="2400" b="1" dirty="0" smtClean="0"/>
              <a:t>Before uploading a program onto an Arduino board, a boot loader has to be uploaded first.</a:t>
            </a:r>
          </a:p>
          <a:p>
            <a:pPr>
              <a:lnSpc>
                <a:spcPct val="150000"/>
              </a:lnSpc>
            </a:pPr>
            <a:endParaRPr lang="id-ID" sz="2400" b="1" dirty="0"/>
          </a:p>
          <a:p>
            <a:pPr>
              <a:lnSpc>
                <a:spcPct val="150000"/>
              </a:lnSpc>
            </a:pPr>
            <a:r>
              <a:rPr lang="id-ID" sz="2400" b="1" dirty="0" smtClean="0"/>
              <a:t>The Arduino vendor has uploaded the boot loader for you.</a:t>
            </a:r>
          </a:p>
          <a:p>
            <a:pPr>
              <a:lnSpc>
                <a:spcPct val="150000"/>
              </a:lnSpc>
            </a:pPr>
            <a:endParaRPr lang="id-ID" sz="2400" b="1" dirty="0"/>
          </a:p>
          <a:p>
            <a:pPr>
              <a:lnSpc>
                <a:spcPct val="150000"/>
              </a:lnSpc>
            </a:pPr>
            <a:r>
              <a:rPr lang="id-ID" sz="2400" b="1" dirty="0"/>
              <a:t>If you want to build your own board, this reference may help: </a:t>
            </a:r>
            <a:r>
              <a:rPr lang="id-ID" sz="2400" b="1" dirty="0">
                <a:hlinkClick r:id="rId3"/>
              </a:rPr>
              <a:t>http://www.electroschematics.com/10955/build-arduino-bootload-atmega-microcontroller-part-1</a:t>
            </a:r>
            <a:r>
              <a:rPr lang="id-ID" sz="2400" b="1" dirty="0" smtClean="0">
                <a:hlinkClick r:id="rId3"/>
              </a:rPr>
              <a:t>/</a:t>
            </a:r>
            <a:r>
              <a:rPr lang="id-ID" sz="2400" b="1" dirty="0" smtClean="0"/>
              <a:t> </a:t>
            </a:r>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9862" y="107921"/>
            <a:ext cx="8196283" cy="584775"/>
          </a:xfrm>
          <a:prstGeom prst="rect">
            <a:avLst/>
          </a:prstGeom>
          <a:noFill/>
        </p:spPr>
        <p:txBody>
          <a:bodyPr wrap="square" rtlCol="0">
            <a:spAutoFit/>
          </a:bodyPr>
          <a:lstStyle/>
          <a:p>
            <a:r>
              <a:rPr lang="id-ID" sz="3200" b="1" dirty="0" smtClean="0"/>
              <a:t>Microcontroler</a:t>
            </a:r>
            <a:endParaRPr lang="en-US" sz="3200" b="1" dirty="0" smtClean="0"/>
          </a:p>
        </p:txBody>
      </p:sp>
    </p:spTree>
    <p:extLst>
      <p:ext uri="{BB962C8B-B14F-4D97-AF65-F5344CB8AC3E}">
        <p14:creationId xmlns:p14="http://schemas.microsoft.com/office/powerpoint/2010/main" val="21539264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9862" y="107921"/>
            <a:ext cx="8196283" cy="584775"/>
          </a:xfrm>
          <a:prstGeom prst="rect">
            <a:avLst/>
          </a:prstGeom>
          <a:noFill/>
        </p:spPr>
        <p:txBody>
          <a:bodyPr wrap="square" rtlCol="0">
            <a:spAutoFit/>
          </a:bodyPr>
          <a:lstStyle/>
          <a:p>
            <a:r>
              <a:rPr lang="id-ID" sz="3200" b="1" dirty="0" smtClean="0"/>
              <a:t>Microcontroler</a:t>
            </a:r>
            <a:endParaRPr lang="en-US" sz="3200" b="1" dirty="0" smtClean="0"/>
          </a:p>
        </p:txBody>
      </p:sp>
      <p:pic>
        <p:nvPicPr>
          <p:cNvPr id="3" name="Picture 2"/>
          <p:cNvPicPr>
            <a:picLocks noChangeAspect="1"/>
          </p:cNvPicPr>
          <p:nvPr/>
        </p:nvPicPr>
        <p:blipFill>
          <a:blip r:embed="rId3"/>
          <a:stretch>
            <a:fillRect/>
          </a:stretch>
        </p:blipFill>
        <p:spPr>
          <a:xfrm>
            <a:off x="2744810" y="1149724"/>
            <a:ext cx="6291686" cy="5708276"/>
          </a:xfrm>
          <a:prstGeom prst="rect">
            <a:avLst/>
          </a:prstGeom>
        </p:spPr>
      </p:pic>
      <p:sp>
        <p:nvSpPr>
          <p:cNvPr id="7" name="TextBox 6"/>
          <p:cNvSpPr txBox="1"/>
          <p:nvPr/>
        </p:nvSpPr>
        <p:spPr>
          <a:xfrm>
            <a:off x="323528" y="2480368"/>
            <a:ext cx="2160240" cy="3046988"/>
          </a:xfrm>
          <a:prstGeom prst="rect">
            <a:avLst/>
          </a:prstGeom>
          <a:noFill/>
        </p:spPr>
        <p:txBody>
          <a:bodyPr wrap="square" rtlCol="0">
            <a:spAutoFit/>
          </a:bodyPr>
          <a:lstStyle/>
          <a:p>
            <a:r>
              <a:rPr lang="id-ID" sz="3200" b="1" dirty="0" smtClean="0"/>
              <a:t>Pin Coding Mapping in Arduino IDE</a:t>
            </a:r>
            <a:endParaRPr lang="en-US" sz="3200" b="1" dirty="0" smtClean="0"/>
          </a:p>
        </p:txBody>
      </p:sp>
    </p:spTree>
    <p:extLst>
      <p:ext uri="{BB962C8B-B14F-4D97-AF65-F5344CB8AC3E}">
        <p14:creationId xmlns:p14="http://schemas.microsoft.com/office/powerpoint/2010/main" val="13722459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9862" y="107921"/>
            <a:ext cx="8196283" cy="584775"/>
          </a:xfrm>
          <a:prstGeom prst="rect">
            <a:avLst/>
          </a:prstGeom>
          <a:noFill/>
        </p:spPr>
        <p:txBody>
          <a:bodyPr wrap="square" rtlCol="0">
            <a:spAutoFit/>
          </a:bodyPr>
          <a:lstStyle/>
          <a:p>
            <a:r>
              <a:rPr lang="id-ID" sz="3200" b="1" dirty="0" smtClean="0"/>
              <a:t>Microcontroler</a:t>
            </a:r>
            <a:endParaRPr lang="en-US" sz="3200" b="1" dirty="0" smtClean="0"/>
          </a:p>
        </p:txBody>
      </p:sp>
      <p:sp>
        <p:nvSpPr>
          <p:cNvPr id="7" name="TextBox 6"/>
          <p:cNvSpPr txBox="1"/>
          <p:nvPr/>
        </p:nvSpPr>
        <p:spPr>
          <a:xfrm>
            <a:off x="179511" y="1124744"/>
            <a:ext cx="8856984" cy="830997"/>
          </a:xfrm>
          <a:prstGeom prst="rect">
            <a:avLst/>
          </a:prstGeom>
          <a:noFill/>
        </p:spPr>
        <p:txBody>
          <a:bodyPr wrap="square" rtlCol="0">
            <a:spAutoFit/>
          </a:bodyPr>
          <a:lstStyle/>
          <a:p>
            <a:r>
              <a:rPr lang="id-ID" sz="2400" b="1" dirty="0" smtClean="0"/>
              <a:t>Pin Coding Mapping in Arduino IDE</a:t>
            </a:r>
          </a:p>
          <a:p>
            <a:r>
              <a:rPr lang="id-ID" sz="2400" b="1" dirty="0" smtClean="0"/>
              <a:t>Please fill in the Table</a:t>
            </a:r>
            <a:endParaRPr lang="en-US" sz="2400" b="1" dirty="0" smtClean="0"/>
          </a:p>
        </p:txBody>
      </p:sp>
      <p:graphicFrame>
        <p:nvGraphicFramePr>
          <p:cNvPr id="2" name="Table 1"/>
          <p:cNvGraphicFramePr>
            <a:graphicFrameLocks noGrp="1"/>
          </p:cNvGraphicFramePr>
          <p:nvPr>
            <p:extLst/>
          </p:nvPr>
        </p:nvGraphicFramePr>
        <p:xfrm>
          <a:off x="493240" y="2084522"/>
          <a:ext cx="3502696" cy="4572000"/>
        </p:xfrm>
        <a:graphic>
          <a:graphicData uri="http://schemas.openxmlformats.org/drawingml/2006/table">
            <a:tbl>
              <a:tblPr firstRow="1" bandRow="1">
                <a:tableStyleId>{5C22544A-7EE6-4342-B048-85BDC9FD1C3A}</a:tableStyleId>
              </a:tblPr>
              <a:tblGrid>
                <a:gridCol w="1630488"/>
                <a:gridCol w="1872208"/>
              </a:tblGrid>
              <a:tr h="240027">
                <a:tc>
                  <a:txBody>
                    <a:bodyPr/>
                    <a:lstStyle/>
                    <a:p>
                      <a:r>
                        <a:rPr lang="id-ID" sz="1400" dirty="0" smtClean="0"/>
                        <a:t>Atmega328P</a:t>
                      </a:r>
                      <a:endParaRPr lang="id-ID" sz="1400" dirty="0"/>
                    </a:p>
                  </a:txBody>
                  <a:tcPr/>
                </a:tc>
                <a:tc>
                  <a:txBody>
                    <a:bodyPr/>
                    <a:lstStyle/>
                    <a:p>
                      <a:r>
                        <a:rPr lang="id-ID" sz="1400" dirty="0" smtClean="0"/>
                        <a:t>Arduino</a:t>
                      </a:r>
                      <a:r>
                        <a:rPr lang="id-ID" sz="1400" baseline="0" dirty="0" smtClean="0"/>
                        <a:t> Uno R3 Pin</a:t>
                      </a:r>
                      <a:endParaRPr lang="id-ID" sz="1400" dirty="0"/>
                    </a:p>
                  </a:txBody>
                  <a:tcPr/>
                </a:tc>
              </a:tr>
              <a:tr h="240027">
                <a:tc>
                  <a:txBody>
                    <a:bodyPr/>
                    <a:lstStyle/>
                    <a:p>
                      <a:endParaRPr lang="id-ID" sz="1400" dirty="0"/>
                    </a:p>
                  </a:txBody>
                  <a:tcPr/>
                </a:tc>
                <a:tc>
                  <a:txBody>
                    <a:bodyPr/>
                    <a:lstStyle/>
                    <a:p>
                      <a:r>
                        <a:rPr lang="id-ID" sz="1400" dirty="0" smtClean="0"/>
                        <a:t>0 Digital / RX</a:t>
                      </a:r>
                      <a:endParaRPr lang="id-ID" sz="1400" dirty="0"/>
                    </a:p>
                  </a:txBody>
                  <a:tcPr/>
                </a:tc>
              </a:tr>
              <a:tr h="240027">
                <a:tc>
                  <a:txBody>
                    <a:bodyPr/>
                    <a:lstStyle/>
                    <a:p>
                      <a:endParaRPr lang="id-ID" sz="1400" dirty="0"/>
                    </a:p>
                  </a:txBody>
                  <a:tcPr/>
                </a:tc>
                <a:tc>
                  <a:txBody>
                    <a:bodyPr/>
                    <a:lstStyle/>
                    <a:p>
                      <a:r>
                        <a:rPr lang="id-ID" sz="1400" dirty="0" smtClean="0"/>
                        <a:t>1  Digital / TX</a:t>
                      </a:r>
                      <a:endParaRPr lang="id-ID" sz="1400" dirty="0"/>
                    </a:p>
                  </a:txBody>
                  <a:tcPr/>
                </a:tc>
              </a:tr>
              <a:tr h="240027">
                <a:tc>
                  <a:txBody>
                    <a:bodyPr/>
                    <a:lstStyle/>
                    <a:p>
                      <a:endParaRPr lang="id-ID" sz="1400" dirty="0"/>
                    </a:p>
                  </a:txBody>
                  <a:tcPr/>
                </a:tc>
                <a:tc>
                  <a:txBody>
                    <a:bodyPr/>
                    <a:lstStyle/>
                    <a:p>
                      <a:r>
                        <a:rPr lang="id-ID" sz="1400" dirty="0" smtClean="0"/>
                        <a:t>2 Digital</a:t>
                      </a:r>
                      <a:endParaRPr lang="id-ID" sz="1400" dirty="0"/>
                    </a:p>
                  </a:txBody>
                  <a:tcPr/>
                </a:tc>
              </a:tr>
              <a:tr h="240027">
                <a:tc>
                  <a:txBody>
                    <a:bodyPr/>
                    <a:lstStyle/>
                    <a:p>
                      <a:endParaRPr lang="id-ID" sz="1400" dirty="0"/>
                    </a:p>
                  </a:txBody>
                  <a:tcPr/>
                </a:tc>
                <a:tc>
                  <a:txBody>
                    <a:bodyPr/>
                    <a:lstStyle/>
                    <a:p>
                      <a:r>
                        <a:rPr lang="id-ID" sz="1400" dirty="0" smtClean="0"/>
                        <a:t>3 Digital / PWM</a:t>
                      </a:r>
                      <a:endParaRPr lang="id-ID" sz="1400" dirty="0"/>
                    </a:p>
                  </a:txBody>
                  <a:tcPr/>
                </a:tc>
              </a:tr>
              <a:tr h="240027">
                <a:tc>
                  <a:txBody>
                    <a:bodyPr/>
                    <a:lstStyle/>
                    <a:p>
                      <a:endParaRPr lang="id-ID" sz="1400"/>
                    </a:p>
                  </a:txBody>
                  <a:tcPr/>
                </a:tc>
                <a:tc>
                  <a:txBody>
                    <a:bodyPr/>
                    <a:lstStyle/>
                    <a:p>
                      <a:r>
                        <a:rPr lang="id-ID" sz="1400" dirty="0" smtClean="0"/>
                        <a:t>4 Digital</a:t>
                      </a:r>
                      <a:endParaRPr lang="id-ID" sz="1400" dirty="0"/>
                    </a:p>
                  </a:txBody>
                  <a:tcPr/>
                </a:tc>
              </a:tr>
              <a:tr h="240027">
                <a:tc>
                  <a:txBody>
                    <a:bodyPr/>
                    <a:lstStyle/>
                    <a:p>
                      <a:endParaRPr lang="id-ID" sz="1400"/>
                    </a:p>
                  </a:txBody>
                  <a:tcPr/>
                </a:tc>
                <a:tc>
                  <a:txBody>
                    <a:bodyPr/>
                    <a:lstStyle/>
                    <a:p>
                      <a:r>
                        <a:rPr lang="id-ID" sz="1400" dirty="0" smtClean="0"/>
                        <a:t>5 Digital / PWM</a:t>
                      </a:r>
                      <a:endParaRPr lang="id-ID" sz="1400" dirty="0"/>
                    </a:p>
                  </a:txBody>
                  <a:tcPr/>
                </a:tc>
              </a:tr>
              <a:tr h="240027">
                <a:tc>
                  <a:txBody>
                    <a:bodyPr/>
                    <a:lstStyle/>
                    <a:p>
                      <a:endParaRPr lang="id-ID" sz="1400"/>
                    </a:p>
                  </a:txBody>
                  <a:tcPr/>
                </a:tc>
                <a:tc>
                  <a:txBody>
                    <a:bodyPr/>
                    <a:lstStyle/>
                    <a:p>
                      <a:r>
                        <a:rPr lang="id-ID" sz="1400" dirty="0" smtClean="0"/>
                        <a:t>6 Digital / PWM</a:t>
                      </a:r>
                      <a:endParaRPr lang="id-ID" sz="1400" dirty="0"/>
                    </a:p>
                  </a:txBody>
                  <a:tcPr/>
                </a:tc>
              </a:tr>
              <a:tr h="240027">
                <a:tc>
                  <a:txBody>
                    <a:bodyPr/>
                    <a:lstStyle/>
                    <a:p>
                      <a:endParaRPr lang="id-ID" sz="1400" dirty="0"/>
                    </a:p>
                  </a:txBody>
                  <a:tcPr/>
                </a:tc>
                <a:tc>
                  <a:txBody>
                    <a:bodyPr/>
                    <a:lstStyle/>
                    <a:p>
                      <a:r>
                        <a:rPr lang="id-ID" sz="1400" dirty="0" smtClean="0"/>
                        <a:t>7 Digital</a:t>
                      </a:r>
                      <a:endParaRPr lang="id-ID" sz="1400" dirty="0"/>
                    </a:p>
                  </a:txBody>
                  <a:tcPr/>
                </a:tc>
              </a:tr>
              <a:tr h="240027">
                <a:tc>
                  <a:txBody>
                    <a:bodyPr/>
                    <a:lstStyle/>
                    <a:p>
                      <a:endParaRPr lang="id-ID" sz="1400" dirty="0"/>
                    </a:p>
                  </a:txBody>
                  <a:tcPr/>
                </a:tc>
                <a:tc>
                  <a:txBody>
                    <a:bodyPr/>
                    <a:lstStyle/>
                    <a:p>
                      <a:r>
                        <a:rPr lang="id-ID" sz="1400" dirty="0" smtClean="0"/>
                        <a:t>8 Digital</a:t>
                      </a:r>
                      <a:endParaRPr lang="id-ID" sz="1400" dirty="0"/>
                    </a:p>
                  </a:txBody>
                  <a:tcPr/>
                </a:tc>
              </a:tr>
              <a:tr h="240027">
                <a:tc>
                  <a:txBody>
                    <a:bodyPr/>
                    <a:lstStyle/>
                    <a:p>
                      <a:endParaRPr lang="id-ID" sz="1400"/>
                    </a:p>
                  </a:txBody>
                  <a:tcPr/>
                </a:tc>
                <a:tc>
                  <a:txBody>
                    <a:bodyPr/>
                    <a:lstStyle/>
                    <a:p>
                      <a:r>
                        <a:rPr lang="id-ID" sz="1400" dirty="0" smtClean="0"/>
                        <a:t>9 Digital / PWM</a:t>
                      </a:r>
                      <a:endParaRPr lang="id-ID" sz="1400" dirty="0"/>
                    </a:p>
                  </a:txBody>
                  <a:tcPr/>
                </a:tc>
              </a:tr>
              <a:tr h="240027">
                <a:tc>
                  <a:txBody>
                    <a:bodyPr/>
                    <a:lstStyle/>
                    <a:p>
                      <a:endParaRPr lang="id-ID" sz="1400"/>
                    </a:p>
                  </a:txBody>
                  <a:tcPr/>
                </a:tc>
                <a:tc>
                  <a:txBody>
                    <a:bodyPr/>
                    <a:lstStyle/>
                    <a:p>
                      <a:r>
                        <a:rPr lang="id-ID" sz="1400" dirty="0" smtClean="0"/>
                        <a:t>10 Digital / PWM</a:t>
                      </a:r>
                      <a:endParaRPr lang="id-ID" sz="1400" dirty="0"/>
                    </a:p>
                  </a:txBody>
                  <a:tcPr/>
                </a:tc>
              </a:tr>
              <a:tr h="240027">
                <a:tc>
                  <a:txBody>
                    <a:bodyPr/>
                    <a:lstStyle/>
                    <a:p>
                      <a:endParaRPr lang="id-ID" sz="1400"/>
                    </a:p>
                  </a:txBody>
                  <a:tcPr/>
                </a:tc>
                <a:tc>
                  <a:txBody>
                    <a:bodyPr/>
                    <a:lstStyle/>
                    <a:p>
                      <a:r>
                        <a:rPr lang="id-ID" sz="1400" dirty="0" smtClean="0"/>
                        <a:t>11 Digital / PWM</a:t>
                      </a:r>
                      <a:endParaRPr lang="id-ID" sz="1400" dirty="0"/>
                    </a:p>
                  </a:txBody>
                  <a:tcPr/>
                </a:tc>
              </a:tr>
              <a:tr h="240027">
                <a:tc>
                  <a:txBody>
                    <a:bodyPr/>
                    <a:lstStyle/>
                    <a:p>
                      <a:endParaRPr lang="id-ID" sz="1400"/>
                    </a:p>
                  </a:txBody>
                  <a:tcPr/>
                </a:tc>
                <a:tc>
                  <a:txBody>
                    <a:bodyPr/>
                    <a:lstStyle/>
                    <a:p>
                      <a:r>
                        <a:rPr lang="id-ID" sz="1400" dirty="0" smtClean="0"/>
                        <a:t>12 Digital</a:t>
                      </a:r>
                      <a:endParaRPr lang="id-ID" sz="1400" dirty="0"/>
                    </a:p>
                  </a:txBody>
                  <a:tcPr/>
                </a:tc>
              </a:tr>
              <a:tr h="240027">
                <a:tc>
                  <a:txBody>
                    <a:bodyPr/>
                    <a:lstStyle/>
                    <a:p>
                      <a:r>
                        <a:rPr lang="id-ID" sz="1400" dirty="0" smtClean="0"/>
                        <a:t>19 PB5</a:t>
                      </a:r>
                      <a:endParaRPr lang="id-ID" sz="1400" dirty="0"/>
                    </a:p>
                  </a:txBody>
                  <a:tcPr/>
                </a:tc>
                <a:tc>
                  <a:txBody>
                    <a:bodyPr/>
                    <a:lstStyle/>
                    <a:p>
                      <a:r>
                        <a:rPr lang="id-ID" sz="1400" dirty="0" smtClean="0"/>
                        <a:t>13 Digital</a:t>
                      </a:r>
                      <a:endParaRPr lang="id-ID" sz="1400" dirty="0"/>
                    </a:p>
                  </a:txBody>
                  <a:tcPr/>
                </a:tc>
              </a:tr>
            </a:tbl>
          </a:graphicData>
        </a:graphic>
      </p:graphicFrame>
      <p:graphicFrame>
        <p:nvGraphicFramePr>
          <p:cNvPr id="8" name="Table 7"/>
          <p:cNvGraphicFramePr>
            <a:graphicFrameLocks noGrp="1"/>
          </p:cNvGraphicFramePr>
          <p:nvPr>
            <p:extLst/>
          </p:nvPr>
        </p:nvGraphicFramePr>
        <p:xfrm>
          <a:off x="5004048" y="2097360"/>
          <a:ext cx="3502696" cy="4572000"/>
        </p:xfrm>
        <a:graphic>
          <a:graphicData uri="http://schemas.openxmlformats.org/drawingml/2006/table">
            <a:tbl>
              <a:tblPr firstRow="1" bandRow="1">
                <a:tableStyleId>{5C22544A-7EE6-4342-B048-85BDC9FD1C3A}</a:tableStyleId>
              </a:tblPr>
              <a:tblGrid>
                <a:gridCol w="1630488"/>
                <a:gridCol w="1872208"/>
              </a:tblGrid>
              <a:tr h="240027">
                <a:tc>
                  <a:txBody>
                    <a:bodyPr/>
                    <a:lstStyle/>
                    <a:p>
                      <a:r>
                        <a:rPr lang="id-ID" sz="1400" dirty="0" smtClean="0"/>
                        <a:t>Atmega328P</a:t>
                      </a:r>
                      <a:endParaRPr lang="id-ID" sz="1400" dirty="0"/>
                    </a:p>
                  </a:txBody>
                  <a:tcPr/>
                </a:tc>
                <a:tc>
                  <a:txBody>
                    <a:bodyPr/>
                    <a:lstStyle/>
                    <a:p>
                      <a:r>
                        <a:rPr lang="id-ID" sz="1400" dirty="0" smtClean="0"/>
                        <a:t>Arduino</a:t>
                      </a:r>
                      <a:r>
                        <a:rPr lang="id-ID" sz="1400" baseline="0" dirty="0" smtClean="0"/>
                        <a:t> Uno R3 Pin</a:t>
                      </a:r>
                      <a:endParaRPr lang="id-ID" sz="1400" dirty="0"/>
                    </a:p>
                  </a:txBody>
                  <a:tcPr/>
                </a:tc>
              </a:tr>
              <a:tr h="240027">
                <a:tc>
                  <a:txBody>
                    <a:bodyPr/>
                    <a:lstStyle/>
                    <a:p>
                      <a:r>
                        <a:rPr lang="id-ID" sz="1400" dirty="0" smtClean="0"/>
                        <a:t>23 AD0</a:t>
                      </a:r>
                      <a:endParaRPr lang="id-ID" sz="1400" dirty="0"/>
                    </a:p>
                  </a:txBody>
                  <a:tcPr/>
                </a:tc>
                <a:tc>
                  <a:txBody>
                    <a:bodyPr/>
                    <a:lstStyle/>
                    <a:p>
                      <a:r>
                        <a:rPr lang="id-ID" sz="1400" dirty="0" smtClean="0"/>
                        <a:t>A1</a:t>
                      </a:r>
                      <a:r>
                        <a:rPr lang="id-ID" sz="1400" baseline="0" dirty="0" smtClean="0"/>
                        <a:t> </a:t>
                      </a:r>
                      <a:r>
                        <a:rPr lang="id-ID" sz="1400" dirty="0" smtClean="0"/>
                        <a:t>Analog Input</a:t>
                      </a:r>
                      <a:endParaRPr lang="id-ID" sz="1400" dirty="0"/>
                    </a:p>
                  </a:txBody>
                  <a:tcPr/>
                </a:tc>
              </a:tr>
              <a:tr h="240027">
                <a:tc>
                  <a:txBody>
                    <a:bodyPr/>
                    <a:lstStyle/>
                    <a:p>
                      <a:r>
                        <a:rPr lang="id-ID" sz="1400" dirty="0" smtClean="0"/>
                        <a:t>24 AD1</a:t>
                      </a:r>
                      <a:endParaRPr lang="id-ID" sz="1400" dirty="0"/>
                    </a:p>
                  </a:txBody>
                  <a:tcPr/>
                </a:tc>
                <a:tc>
                  <a:txBody>
                    <a:bodyPr/>
                    <a:lstStyle/>
                    <a:p>
                      <a:r>
                        <a:rPr lang="id-ID" sz="1400" dirty="0" smtClean="0"/>
                        <a:t>A2 Analog Input</a:t>
                      </a:r>
                      <a:endParaRPr lang="id-ID" sz="1400" dirty="0"/>
                    </a:p>
                  </a:txBody>
                  <a:tcPr/>
                </a:tc>
              </a:tr>
              <a:tr h="240027">
                <a:tc>
                  <a:txBody>
                    <a:bodyPr/>
                    <a:lstStyle/>
                    <a:p>
                      <a:r>
                        <a:rPr lang="id-ID" sz="1400" dirty="0" smtClean="0"/>
                        <a:t>25 AD2</a:t>
                      </a:r>
                      <a:endParaRPr lang="id-ID" sz="1400" dirty="0"/>
                    </a:p>
                  </a:txBody>
                  <a:tcPr/>
                </a:tc>
                <a:tc>
                  <a:txBody>
                    <a:bodyPr/>
                    <a:lstStyle/>
                    <a:p>
                      <a:r>
                        <a:rPr lang="id-ID" sz="1400" dirty="0" smtClean="0"/>
                        <a:t>A3 Analog Input</a:t>
                      </a:r>
                      <a:endParaRPr lang="id-ID" sz="1400" dirty="0"/>
                    </a:p>
                  </a:txBody>
                  <a:tcPr/>
                </a:tc>
              </a:tr>
              <a:tr h="240027">
                <a:tc>
                  <a:txBody>
                    <a:bodyPr/>
                    <a:lstStyle/>
                    <a:p>
                      <a:r>
                        <a:rPr lang="id-ID" sz="1400" dirty="0" smtClean="0"/>
                        <a:t>26 AD3</a:t>
                      </a:r>
                      <a:endParaRPr lang="id-ID" sz="1400" dirty="0"/>
                    </a:p>
                  </a:txBody>
                  <a:tcPr/>
                </a:tc>
                <a:tc>
                  <a:txBody>
                    <a:bodyPr/>
                    <a:lstStyle/>
                    <a:p>
                      <a:r>
                        <a:rPr lang="id-ID" sz="1400" dirty="0" smtClean="0"/>
                        <a:t>A4 Analog Input</a:t>
                      </a:r>
                      <a:endParaRPr lang="id-ID" sz="1400" dirty="0"/>
                    </a:p>
                  </a:txBody>
                  <a:tcPr/>
                </a:tc>
              </a:tr>
              <a:tr h="240027">
                <a:tc>
                  <a:txBody>
                    <a:bodyPr/>
                    <a:lstStyle/>
                    <a:p>
                      <a:r>
                        <a:rPr lang="id-ID" sz="1400" dirty="0" smtClean="0"/>
                        <a:t>27 AD4</a:t>
                      </a:r>
                      <a:endParaRPr lang="id-ID" sz="1400" dirty="0"/>
                    </a:p>
                  </a:txBody>
                  <a:tcPr/>
                </a:tc>
                <a:tc>
                  <a:txBody>
                    <a:bodyPr/>
                    <a:lstStyle/>
                    <a:p>
                      <a:r>
                        <a:rPr lang="id-ID" sz="1400" dirty="0" smtClean="0"/>
                        <a:t>A5 Analog Input</a:t>
                      </a:r>
                      <a:endParaRPr lang="id-ID" sz="1400" dirty="0"/>
                    </a:p>
                  </a:txBody>
                  <a:tcPr/>
                </a:tc>
              </a:tr>
              <a:tr h="240027">
                <a:tc>
                  <a:txBody>
                    <a:bodyPr/>
                    <a:lstStyle/>
                    <a:p>
                      <a:r>
                        <a:rPr lang="id-ID" sz="1400" dirty="0" smtClean="0"/>
                        <a:t>28 AD5</a:t>
                      </a:r>
                      <a:endParaRPr lang="id-ID" sz="1400" dirty="0"/>
                    </a:p>
                  </a:txBody>
                  <a:tcPr/>
                </a:tc>
                <a:tc>
                  <a:txBody>
                    <a:bodyPr/>
                    <a:lstStyle/>
                    <a:p>
                      <a:r>
                        <a:rPr lang="id-ID" sz="1400" dirty="0" smtClean="0"/>
                        <a:t>A6 Analog Input</a:t>
                      </a:r>
                      <a:endParaRPr lang="id-ID" sz="1400" dirty="0"/>
                    </a:p>
                  </a:txBody>
                  <a:tcPr/>
                </a:tc>
              </a:tr>
              <a:tr h="240027">
                <a:tc>
                  <a:txBody>
                    <a:bodyPr/>
                    <a:lstStyle/>
                    <a:p>
                      <a:endParaRPr lang="id-ID" sz="1400" dirty="0"/>
                    </a:p>
                  </a:txBody>
                  <a:tcPr/>
                </a:tc>
                <a:tc>
                  <a:txBody>
                    <a:bodyPr/>
                    <a:lstStyle/>
                    <a:p>
                      <a:endParaRPr lang="id-ID" sz="1400" dirty="0"/>
                    </a:p>
                  </a:txBody>
                  <a:tcPr/>
                </a:tc>
              </a:tr>
              <a:tr h="240027">
                <a:tc>
                  <a:txBody>
                    <a:bodyPr/>
                    <a:lstStyle/>
                    <a:p>
                      <a:endParaRPr lang="id-ID" sz="1400" dirty="0"/>
                    </a:p>
                  </a:txBody>
                  <a:tcPr/>
                </a:tc>
                <a:tc>
                  <a:txBody>
                    <a:bodyPr/>
                    <a:lstStyle/>
                    <a:p>
                      <a:endParaRPr lang="id-ID" sz="1400" dirty="0"/>
                    </a:p>
                  </a:txBody>
                  <a:tcPr/>
                </a:tc>
              </a:tr>
              <a:tr h="240027">
                <a:tc>
                  <a:txBody>
                    <a:bodyPr/>
                    <a:lstStyle/>
                    <a:p>
                      <a:endParaRPr lang="id-ID" sz="1400" dirty="0"/>
                    </a:p>
                  </a:txBody>
                  <a:tcPr/>
                </a:tc>
                <a:tc>
                  <a:txBody>
                    <a:bodyPr/>
                    <a:lstStyle/>
                    <a:p>
                      <a:endParaRPr lang="id-ID" sz="1400" dirty="0"/>
                    </a:p>
                  </a:txBody>
                  <a:tcPr/>
                </a:tc>
              </a:tr>
              <a:tr h="240027">
                <a:tc>
                  <a:txBody>
                    <a:bodyPr/>
                    <a:lstStyle/>
                    <a:p>
                      <a:endParaRPr lang="id-ID" sz="1400" dirty="0"/>
                    </a:p>
                  </a:txBody>
                  <a:tcPr/>
                </a:tc>
                <a:tc>
                  <a:txBody>
                    <a:bodyPr/>
                    <a:lstStyle/>
                    <a:p>
                      <a:endParaRPr lang="id-ID" sz="1400" dirty="0"/>
                    </a:p>
                  </a:txBody>
                  <a:tcPr/>
                </a:tc>
              </a:tr>
              <a:tr h="240027">
                <a:tc>
                  <a:txBody>
                    <a:bodyPr/>
                    <a:lstStyle/>
                    <a:p>
                      <a:endParaRPr lang="id-ID" sz="1400" dirty="0"/>
                    </a:p>
                  </a:txBody>
                  <a:tcPr/>
                </a:tc>
                <a:tc>
                  <a:txBody>
                    <a:bodyPr/>
                    <a:lstStyle/>
                    <a:p>
                      <a:endParaRPr lang="id-ID" sz="1400" dirty="0"/>
                    </a:p>
                  </a:txBody>
                  <a:tcPr/>
                </a:tc>
              </a:tr>
              <a:tr h="240027">
                <a:tc>
                  <a:txBody>
                    <a:bodyPr/>
                    <a:lstStyle/>
                    <a:p>
                      <a:endParaRPr lang="id-ID" sz="1400" dirty="0"/>
                    </a:p>
                  </a:txBody>
                  <a:tcPr/>
                </a:tc>
                <a:tc>
                  <a:txBody>
                    <a:bodyPr/>
                    <a:lstStyle/>
                    <a:p>
                      <a:endParaRPr lang="id-ID" sz="1400" dirty="0"/>
                    </a:p>
                  </a:txBody>
                  <a:tcPr/>
                </a:tc>
              </a:tr>
              <a:tr h="240027">
                <a:tc>
                  <a:txBody>
                    <a:bodyPr/>
                    <a:lstStyle/>
                    <a:p>
                      <a:endParaRPr lang="id-ID" sz="1400" dirty="0"/>
                    </a:p>
                  </a:txBody>
                  <a:tcPr/>
                </a:tc>
                <a:tc>
                  <a:txBody>
                    <a:bodyPr/>
                    <a:lstStyle/>
                    <a:p>
                      <a:endParaRPr lang="id-ID" sz="1400" dirty="0"/>
                    </a:p>
                  </a:txBody>
                  <a:tcPr/>
                </a:tc>
              </a:tr>
              <a:tr h="240027">
                <a:tc>
                  <a:txBody>
                    <a:bodyPr/>
                    <a:lstStyle/>
                    <a:p>
                      <a:endParaRPr lang="id-ID" sz="1400" dirty="0"/>
                    </a:p>
                  </a:txBody>
                  <a:tcPr/>
                </a:tc>
                <a:tc>
                  <a:txBody>
                    <a:bodyPr/>
                    <a:lstStyle/>
                    <a:p>
                      <a:endParaRPr lang="id-ID" sz="1400" dirty="0"/>
                    </a:p>
                  </a:txBody>
                  <a:tcPr/>
                </a:tc>
              </a:tr>
            </a:tbl>
          </a:graphicData>
        </a:graphic>
      </p:graphicFrame>
    </p:spTree>
    <p:extLst>
      <p:ext uri="{BB962C8B-B14F-4D97-AF65-F5344CB8AC3E}">
        <p14:creationId xmlns:p14="http://schemas.microsoft.com/office/powerpoint/2010/main" val="36899639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9862" y="107921"/>
            <a:ext cx="8196283" cy="584775"/>
          </a:xfrm>
          <a:prstGeom prst="rect">
            <a:avLst/>
          </a:prstGeom>
          <a:noFill/>
        </p:spPr>
        <p:txBody>
          <a:bodyPr wrap="square" rtlCol="0">
            <a:spAutoFit/>
          </a:bodyPr>
          <a:lstStyle/>
          <a:p>
            <a:r>
              <a:rPr lang="id-ID" sz="3200" b="1" dirty="0" smtClean="0"/>
              <a:t>Microcontroler</a:t>
            </a:r>
            <a:endParaRPr lang="en-US" sz="3200" b="1" dirty="0" smtClean="0"/>
          </a:p>
        </p:txBody>
      </p:sp>
      <p:sp>
        <p:nvSpPr>
          <p:cNvPr id="7" name="TextBox 6"/>
          <p:cNvSpPr txBox="1"/>
          <p:nvPr/>
        </p:nvSpPr>
        <p:spPr>
          <a:xfrm>
            <a:off x="179511" y="1124744"/>
            <a:ext cx="8856984" cy="461665"/>
          </a:xfrm>
          <a:prstGeom prst="rect">
            <a:avLst/>
          </a:prstGeom>
          <a:noFill/>
        </p:spPr>
        <p:txBody>
          <a:bodyPr wrap="square" rtlCol="0">
            <a:spAutoFit/>
          </a:bodyPr>
          <a:lstStyle/>
          <a:p>
            <a:r>
              <a:rPr lang="id-ID" sz="2400" b="1" dirty="0" smtClean="0"/>
              <a:t>How RX and TX works?</a:t>
            </a:r>
            <a:endParaRPr lang="en-US" sz="2400" b="1" dirty="0" smtClean="0"/>
          </a:p>
        </p:txBody>
      </p:sp>
      <p:sp>
        <p:nvSpPr>
          <p:cNvPr id="3" name="Rounded Rectangle 2"/>
          <p:cNvSpPr/>
          <p:nvPr/>
        </p:nvSpPr>
        <p:spPr>
          <a:xfrm>
            <a:off x="395536" y="2564904"/>
            <a:ext cx="2016224" cy="201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Atmega 328(P)</a:t>
            </a:r>
            <a:endParaRPr lang="id-ID" dirty="0"/>
          </a:p>
        </p:txBody>
      </p:sp>
      <p:sp>
        <p:nvSpPr>
          <p:cNvPr id="4" name="Rounded Rectangle 3"/>
          <p:cNvSpPr/>
          <p:nvPr/>
        </p:nvSpPr>
        <p:spPr>
          <a:xfrm>
            <a:off x="3635896" y="2564904"/>
            <a:ext cx="864096" cy="24482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USB to RS232 Converter</a:t>
            </a:r>
            <a:endParaRPr lang="id-ID" dirty="0"/>
          </a:p>
        </p:txBody>
      </p:sp>
      <p:sp>
        <p:nvSpPr>
          <p:cNvPr id="9" name="Rounded Rectangle 8"/>
          <p:cNvSpPr/>
          <p:nvPr/>
        </p:nvSpPr>
        <p:spPr>
          <a:xfrm>
            <a:off x="5798752" y="3212976"/>
            <a:ext cx="28803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1" name="Straight Arrow Connector 10"/>
          <p:cNvCxnSpPr/>
          <p:nvPr/>
        </p:nvCxnSpPr>
        <p:spPr>
          <a:xfrm>
            <a:off x="2411760" y="3356992"/>
            <a:ext cx="1224136" cy="0"/>
          </a:xfrm>
          <a:prstGeom prst="straightConnector1">
            <a:avLst/>
          </a:prstGeom>
          <a:ln w="25400">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499992" y="3429000"/>
            <a:ext cx="1298760" cy="0"/>
          </a:xfrm>
          <a:prstGeom prst="straightConnector1">
            <a:avLst/>
          </a:prstGeom>
          <a:ln w="25400">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4" idx="3"/>
          </p:cNvCxnSpPr>
          <p:nvPr/>
        </p:nvCxnSpPr>
        <p:spPr>
          <a:xfrm flipH="1">
            <a:off x="4499992" y="3789040"/>
            <a:ext cx="1298760" cy="0"/>
          </a:xfrm>
          <a:prstGeom prst="straightConnector1">
            <a:avLst/>
          </a:prstGeom>
          <a:ln w="25400">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1"/>
          </p:cNvCxnSpPr>
          <p:nvPr/>
        </p:nvCxnSpPr>
        <p:spPr>
          <a:xfrm flipH="1">
            <a:off x="2411760" y="3789040"/>
            <a:ext cx="1224136" cy="0"/>
          </a:xfrm>
          <a:prstGeom prst="straightConnector1">
            <a:avLst/>
          </a:prstGeom>
          <a:ln w="25400">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076056" y="4149080"/>
            <a:ext cx="1733423" cy="369332"/>
          </a:xfrm>
          <a:prstGeom prst="rect">
            <a:avLst/>
          </a:prstGeom>
          <a:noFill/>
        </p:spPr>
        <p:txBody>
          <a:bodyPr wrap="none" rtlCol="0">
            <a:spAutoFit/>
          </a:bodyPr>
          <a:lstStyle/>
          <a:p>
            <a:r>
              <a:rPr lang="id-ID" dirty="0" smtClean="0"/>
              <a:t>Micro USB Port</a:t>
            </a:r>
            <a:endParaRPr lang="id-ID" dirty="0"/>
          </a:p>
        </p:txBody>
      </p:sp>
      <p:cxnSp>
        <p:nvCxnSpPr>
          <p:cNvPr id="20" name="Straight Arrow Connector 19"/>
          <p:cNvCxnSpPr>
            <a:endCxn id="26" idx="1"/>
          </p:cNvCxnSpPr>
          <p:nvPr/>
        </p:nvCxnSpPr>
        <p:spPr>
          <a:xfrm>
            <a:off x="6086784" y="3573016"/>
            <a:ext cx="1358473" cy="0"/>
          </a:xfrm>
          <a:prstGeom prst="straightConnector1">
            <a:avLst/>
          </a:prstGeom>
          <a:ln w="25400">
            <a:headE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6086784" y="3717032"/>
            <a:ext cx="1358473" cy="0"/>
          </a:xfrm>
          <a:prstGeom prst="straightConnector1">
            <a:avLst/>
          </a:prstGeom>
          <a:ln w="25400">
            <a:headEnd w="lg" len="med"/>
            <a:tailEnd type="triangle" w="lg" len="lg"/>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7445257" y="3212976"/>
            <a:ext cx="1296144"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PC</a:t>
            </a:r>
            <a:endParaRPr lang="id-ID" dirty="0"/>
          </a:p>
        </p:txBody>
      </p:sp>
    </p:spTree>
    <p:extLst>
      <p:ext uri="{BB962C8B-B14F-4D97-AF65-F5344CB8AC3E}">
        <p14:creationId xmlns:p14="http://schemas.microsoft.com/office/powerpoint/2010/main" val="17177414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3" y="836712"/>
            <a:ext cx="8568953" cy="4201150"/>
          </a:xfrm>
          <a:prstGeom prst="rect">
            <a:avLst/>
          </a:prstGeom>
          <a:noFill/>
        </p:spPr>
        <p:txBody>
          <a:bodyPr wrap="square" rtlCol="0">
            <a:spAutoFit/>
          </a:bodyPr>
          <a:lstStyle/>
          <a:p>
            <a:pPr>
              <a:lnSpc>
                <a:spcPct val="150000"/>
              </a:lnSpc>
            </a:pPr>
            <a:r>
              <a:rPr lang="en-US" sz="2000" dirty="0" smtClean="0"/>
              <a:t>Sensor</a:t>
            </a:r>
          </a:p>
          <a:p>
            <a:pPr>
              <a:lnSpc>
                <a:spcPct val="150000"/>
              </a:lnSpc>
            </a:pPr>
            <a:r>
              <a:rPr lang="en-US" sz="2000" dirty="0" err="1" smtClean="0"/>
              <a:t>Adalah</a:t>
            </a:r>
            <a:r>
              <a:rPr lang="en-US" sz="2000" dirty="0" smtClean="0"/>
              <a:t> </a:t>
            </a:r>
            <a:r>
              <a:rPr lang="en-US" sz="2000" dirty="0" err="1" smtClean="0"/>
              <a:t>elemen</a:t>
            </a:r>
            <a:r>
              <a:rPr lang="en-US" sz="2000" dirty="0" smtClean="0"/>
              <a:t> / </a:t>
            </a:r>
            <a:r>
              <a:rPr lang="en-US" sz="2000" dirty="0" err="1" smtClean="0"/>
              <a:t>divais</a:t>
            </a:r>
            <a:r>
              <a:rPr lang="en-US" sz="2000" dirty="0" smtClean="0"/>
              <a:t> / </a:t>
            </a:r>
            <a:r>
              <a:rPr lang="en-US" sz="2000" dirty="0" err="1" smtClean="0"/>
              <a:t>bagian</a:t>
            </a:r>
            <a:r>
              <a:rPr lang="en-US" sz="2000" dirty="0" smtClean="0"/>
              <a:t> </a:t>
            </a:r>
            <a:r>
              <a:rPr lang="en-US" sz="2000" dirty="0" err="1" smtClean="0"/>
              <a:t>dari</a:t>
            </a:r>
            <a:r>
              <a:rPr lang="en-US" sz="2000" dirty="0" smtClean="0"/>
              <a:t> </a:t>
            </a:r>
            <a:r>
              <a:rPr lang="en-US" sz="2000" dirty="0" err="1" smtClean="0"/>
              <a:t>perangkat</a:t>
            </a:r>
            <a:r>
              <a:rPr lang="en-US" sz="2000" dirty="0" smtClean="0"/>
              <a:t> digital yang </a:t>
            </a:r>
            <a:r>
              <a:rPr lang="en-US" sz="2000" dirty="0" err="1" smtClean="0"/>
              <a:t>bertugas</a:t>
            </a:r>
            <a:r>
              <a:rPr lang="en-US" sz="2000" dirty="0" smtClean="0"/>
              <a:t> </a:t>
            </a:r>
            <a:r>
              <a:rPr lang="en-US" sz="2000" dirty="0" err="1" smtClean="0"/>
              <a:t>mengkonversi</a:t>
            </a:r>
            <a:r>
              <a:rPr lang="en-US" sz="2000" dirty="0" smtClean="0"/>
              <a:t> </a:t>
            </a:r>
            <a:r>
              <a:rPr lang="en-US" sz="2000" dirty="0" err="1" smtClean="0"/>
              <a:t>sinyal</a:t>
            </a:r>
            <a:r>
              <a:rPr lang="en-US" sz="2000" dirty="0" smtClean="0"/>
              <a:t> input yang </a:t>
            </a:r>
            <a:r>
              <a:rPr lang="en-US" sz="2000" dirty="0" err="1" smtClean="0"/>
              <a:t>bersifat</a:t>
            </a:r>
            <a:r>
              <a:rPr lang="en-US" sz="2000" dirty="0" smtClean="0"/>
              <a:t> </a:t>
            </a:r>
            <a:r>
              <a:rPr lang="en-US" sz="2000" dirty="0" err="1" smtClean="0"/>
              <a:t>fisik</a:t>
            </a:r>
            <a:r>
              <a:rPr lang="en-US" sz="2000" dirty="0" smtClean="0"/>
              <a:t> </a:t>
            </a:r>
            <a:r>
              <a:rPr lang="en-US" sz="2000" dirty="0" err="1" smtClean="0"/>
              <a:t>menjadi</a:t>
            </a:r>
            <a:r>
              <a:rPr lang="en-US" sz="2000" dirty="0" smtClean="0"/>
              <a:t> </a:t>
            </a:r>
            <a:r>
              <a:rPr lang="en-US" sz="2000" dirty="0" err="1" smtClean="0"/>
              <a:t>sinyal</a:t>
            </a:r>
            <a:r>
              <a:rPr lang="en-US" sz="2000" dirty="0" smtClean="0"/>
              <a:t> </a:t>
            </a:r>
            <a:r>
              <a:rPr lang="en-US" sz="2000" dirty="0" err="1" smtClean="0"/>
              <a:t>listrik</a:t>
            </a:r>
            <a:r>
              <a:rPr lang="en-US" sz="2000" dirty="0" smtClean="0"/>
              <a:t>.</a:t>
            </a:r>
          </a:p>
          <a:p>
            <a:pPr>
              <a:lnSpc>
                <a:spcPct val="150000"/>
              </a:lnSpc>
            </a:pPr>
            <a:endParaRPr lang="en-US" sz="2000" dirty="0"/>
          </a:p>
          <a:p>
            <a:pPr>
              <a:lnSpc>
                <a:spcPct val="150000"/>
              </a:lnSpc>
            </a:pPr>
            <a:r>
              <a:rPr lang="en-US" sz="1400" dirty="0" err="1" smtClean="0"/>
              <a:t>Contoh</a:t>
            </a:r>
            <a:endParaRPr lang="en-US" sz="1400" dirty="0" smtClean="0"/>
          </a:p>
          <a:p>
            <a:pPr marL="342900" indent="-342900">
              <a:lnSpc>
                <a:spcPct val="150000"/>
              </a:lnSpc>
              <a:buFont typeface="Wingdings" panose="05000000000000000000" pitchFamily="2" charset="2"/>
              <a:buChar char="§"/>
            </a:pPr>
            <a:r>
              <a:rPr lang="en-US" sz="1400" dirty="0" smtClean="0"/>
              <a:t>Sensor </a:t>
            </a:r>
            <a:r>
              <a:rPr lang="en-US" sz="1400" dirty="0" err="1" smtClean="0"/>
              <a:t>posisi</a:t>
            </a:r>
            <a:r>
              <a:rPr lang="en-US" sz="1400" dirty="0" smtClean="0"/>
              <a:t> </a:t>
            </a:r>
            <a:r>
              <a:rPr lang="en-US" sz="1400" dirty="0" err="1" smtClean="0"/>
              <a:t>putaran</a:t>
            </a:r>
            <a:r>
              <a:rPr lang="en-US" sz="1400" dirty="0" smtClean="0"/>
              <a:t> motor (</a:t>
            </a:r>
            <a:r>
              <a:rPr lang="en-US" sz="1400" dirty="0" err="1" smtClean="0"/>
              <a:t>berupa</a:t>
            </a:r>
            <a:r>
              <a:rPr lang="en-US" sz="1400" dirty="0" smtClean="0"/>
              <a:t> switch yang </a:t>
            </a:r>
            <a:r>
              <a:rPr lang="en-US" sz="1400" dirty="0" err="1" smtClean="0"/>
              <a:t>berputar</a:t>
            </a:r>
            <a:r>
              <a:rPr lang="en-US" sz="1400" dirty="0" smtClean="0"/>
              <a:t>)</a:t>
            </a:r>
          </a:p>
          <a:p>
            <a:pPr marL="342900" indent="-342900">
              <a:lnSpc>
                <a:spcPct val="150000"/>
              </a:lnSpc>
              <a:buFont typeface="Wingdings" panose="05000000000000000000" pitchFamily="2" charset="2"/>
              <a:buChar char="§"/>
            </a:pPr>
            <a:r>
              <a:rPr lang="en-US" sz="1400" dirty="0" smtClean="0"/>
              <a:t>Sensor </a:t>
            </a:r>
            <a:r>
              <a:rPr lang="en-US" sz="1400" dirty="0" err="1" smtClean="0"/>
              <a:t>kecepatan</a:t>
            </a:r>
            <a:r>
              <a:rPr lang="en-US" sz="1400" dirty="0" smtClean="0"/>
              <a:t> (</a:t>
            </a:r>
            <a:r>
              <a:rPr lang="en-US" sz="1400" dirty="0" err="1" smtClean="0"/>
              <a:t>berupa</a:t>
            </a:r>
            <a:r>
              <a:rPr lang="en-US" sz="1400" dirty="0" smtClean="0"/>
              <a:t> sensor </a:t>
            </a:r>
            <a:r>
              <a:rPr lang="en-US" sz="1400" dirty="0" err="1" smtClean="0"/>
              <a:t>mekanik</a:t>
            </a:r>
            <a:r>
              <a:rPr lang="en-US" sz="1400" dirty="0" smtClean="0"/>
              <a:t>, </a:t>
            </a:r>
            <a:r>
              <a:rPr lang="en-US" sz="1400" dirty="0" err="1" smtClean="0"/>
              <a:t>misalnya</a:t>
            </a:r>
            <a:r>
              <a:rPr lang="en-US" sz="1400" dirty="0" smtClean="0"/>
              <a:t> </a:t>
            </a:r>
            <a:r>
              <a:rPr lang="en-US" sz="1400" dirty="0" err="1" smtClean="0"/>
              <a:t>pada</a:t>
            </a:r>
            <a:r>
              <a:rPr lang="en-US" sz="1400" dirty="0" smtClean="0"/>
              <a:t> speedometer)</a:t>
            </a:r>
          </a:p>
          <a:p>
            <a:pPr marL="342900" indent="-342900">
              <a:lnSpc>
                <a:spcPct val="150000"/>
              </a:lnSpc>
              <a:buFont typeface="Wingdings" panose="05000000000000000000" pitchFamily="2" charset="2"/>
              <a:buChar char="§"/>
            </a:pPr>
            <a:r>
              <a:rPr lang="en-US" sz="1400" dirty="0" smtClean="0"/>
              <a:t>Sensor </a:t>
            </a:r>
            <a:r>
              <a:rPr lang="en-US" sz="1400" dirty="0" err="1" smtClean="0"/>
              <a:t>kapasitif</a:t>
            </a:r>
            <a:r>
              <a:rPr lang="en-US" sz="1400" dirty="0" smtClean="0"/>
              <a:t> (</a:t>
            </a:r>
            <a:r>
              <a:rPr lang="en-US" sz="1400" dirty="0" err="1" smtClean="0"/>
              <a:t>misalnya</a:t>
            </a:r>
            <a:r>
              <a:rPr lang="en-US" sz="1400" dirty="0" smtClean="0"/>
              <a:t> </a:t>
            </a:r>
            <a:r>
              <a:rPr lang="en-US" sz="1400" dirty="0" err="1" smtClean="0"/>
              <a:t>diterapkan</a:t>
            </a:r>
            <a:r>
              <a:rPr lang="en-US" sz="1400" dirty="0" smtClean="0"/>
              <a:t> </a:t>
            </a:r>
            <a:r>
              <a:rPr lang="en-US" sz="1400" dirty="0" err="1" smtClean="0"/>
              <a:t>utk</a:t>
            </a:r>
            <a:r>
              <a:rPr lang="en-US" sz="1400" dirty="0" smtClean="0"/>
              <a:t> touchscreen, </a:t>
            </a:r>
            <a:r>
              <a:rPr lang="en-US" sz="1400" dirty="0" err="1" smtClean="0"/>
              <a:t>utk</a:t>
            </a:r>
            <a:r>
              <a:rPr lang="en-US" sz="1400" dirty="0" smtClean="0"/>
              <a:t> sensor </a:t>
            </a:r>
            <a:r>
              <a:rPr lang="en-US" sz="1400" dirty="0" err="1" smtClean="0"/>
              <a:t>keberadaan</a:t>
            </a:r>
            <a:r>
              <a:rPr lang="en-US" sz="1400" dirty="0" smtClean="0"/>
              <a:t> </a:t>
            </a:r>
            <a:r>
              <a:rPr lang="en-US" sz="1400" dirty="0" err="1" smtClean="0"/>
              <a:t>cairan</a:t>
            </a:r>
            <a:r>
              <a:rPr lang="en-US" sz="1400" dirty="0" smtClean="0"/>
              <a:t> </a:t>
            </a:r>
            <a:r>
              <a:rPr lang="en-US" sz="1400" dirty="0" err="1" smtClean="0"/>
              <a:t>minyak</a:t>
            </a:r>
            <a:r>
              <a:rPr lang="en-US" sz="1400" dirty="0" smtClean="0"/>
              <a:t>)</a:t>
            </a:r>
          </a:p>
          <a:p>
            <a:pPr marL="342900" indent="-342900">
              <a:lnSpc>
                <a:spcPct val="150000"/>
              </a:lnSpc>
              <a:buFont typeface="Wingdings" panose="05000000000000000000" pitchFamily="2" charset="2"/>
              <a:buChar char="§"/>
            </a:pPr>
            <a:r>
              <a:rPr lang="en-US" sz="1400" dirty="0" smtClean="0"/>
              <a:t>Sensor </a:t>
            </a:r>
            <a:r>
              <a:rPr lang="en-US" sz="1400" dirty="0" err="1" smtClean="0"/>
              <a:t>gaya</a:t>
            </a:r>
            <a:r>
              <a:rPr lang="en-US" sz="1400" dirty="0" smtClean="0"/>
              <a:t> / </a:t>
            </a:r>
            <a:r>
              <a:rPr lang="en-US" sz="1400" dirty="0" err="1" smtClean="0"/>
              <a:t>tekanan</a:t>
            </a:r>
            <a:r>
              <a:rPr lang="en-US" sz="1400" dirty="0" smtClean="0"/>
              <a:t> (</a:t>
            </a:r>
            <a:r>
              <a:rPr lang="en-US" sz="1400" dirty="0" err="1" smtClean="0"/>
              <a:t>berupa</a:t>
            </a:r>
            <a:r>
              <a:rPr lang="en-US" sz="1400" dirty="0" smtClean="0"/>
              <a:t> sensor piezoelectric, </a:t>
            </a:r>
            <a:r>
              <a:rPr lang="en-US" sz="1400" dirty="0" err="1" smtClean="0"/>
              <a:t>misalnya</a:t>
            </a:r>
            <a:r>
              <a:rPr lang="en-US" sz="1400" dirty="0" smtClean="0"/>
              <a:t> </a:t>
            </a:r>
            <a:r>
              <a:rPr lang="en-US" sz="1400" dirty="0" err="1" smtClean="0"/>
              <a:t>utk</a:t>
            </a:r>
            <a:r>
              <a:rPr lang="en-US" sz="1400" dirty="0" smtClean="0"/>
              <a:t> </a:t>
            </a:r>
            <a:r>
              <a:rPr lang="en-US" sz="1400" dirty="0" err="1" smtClean="0"/>
              <a:t>alat</a:t>
            </a:r>
            <a:r>
              <a:rPr lang="en-US" sz="1400" dirty="0" smtClean="0"/>
              <a:t> </a:t>
            </a:r>
            <a:r>
              <a:rPr lang="en-US" sz="1400" dirty="0" err="1" smtClean="0"/>
              <a:t>penimbang</a:t>
            </a:r>
            <a:r>
              <a:rPr lang="en-US" sz="1400" dirty="0" smtClean="0"/>
              <a:t> </a:t>
            </a:r>
            <a:r>
              <a:rPr lang="en-US" sz="1400" dirty="0" err="1" smtClean="0"/>
              <a:t>berat</a:t>
            </a:r>
            <a:r>
              <a:rPr lang="en-US" sz="1400" dirty="0" smtClean="0"/>
              <a:t>)</a:t>
            </a:r>
          </a:p>
          <a:p>
            <a:pPr marL="342900" indent="-342900">
              <a:lnSpc>
                <a:spcPct val="150000"/>
              </a:lnSpc>
              <a:buFont typeface="Wingdings" panose="05000000000000000000" pitchFamily="2" charset="2"/>
              <a:buChar char="§"/>
            </a:pPr>
            <a:r>
              <a:rPr lang="en-US" sz="1400" dirty="0" smtClean="0"/>
              <a:t>Sensor gyro (</a:t>
            </a:r>
            <a:r>
              <a:rPr lang="en-US" sz="1400" dirty="0" err="1" smtClean="0"/>
              <a:t>memanfaatkan</a:t>
            </a:r>
            <a:r>
              <a:rPr lang="en-US" sz="1400" dirty="0" smtClean="0"/>
              <a:t> </a:t>
            </a:r>
            <a:r>
              <a:rPr lang="en-US" sz="1400" dirty="0" err="1" smtClean="0"/>
              <a:t>gaya</a:t>
            </a:r>
            <a:r>
              <a:rPr lang="en-US" sz="1400" dirty="0" smtClean="0"/>
              <a:t> </a:t>
            </a:r>
            <a:r>
              <a:rPr lang="en-US" sz="1400" dirty="0" err="1" smtClean="0"/>
              <a:t>gravitasi</a:t>
            </a:r>
            <a:r>
              <a:rPr lang="en-US" sz="1400" dirty="0" smtClean="0"/>
              <a:t> </a:t>
            </a:r>
            <a:r>
              <a:rPr lang="en-US" sz="1400" dirty="0" err="1" smtClean="0"/>
              <a:t>dan</a:t>
            </a:r>
            <a:r>
              <a:rPr lang="en-US" sz="1400" dirty="0" smtClean="0"/>
              <a:t> </a:t>
            </a:r>
            <a:r>
              <a:rPr lang="en-US" sz="1400" dirty="0" err="1" smtClean="0"/>
              <a:t>fenomena</a:t>
            </a:r>
            <a:r>
              <a:rPr lang="en-US" sz="1400" dirty="0" smtClean="0"/>
              <a:t> magnet </a:t>
            </a:r>
            <a:r>
              <a:rPr lang="en-US" sz="1400" dirty="0" err="1" smtClean="0"/>
              <a:t>kompas</a:t>
            </a:r>
            <a:r>
              <a:rPr lang="en-US" sz="1400" dirty="0" smtClean="0"/>
              <a:t>)</a:t>
            </a:r>
          </a:p>
          <a:p>
            <a:pPr marL="342900" indent="-342900">
              <a:lnSpc>
                <a:spcPct val="150000"/>
              </a:lnSpc>
              <a:buFont typeface="Wingdings" panose="05000000000000000000" pitchFamily="2" charset="2"/>
              <a:buChar char="§"/>
            </a:pPr>
            <a:r>
              <a:rPr lang="en-US" sz="1400" dirty="0" smtClean="0"/>
              <a:t>Sensor </a:t>
            </a:r>
            <a:r>
              <a:rPr lang="en-US" sz="1400" dirty="0" err="1" smtClean="0"/>
              <a:t>kepadatan</a:t>
            </a:r>
            <a:r>
              <a:rPr lang="en-US" sz="1400" dirty="0" smtClean="0"/>
              <a:t> </a:t>
            </a:r>
            <a:r>
              <a:rPr lang="en-US" sz="1400" dirty="0" err="1" smtClean="0"/>
              <a:t>molekul</a:t>
            </a:r>
            <a:r>
              <a:rPr lang="en-US" sz="1400" dirty="0" smtClean="0"/>
              <a:t> gas (</a:t>
            </a:r>
            <a:r>
              <a:rPr lang="en-US" sz="1400" dirty="0" err="1" smtClean="0"/>
              <a:t>baru</a:t>
            </a:r>
            <a:r>
              <a:rPr lang="en-US" sz="1400" dirty="0" smtClean="0"/>
              <a:t>, </a:t>
            </a:r>
            <a:r>
              <a:rPr lang="en-US" sz="1400" dirty="0" err="1" smtClean="0"/>
              <a:t>hasil</a:t>
            </a:r>
            <a:r>
              <a:rPr lang="en-US" sz="1400" dirty="0" smtClean="0"/>
              <a:t> </a:t>
            </a:r>
            <a:r>
              <a:rPr lang="en-US" sz="1400" dirty="0" err="1" smtClean="0"/>
              <a:t>riset</a:t>
            </a:r>
            <a:r>
              <a:rPr lang="en-US" sz="1400" dirty="0" smtClean="0"/>
              <a:t> di </a:t>
            </a:r>
            <a:r>
              <a:rPr lang="en-US" sz="1400" dirty="0" err="1" smtClean="0"/>
              <a:t>Jerman</a:t>
            </a:r>
            <a:r>
              <a:rPr lang="en-US" sz="1400" dirty="0" smtClean="0"/>
              <a:t>)</a:t>
            </a:r>
            <a:endParaRPr lang="id-ID" sz="1400" dirty="0" smtClean="0"/>
          </a:p>
        </p:txBody>
      </p:sp>
      <p:cxnSp>
        <p:nvCxnSpPr>
          <p:cNvPr id="5" name="Straight Connector 4"/>
          <p:cNvCxnSpPr/>
          <p:nvPr/>
        </p:nvCxnSpPr>
        <p:spPr>
          <a:xfrm>
            <a:off x="179512" y="908720"/>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107921"/>
            <a:ext cx="8196283" cy="584775"/>
          </a:xfrm>
          <a:prstGeom prst="rect">
            <a:avLst/>
          </a:prstGeom>
          <a:noFill/>
        </p:spPr>
        <p:txBody>
          <a:bodyPr wrap="square" rtlCol="0">
            <a:spAutoFit/>
          </a:bodyPr>
          <a:lstStyle/>
          <a:p>
            <a:r>
              <a:rPr lang="en-US" sz="3200" b="1" dirty="0" smtClean="0"/>
              <a:t>Sensor</a:t>
            </a:r>
          </a:p>
        </p:txBody>
      </p:sp>
    </p:spTree>
    <p:extLst>
      <p:ext uri="{BB962C8B-B14F-4D97-AF65-F5344CB8AC3E}">
        <p14:creationId xmlns:p14="http://schemas.microsoft.com/office/powerpoint/2010/main" val="2270558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3" y="1124745"/>
            <a:ext cx="8568953" cy="738664"/>
          </a:xfrm>
          <a:prstGeom prst="rect">
            <a:avLst/>
          </a:prstGeom>
          <a:noFill/>
        </p:spPr>
        <p:txBody>
          <a:bodyPr wrap="square" rtlCol="0">
            <a:spAutoFit/>
          </a:bodyPr>
          <a:lstStyle/>
          <a:p>
            <a:pPr>
              <a:lnSpc>
                <a:spcPct val="150000"/>
              </a:lnSpc>
            </a:pPr>
            <a:r>
              <a:rPr lang="en-US" sz="2800" dirty="0" err="1" smtClean="0"/>
              <a:t>Berbagai</a:t>
            </a:r>
            <a:r>
              <a:rPr lang="en-US" sz="2800" dirty="0" smtClean="0"/>
              <a:t> Sensor (1)</a:t>
            </a:r>
            <a:endParaRPr lang="id-ID" sz="2800" dirty="0" smtClean="0"/>
          </a:p>
        </p:txBody>
      </p:sp>
      <p:cxnSp>
        <p:nvCxnSpPr>
          <p:cNvPr id="5" name="Straight Connector 4"/>
          <p:cNvCxnSpPr/>
          <p:nvPr/>
        </p:nvCxnSpPr>
        <p:spPr>
          <a:xfrm>
            <a:off x="179512" y="908720"/>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107921"/>
            <a:ext cx="8196283" cy="584775"/>
          </a:xfrm>
          <a:prstGeom prst="rect">
            <a:avLst/>
          </a:prstGeom>
          <a:noFill/>
        </p:spPr>
        <p:txBody>
          <a:bodyPr wrap="square" rtlCol="0">
            <a:spAutoFit/>
          </a:bodyPr>
          <a:lstStyle/>
          <a:p>
            <a:r>
              <a:rPr lang="en-US" sz="3200" b="1" dirty="0" smtClean="0"/>
              <a:t>Sensor</a:t>
            </a:r>
          </a:p>
        </p:txBody>
      </p:sp>
      <p:graphicFrame>
        <p:nvGraphicFramePr>
          <p:cNvPr id="2" name="Table 1"/>
          <p:cNvGraphicFramePr>
            <a:graphicFrameLocks noGrp="1"/>
          </p:cNvGraphicFramePr>
          <p:nvPr>
            <p:extLst/>
          </p:nvPr>
        </p:nvGraphicFramePr>
        <p:xfrm>
          <a:off x="525467" y="2012620"/>
          <a:ext cx="8180677" cy="4221480"/>
        </p:xfrm>
        <a:graphic>
          <a:graphicData uri="http://schemas.openxmlformats.org/drawingml/2006/table">
            <a:tbl>
              <a:tblPr firstRow="1" bandRow="1">
                <a:tableStyleId>{5C22544A-7EE6-4342-B048-85BDC9FD1C3A}</a:tableStyleId>
              </a:tblPr>
              <a:tblGrid>
                <a:gridCol w="2246333"/>
                <a:gridCol w="2160240"/>
                <a:gridCol w="3774104"/>
              </a:tblGrid>
              <a:tr h="370840">
                <a:tc>
                  <a:txBody>
                    <a:bodyPr/>
                    <a:lstStyle/>
                    <a:p>
                      <a:pPr algn="ctr"/>
                      <a:r>
                        <a:rPr lang="en-US" sz="1400" dirty="0" err="1" smtClean="0"/>
                        <a:t>Properti</a:t>
                      </a:r>
                      <a:r>
                        <a:rPr lang="en-US" sz="1400" dirty="0" smtClean="0"/>
                        <a:t> </a:t>
                      </a:r>
                      <a:r>
                        <a:rPr lang="en-US" sz="1400" dirty="0" err="1" smtClean="0"/>
                        <a:t>Fisik</a:t>
                      </a:r>
                      <a:r>
                        <a:rPr lang="en-US" sz="1400" dirty="0" smtClean="0"/>
                        <a:t> yang </a:t>
                      </a:r>
                      <a:r>
                        <a:rPr lang="en-US" sz="1400" dirty="0" err="1" smtClean="0"/>
                        <a:t>Disensor</a:t>
                      </a:r>
                      <a:endParaRPr lang="en-US" sz="1400" dirty="0"/>
                    </a:p>
                  </a:txBody>
                  <a:tcPr/>
                </a:tc>
                <a:tc>
                  <a:txBody>
                    <a:bodyPr/>
                    <a:lstStyle/>
                    <a:p>
                      <a:pPr algn="ctr"/>
                      <a:r>
                        <a:rPr lang="en-US" sz="1400" dirty="0" err="1" smtClean="0"/>
                        <a:t>Jenis</a:t>
                      </a:r>
                      <a:r>
                        <a:rPr lang="en-US" sz="1400" dirty="0" smtClean="0"/>
                        <a:t> Sensor</a:t>
                      </a:r>
                      <a:endParaRPr lang="en-US" sz="1400" dirty="0"/>
                    </a:p>
                  </a:txBody>
                  <a:tcPr/>
                </a:tc>
                <a:tc>
                  <a:txBody>
                    <a:bodyPr/>
                    <a:lstStyle/>
                    <a:p>
                      <a:pPr algn="ctr"/>
                      <a:r>
                        <a:rPr lang="en-US" sz="1400" dirty="0" err="1" smtClean="0"/>
                        <a:t>Contoh</a:t>
                      </a:r>
                      <a:r>
                        <a:rPr lang="en-US" sz="1400" dirty="0" smtClean="0"/>
                        <a:t> </a:t>
                      </a:r>
                      <a:r>
                        <a:rPr lang="en-US" sz="1400" dirty="0" err="1" smtClean="0"/>
                        <a:t>Penerapan</a:t>
                      </a:r>
                      <a:endParaRPr lang="en-US" sz="1400" dirty="0"/>
                    </a:p>
                  </a:txBody>
                  <a:tcPr/>
                </a:tc>
              </a:tr>
              <a:tr h="370840">
                <a:tc>
                  <a:txBody>
                    <a:bodyPr/>
                    <a:lstStyle/>
                    <a:p>
                      <a:r>
                        <a:rPr lang="en-US" sz="1400" dirty="0" err="1" smtClean="0"/>
                        <a:t>Suara</a:t>
                      </a:r>
                      <a:endParaRPr lang="en-US" sz="1400" dirty="0"/>
                    </a:p>
                  </a:txBody>
                  <a:tcPr/>
                </a:tc>
                <a:tc>
                  <a:txBody>
                    <a:bodyPr/>
                    <a:lstStyle/>
                    <a:p>
                      <a:r>
                        <a:rPr lang="en-US" sz="1400" dirty="0" smtClean="0"/>
                        <a:t>Microphone (mic)</a:t>
                      </a:r>
                      <a:endParaRPr lang="en-US" sz="1400" dirty="0"/>
                    </a:p>
                  </a:txBody>
                  <a:tcPr/>
                </a:tc>
                <a:tc>
                  <a:txBody>
                    <a:bodyPr/>
                    <a:lstStyle/>
                    <a:p>
                      <a:r>
                        <a:rPr lang="en-US" sz="1400" dirty="0" err="1" smtClean="0"/>
                        <a:t>Utk</a:t>
                      </a:r>
                      <a:r>
                        <a:rPr lang="en-US" sz="1400" baseline="0" dirty="0" smtClean="0"/>
                        <a:t> </a:t>
                      </a:r>
                      <a:r>
                        <a:rPr lang="en-US" sz="1400" dirty="0" err="1" smtClean="0"/>
                        <a:t>menerima</a:t>
                      </a:r>
                      <a:r>
                        <a:rPr lang="en-US" sz="1400" dirty="0" smtClean="0"/>
                        <a:t>  </a:t>
                      </a:r>
                      <a:r>
                        <a:rPr lang="en-US" sz="1400" dirty="0" err="1" smtClean="0"/>
                        <a:t>suara</a:t>
                      </a:r>
                      <a:r>
                        <a:rPr lang="en-US" sz="1400" dirty="0" smtClean="0"/>
                        <a:t> </a:t>
                      </a:r>
                      <a:r>
                        <a:rPr lang="en-US" sz="1400" dirty="0" err="1" smtClean="0"/>
                        <a:t>manusia</a:t>
                      </a:r>
                      <a:endParaRPr lang="en-US" sz="1400" dirty="0"/>
                    </a:p>
                  </a:txBody>
                  <a:tcPr/>
                </a:tc>
              </a:tr>
              <a:tr h="370840">
                <a:tc>
                  <a:txBody>
                    <a:bodyPr/>
                    <a:lstStyle/>
                    <a:p>
                      <a:r>
                        <a:rPr lang="en-US" sz="1400" dirty="0" smtClean="0"/>
                        <a:t>Ultrasonic</a:t>
                      </a:r>
                      <a:endParaRPr lang="en-US" sz="1400" dirty="0"/>
                    </a:p>
                  </a:txBody>
                  <a:tcPr/>
                </a:tc>
                <a:tc>
                  <a:txBody>
                    <a:bodyPr/>
                    <a:lstStyle/>
                    <a:p>
                      <a:r>
                        <a:rPr lang="en-US" sz="1400" dirty="0" smtClean="0"/>
                        <a:t>Mic ultrasonic</a:t>
                      </a:r>
                      <a:endParaRPr lang="en-US" sz="1400" dirty="0"/>
                    </a:p>
                  </a:txBody>
                  <a:tcPr/>
                </a:tc>
                <a:tc>
                  <a:txBody>
                    <a:bodyPr/>
                    <a:lstStyle/>
                    <a:p>
                      <a:r>
                        <a:rPr lang="en-US" sz="1400" dirty="0" err="1" smtClean="0"/>
                        <a:t>Utk</a:t>
                      </a:r>
                      <a:r>
                        <a:rPr lang="en-US" sz="1400" dirty="0" smtClean="0"/>
                        <a:t> </a:t>
                      </a:r>
                      <a:r>
                        <a:rPr lang="en-US" sz="1400" dirty="0" err="1" smtClean="0"/>
                        <a:t>mengukur</a:t>
                      </a:r>
                      <a:r>
                        <a:rPr lang="en-US" sz="1400" dirty="0" smtClean="0"/>
                        <a:t> </a:t>
                      </a:r>
                      <a:r>
                        <a:rPr lang="en-US" sz="1400" dirty="0" err="1" smtClean="0"/>
                        <a:t>jarak</a:t>
                      </a:r>
                      <a:r>
                        <a:rPr lang="en-US" sz="1400" dirty="0" smtClean="0"/>
                        <a:t> </a:t>
                      </a:r>
                      <a:r>
                        <a:rPr lang="en-US" sz="1400" dirty="0" err="1" smtClean="0"/>
                        <a:t>rintangan</a:t>
                      </a:r>
                      <a:endParaRPr lang="en-US" sz="1400" dirty="0"/>
                    </a:p>
                  </a:txBody>
                  <a:tcPr/>
                </a:tc>
              </a:tr>
              <a:tr h="370840">
                <a:tc>
                  <a:txBody>
                    <a:bodyPr/>
                    <a:lstStyle/>
                    <a:p>
                      <a:r>
                        <a:rPr lang="en-US" sz="1400" dirty="0" smtClean="0"/>
                        <a:t>Infrasonic</a:t>
                      </a:r>
                      <a:endParaRPr lang="en-US" sz="1400" dirty="0"/>
                    </a:p>
                  </a:txBody>
                  <a:tcPr/>
                </a:tc>
                <a:tc>
                  <a:txBody>
                    <a:bodyPr/>
                    <a:lstStyle/>
                    <a:p>
                      <a:r>
                        <a:rPr lang="en-US" sz="1400" dirty="0" smtClean="0"/>
                        <a:t>Mic infrasonic</a:t>
                      </a:r>
                      <a:endParaRPr lang="en-US" sz="1400" dirty="0"/>
                    </a:p>
                  </a:txBody>
                  <a:tcPr/>
                </a:tc>
                <a:tc>
                  <a:txBody>
                    <a:bodyPr/>
                    <a:lstStyle/>
                    <a:p>
                      <a:r>
                        <a:rPr lang="en-US" sz="1400" dirty="0" err="1" smtClean="0"/>
                        <a:t>Utk</a:t>
                      </a:r>
                      <a:r>
                        <a:rPr lang="en-US" sz="1400" dirty="0" smtClean="0"/>
                        <a:t> </a:t>
                      </a:r>
                      <a:r>
                        <a:rPr lang="en-US" sz="1400" dirty="0" err="1" smtClean="0"/>
                        <a:t>menerima</a:t>
                      </a:r>
                      <a:r>
                        <a:rPr lang="en-US" sz="1400" dirty="0" smtClean="0"/>
                        <a:t> </a:t>
                      </a:r>
                      <a:r>
                        <a:rPr lang="en-US" sz="1400" dirty="0" err="1" smtClean="0"/>
                        <a:t>suara</a:t>
                      </a:r>
                      <a:r>
                        <a:rPr lang="en-US" sz="1400" dirty="0" smtClean="0"/>
                        <a:t> </a:t>
                      </a:r>
                      <a:r>
                        <a:rPr lang="en-US" sz="1400" dirty="0" err="1" smtClean="0"/>
                        <a:t>binatang</a:t>
                      </a:r>
                      <a:r>
                        <a:rPr lang="en-US" sz="1400" baseline="0" dirty="0" smtClean="0"/>
                        <a:t> </a:t>
                      </a:r>
                      <a:r>
                        <a:rPr lang="en-US" sz="1400" baseline="0" dirty="0" err="1" smtClean="0"/>
                        <a:t>tertentu</a:t>
                      </a:r>
                      <a:endParaRPr lang="en-US" sz="1400" baseline="0" dirty="0" smtClean="0"/>
                    </a:p>
                    <a:p>
                      <a:r>
                        <a:rPr lang="en-US" sz="1400" baseline="0" dirty="0" err="1" smtClean="0"/>
                        <a:t>Utk</a:t>
                      </a:r>
                      <a:r>
                        <a:rPr lang="en-US" sz="1400" baseline="0" dirty="0" smtClean="0"/>
                        <a:t> </a:t>
                      </a:r>
                      <a:r>
                        <a:rPr lang="en-US" sz="1400" baseline="0" dirty="0" err="1" smtClean="0"/>
                        <a:t>menerima</a:t>
                      </a:r>
                      <a:r>
                        <a:rPr lang="en-US" sz="1400" baseline="0" dirty="0" smtClean="0"/>
                        <a:t> </a:t>
                      </a:r>
                      <a:r>
                        <a:rPr lang="en-US" sz="1400" baseline="0" dirty="0" err="1" smtClean="0"/>
                        <a:t>sinyal</a:t>
                      </a:r>
                      <a:r>
                        <a:rPr lang="en-US" sz="1400" baseline="0" dirty="0" smtClean="0"/>
                        <a:t> </a:t>
                      </a:r>
                      <a:r>
                        <a:rPr lang="en-US" sz="1400" baseline="0" dirty="0" err="1" smtClean="0"/>
                        <a:t>detak</a:t>
                      </a:r>
                      <a:r>
                        <a:rPr lang="en-US" sz="1400" baseline="0" dirty="0" smtClean="0"/>
                        <a:t> </a:t>
                      </a:r>
                      <a:r>
                        <a:rPr lang="en-US" sz="1400" baseline="0" dirty="0" err="1" smtClean="0"/>
                        <a:t>jantung</a:t>
                      </a:r>
                      <a:r>
                        <a:rPr lang="en-US" sz="1400" baseline="0" dirty="0" smtClean="0"/>
                        <a:t> </a:t>
                      </a:r>
                      <a:r>
                        <a:rPr lang="en-US" sz="1400" baseline="0" dirty="0" err="1" smtClean="0"/>
                        <a:t>manusia</a:t>
                      </a:r>
                      <a:endParaRPr lang="en-US" sz="1400" dirty="0"/>
                    </a:p>
                  </a:txBody>
                  <a:tcPr/>
                </a:tc>
              </a:tr>
              <a:tr h="370840">
                <a:tc>
                  <a:txBody>
                    <a:bodyPr/>
                    <a:lstStyle/>
                    <a:p>
                      <a:r>
                        <a:rPr lang="en-US" sz="1400" dirty="0" err="1" smtClean="0"/>
                        <a:t>Cahaya</a:t>
                      </a:r>
                      <a:r>
                        <a:rPr lang="en-US" sz="1400" dirty="0" smtClean="0"/>
                        <a:t> </a:t>
                      </a:r>
                      <a:r>
                        <a:rPr lang="en-US" sz="1400" dirty="0" err="1" smtClean="0"/>
                        <a:t>tampak</a:t>
                      </a:r>
                      <a:endParaRPr lang="en-US" sz="1400" dirty="0"/>
                    </a:p>
                  </a:txBody>
                  <a:tcPr/>
                </a:tc>
                <a:tc>
                  <a:txBody>
                    <a:bodyPr/>
                    <a:lstStyle/>
                    <a:p>
                      <a:r>
                        <a:rPr lang="en-US" sz="1400" dirty="0" smtClean="0"/>
                        <a:t>LDR, photodiode, phototransistor</a:t>
                      </a:r>
                      <a:endParaRPr lang="en-US" sz="1400" dirty="0"/>
                    </a:p>
                  </a:txBody>
                  <a:tcPr/>
                </a:tc>
                <a:tc>
                  <a:txBody>
                    <a:bodyPr/>
                    <a:lstStyle/>
                    <a:p>
                      <a:r>
                        <a:rPr lang="en-US" sz="1400" dirty="0" err="1" smtClean="0"/>
                        <a:t>Untuk</a:t>
                      </a:r>
                      <a:r>
                        <a:rPr lang="en-US" sz="1400" dirty="0" smtClean="0"/>
                        <a:t> </a:t>
                      </a:r>
                      <a:r>
                        <a:rPr lang="en-US" sz="1400" dirty="0" err="1" smtClean="0"/>
                        <a:t>mengontrol</a:t>
                      </a:r>
                      <a:r>
                        <a:rPr lang="en-US" sz="1400" dirty="0" smtClean="0"/>
                        <a:t> </a:t>
                      </a:r>
                      <a:r>
                        <a:rPr lang="en-US" sz="1400" dirty="0" err="1" smtClean="0"/>
                        <a:t>lampu</a:t>
                      </a:r>
                      <a:r>
                        <a:rPr lang="en-US" sz="1400" dirty="0" smtClean="0"/>
                        <a:t>, robot</a:t>
                      </a:r>
                    </a:p>
                    <a:p>
                      <a:r>
                        <a:rPr lang="en-US" sz="1400" dirty="0" err="1" smtClean="0"/>
                        <a:t>Untuk</a:t>
                      </a:r>
                      <a:r>
                        <a:rPr lang="en-US" sz="1400" baseline="0" dirty="0" smtClean="0"/>
                        <a:t> </a:t>
                      </a:r>
                      <a:r>
                        <a:rPr lang="en-US" sz="1400" baseline="0" dirty="0" err="1" smtClean="0"/>
                        <a:t>mengetahui</a:t>
                      </a:r>
                      <a:r>
                        <a:rPr lang="en-US" sz="1400" baseline="0" dirty="0" smtClean="0"/>
                        <a:t> </a:t>
                      </a:r>
                      <a:r>
                        <a:rPr lang="en-US" sz="1400" baseline="0" dirty="0" err="1" smtClean="0"/>
                        <a:t>adanya</a:t>
                      </a:r>
                      <a:r>
                        <a:rPr lang="en-US" sz="1400" baseline="0" dirty="0" smtClean="0"/>
                        <a:t> asap, </a:t>
                      </a:r>
                      <a:r>
                        <a:rPr lang="en-US" sz="1400" baseline="0" dirty="0" err="1" smtClean="0"/>
                        <a:t>kabut</a:t>
                      </a:r>
                      <a:endParaRPr lang="en-US" sz="1400" dirty="0"/>
                    </a:p>
                  </a:txBody>
                  <a:tcPr/>
                </a:tc>
              </a:tr>
              <a:tr h="370840">
                <a:tc>
                  <a:txBody>
                    <a:bodyPr/>
                    <a:lstStyle/>
                    <a:p>
                      <a:r>
                        <a:rPr lang="en-US" sz="1400" dirty="0" smtClean="0"/>
                        <a:t>Infra Red (IR)</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Photodiode, phototransistor</a:t>
                      </a:r>
                    </a:p>
                  </a:txBody>
                  <a:tcPr/>
                </a:tc>
                <a:tc>
                  <a:txBody>
                    <a:bodyPr/>
                    <a:lstStyle/>
                    <a:p>
                      <a:r>
                        <a:rPr lang="en-US" sz="1400" dirty="0" err="1" smtClean="0"/>
                        <a:t>Untuk</a:t>
                      </a:r>
                      <a:r>
                        <a:rPr lang="en-US" sz="1400" dirty="0" smtClean="0"/>
                        <a:t> remote TV, AC, CD DVD</a:t>
                      </a:r>
                      <a:r>
                        <a:rPr lang="en-US" sz="1400" baseline="0" dirty="0" smtClean="0"/>
                        <a:t> R/W</a:t>
                      </a:r>
                      <a:endParaRPr lang="en-US" sz="1400" dirty="0"/>
                    </a:p>
                  </a:txBody>
                  <a:tcPr/>
                </a:tc>
              </a:tr>
              <a:tr h="370840">
                <a:tc>
                  <a:txBody>
                    <a:bodyPr/>
                    <a:lstStyle/>
                    <a:p>
                      <a:r>
                        <a:rPr lang="en-US" sz="1400" dirty="0" smtClean="0"/>
                        <a:t>Ultra Violet (</a:t>
                      </a:r>
                      <a:r>
                        <a:rPr lang="en-US" sz="1400" dirty="0" err="1" smtClean="0"/>
                        <a:t>uv</a:t>
                      </a:r>
                      <a:r>
                        <a:rPr lang="en-US" sz="1400" dirty="0" smtClean="0"/>
                        <a:t>)</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Photodiode, phototransistor</a:t>
                      </a:r>
                    </a:p>
                  </a:txBody>
                  <a:tcPr/>
                </a:tc>
                <a:tc>
                  <a:txBody>
                    <a:bodyPr/>
                    <a:lstStyle/>
                    <a:p>
                      <a:r>
                        <a:rPr lang="en-US" sz="1400" dirty="0" smtClean="0"/>
                        <a:t>Blue</a:t>
                      </a:r>
                      <a:r>
                        <a:rPr lang="en-US" sz="1400" baseline="0" dirty="0" smtClean="0"/>
                        <a:t> Ray DVD R/W</a:t>
                      </a:r>
                      <a:endParaRPr lang="en-US" sz="1400" dirty="0"/>
                    </a:p>
                  </a:txBody>
                  <a:tcPr/>
                </a:tc>
              </a:tr>
              <a:tr h="370840">
                <a:tc>
                  <a:txBody>
                    <a:bodyPr/>
                    <a:lstStyle/>
                    <a:p>
                      <a:r>
                        <a:rPr lang="en-US" sz="1400" dirty="0" err="1" smtClean="0"/>
                        <a:t>Keberadaan</a:t>
                      </a:r>
                      <a:r>
                        <a:rPr lang="en-US" sz="1400" baseline="0" dirty="0" smtClean="0"/>
                        <a:t> </a:t>
                      </a:r>
                      <a:r>
                        <a:rPr lang="en-US" sz="1400" baseline="0" dirty="0" err="1" smtClean="0"/>
                        <a:t>benda</a:t>
                      </a:r>
                      <a:r>
                        <a:rPr lang="en-US" sz="1400" baseline="0" dirty="0" smtClean="0"/>
                        <a:t> </a:t>
                      </a:r>
                      <a:r>
                        <a:rPr lang="en-US" sz="1400" baseline="0" dirty="0" err="1" smtClean="0"/>
                        <a:t>tertentu</a:t>
                      </a:r>
                      <a:endParaRPr lang="en-US" sz="1400" dirty="0"/>
                    </a:p>
                  </a:txBody>
                  <a:tcPr/>
                </a:tc>
                <a:tc>
                  <a:txBody>
                    <a:bodyPr/>
                    <a:lstStyle/>
                    <a:p>
                      <a:r>
                        <a:rPr lang="en-US" sz="1400" dirty="0" smtClean="0"/>
                        <a:t>Sensor </a:t>
                      </a:r>
                      <a:r>
                        <a:rPr lang="en-US" sz="1400" dirty="0" err="1" smtClean="0"/>
                        <a:t>kapasitif</a:t>
                      </a:r>
                      <a:endParaRPr lang="en-US" sz="1400" dirty="0"/>
                    </a:p>
                  </a:txBody>
                  <a:tcPr/>
                </a:tc>
                <a:tc>
                  <a:txBody>
                    <a:bodyPr/>
                    <a:lstStyle/>
                    <a:p>
                      <a:r>
                        <a:rPr lang="en-US" sz="1400" dirty="0" err="1" smtClean="0"/>
                        <a:t>Utk</a:t>
                      </a:r>
                      <a:r>
                        <a:rPr lang="en-US" sz="1400" baseline="0" dirty="0" smtClean="0"/>
                        <a:t> </a:t>
                      </a:r>
                      <a:r>
                        <a:rPr lang="en-US" sz="1400" baseline="0" dirty="0" err="1" smtClean="0"/>
                        <a:t>mengetahui</a:t>
                      </a:r>
                      <a:r>
                        <a:rPr lang="en-US" sz="1400" baseline="0" dirty="0" smtClean="0"/>
                        <a:t> </a:t>
                      </a:r>
                      <a:r>
                        <a:rPr lang="en-US" sz="1400" baseline="0" dirty="0" err="1" smtClean="0"/>
                        <a:t>keberadaan</a:t>
                      </a:r>
                      <a:r>
                        <a:rPr lang="en-US" sz="1400" baseline="0" dirty="0" smtClean="0"/>
                        <a:t> </a:t>
                      </a:r>
                      <a:r>
                        <a:rPr lang="en-US" sz="1400" baseline="0" dirty="0" err="1" smtClean="0"/>
                        <a:t>benda</a:t>
                      </a:r>
                      <a:r>
                        <a:rPr lang="en-US" sz="1400" baseline="0" dirty="0" smtClean="0"/>
                        <a:t> </a:t>
                      </a:r>
                      <a:r>
                        <a:rPr lang="en-US" sz="1400" baseline="0" dirty="0" err="1" smtClean="0"/>
                        <a:t>pd</a:t>
                      </a:r>
                      <a:r>
                        <a:rPr lang="en-US" sz="1400" baseline="0" dirty="0" smtClean="0"/>
                        <a:t> </a:t>
                      </a:r>
                      <a:r>
                        <a:rPr lang="en-US" sz="1400" baseline="0" dirty="0" err="1" smtClean="0"/>
                        <a:t>jarak</a:t>
                      </a:r>
                      <a:r>
                        <a:rPr lang="en-US" sz="1400" baseline="0" dirty="0" smtClean="0"/>
                        <a:t> </a:t>
                      </a:r>
                      <a:r>
                        <a:rPr lang="en-US" sz="1400" baseline="0" dirty="0" err="1" smtClean="0"/>
                        <a:t>dekat</a:t>
                      </a:r>
                      <a:endParaRPr lang="en-US" sz="1400" dirty="0"/>
                    </a:p>
                  </a:txBody>
                  <a:tcPr/>
                </a:tc>
              </a:tr>
              <a:tr h="370840">
                <a:tc>
                  <a:txBody>
                    <a:bodyPr/>
                    <a:lstStyle/>
                    <a:p>
                      <a:r>
                        <a:rPr lang="en-US" sz="1400" dirty="0" err="1" smtClean="0"/>
                        <a:t>Sentuhan</a:t>
                      </a:r>
                      <a:r>
                        <a:rPr lang="en-US" sz="1400" dirty="0" smtClean="0"/>
                        <a:t> </a:t>
                      </a:r>
                      <a:r>
                        <a:rPr lang="en-US" sz="1400" dirty="0" err="1" smtClean="0"/>
                        <a:t>Jari</a:t>
                      </a:r>
                      <a:endParaRPr lang="en-US" sz="1400" dirty="0"/>
                    </a:p>
                  </a:txBody>
                  <a:tcPr/>
                </a:tc>
                <a:tc>
                  <a:txBody>
                    <a:bodyPr/>
                    <a:lstStyle/>
                    <a:p>
                      <a:r>
                        <a:rPr lang="en-US" sz="1400" dirty="0" smtClean="0"/>
                        <a:t>Sensor </a:t>
                      </a:r>
                      <a:r>
                        <a:rPr lang="en-US" sz="1400" dirty="0" err="1" smtClean="0"/>
                        <a:t>kapasitif</a:t>
                      </a:r>
                      <a:endParaRPr lang="en-US" sz="1400" dirty="0"/>
                    </a:p>
                  </a:txBody>
                  <a:tcPr/>
                </a:tc>
                <a:tc>
                  <a:txBody>
                    <a:bodyPr/>
                    <a:lstStyle/>
                    <a:p>
                      <a:r>
                        <a:rPr lang="en-US" sz="1400" dirty="0" smtClean="0"/>
                        <a:t>Touchscreen </a:t>
                      </a:r>
                      <a:r>
                        <a:rPr lang="en-US" sz="1400" dirty="0" err="1" smtClean="0"/>
                        <a:t>pada</a:t>
                      </a:r>
                      <a:r>
                        <a:rPr lang="en-US" sz="1400" dirty="0" smtClean="0"/>
                        <a:t> Smartphone, </a:t>
                      </a:r>
                      <a:r>
                        <a:rPr lang="en-US" sz="1400" dirty="0" err="1" smtClean="0"/>
                        <a:t>dll</a:t>
                      </a:r>
                      <a:endParaRPr lang="en-US" sz="1400" dirty="0"/>
                    </a:p>
                  </a:txBody>
                  <a:tcPr/>
                </a:tc>
              </a:tr>
            </a:tbl>
          </a:graphicData>
        </a:graphic>
      </p:graphicFrame>
    </p:spTree>
    <p:extLst>
      <p:ext uri="{BB962C8B-B14F-4D97-AF65-F5344CB8AC3E}">
        <p14:creationId xmlns:p14="http://schemas.microsoft.com/office/powerpoint/2010/main" val="9855711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3" y="908720"/>
            <a:ext cx="8568953" cy="738664"/>
          </a:xfrm>
          <a:prstGeom prst="rect">
            <a:avLst/>
          </a:prstGeom>
          <a:noFill/>
        </p:spPr>
        <p:txBody>
          <a:bodyPr wrap="square" rtlCol="0">
            <a:spAutoFit/>
          </a:bodyPr>
          <a:lstStyle/>
          <a:p>
            <a:pPr>
              <a:lnSpc>
                <a:spcPct val="150000"/>
              </a:lnSpc>
            </a:pPr>
            <a:r>
              <a:rPr lang="en-US" sz="2800" dirty="0" err="1" smtClean="0"/>
              <a:t>Berbagai</a:t>
            </a:r>
            <a:r>
              <a:rPr lang="en-US" sz="2800" dirty="0" smtClean="0"/>
              <a:t> Sensor (1)</a:t>
            </a:r>
            <a:endParaRPr lang="id-ID" sz="2800" dirty="0" smtClean="0"/>
          </a:p>
        </p:txBody>
      </p:sp>
      <p:cxnSp>
        <p:nvCxnSpPr>
          <p:cNvPr id="5" name="Straight Connector 4"/>
          <p:cNvCxnSpPr/>
          <p:nvPr/>
        </p:nvCxnSpPr>
        <p:spPr>
          <a:xfrm>
            <a:off x="179512" y="908720"/>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107921"/>
            <a:ext cx="8196283" cy="584775"/>
          </a:xfrm>
          <a:prstGeom prst="rect">
            <a:avLst/>
          </a:prstGeom>
          <a:noFill/>
        </p:spPr>
        <p:txBody>
          <a:bodyPr wrap="square" rtlCol="0">
            <a:spAutoFit/>
          </a:bodyPr>
          <a:lstStyle/>
          <a:p>
            <a:r>
              <a:rPr lang="en-US" sz="3200" b="1" dirty="0" smtClean="0"/>
              <a:t>Sensor</a:t>
            </a:r>
          </a:p>
        </p:txBody>
      </p:sp>
      <p:graphicFrame>
        <p:nvGraphicFramePr>
          <p:cNvPr id="2" name="Table 1"/>
          <p:cNvGraphicFramePr>
            <a:graphicFrameLocks noGrp="1"/>
          </p:cNvGraphicFramePr>
          <p:nvPr>
            <p:extLst/>
          </p:nvPr>
        </p:nvGraphicFramePr>
        <p:xfrm>
          <a:off x="525468" y="1647384"/>
          <a:ext cx="8180677" cy="4572000"/>
        </p:xfrm>
        <a:graphic>
          <a:graphicData uri="http://schemas.openxmlformats.org/drawingml/2006/table">
            <a:tbl>
              <a:tblPr firstRow="1" bandRow="1">
                <a:tableStyleId>{5C22544A-7EE6-4342-B048-85BDC9FD1C3A}</a:tableStyleId>
              </a:tblPr>
              <a:tblGrid>
                <a:gridCol w="2750389"/>
                <a:gridCol w="1656184"/>
                <a:gridCol w="3774104"/>
              </a:tblGrid>
              <a:tr h="370840">
                <a:tc>
                  <a:txBody>
                    <a:bodyPr/>
                    <a:lstStyle/>
                    <a:p>
                      <a:pPr algn="ctr"/>
                      <a:r>
                        <a:rPr lang="en-US" sz="1400" dirty="0" err="1" smtClean="0"/>
                        <a:t>Properti</a:t>
                      </a:r>
                      <a:r>
                        <a:rPr lang="en-US" sz="1400" dirty="0" smtClean="0"/>
                        <a:t> </a:t>
                      </a:r>
                      <a:r>
                        <a:rPr lang="en-US" sz="1400" dirty="0" err="1" smtClean="0"/>
                        <a:t>Fisik</a:t>
                      </a:r>
                      <a:r>
                        <a:rPr lang="en-US" sz="1400" dirty="0" smtClean="0"/>
                        <a:t> yang </a:t>
                      </a:r>
                      <a:r>
                        <a:rPr lang="en-US" sz="1400" dirty="0" err="1" smtClean="0"/>
                        <a:t>Disensor</a:t>
                      </a:r>
                      <a:endParaRPr lang="en-US" sz="1400" dirty="0"/>
                    </a:p>
                  </a:txBody>
                  <a:tcPr/>
                </a:tc>
                <a:tc>
                  <a:txBody>
                    <a:bodyPr/>
                    <a:lstStyle/>
                    <a:p>
                      <a:pPr algn="ctr"/>
                      <a:r>
                        <a:rPr lang="en-US" sz="1400" dirty="0" err="1" smtClean="0"/>
                        <a:t>Jenis</a:t>
                      </a:r>
                      <a:r>
                        <a:rPr lang="en-US" sz="1400" dirty="0" smtClean="0"/>
                        <a:t> Sensor</a:t>
                      </a:r>
                      <a:endParaRPr lang="en-US" sz="1400" dirty="0"/>
                    </a:p>
                  </a:txBody>
                  <a:tcPr/>
                </a:tc>
                <a:tc>
                  <a:txBody>
                    <a:bodyPr/>
                    <a:lstStyle/>
                    <a:p>
                      <a:pPr algn="ctr"/>
                      <a:r>
                        <a:rPr lang="en-US" sz="1400" dirty="0" err="1" smtClean="0"/>
                        <a:t>Contoh</a:t>
                      </a:r>
                      <a:r>
                        <a:rPr lang="en-US" sz="1400" dirty="0" smtClean="0"/>
                        <a:t> </a:t>
                      </a:r>
                      <a:r>
                        <a:rPr lang="en-US" sz="1400" dirty="0" err="1" smtClean="0"/>
                        <a:t>Penerapan</a:t>
                      </a:r>
                      <a:endParaRPr lang="en-US" sz="1400" dirty="0"/>
                    </a:p>
                  </a:txBody>
                  <a:tcPr/>
                </a:tc>
              </a:tr>
              <a:tr h="370840">
                <a:tc>
                  <a:txBody>
                    <a:bodyPr/>
                    <a:lstStyle/>
                    <a:p>
                      <a:pPr marL="0" indent="0">
                        <a:lnSpc>
                          <a:spcPct val="150000"/>
                        </a:lnSpc>
                        <a:buFont typeface="Wingdings" panose="05000000000000000000" pitchFamily="2" charset="2"/>
                        <a:buNone/>
                      </a:pPr>
                      <a:r>
                        <a:rPr lang="en-US" sz="1400" dirty="0" err="1" smtClean="0"/>
                        <a:t>Posisi</a:t>
                      </a:r>
                      <a:r>
                        <a:rPr lang="en-US" sz="1400" baseline="0" dirty="0" smtClean="0"/>
                        <a:t> </a:t>
                      </a:r>
                      <a:r>
                        <a:rPr lang="en-US" sz="1400" baseline="0" dirty="0" err="1" smtClean="0"/>
                        <a:t>putaran</a:t>
                      </a:r>
                      <a:endParaRPr lang="en-US" sz="1400" dirty="0" smtClean="0"/>
                    </a:p>
                    <a:p>
                      <a:pPr marL="342900" indent="-342900">
                        <a:lnSpc>
                          <a:spcPct val="150000"/>
                        </a:lnSpc>
                        <a:buFont typeface="Wingdings" panose="05000000000000000000" pitchFamily="2" charset="2"/>
                        <a:buChar char="§"/>
                      </a:pPr>
                      <a:endParaRPr lang="en-US" sz="1400" dirty="0" smtClean="0"/>
                    </a:p>
                    <a:p>
                      <a:endParaRPr lang="en-US" sz="1400" dirty="0"/>
                    </a:p>
                  </a:txBody>
                  <a:tcPr/>
                </a:tc>
                <a:tc>
                  <a:txBody>
                    <a:bodyPr/>
                    <a:lstStyle/>
                    <a:p>
                      <a:r>
                        <a:rPr lang="en-US" sz="1400" dirty="0" smtClean="0"/>
                        <a:t>Sensor </a:t>
                      </a:r>
                      <a:r>
                        <a:rPr lang="en-US" sz="1400" dirty="0" err="1" smtClean="0"/>
                        <a:t>Mekanik</a:t>
                      </a:r>
                      <a:r>
                        <a:rPr lang="en-US" sz="1400" dirty="0" smtClean="0"/>
                        <a:t> dg switch </a:t>
                      </a:r>
                      <a:r>
                        <a:rPr lang="en-US" sz="1400" dirty="0" err="1" smtClean="0"/>
                        <a:t>berputar</a:t>
                      </a:r>
                      <a:endParaRPr lang="en-US" sz="1400" dirty="0"/>
                    </a:p>
                  </a:txBody>
                  <a:tcPr/>
                </a:tc>
                <a:tc>
                  <a:txBody>
                    <a:bodyPr/>
                    <a:lstStyle/>
                    <a:p>
                      <a:r>
                        <a:rPr lang="en-US" sz="1400" dirty="0" err="1" smtClean="0"/>
                        <a:t>Utk</a:t>
                      </a:r>
                      <a:r>
                        <a:rPr lang="en-US" sz="1400" dirty="0" smtClean="0"/>
                        <a:t> men-sensor </a:t>
                      </a:r>
                      <a:r>
                        <a:rPr lang="en-US" sz="1400" dirty="0" err="1" smtClean="0"/>
                        <a:t>posisi</a:t>
                      </a:r>
                      <a:r>
                        <a:rPr lang="en-US" sz="1400" dirty="0" smtClean="0"/>
                        <a:t> </a:t>
                      </a:r>
                      <a:r>
                        <a:rPr lang="en-US" sz="1400" dirty="0" err="1" smtClean="0"/>
                        <a:t>putaran</a:t>
                      </a:r>
                      <a:r>
                        <a:rPr lang="en-US" sz="1400" dirty="0" smtClean="0"/>
                        <a:t> (</a:t>
                      </a:r>
                      <a:r>
                        <a:rPr lang="en-US" sz="1400" dirty="0" err="1" smtClean="0"/>
                        <a:t>sudut</a:t>
                      </a:r>
                      <a:r>
                        <a:rPr lang="en-US" sz="1400" dirty="0" smtClean="0"/>
                        <a:t>).</a:t>
                      </a:r>
                      <a:endParaRPr lang="en-US" sz="1400" dirty="0"/>
                    </a:p>
                  </a:txBody>
                  <a:tcPr/>
                </a:tc>
              </a:tr>
              <a:tr h="370840">
                <a:tc>
                  <a:txBody>
                    <a:bodyPr/>
                    <a:lstStyle/>
                    <a:p>
                      <a:r>
                        <a:rPr lang="en-US" sz="1400" dirty="0" err="1" smtClean="0"/>
                        <a:t>Kecepatan</a:t>
                      </a:r>
                      <a:r>
                        <a:rPr lang="en-US" sz="1400" baseline="0" dirty="0" smtClean="0"/>
                        <a:t> </a:t>
                      </a:r>
                      <a:r>
                        <a:rPr lang="en-US" sz="1400" baseline="0" dirty="0" err="1" smtClean="0"/>
                        <a:t>putar</a:t>
                      </a:r>
                      <a:endParaRPr lang="en-US" sz="1400" dirty="0"/>
                    </a:p>
                  </a:txBody>
                  <a:tcPr/>
                </a:tc>
                <a:tc>
                  <a:txBody>
                    <a:bodyPr/>
                    <a:lstStyle/>
                    <a:p>
                      <a:r>
                        <a:rPr lang="en-US" sz="1400" dirty="0" smtClean="0"/>
                        <a:t>Sensor </a:t>
                      </a:r>
                      <a:r>
                        <a:rPr lang="en-US" sz="1400" dirty="0" err="1" smtClean="0"/>
                        <a:t>mekanik</a:t>
                      </a:r>
                      <a:endParaRPr lang="en-US" sz="1400" dirty="0"/>
                    </a:p>
                  </a:txBody>
                  <a:tcPr/>
                </a:tc>
                <a:tc>
                  <a:txBody>
                    <a:bodyPr/>
                    <a:lstStyle/>
                    <a:p>
                      <a:r>
                        <a:rPr lang="en-US" sz="1400" dirty="0" err="1" smtClean="0"/>
                        <a:t>Utk</a:t>
                      </a:r>
                      <a:r>
                        <a:rPr lang="en-US" sz="1400" dirty="0" smtClean="0"/>
                        <a:t> m-sensor </a:t>
                      </a:r>
                      <a:r>
                        <a:rPr lang="en-US" sz="1400" dirty="0" err="1" smtClean="0"/>
                        <a:t>kecepatan</a:t>
                      </a:r>
                      <a:r>
                        <a:rPr lang="en-US" sz="1400" dirty="0" smtClean="0"/>
                        <a:t> </a:t>
                      </a:r>
                      <a:r>
                        <a:rPr lang="en-US" sz="1400" dirty="0" err="1" smtClean="0"/>
                        <a:t>mobil</a:t>
                      </a:r>
                      <a:r>
                        <a:rPr lang="en-US" sz="1400" dirty="0" smtClean="0"/>
                        <a:t>, </a:t>
                      </a:r>
                      <a:r>
                        <a:rPr lang="en-US" sz="1400" dirty="0" err="1" smtClean="0"/>
                        <a:t>dll</a:t>
                      </a:r>
                      <a:endParaRPr lang="en-US" sz="1400" dirty="0"/>
                    </a:p>
                  </a:txBody>
                  <a:tcPr/>
                </a:tc>
              </a:tr>
              <a:tr h="370840">
                <a:tc>
                  <a:txBody>
                    <a:bodyPr/>
                    <a:lstStyle/>
                    <a:p>
                      <a:endParaRPr lang="en-US" sz="1400" dirty="0"/>
                    </a:p>
                  </a:txBody>
                  <a:tcPr/>
                </a:tc>
                <a:tc>
                  <a:txBody>
                    <a:bodyPr/>
                    <a:lstStyle/>
                    <a:p>
                      <a:endParaRPr lang="en-US" sz="1400" dirty="0"/>
                    </a:p>
                  </a:txBody>
                  <a:tcPr/>
                </a:tc>
                <a:tc>
                  <a:txBody>
                    <a:bodyPr/>
                    <a:lstStyle/>
                    <a:p>
                      <a:endParaRPr lang="en-US" sz="1400" dirty="0"/>
                    </a:p>
                  </a:txBody>
                  <a:tcPr/>
                </a:tc>
              </a:tr>
              <a:tr h="370840">
                <a:tc>
                  <a:txBody>
                    <a:bodyPr/>
                    <a:lstStyle/>
                    <a:p>
                      <a:pPr marL="0" indent="0">
                        <a:lnSpc>
                          <a:spcPct val="150000"/>
                        </a:lnSpc>
                        <a:buFont typeface="Wingdings" panose="05000000000000000000" pitchFamily="2" charset="2"/>
                        <a:buNone/>
                      </a:pPr>
                      <a:r>
                        <a:rPr lang="en-US" sz="1400" dirty="0" smtClean="0"/>
                        <a:t>Gaya / </a:t>
                      </a:r>
                      <a:r>
                        <a:rPr lang="en-US" sz="1400" dirty="0" err="1" smtClean="0"/>
                        <a:t>tekanan</a:t>
                      </a:r>
                      <a:endParaRPr lang="en-US" sz="1400" dirty="0" smtClean="0"/>
                    </a:p>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Sensor </a:t>
                      </a:r>
                      <a:r>
                        <a:rPr lang="en-US" sz="1400" dirty="0" err="1" smtClean="0"/>
                        <a:t>piezzoelectric</a:t>
                      </a:r>
                      <a:endParaRPr lang="en-US" sz="1400" dirty="0" smtClean="0"/>
                    </a:p>
                  </a:txBody>
                  <a:tcPr/>
                </a:tc>
                <a:tc>
                  <a:txBody>
                    <a:bodyPr/>
                    <a:lstStyle/>
                    <a:p>
                      <a:r>
                        <a:rPr lang="en-US" sz="1400" dirty="0" err="1" smtClean="0"/>
                        <a:t>Utk</a:t>
                      </a:r>
                      <a:r>
                        <a:rPr lang="en-US" sz="1400" dirty="0" smtClean="0"/>
                        <a:t> </a:t>
                      </a:r>
                      <a:r>
                        <a:rPr lang="en-US" sz="1400" dirty="0" err="1" smtClean="0"/>
                        <a:t>timbangan</a:t>
                      </a:r>
                      <a:r>
                        <a:rPr lang="en-US" sz="1400" dirty="0" smtClean="0"/>
                        <a:t> </a:t>
                      </a:r>
                      <a:r>
                        <a:rPr lang="en-US" sz="1400" dirty="0" err="1" smtClean="0"/>
                        <a:t>berat</a:t>
                      </a:r>
                      <a:r>
                        <a:rPr lang="en-US" sz="1400" dirty="0" smtClean="0"/>
                        <a:t> </a:t>
                      </a:r>
                      <a:r>
                        <a:rPr lang="en-US" sz="1400" dirty="0" err="1" smtClean="0"/>
                        <a:t>benda</a:t>
                      </a:r>
                      <a:endParaRPr lang="en-US" sz="1400" dirty="0"/>
                    </a:p>
                  </a:txBody>
                  <a:tcPr/>
                </a:tc>
              </a:tr>
              <a:tr h="370840">
                <a:tc>
                  <a:txBody>
                    <a:bodyPr/>
                    <a:lstStyle/>
                    <a:p>
                      <a:pPr marL="0" indent="0">
                        <a:lnSpc>
                          <a:spcPct val="150000"/>
                        </a:lnSpc>
                        <a:buFont typeface="Wingdings" panose="05000000000000000000" pitchFamily="2" charset="2"/>
                        <a:buNone/>
                      </a:pPr>
                      <a:r>
                        <a:rPr lang="en-US" sz="1400" dirty="0" err="1" smtClean="0"/>
                        <a:t>Kemiringan</a:t>
                      </a:r>
                      <a:r>
                        <a:rPr lang="en-US" sz="1400" baseline="0" dirty="0" smtClean="0"/>
                        <a:t> </a:t>
                      </a:r>
                      <a:r>
                        <a:rPr lang="en-US" sz="1400" baseline="0" dirty="0" err="1" smtClean="0"/>
                        <a:t>dan</a:t>
                      </a:r>
                      <a:r>
                        <a:rPr lang="en-US" sz="1400" baseline="0" dirty="0" smtClean="0"/>
                        <a:t> </a:t>
                      </a:r>
                      <a:r>
                        <a:rPr lang="en-US" sz="1400" baseline="0" dirty="0" err="1" smtClean="0"/>
                        <a:t>arah</a:t>
                      </a:r>
                      <a:r>
                        <a:rPr lang="en-US" sz="1400" baseline="0" dirty="0" smtClean="0"/>
                        <a:t> </a:t>
                      </a:r>
                      <a:r>
                        <a:rPr lang="en-US" sz="1400" baseline="0" dirty="0" err="1" smtClean="0"/>
                        <a:t>menghadap</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Sensor gyro, dg </a:t>
                      </a:r>
                      <a:r>
                        <a:rPr lang="en-US" sz="1400" dirty="0" err="1" smtClean="0"/>
                        <a:t>memanfaatkan</a:t>
                      </a:r>
                      <a:r>
                        <a:rPr lang="en-US" sz="1400" dirty="0" smtClean="0"/>
                        <a:t> </a:t>
                      </a:r>
                      <a:r>
                        <a:rPr lang="en-US" sz="1400" dirty="0" err="1" smtClean="0"/>
                        <a:t>gaya</a:t>
                      </a:r>
                      <a:r>
                        <a:rPr lang="en-US" sz="1400" dirty="0" smtClean="0"/>
                        <a:t> </a:t>
                      </a:r>
                      <a:r>
                        <a:rPr lang="en-US" sz="1400" dirty="0" err="1" smtClean="0"/>
                        <a:t>gravitasi</a:t>
                      </a:r>
                      <a:r>
                        <a:rPr lang="en-US" sz="1400" dirty="0" smtClean="0"/>
                        <a:t> </a:t>
                      </a:r>
                      <a:r>
                        <a:rPr lang="en-US" sz="1400" dirty="0" err="1" smtClean="0"/>
                        <a:t>dan</a:t>
                      </a:r>
                      <a:r>
                        <a:rPr lang="en-US" sz="1400" dirty="0" smtClean="0"/>
                        <a:t> </a:t>
                      </a:r>
                      <a:r>
                        <a:rPr lang="en-US" sz="1400" dirty="0" err="1" smtClean="0"/>
                        <a:t>fenomena</a:t>
                      </a:r>
                      <a:r>
                        <a:rPr lang="en-US" sz="1400" dirty="0" smtClean="0"/>
                        <a:t> magnet </a:t>
                      </a:r>
                      <a:r>
                        <a:rPr lang="en-US" sz="1400" dirty="0" err="1" smtClean="0"/>
                        <a:t>kompas</a:t>
                      </a:r>
                      <a:r>
                        <a:rPr lang="en-US" sz="1400" dirty="0" smtClean="0"/>
                        <a:t>)</a:t>
                      </a:r>
                    </a:p>
                    <a:p>
                      <a:endParaRPr lang="en-US" sz="1400" dirty="0"/>
                    </a:p>
                  </a:txBody>
                  <a:tcPr/>
                </a:tc>
                <a:tc>
                  <a:txBody>
                    <a:bodyPr/>
                    <a:lstStyle/>
                    <a:p>
                      <a:r>
                        <a:rPr lang="en-US" sz="1400" dirty="0" err="1" smtClean="0"/>
                        <a:t>Utk</a:t>
                      </a:r>
                      <a:r>
                        <a:rPr lang="en-US" sz="1400" dirty="0" smtClean="0"/>
                        <a:t> game, </a:t>
                      </a:r>
                      <a:r>
                        <a:rPr lang="en-US" sz="1400" dirty="0" err="1" smtClean="0"/>
                        <a:t>aplikasi</a:t>
                      </a:r>
                      <a:r>
                        <a:rPr lang="en-US" sz="1400" dirty="0" smtClean="0"/>
                        <a:t> </a:t>
                      </a:r>
                      <a:r>
                        <a:rPr lang="en-US" sz="1400" dirty="0" err="1" smtClean="0"/>
                        <a:t>dll</a:t>
                      </a:r>
                      <a:endParaRPr lang="en-US" sz="1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t>Kepadatan</a:t>
                      </a:r>
                      <a:r>
                        <a:rPr lang="en-US" sz="1400" dirty="0" smtClean="0"/>
                        <a:t> </a:t>
                      </a:r>
                      <a:r>
                        <a:rPr lang="en-US" sz="1400" dirty="0" err="1" smtClean="0"/>
                        <a:t>molekul</a:t>
                      </a:r>
                      <a:r>
                        <a:rPr lang="en-US" sz="1400" dirty="0" smtClean="0"/>
                        <a:t> gas</a:t>
                      </a:r>
                      <a:endParaRPr lang="id-ID" sz="1400" dirty="0" smtClean="0"/>
                    </a:p>
                  </a:txBody>
                  <a:tcPr/>
                </a:tc>
                <a:tc>
                  <a:txBody>
                    <a:bodyPr/>
                    <a:lstStyle/>
                    <a:p>
                      <a:r>
                        <a:rPr lang="en-US" sz="1400" dirty="0" smtClean="0"/>
                        <a:t>Sensor</a:t>
                      </a:r>
                      <a:r>
                        <a:rPr lang="en-US" sz="1400" baseline="0" dirty="0" smtClean="0"/>
                        <a:t> dg </a:t>
                      </a:r>
                      <a:r>
                        <a:rPr lang="en-US" sz="1400" baseline="0" dirty="0" err="1" smtClean="0"/>
                        <a:t>prinsip</a:t>
                      </a:r>
                      <a:r>
                        <a:rPr lang="en-US" sz="1400" baseline="0" dirty="0" smtClean="0"/>
                        <a:t>…?</a:t>
                      </a:r>
                      <a:endParaRPr lang="en-US" sz="1400" dirty="0"/>
                    </a:p>
                  </a:txBody>
                  <a:tcPr/>
                </a:tc>
                <a:tc>
                  <a:txBody>
                    <a:bodyPr/>
                    <a:lstStyle/>
                    <a:p>
                      <a:r>
                        <a:rPr lang="en-US" sz="1400" dirty="0" err="1" smtClean="0"/>
                        <a:t>Utk</a:t>
                      </a:r>
                      <a:r>
                        <a:rPr lang="en-US" sz="1400" dirty="0" smtClean="0"/>
                        <a:t> </a:t>
                      </a:r>
                      <a:r>
                        <a:rPr lang="en-US" sz="1400" dirty="0" err="1" smtClean="0"/>
                        <a:t>mensensor</a:t>
                      </a:r>
                      <a:r>
                        <a:rPr lang="en-US" sz="1400" dirty="0" smtClean="0"/>
                        <a:t> </a:t>
                      </a:r>
                      <a:r>
                        <a:rPr lang="en-US" sz="1400" dirty="0" err="1" smtClean="0"/>
                        <a:t>bau</a:t>
                      </a:r>
                      <a:r>
                        <a:rPr lang="en-US" sz="1400" dirty="0" smtClean="0"/>
                        <a:t> </a:t>
                      </a:r>
                      <a:r>
                        <a:rPr lang="en-US" sz="1400" dirty="0" err="1" smtClean="0"/>
                        <a:t>sepatu</a:t>
                      </a:r>
                      <a:r>
                        <a:rPr lang="en-US" sz="1400" dirty="0" smtClean="0"/>
                        <a:t> (</a:t>
                      </a:r>
                      <a:r>
                        <a:rPr lang="en-US" sz="1400" dirty="0" err="1" smtClean="0"/>
                        <a:t>baru</a:t>
                      </a:r>
                      <a:r>
                        <a:rPr lang="en-US" sz="1400" dirty="0" smtClean="0"/>
                        <a:t> di </a:t>
                      </a:r>
                      <a:r>
                        <a:rPr lang="en-US" sz="1400" dirty="0" err="1" smtClean="0"/>
                        <a:t>Jerman</a:t>
                      </a:r>
                      <a:r>
                        <a:rPr lang="en-US" sz="1400" dirty="0" smtClean="0"/>
                        <a:t>), </a:t>
                      </a:r>
                      <a:r>
                        <a:rPr lang="en-US" sz="1400" dirty="0" err="1" smtClean="0"/>
                        <a:t>dll</a:t>
                      </a:r>
                      <a:endParaRPr lang="en-US" sz="1400" dirty="0"/>
                    </a:p>
                  </a:txBody>
                  <a:tcPr/>
                </a:tc>
              </a:tr>
            </a:tbl>
          </a:graphicData>
        </a:graphic>
      </p:graphicFrame>
    </p:spTree>
    <p:extLst>
      <p:ext uri="{BB962C8B-B14F-4D97-AF65-F5344CB8AC3E}">
        <p14:creationId xmlns:p14="http://schemas.microsoft.com/office/powerpoint/2010/main" val="26660903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3" y="836712"/>
            <a:ext cx="8391669" cy="923330"/>
          </a:xfrm>
          <a:prstGeom prst="rect">
            <a:avLst/>
          </a:prstGeom>
          <a:noFill/>
        </p:spPr>
        <p:txBody>
          <a:bodyPr wrap="square" rtlCol="0">
            <a:spAutoFit/>
          </a:bodyPr>
          <a:lstStyle/>
          <a:p>
            <a:pPr>
              <a:lnSpc>
                <a:spcPct val="150000"/>
              </a:lnSpc>
            </a:pPr>
            <a:r>
              <a:rPr lang="id-ID" sz="2000" dirty="0" smtClean="0"/>
              <a:t>Analog to Digital Converter</a:t>
            </a:r>
          </a:p>
          <a:p>
            <a:pPr>
              <a:lnSpc>
                <a:spcPct val="150000"/>
              </a:lnSpc>
            </a:pPr>
            <a:r>
              <a:rPr lang="id-ID" sz="1600" dirty="0" smtClean="0"/>
              <a:t>Adalah chip atau sirkit yang berfungsi mengubah sinyal analog menjadi sinyal digital.</a:t>
            </a:r>
          </a:p>
        </p:txBody>
      </p:sp>
      <p:cxnSp>
        <p:nvCxnSpPr>
          <p:cNvPr id="5" name="Straight Connector 4"/>
          <p:cNvCxnSpPr/>
          <p:nvPr/>
        </p:nvCxnSpPr>
        <p:spPr>
          <a:xfrm>
            <a:off x="179512" y="908720"/>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107921"/>
            <a:ext cx="8196283" cy="584775"/>
          </a:xfrm>
          <a:prstGeom prst="rect">
            <a:avLst/>
          </a:prstGeom>
          <a:noFill/>
        </p:spPr>
        <p:txBody>
          <a:bodyPr wrap="square" rtlCol="0">
            <a:spAutoFit/>
          </a:bodyPr>
          <a:lstStyle/>
          <a:p>
            <a:r>
              <a:rPr lang="id-ID" sz="3200" b="1" dirty="0" smtClean="0"/>
              <a:t>ADC (A/D)</a:t>
            </a:r>
            <a:endParaRPr lang="en-US" sz="3200" b="1" dirty="0" smtClean="0"/>
          </a:p>
        </p:txBody>
      </p:sp>
      <p:pic>
        <p:nvPicPr>
          <p:cNvPr id="2" name="Picture 1"/>
          <p:cNvPicPr>
            <a:picLocks noChangeAspect="1"/>
          </p:cNvPicPr>
          <p:nvPr/>
        </p:nvPicPr>
        <p:blipFill>
          <a:blip r:embed="rId3"/>
          <a:stretch>
            <a:fillRect/>
          </a:stretch>
        </p:blipFill>
        <p:spPr>
          <a:xfrm>
            <a:off x="251520" y="2245019"/>
            <a:ext cx="4439613" cy="2985447"/>
          </a:xfrm>
          <a:prstGeom prst="rect">
            <a:avLst/>
          </a:prstGeom>
        </p:spPr>
      </p:pic>
      <p:pic>
        <p:nvPicPr>
          <p:cNvPr id="7" name="Picture 6"/>
          <p:cNvPicPr>
            <a:picLocks noChangeAspect="1"/>
          </p:cNvPicPr>
          <p:nvPr/>
        </p:nvPicPr>
        <p:blipFill>
          <a:blip r:embed="rId4"/>
          <a:stretch>
            <a:fillRect/>
          </a:stretch>
        </p:blipFill>
        <p:spPr>
          <a:xfrm>
            <a:off x="1403648" y="3901203"/>
            <a:ext cx="576064" cy="410800"/>
          </a:xfrm>
          <a:prstGeom prst="rect">
            <a:avLst/>
          </a:prstGeom>
        </p:spPr>
      </p:pic>
      <p:sp>
        <p:nvSpPr>
          <p:cNvPr id="9" name="TextBox 8"/>
          <p:cNvSpPr txBox="1"/>
          <p:nvPr/>
        </p:nvSpPr>
        <p:spPr>
          <a:xfrm>
            <a:off x="1475656" y="5845419"/>
            <a:ext cx="1728192" cy="415498"/>
          </a:xfrm>
          <a:prstGeom prst="rect">
            <a:avLst/>
          </a:prstGeom>
          <a:noFill/>
        </p:spPr>
        <p:txBody>
          <a:bodyPr wrap="square" rtlCol="0">
            <a:spAutoFit/>
          </a:bodyPr>
          <a:lstStyle/>
          <a:p>
            <a:pPr>
              <a:lnSpc>
                <a:spcPct val="150000"/>
              </a:lnSpc>
            </a:pPr>
            <a:r>
              <a:rPr lang="id-ID" sz="1400" dirty="0" smtClean="0"/>
              <a:t>A Conceptual ADC</a:t>
            </a:r>
          </a:p>
        </p:txBody>
      </p:sp>
      <p:pic>
        <p:nvPicPr>
          <p:cNvPr id="10" name="Picture 9"/>
          <p:cNvPicPr>
            <a:picLocks noChangeAspect="1"/>
          </p:cNvPicPr>
          <p:nvPr/>
        </p:nvPicPr>
        <p:blipFill>
          <a:blip r:embed="rId5"/>
          <a:stretch>
            <a:fillRect/>
          </a:stretch>
        </p:blipFill>
        <p:spPr>
          <a:xfrm>
            <a:off x="5227401" y="1963508"/>
            <a:ext cx="3305039" cy="3665887"/>
          </a:xfrm>
          <a:prstGeom prst="rect">
            <a:avLst/>
          </a:prstGeom>
        </p:spPr>
      </p:pic>
      <p:sp>
        <p:nvSpPr>
          <p:cNvPr id="11" name="TextBox 10"/>
          <p:cNvSpPr txBox="1"/>
          <p:nvPr/>
        </p:nvSpPr>
        <p:spPr>
          <a:xfrm>
            <a:off x="5292080" y="5845419"/>
            <a:ext cx="3567133" cy="738664"/>
          </a:xfrm>
          <a:prstGeom prst="rect">
            <a:avLst/>
          </a:prstGeom>
          <a:noFill/>
        </p:spPr>
        <p:txBody>
          <a:bodyPr wrap="square" rtlCol="0">
            <a:spAutoFit/>
          </a:bodyPr>
          <a:lstStyle/>
          <a:p>
            <a:pPr algn="ctr">
              <a:lnSpc>
                <a:spcPct val="150000"/>
              </a:lnSpc>
            </a:pPr>
            <a:r>
              <a:rPr lang="id-ID" sz="1400" dirty="0" smtClean="0"/>
              <a:t>An Example of Practical ADC</a:t>
            </a:r>
          </a:p>
          <a:p>
            <a:pPr algn="ctr">
              <a:lnSpc>
                <a:spcPct val="150000"/>
              </a:lnSpc>
            </a:pPr>
            <a:r>
              <a:rPr lang="id-ID" sz="1400" dirty="0" smtClean="0"/>
              <a:t>ADC 808</a:t>
            </a:r>
          </a:p>
        </p:txBody>
      </p:sp>
    </p:spTree>
    <p:extLst>
      <p:ext uri="{BB962C8B-B14F-4D97-AF65-F5344CB8AC3E}">
        <p14:creationId xmlns:p14="http://schemas.microsoft.com/office/powerpoint/2010/main" val="13664869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3" y="836712"/>
            <a:ext cx="8391669" cy="5632311"/>
          </a:xfrm>
          <a:prstGeom prst="rect">
            <a:avLst/>
          </a:prstGeom>
          <a:noFill/>
        </p:spPr>
        <p:txBody>
          <a:bodyPr wrap="square" rtlCol="0">
            <a:spAutoFit/>
          </a:bodyPr>
          <a:lstStyle/>
          <a:p>
            <a:pPr>
              <a:lnSpc>
                <a:spcPct val="150000"/>
              </a:lnSpc>
            </a:pPr>
            <a:r>
              <a:rPr lang="en-US" sz="2400" u="sng" dirty="0" err="1" smtClean="0"/>
              <a:t>Kasus</a:t>
            </a:r>
            <a:endParaRPr lang="en-US" sz="2400" u="sng" dirty="0" smtClean="0"/>
          </a:p>
          <a:p>
            <a:pPr>
              <a:lnSpc>
                <a:spcPct val="150000"/>
              </a:lnSpc>
            </a:pPr>
            <a:r>
              <a:rPr lang="en-US" sz="2400" dirty="0" err="1" smtClean="0"/>
              <a:t>Sebagai</a:t>
            </a:r>
            <a:r>
              <a:rPr lang="en-US" sz="2400" dirty="0" smtClean="0"/>
              <a:t> </a:t>
            </a:r>
            <a:r>
              <a:rPr lang="en-US" sz="2400" dirty="0" err="1" smtClean="0"/>
              <a:t>seorang</a:t>
            </a:r>
            <a:r>
              <a:rPr lang="en-US" sz="2400" dirty="0" smtClean="0"/>
              <a:t> </a:t>
            </a:r>
            <a:r>
              <a:rPr lang="en-US" sz="2400" dirty="0" err="1" smtClean="0"/>
              <a:t>perancang</a:t>
            </a:r>
            <a:r>
              <a:rPr lang="en-US" sz="2400" dirty="0" smtClean="0"/>
              <a:t> sistem digital </a:t>
            </a:r>
            <a:r>
              <a:rPr lang="en-US" sz="2400" dirty="0" err="1" smtClean="0"/>
              <a:t>Anda</a:t>
            </a:r>
            <a:r>
              <a:rPr lang="en-US" sz="2400" dirty="0" smtClean="0"/>
              <a:t> </a:t>
            </a:r>
            <a:r>
              <a:rPr lang="en-US" sz="2400" dirty="0" err="1" smtClean="0"/>
              <a:t>diminta</a:t>
            </a:r>
            <a:r>
              <a:rPr lang="en-US" sz="2400" dirty="0" smtClean="0"/>
              <a:t> </a:t>
            </a:r>
            <a:r>
              <a:rPr lang="en-US" sz="2400" dirty="0" err="1" smtClean="0"/>
              <a:t>oleh</a:t>
            </a:r>
            <a:r>
              <a:rPr lang="en-US" sz="2400" dirty="0" smtClean="0"/>
              <a:t> </a:t>
            </a:r>
            <a:r>
              <a:rPr lang="en-US" sz="2400" dirty="0" err="1" smtClean="0"/>
              <a:t>atasan</a:t>
            </a:r>
            <a:r>
              <a:rPr lang="en-US" sz="2400" dirty="0" smtClean="0"/>
              <a:t> </a:t>
            </a:r>
            <a:r>
              <a:rPr lang="en-US" sz="2400" dirty="0" err="1" smtClean="0"/>
              <a:t>Anda</a:t>
            </a:r>
            <a:r>
              <a:rPr lang="en-US" sz="2400" dirty="0" smtClean="0"/>
              <a:t> </a:t>
            </a:r>
            <a:r>
              <a:rPr lang="en-US" sz="2400" dirty="0" err="1" smtClean="0"/>
              <a:t>untuk</a:t>
            </a:r>
            <a:r>
              <a:rPr lang="en-US" sz="2400" dirty="0" smtClean="0"/>
              <a:t> </a:t>
            </a:r>
            <a:r>
              <a:rPr lang="en-US" sz="2400" dirty="0" err="1" smtClean="0"/>
              <a:t>merancang</a:t>
            </a:r>
            <a:r>
              <a:rPr lang="en-US" sz="2400" dirty="0" smtClean="0"/>
              <a:t> </a:t>
            </a:r>
            <a:r>
              <a:rPr lang="en-US" sz="2400" dirty="0" err="1" smtClean="0"/>
              <a:t>sebuah</a:t>
            </a:r>
            <a:r>
              <a:rPr lang="en-US" sz="2400" dirty="0" smtClean="0"/>
              <a:t> ASIC </a:t>
            </a:r>
            <a:r>
              <a:rPr lang="en-US" sz="2400" dirty="0" err="1" smtClean="0"/>
              <a:t>untuk</a:t>
            </a:r>
            <a:r>
              <a:rPr lang="en-US" sz="2400" dirty="0" smtClean="0"/>
              <a:t> ADC.  </a:t>
            </a:r>
            <a:r>
              <a:rPr lang="en-US" sz="2400" dirty="0" err="1" smtClean="0"/>
              <a:t>Situasinya</a:t>
            </a:r>
            <a:r>
              <a:rPr lang="en-US" sz="2400" dirty="0" smtClean="0"/>
              <a:t> </a:t>
            </a:r>
            <a:r>
              <a:rPr lang="en-US" sz="2400" dirty="0" err="1" smtClean="0"/>
              <a:t>adalah</a:t>
            </a:r>
            <a:r>
              <a:rPr lang="en-US" sz="2400" dirty="0" smtClean="0"/>
              <a:t> </a:t>
            </a:r>
            <a:r>
              <a:rPr lang="en-US" sz="2400" dirty="0" err="1" smtClean="0"/>
              <a:t>sebagai</a:t>
            </a:r>
            <a:r>
              <a:rPr lang="en-US" sz="2400" dirty="0" smtClean="0"/>
              <a:t> </a:t>
            </a:r>
            <a:r>
              <a:rPr lang="en-US" sz="2400" dirty="0" err="1" smtClean="0"/>
              <a:t>berikut</a:t>
            </a:r>
            <a:r>
              <a:rPr lang="en-US" sz="2400" dirty="0" smtClean="0"/>
              <a:t> </a:t>
            </a:r>
            <a:r>
              <a:rPr lang="en-US" sz="2400" dirty="0" err="1" smtClean="0"/>
              <a:t>ini</a:t>
            </a:r>
            <a:r>
              <a:rPr lang="en-US" sz="2400" dirty="0" smtClean="0"/>
              <a:t>.</a:t>
            </a:r>
          </a:p>
          <a:p>
            <a:pPr marL="342900" indent="-342900">
              <a:lnSpc>
                <a:spcPct val="150000"/>
              </a:lnSpc>
              <a:buFontTx/>
              <a:buChar char="-"/>
            </a:pPr>
            <a:r>
              <a:rPr lang="en-US" sz="2400" dirty="0" err="1" smtClean="0"/>
              <a:t>Tegangan</a:t>
            </a:r>
            <a:r>
              <a:rPr lang="en-US" sz="2400" dirty="0" smtClean="0"/>
              <a:t> analog yang </a:t>
            </a:r>
            <a:r>
              <a:rPr lang="en-US" sz="2400" dirty="0" err="1" smtClean="0"/>
              <a:t>disensor</a:t>
            </a:r>
            <a:r>
              <a:rPr lang="en-US" sz="2400" dirty="0" smtClean="0"/>
              <a:t> </a:t>
            </a:r>
            <a:r>
              <a:rPr lang="en-US" sz="2400" dirty="0" err="1" smtClean="0"/>
              <a:t>oleh</a:t>
            </a:r>
            <a:r>
              <a:rPr lang="en-US" sz="2400" dirty="0" smtClean="0"/>
              <a:t> IC </a:t>
            </a:r>
            <a:r>
              <a:rPr lang="en-US" sz="2400" dirty="0" err="1" smtClean="0"/>
              <a:t>berada</a:t>
            </a:r>
            <a:r>
              <a:rPr lang="en-US" sz="2400" dirty="0" smtClean="0"/>
              <a:t> </a:t>
            </a:r>
            <a:r>
              <a:rPr lang="en-US" sz="2400" dirty="0" err="1" smtClean="0"/>
              <a:t>pada</a:t>
            </a:r>
            <a:r>
              <a:rPr lang="en-US" sz="2400" dirty="0" smtClean="0"/>
              <a:t> </a:t>
            </a:r>
            <a:r>
              <a:rPr lang="en-US" sz="2400" dirty="0" err="1" smtClean="0"/>
              <a:t>rentang</a:t>
            </a:r>
            <a:r>
              <a:rPr lang="en-US" sz="2400" dirty="0" smtClean="0"/>
              <a:t> 0 </a:t>
            </a:r>
            <a:r>
              <a:rPr lang="en-US" sz="2400" dirty="0" err="1" smtClean="0"/>
              <a:t>s.d.</a:t>
            </a:r>
            <a:r>
              <a:rPr lang="en-US" sz="2400" dirty="0" smtClean="0"/>
              <a:t> 5v.</a:t>
            </a:r>
          </a:p>
          <a:p>
            <a:pPr marL="342900" indent="-342900">
              <a:lnSpc>
                <a:spcPct val="150000"/>
              </a:lnSpc>
              <a:buFontTx/>
              <a:buChar char="-"/>
            </a:pPr>
            <a:r>
              <a:rPr lang="en-US" sz="2400" dirty="0" smtClean="0"/>
              <a:t>IC </a:t>
            </a:r>
            <a:r>
              <a:rPr lang="en-US" sz="2400" dirty="0" err="1" smtClean="0"/>
              <a:t>Anda</a:t>
            </a:r>
            <a:r>
              <a:rPr lang="en-US" sz="2400" dirty="0" smtClean="0"/>
              <a:t> </a:t>
            </a:r>
            <a:r>
              <a:rPr lang="en-US" sz="2400" dirty="0" err="1" smtClean="0"/>
              <a:t>menggunakan</a:t>
            </a:r>
            <a:r>
              <a:rPr lang="en-US" sz="2400" dirty="0" smtClean="0"/>
              <a:t> format output 4 bit.</a:t>
            </a:r>
          </a:p>
          <a:p>
            <a:pPr marL="342900" indent="-342900">
              <a:lnSpc>
                <a:spcPct val="150000"/>
              </a:lnSpc>
              <a:buFontTx/>
              <a:buChar char="-"/>
            </a:pPr>
            <a:endParaRPr lang="en-US" sz="2400" dirty="0"/>
          </a:p>
          <a:p>
            <a:pPr>
              <a:lnSpc>
                <a:spcPct val="150000"/>
              </a:lnSpc>
            </a:pPr>
            <a:r>
              <a:rPr lang="en-US" sz="2400" dirty="0" smtClean="0"/>
              <a:t>a. </a:t>
            </a:r>
            <a:r>
              <a:rPr lang="en-US" sz="2400" dirty="0" err="1" smtClean="0"/>
              <a:t>Buatlah</a:t>
            </a:r>
            <a:r>
              <a:rPr lang="en-US" sz="2400" dirty="0" smtClean="0"/>
              <a:t> </a:t>
            </a:r>
            <a:r>
              <a:rPr lang="en-US" sz="2400" dirty="0" err="1" smtClean="0"/>
              <a:t>blok</a:t>
            </a:r>
            <a:r>
              <a:rPr lang="en-US" sz="2400" dirty="0" smtClean="0"/>
              <a:t> diagram </a:t>
            </a:r>
            <a:r>
              <a:rPr lang="en-US" sz="2400" dirty="0" err="1" smtClean="0"/>
              <a:t>terkait</a:t>
            </a:r>
            <a:r>
              <a:rPr lang="en-US" sz="2400" dirty="0" smtClean="0"/>
              <a:t>!</a:t>
            </a:r>
          </a:p>
          <a:p>
            <a:pPr>
              <a:lnSpc>
                <a:spcPct val="150000"/>
              </a:lnSpc>
            </a:pPr>
            <a:r>
              <a:rPr lang="en-US" sz="2400" dirty="0" smtClean="0"/>
              <a:t>b. </a:t>
            </a:r>
            <a:r>
              <a:rPr lang="en-US" sz="2400" dirty="0" err="1" smtClean="0"/>
              <a:t>Buatlah</a:t>
            </a:r>
            <a:r>
              <a:rPr lang="en-US" sz="2400" dirty="0" smtClean="0"/>
              <a:t> </a:t>
            </a:r>
            <a:r>
              <a:rPr lang="en-US" sz="2400" dirty="0" err="1" smtClean="0"/>
              <a:t>tabel</a:t>
            </a:r>
            <a:r>
              <a:rPr lang="en-US" sz="2400" dirty="0" smtClean="0"/>
              <a:t> </a:t>
            </a:r>
            <a:r>
              <a:rPr lang="en-US" sz="2400" dirty="0" err="1" smtClean="0"/>
              <a:t>konversi</a:t>
            </a:r>
            <a:r>
              <a:rPr lang="en-US" sz="2400" dirty="0" smtClean="0"/>
              <a:t> </a:t>
            </a:r>
            <a:r>
              <a:rPr lang="en-US" sz="2400" dirty="0" err="1" smtClean="0"/>
              <a:t>dari</a:t>
            </a:r>
            <a:r>
              <a:rPr lang="en-US" sz="2400" dirty="0" smtClean="0"/>
              <a:t> </a:t>
            </a:r>
            <a:r>
              <a:rPr lang="en-US" sz="2400" dirty="0" err="1" smtClean="0"/>
              <a:t>nilai</a:t>
            </a:r>
            <a:r>
              <a:rPr lang="en-US" sz="2400" dirty="0" smtClean="0"/>
              <a:t> analog </a:t>
            </a:r>
            <a:r>
              <a:rPr lang="en-US" sz="2400" dirty="0" err="1" smtClean="0"/>
              <a:t>ke</a:t>
            </a:r>
            <a:r>
              <a:rPr lang="en-US" sz="2400" dirty="0" smtClean="0"/>
              <a:t> </a:t>
            </a:r>
            <a:r>
              <a:rPr lang="en-US" sz="2400" dirty="0" err="1" smtClean="0"/>
              <a:t>nilai</a:t>
            </a:r>
            <a:r>
              <a:rPr lang="en-US" sz="2400" dirty="0" smtClean="0"/>
              <a:t> digital!</a:t>
            </a:r>
            <a:endParaRPr lang="id-ID" sz="2400" dirty="0" smtClean="0"/>
          </a:p>
        </p:txBody>
      </p:sp>
      <p:cxnSp>
        <p:nvCxnSpPr>
          <p:cNvPr id="5" name="Straight Connector 4"/>
          <p:cNvCxnSpPr/>
          <p:nvPr/>
        </p:nvCxnSpPr>
        <p:spPr>
          <a:xfrm>
            <a:off x="179512" y="908720"/>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107921"/>
            <a:ext cx="8196283" cy="584775"/>
          </a:xfrm>
          <a:prstGeom prst="rect">
            <a:avLst/>
          </a:prstGeom>
          <a:noFill/>
        </p:spPr>
        <p:txBody>
          <a:bodyPr wrap="square" rtlCol="0">
            <a:spAutoFit/>
          </a:bodyPr>
          <a:lstStyle/>
          <a:p>
            <a:r>
              <a:rPr lang="id-ID" sz="3200" b="1" dirty="0" smtClean="0"/>
              <a:t>A</a:t>
            </a:r>
            <a:r>
              <a:rPr lang="en-US" sz="3200" b="1" dirty="0" smtClean="0"/>
              <a:t>SIC </a:t>
            </a:r>
            <a:r>
              <a:rPr lang="en-US" sz="3200" b="1" dirty="0" err="1" smtClean="0"/>
              <a:t>untuk</a:t>
            </a:r>
            <a:r>
              <a:rPr lang="en-US" sz="3200" b="1" dirty="0" smtClean="0"/>
              <a:t> A</a:t>
            </a:r>
            <a:r>
              <a:rPr lang="id-ID" sz="3200" b="1" dirty="0" smtClean="0"/>
              <a:t>DC (A/D)</a:t>
            </a:r>
            <a:r>
              <a:rPr lang="en-US" sz="3200" b="1" dirty="0" smtClean="0"/>
              <a:t> </a:t>
            </a:r>
            <a:r>
              <a:rPr lang="en-US" sz="3200" b="1" dirty="0" err="1" smtClean="0"/>
              <a:t>dan</a:t>
            </a:r>
            <a:r>
              <a:rPr lang="en-US" sz="3200" b="1" dirty="0" smtClean="0"/>
              <a:t> DAC (D/A)</a:t>
            </a:r>
          </a:p>
        </p:txBody>
      </p:sp>
    </p:spTree>
    <p:extLst>
      <p:ext uri="{BB962C8B-B14F-4D97-AF65-F5344CB8AC3E}">
        <p14:creationId xmlns:p14="http://schemas.microsoft.com/office/powerpoint/2010/main" val="7132027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globalspec.com/ImageRepository/LearnMore/20123/DAC_scematic_DAC0808b4c6f426af4447df9be63f593927cbd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760" y="2132856"/>
            <a:ext cx="4539692" cy="29854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7543" y="836712"/>
            <a:ext cx="8391669" cy="923330"/>
          </a:xfrm>
          <a:prstGeom prst="rect">
            <a:avLst/>
          </a:prstGeom>
          <a:noFill/>
        </p:spPr>
        <p:txBody>
          <a:bodyPr wrap="square" rtlCol="0">
            <a:spAutoFit/>
          </a:bodyPr>
          <a:lstStyle/>
          <a:p>
            <a:pPr>
              <a:lnSpc>
                <a:spcPct val="150000"/>
              </a:lnSpc>
            </a:pPr>
            <a:r>
              <a:rPr lang="id-ID" sz="2000" dirty="0" smtClean="0"/>
              <a:t>Digital to Analog Converter</a:t>
            </a:r>
          </a:p>
          <a:p>
            <a:pPr>
              <a:lnSpc>
                <a:spcPct val="150000"/>
              </a:lnSpc>
            </a:pPr>
            <a:r>
              <a:rPr lang="id-ID" sz="1600" dirty="0" smtClean="0"/>
              <a:t>Adalah chip atau sirkit yang berfungsi mengubah sinyal digital menjadi sinyal analog.</a:t>
            </a:r>
          </a:p>
        </p:txBody>
      </p:sp>
      <p:cxnSp>
        <p:nvCxnSpPr>
          <p:cNvPr id="5" name="Straight Connector 4"/>
          <p:cNvCxnSpPr/>
          <p:nvPr/>
        </p:nvCxnSpPr>
        <p:spPr>
          <a:xfrm>
            <a:off x="179512" y="908720"/>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107921"/>
            <a:ext cx="8196283" cy="584775"/>
          </a:xfrm>
          <a:prstGeom prst="rect">
            <a:avLst/>
          </a:prstGeom>
          <a:noFill/>
        </p:spPr>
        <p:txBody>
          <a:bodyPr wrap="square" rtlCol="0">
            <a:spAutoFit/>
          </a:bodyPr>
          <a:lstStyle/>
          <a:p>
            <a:r>
              <a:rPr lang="id-ID" sz="3200" b="1" dirty="0" smtClean="0"/>
              <a:t>DAC (D/A)</a:t>
            </a:r>
            <a:endParaRPr lang="en-US" sz="3200" b="1" dirty="0" smtClean="0"/>
          </a:p>
        </p:txBody>
      </p:sp>
      <p:pic>
        <p:nvPicPr>
          <p:cNvPr id="7" name="Picture 6"/>
          <p:cNvPicPr>
            <a:picLocks noChangeAspect="1"/>
          </p:cNvPicPr>
          <p:nvPr/>
        </p:nvPicPr>
        <p:blipFill>
          <a:blip r:embed="rId4"/>
          <a:stretch>
            <a:fillRect/>
          </a:stretch>
        </p:blipFill>
        <p:spPr>
          <a:xfrm>
            <a:off x="8100392" y="4022991"/>
            <a:ext cx="576064" cy="410800"/>
          </a:xfrm>
          <a:prstGeom prst="rect">
            <a:avLst/>
          </a:prstGeom>
        </p:spPr>
      </p:pic>
      <p:sp>
        <p:nvSpPr>
          <p:cNvPr id="9" name="TextBox 8"/>
          <p:cNvSpPr txBox="1"/>
          <p:nvPr/>
        </p:nvSpPr>
        <p:spPr>
          <a:xfrm>
            <a:off x="1043608" y="5373216"/>
            <a:ext cx="1728192" cy="415498"/>
          </a:xfrm>
          <a:prstGeom prst="rect">
            <a:avLst/>
          </a:prstGeom>
          <a:noFill/>
        </p:spPr>
        <p:txBody>
          <a:bodyPr wrap="square" rtlCol="0">
            <a:spAutoFit/>
          </a:bodyPr>
          <a:lstStyle/>
          <a:p>
            <a:pPr>
              <a:lnSpc>
                <a:spcPct val="150000"/>
              </a:lnSpc>
            </a:pPr>
            <a:r>
              <a:rPr lang="id-ID" sz="1400" dirty="0" smtClean="0"/>
              <a:t>A Conceptual ADC</a:t>
            </a:r>
          </a:p>
        </p:txBody>
      </p:sp>
      <p:sp>
        <p:nvSpPr>
          <p:cNvPr id="11" name="TextBox 10"/>
          <p:cNvSpPr txBox="1"/>
          <p:nvPr/>
        </p:nvSpPr>
        <p:spPr>
          <a:xfrm>
            <a:off x="5292080" y="5373216"/>
            <a:ext cx="3567133" cy="738664"/>
          </a:xfrm>
          <a:prstGeom prst="rect">
            <a:avLst/>
          </a:prstGeom>
          <a:noFill/>
        </p:spPr>
        <p:txBody>
          <a:bodyPr wrap="square" rtlCol="0">
            <a:spAutoFit/>
          </a:bodyPr>
          <a:lstStyle/>
          <a:p>
            <a:pPr algn="ctr">
              <a:lnSpc>
                <a:spcPct val="150000"/>
              </a:lnSpc>
            </a:pPr>
            <a:r>
              <a:rPr lang="id-ID" sz="1400" dirty="0" smtClean="0"/>
              <a:t>An Example of Practical DAC</a:t>
            </a:r>
          </a:p>
          <a:p>
            <a:pPr algn="ctr">
              <a:lnSpc>
                <a:spcPct val="150000"/>
              </a:lnSpc>
            </a:pPr>
            <a:r>
              <a:rPr lang="id-ID" sz="1400" dirty="0" smtClean="0"/>
              <a:t>(DAC 808)</a:t>
            </a:r>
          </a:p>
        </p:txBody>
      </p:sp>
      <p:pic>
        <p:nvPicPr>
          <p:cNvPr id="2052" name="Picture 4" descr="http://sub.allaboutcircuits.com/images/0425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2" y="2338894"/>
            <a:ext cx="3318518" cy="2391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868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0219" y="1124744"/>
            <a:ext cx="8196283" cy="5188215"/>
          </a:xfrm>
          <a:prstGeom prst="rect">
            <a:avLst/>
          </a:prstGeom>
          <a:noFill/>
        </p:spPr>
        <p:txBody>
          <a:bodyPr wrap="square" rtlCol="0">
            <a:spAutoFit/>
          </a:bodyPr>
          <a:lstStyle/>
          <a:p>
            <a:pPr>
              <a:lnSpc>
                <a:spcPct val="150000"/>
              </a:lnSpc>
            </a:pPr>
            <a:r>
              <a:rPr lang="id-ID" sz="1400" b="1" dirty="0" smtClean="0"/>
              <a:t>Produk Sistem Analog berbasis Vacuum Tube banyak memasuki pasar sejak PD1 dan PD2. </a:t>
            </a:r>
          </a:p>
          <a:p>
            <a:pPr>
              <a:lnSpc>
                <a:spcPct val="150000"/>
              </a:lnSpc>
            </a:pPr>
            <a:endParaRPr lang="id-ID" sz="1400" b="1" dirty="0" smtClean="0"/>
          </a:p>
          <a:p>
            <a:pPr>
              <a:lnSpc>
                <a:spcPct val="150000"/>
              </a:lnSpc>
            </a:pPr>
            <a:r>
              <a:rPr lang="id-ID" sz="1400" b="1" dirty="0" smtClean="0"/>
              <a:t>Produk Sistem Analog berbasis </a:t>
            </a:r>
            <a:r>
              <a:rPr lang="en-US" sz="1400" b="1" dirty="0" smtClean="0"/>
              <a:t>s</a:t>
            </a:r>
            <a:r>
              <a:rPr lang="id-ID" sz="1400" b="1" dirty="0" smtClean="0"/>
              <a:t>emikonduktor padat (Solid State Transistors) banyak memasuki pasar sejak 1970-an.</a:t>
            </a:r>
          </a:p>
          <a:p>
            <a:pPr>
              <a:lnSpc>
                <a:spcPct val="150000"/>
              </a:lnSpc>
            </a:pPr>
            <a:endParaRPr lang="id-ID" sz="1400" b="1" dirty="0"/>
          </a:p>
          <a:p>
            <a:pPr>
              <a:lnSpc>
                <a:spcPct val="150000"/>
              </a:lnSpc>
            </a:pPr>
            <a:r>
              <a:rPr lang="id-ID" sz="1400" b="1" dirty="0" smtClean="0"/>
              <a:t>Produk Sistem Digital berbasis Semikonduktor padat khususnya IC (Solid State ICs) banyak memasuki pasar sejak 1980-an. </a:t>
            </a:r>
          </a:p>
          <a:p>
            <a:pPr>
              <a:lnSpc>
                <a:spcPct val="150000"/>
              </a:lnSpc>
            </a:pPr>
            <a:endParaRPr lang="id-ID" sz="1600" b="1" dirty="0" smtClean="0"/>
          </a:p>
          <a:p>
            <a:pPr lvl="1">
              <a:lnSpc>
                <a:spcPct val="150000"/>
              </a:lnSpc>
            </a:pPr>
            <a:r>
              <a:rPr lang="id-ID" sz="1200" b="1" dirty="0" smtClean="0"/>
              <a:t>Produk-produk sistem digital era awal terdiri dari berbagai papan display  menggunakan LED atau Seven Segment Display, berbagai Jam Digital, berbagai jenis Kalkulator, berbagai sirkit digital pengatur mesin-mesin pabrik, pesawat, pesawat ulang alik, peluru kendali, dll. </a:t>
            </a:r>
            <a:endParaRPr lang="id-ID" sz="1200" b="1" dirty="0"/>
          </a:p>
          <a:p>
            <a:pPr lvl="1">
              <a:lnSpc>
                <a:spcPct val="150000"/>
              </a:lnSpc>
            </a:pPr>
            <a:endParaRPr lang="id-ID" sz="1200" b="1" dirty="0" smtClean="0"/>
          </a:p>
          <a:p>
            <a:pPr lvl="1">
              <a:lnSpc>
                <a:spcPct val="150000"/>
              </a:lnSpc>
            </a:pPr>
            <a:r>
              <a:rPr lang="id-ID" sz="1200" b="1" dirty="0" smtClean="0"/>
              <a:t>Dilanjutkan dg  dengan masuknya komputer pribadi era awal ke pasar seperti PC XT8086/8088, PC AT80286, PC AT80386 dan PC AT80486.</a:t>
            </a:r>
          </a:p>
          <a:p>
            <a:pPr lvl="1">
              <a:lnSpc>
                <a:spcPct val="150000"/>
              </a:lnSpc>
            </a:pPr>
            <a:endParaRPr lang="id-ID" sz="1200" b="1" dirty="0"/>
          </a:p>
          <a:p>
            <a:pPr lvl="1">
              <a:lnSpc>
                <a:spcPct val="150000"/>
              </a:lnSpc>
            </a:pPr>
            <a:r>
              <a:rPr lang="id-ID" sz="1200" b="1" dirty="0" smtClean="0"/>
              <a:t>Dilanjutkan dengan masuknya komputer-komputer uP modern seperti Intel Pentium, Dual Core, Quad Core, dst dan Tablet berbasis uP modern spt uP dari keluarga Intel Atom. </a:t>
            </a:r>
            <a:endParaRPr lang="en-US" sz="1200" b="1" dirty="0" smtClean="0"/>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id-ID" sz="3200" b="1" dirty="0" smtClean="0"/>
              <a:t>Digital Systems, IT dan IS</a:t>
            </a:r>
            <a:endParaRPr lang="en-US" sz="3200" b="1" dirty="0" smtClean="0"/>
          </a:p>
        </p:txBody>
      </p:sp>
    </p:spTree>
    <p:extLst>
      <p:ext uri="{BB962C8B-B14F-4D97-AF65-F5344CB8AC3E}">
        <p14:creationId xmlns:p14="http://schemas.microsoft.com/office/powerpoint/2010/main" val="39180837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0219" y="1124744"/>
            <a:ext cx="8196283" cy="5118196"/>
          </a:xfrm>
          <a:prstGeom prst="rect">
            <a:avLst/>
          </a:prstGeom>
          <a:noFill/>
        </p:spPr>
        <p:txBody>
          <a:bodyPr wrap="square" rtlCol="0">
            <a:spAutoFit/>
          </a:bodyPr>
          <a:lstStyle/>
          <a:p>
            <a:pPr>
              <a:lnSpc>
                <a:spcPct val="150000"/>
              </a:lnSpc>
            </a:pPr>
            <a:r>
              <a:rPr lang="en-US" sz="2200" b="1" dirty="0" smtClean="0"/>
              <a:t>Counter</a:t>
            </a:r>
          </a:p>
          <a:p>
            <a:pPr>
              <a:lnSpc>
                <a:spcPct val="150000"/>
              </a:lnSpc>
            </a:pPr>
            <a:r>
              <a:rPr lang="en-US" sz="2200" dirty="0" err="1" smtClean="0"/>
              <a:t>Sebuah</a:t>
            </a:r>
            <a:r>
              <a:rPr lang="en-US" sz="2200" dirty="0" smtClean="0"/>
              <a:t> </a:t>
            </a:r>
            <a:r>
              <a:rPr lang="en-US" sz="2200" dirty="0" err="1" smtClean="0"/>
              <a:t>modul</a:t>
            </a:r>
            <a:r>
              <a:rPr lang="en-US" sz="2200" dirty="0" smtClean="0"/>
              <a:t> </a:t>
            </a:r>
            <a:r>
              <a:rPr lang="en-US" sz="2200" dirty="0" err="1" smtClean="0"/>
              <a:t>mandiri</a:t>
            </a:r>
            <a:r>
              <a:rPr lang="en-US" sz="2200" dirty="0" smtClean="0"/>
              <a:t> </a:t>
            </a:r>
            <a:r>
              <a:rPr lang="en-US" sz="2200" dirty="0" err="1" smtClean="0"/>
              <a:t>atau</a:t>
            </a:r>
            <a:r>
              <a:rPr lang="en-US" sz="2200" dirty="0" smtClean="0"/>
              <a:t> </a:t>
            </a:r>
            <a:r>
              <a:rPr lang="en-US" sz="2200" dirty="0" err="1" smtClean="0"/>
              <a:t>sebuah</a:t>
            </a:r>
            <a:r>
              <a:rPr lang="en-US" sz="2200" dirty="0" smtClean="0"/>
              <a:t> </a:t>
            </a:r>
            <a:r>
              <a:rPr lang="en-US" sz="2200" dirty="0" err="1" smtClean="0"/>
              <a:t>bagian</a:t>
            </a:r>
            <a:r>
              <a:rPr lang="en-US" sz="2200" dirty="0" smtClean="0"/>
              <a:t> </a:t>
            </a:r>
            <a:r>
              <a:rPr lang="en-US" sz="2200" dirty="0" err="1" smtClean="0"/>
              <a:t>dari</a:t>
            </a:r>
            <a:r>
              <a:rPr lang="en-US" sz="2200" dirty="0" smtClean="0"/>
              <a:t> </a:t>
            </a:r>
            <a:r>
              <a:rPr lang="en-US" sz="2200" dirty="0" err="1" smtClean="0"/>
              <a:t>perangkat</a:t>
            </a:r>
            <a:r>
              <a:rPr lang="en-US" sz="2200" dirty="0" smtClean="0"/>
              <a:t> digital yang </a:t>
            </a:r>
            <a:r>
              <a:rPr lang="en-US" sz="2200" dirty="0" err="1" smtClean="0"/>
              <a:t>berfungsi</a:t>
            </a:r>
            <a:r>
              <a:rPr lang="en-US" sz="2200" dirty="0" smtClean="0"/>
              <a:t> </a:t>
            </a:r>
            <a:r>
              <a:rPr lang="en-US" sz="2200" dirty="0" err="1" smtClean="0"/>
              <a:t>mencacah</a:t>
            </a:r>
            <a:r>
              <a:rPr lang="en-US" sz="2200" dirty="0" smtClean="0"/>
              <a:t> (</a:t>
            </a:r>
            <a:r>
              <a:rPr lang="en-US" sz="2200" dirty="0" err="1" smtClean="0"/>
              <a:t>menghitung</a:t>
            </a:r>
            <a:r>
              <a:rPr lang="en-US" sz="2200" dirty="0" smtClean="0"/>
              <a:t>) </a:t>
            </a:r>
            <a:r>
              <a:rPr lang="en-US" sz="2200" dirty="0" err="1" smtClean="0"/>
              <a:t>pulsa</a:t>
            </a:r>
            <a:r>
              <a:rPr lang="en-US" sz="2200" dirty="0" smtClean="0"/>
              <a:t> </a:t>
            </a:r>
            <a:r>
              <a:rPr lang="en-US" sz="2200" dirty="0" err="1" smtClean="0"/>
              <a:t>atau</a:t>
            </a:r>
            <a:r>
              <a:rPr lang="en-US" sz="2200" dirty="0" smtClean="0"/>
              <a:t> clock.</a:t>
            </a:r>
            <a:endParaRPr lang="id-ID" sz="2200" dirty="0" smtClean="0"/>
          </a:p>
          <a:p>
            <a:pPr>
              <a:lnSpc>
                <a:spcPct val="150000"/>
              </a:lnSpc>
            </a:pPr>
            <a:endParaRPr lang="en-US" sz="2200" dirty="0" smtClean="0"/>
          </a:p>
          <a:p>
            <a:pPr>
              <a:lnSpc>
                <a:spcPct val="150000"/>
              </a:lnSpc>
            </a:pPr>
            <a:r>
              <a:rPr lang="en-US" sz="2200" dirty="0" err="1" smtClean="0"/>
              <a:t>Contoh</a:t>
            </a:r>
            <a:r>
              <a:rPr lang="en-US" sz="2200" dirty="0" smtClean="0"/>
              <a:t> </a:t>
            </a:r>
            <a:r>
              <a:rPr lang="en-US" sz="2200" dirty="0" err="1" smtClean="0"/>
              <a:t>Penerapannya</a:t>
            </a:r>
            <a:endParaRPr lang="en-US" sz="2200" dirty="0" smtClean="0"/>
          </a:p>
          <a:p>
            <a:pPr>
              <a:lnSpc>
                <a:spcPct val="150000"/>
              </a:lnSpc>
            </a:pPr>
            <a:r>
              <a:rPr lang="en-US" sz="2200" dirty="0" smtClean="0"/>
              <a:t>- Stopwatch (</a:t>
            </a:r>
            <a:r>
              <a:rPr lang="en-US" sz="2200" dirty="0" err="1" smtClean="0"/>
              <a:t>alat</a:t>
            </a:r>
            <a:r>
              <a:rPr lang="en-US" sz="2200" dirty="0" smtClean="0"/>
              <a:t> </a:t>
            </a:r>
            <a:r>
              <a:rPr lang="en-US" sz="2200" dirty="0" err="1" smtClean="0"/>
              <a:t>penghitung</a:t>
            </a:r>
            <a:r>
              <a:rPr lang="en-US" sz="2200" dirty="0" smtClean="0"/>
              <a:t> </a:t>
            </a:r>
            <a:r>
              <a:rPr lang="en-US" sz="2200" dirty="0" err="1" smtClean="0"/>
              <a:t>mili</a:t>
            </a:r>
            <a:r>
              <a:rPr lang="en-US" sz="2200" dirty="0" smtClean="0"/>
              <a:t> </a:t>
            </a:r>
            <a:r>
              <a:rPr lang="en-US" sz="2200" dirty="0" err="1" smtClean="0"/>
              <a:t>detik</a:t>
            </a:r>
            <a:r>
              <a:rPr lang="en-US" sz="2200" dirty="0" smtClean="0"/>
              <a:t>, </a:t>
            </a:r>
            <a:r>
              <a:rPr lang="en-US" sz="2200" dirty="0" err="1" smtClean="0"/>
              <a:t>detik</a:t>
            </a:r>
            <a:r>
              <a:rPr lang="en-US" sz="2200" dirty="0" smtClean="0"/>
              <a:t>, </a:t>
            </a:r>
            <a:r>
              <a:rPr lang="en-US" sz="2200" dirty="0" err="1" smtClean="0"/>
              <a:t>menit</a:t>
            </a:r>
            <a:r>
              <a:rPr lang="en-US" sz="2200" dirty="0" smtClean="0"/>
              <a:t>, jam)</a:t>
            </a:r>
          </a:p>
          <a:p>
            <a:pPr marL="342900" indent="-342900">
              <a:lnSpc>
                <a:spcPct val="150000"/>
              </a:lnSpc>
              <a:buFontTx/>
              <a:buChar char="-"/>
            </a:pPr>
            <a:r>
              <a:rPr lang="en-US" sz="2200" dirty="0" err="1" smtClean="0"/>
              <a:t>Alat</a:t>
            </a:r>
            <a:r>
              <a:rPr lang="en-US" sz="2200" dirty="0" smtClean="0"/>
              <a:t> </a:t>
            </a:r>
            <a:r>
              <a:rPr lang="en-US" sz="2200" dirty="0" err="1" smtClean="0"/>
              <a:t>penghitung</a:t>
            </a:r>
            <a:r>
              <a:rPr lang="en-US" sz="2200" dirty="0" smtClean="0"/>
              <a:t> </a:t>
            </a:r>
            <a:r>
              <a:rPr lang="en-US" sz="2200" dirty="0" err="1" smtClean="0"/>
              <a:t>benda</a:t>
            </a:r>
            <a:r>
              <a:rPr lang="en-US" sz="2200" dirty="0" smtClean="0"/>
              <a:t>, </a:t>
            </a:r>
            <a:r>
              <a:rPr lang="en-US" sz="2200" dirty="0" err="1" smtClean="0"/>
              <a:t>misalnya</a:t>
            </a:r>
            <a:r>
              <a:rPr lang="en-US" sz="2200" dirty="0" smtClean="0"/>
              <a:t> </a:t>
            </a:r>
            <a:r>
              <a:rPr lang="en-US" sz="2200" dirty="0" err="1" smtClean="0"/>
              <a:t>untuk</a:t>
            </a:r>
            <a:r>
              <a:rPr lang="en-US" sz="2200" dirty="0" smtClean="0"/>
              <a:t> </a:t>
            </a:r>
            <a:r>
              <a:rPr lang="en-US" sz="2200" dirty="0" err="1" smtClean="0"/>
              <a:t>menghitung</a:t>
            </a:r>
            <a:r>
              <a:rPr lang="en-US" sz="2200" dirty="0" smtClean="0"/>
              <a:t> </a:t>
            </a:r>
            <a:r>
              <a:rPr lang="en-US" sz="2200" dirty="0" err="1" smtClean="0"/>
              <a:t>kendaraan</a:t>
            </a:r>
            <a:r>
              <a:rPr lang="en-US" sz="2200" dirty="0" smtClean="0"/>
              <a:t> yang </a:t>
            </a:r>
            <a:r>
              <a:rPr lang="en-US" sz="2200" dirty="0" err="1" smtClean="0"/>
              <a:t>melewati</a:t>
            </a:r>
            <a:r>
              <a:rPr lang="en-US" sz="2200" dirty="0" smtClean="0"/>
              <a:t> </a:t>
            </a:r>
            <a:r>
              <a:rPr lang="en-US" sz="2200" dirty="0" err="1" smtClean="0"/>
              <a:t>sebuah</a:t>
            </a:r>
            <a:r>
              <a:rPr lang="en-US" sz="2200" dirty="0" smtClean="0"/>
              <a:t> </a:t>
            </a:r>
            <a:r>
              <a:rPr lang="en-US" sz="2200" dirty="0" err="1" smtClean="0"/>
              <a:t>ruas</a:t>
            </a:r>
            <a:r>
              <a:rPr lang="en-US" sz="2200" dirty="0" smtClean="0"/>
              <a:t> </a:t>
            </a:r>
            <a:r>
              <a:rPr lang="en-US" sz="2200" dirty="0" err="1" smtClean="0"/>
              <a:t>jalan</a:t>
            </a:r>
            <a:r>
              <a:rPr lang="en-US" sz="2200" dirty="0" smtClean="0"/>
              <a:t>, </a:t>
            </a:r>
            <a:r>
              <a:rPr lang="en-US" sz="2200" dirty="0" err="1" smtClean="0"/>
              <a:t>menghitung</a:t>
            </a:r>
            <a:r>
              <a:rPr lang="en-US" sz="2200" dirty="0" smtClean="0"/>
              <a:t> orang yang </a:t>
            </a:r>
            <a:r>
              <a:rPr lang="en-US" sz="2200" dirty="0" err="1" smtClean="0"/>
              <a:t>berjaan</a:t>
            </a:r>
            <a:r>
              <a:rPr lang="en-US" sz="2200" dirty="0" smtClean="0"/>
              <a:t> kaki </a:t>
            </a:r>
            <a:r>
              <a:rPr lang="en-US" sz="2200" dirty="0" err="1" smtClean="0"/>
              <a:t>melewati</a:t>
            </a:r>
            <a:r>
              <a:rPr lang="en-US" sz="2200" dirty="0" smtClean="0"/>
              <a:t> </a:t>
            </a:r>
            <a:r>
              <a:rPr lang="en-US" sz="2200" dirty="0" err="1" smtClean="0"/>
              <a:t>sebuah</a:t>
            </a:r>
            <a:r>
              <a:rPr lang="en-US" sz="2200" dirty="0" smtClean="0"/>
              <a:t> </a:t>
            </a:r>
            <a:r>
              <a:rPr lang="en-US" sz="2200" dirty="0" err="1" smtClean="0"/>
              <a:t>ruas</a:t>
            </a:r>
            <a:r>
              <a:rPr lang="en-US" sz="2200" dirty="0" smtClean="0"/>
              <a:t> </a:t>
            </a:r>
            <a:r>
              <a:rPr lang="en-US" sz="2200" dirty="0" err="1" smtClean="0"/>
              <a:t>jalan</a:t>
            </a:r>
            <a:r>
              <a:rPr lang="en-US" sz="2200" dirty="0" smtClean="0"/>
              <a:t>, </a:t>
            </a:r>
            <a:r>
              <a:rPr lang="en-US" sz="2200" dirty="0" err="1" smtClean="0"/>
              <a:t>menghitung</a:t>
            </a:r>
            <a:r>
              <a:rPr lang="en-US" sz="2200" dirty="0" smtClean="0"/>
              <a:t> </a:t>
            </a:r>
            <a:r>
              <a:rPr lang="en-US" sz="2200" dirty="0" err="1" smtClean="0"/>
              <a:t>suara</a:t>
            </a:r>
            <a:r>
              <a:rPr lang="en-US" sz="2200" dirty="0" smtClean="0"/>
              <a:t> </a:t>
            </a:r>
            <a:r>
              <a:rPr lang="en-US" sz="2200" dirty="0" err="1" smtClean="0"/>
              <a:t>pada</a:t>
            </a:r>
            <a:r>
              <a:rPr lang="en-US" sz="2200" dirty="0" smtClean="0"/>
              <a:t> voting di </a:t>
            </a:r>
            <a:r>
              <a:rPr lang="en-US" sz="2200" dirty="0" err="1" smtClean="0"/>
              <a:t>parlemen</a:t>
            </a:r>
            <a:r>
              <a:rPr lang="en-US" sz="2200" dirty="0" smtClean="0"/>
              <a:t>, </a:t>
            </a:r>
            <a:r>
              <a:rPr lang="en-US" sz="2200" dirty="0" err="1" smtClean="0"/>
              <a:t>dll</a:t>
            </a:r>
            <a:r>
              <a:rPr lang="en-US" sz="2200" dirty="0" smtClean="0"/>
              <a:t>.</a:t>
            </a:r>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23220"/>
          </a:xfrm>
          <a:prstGeom prst="rect">
            <a:avLst/>
          </a:prstGeom>
          <a:noFill/>
        </p:spPr>
        <p:txBody>
          <a:bodyPr wrap="square" rtlCol="0">
            <a:spAutoFit/>
          </a:bodyPr>
          <a:lstStyle/>
          <a:p>
            <a:r>
              <a:rPr lang="en-US" sz="2800" b="1" dirty="0" smtClean="0"/>
              <a:t>Counter (</a:t>
            </a:r>
            <a:r>
              <a:rPr lang="en-US" sz="2800" b="1" dirty="0" err="1" smtClean="0"/>
              <a:t>Pencacah</a:t>
            </a:r>
            <a:r>
              <a:rPr lang="en-US" sz="2800" b="1" dirty="0" smtClean="0"/>
              <a:t>)</a:t>
            </a:r>
          </a:p>
        </p:txBody>
      </p:sp>
    </p:spTree>
    <p:extLst>
      <p:ext uri="{BB962C8B-B14F-4D97-AF65-F5344CB8AC3E}">
        <p14:creationId xmlns:p14="http://schemas.microsoft.com/office/powerpoint/2010/main" val="14580315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0219" y="1124744"/>
            <a:ext cx="8196283" cy="1107996"/>
          </a:xfrm>
          <a:prstGeom prst="rect">
            <a:avLst/>
          </a:prstGeom>
          <a:noFill/>
        </p:spPr>
        <p:txBody>
          <a:bodyPr wrap="square" rtlCol="0">
            <a:spAutoFit/>
          </a:bodyPr>
          <a:lstStyle/>
          <a:p>
            <a:pPr>
              <a:lnSpc>
                <a:spcPct val="150000"/>
              </a:lnSpc>
            </a:pPr>
            <a:r>
              <a:rPr lang="en-US" sz="2200" dirty="0" err="1" smtClean="0"/>
              <a:t>Contoh</a:t>
            </a:r>
            <a:r>
              <a:rPr lang="en-US" sz="2200" dirty="0" smtClean="0"/>
              <a:t>, </a:t>
            </a:r>
            <a:r>
              <a:rPr lang="en-US" sz="2200" dirty="0" err="1" smtClean="0"/>
              <a:t>sebuah</a:t>
            </a:r>
            <a:r>
              <a:rPr lang="en-US" sz="2200" dirty="0" smtClean="0"/>
              <a:t> </a:t>
            </a:r>
            <a:r>
              <a:rPr lang="en-US" sz="2200" dirty="0" err="1" smtClean="0"/>
              <a:t>modul</a:t>
            </a:r>
            <a:r>
              <a:rPr lang="en-US" sz="2200" dirty="0" smtClean="0"/>
              <a:t> counter </a:t>
            </a:r>
            <a:r>
              <a:rPr lang="en-US" sz="2200" dirty="0" err="1" smtClean="0"/>
              <a:t>mandiri</a:t>
            </a:r>
            <a:r>
              <a:rPr lang="en-US" sz="2200" dirty="0" smtClean="0"/>
              <a:t> yang </a:t>
            </a:r>
            <a:r>
              <a:rPr lang="en-US" sz="2200" dirty="0" err="1" smtClean="0"/>
              <a:t>dibuat</a:t>
            </a:r>
            <a:r>
              <a:rPr lang="en-US" sz="2200" dirty="0" smtClean="0"/>
              <a:t> </a:t>
            </a:r>
            <a:r>
              <a:rPr lang="en-US" sz="2200" dirty="0" err="1" smtClean="0"/>
              <a:t>menggunakan</a:t>
            </a:r>
            <a:r>
              <a:rPr lang="en-US" sz="2200" dirty="0" smtClean="0"/>
              <a:t> chip 4026 </a:t>
            </a:r>
            <a:r>
              <a:rPr lang="en-US" sz="2200" dirty="0" err="1" smtClean="0"/>
              <a:t>atau</a:t>
            </a:r>
            <a:r>
              <a:rPr lang="en-US" sz="2200" dirty="0" smtClean="0"/>
              <a:t> 4033.</a:t>
            </a:r>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23220"/>
          </a:xfrm>
          <a:prstGeom prst="rect">
            <a:avLst/>
          </a:prstGeom>
          <a:noFill/>
        </p:spPr>
        <p:txBody>
          <a:bodyPr wrap="square" rtlCol="0">
            <a:spAutoFit/>
          </a:bodyPr>
          <a:lstStyle/>
          <a:p>
            <a:r>
              <a:rPr lang="en-US" sz="2800" b="1" dirty="0" smtClean="0"/>
              <a:t>Counter (</a:t>
            </a:r>
            <a:r>
              <a:rPr lang="en-US" sz="2800" b="1" dirty="0" err="1" smtClean="0"/>
              <a:t>Pencacah</a:t>
            </a:r>
            <a:r>
              <a:rPr lang="en-US" sz="2800" b="1" dirty="0" smtClean="0"/>
              <a:t>)</a:t>
            </a:r>
          </a:p>
        </p:txBody>
      </p:sp>
      <p:pic>
        <p:nvPicPr>
          <p:cNvPr id="6" name="Picture 5"/>
          <p:cNvPicPr>
            <a:picLocks noChangeAspect="1"/>
          </p:cNvPicPr>
          <p:nvPr/>
        </p:nvPicPr>
        <p:blipFill>
          <a:blip r:embed="rId3"/>
          <a:stretch>
            <a:fillRect/>
          </a:stretch>
        </p:blipFill>
        <p:spPr>
          <a:xfrm>
            <a:off x="4711477" y="2564904"/>
            <a:ext cx="790575" cy="1162050"/>
          </a:xfrm>
          <a:prstGeom prst="rect">
            <a:avLst/>
          </a:prstGeom>
        </p:spPr>
      </p:pic>
      <p:pic>
        <p:nvPicPr>
          <p:cNvPr id="7" name="Picture 6"/>
          <p:cNvPicPr>
            <a:picLocks noChangeAspect="1"/>
          </p:cNvPicPr>
          <p:nvPr/>
        </p:nvPicPr>
        <p:blipFill>
          <a:blip r:embed="rId3"/>
          <a:stretch>
            <a:fillRect/>
          </a:stretch>
        </p:blipFill>
        <p:spPr>
          <a:xfrm>
            <a:off x="3775373" y="2564904"/>
            <a:ext cx="790575" cy="1162050"/>
          </a:xfrm>
          <a:prstGeom prst="rect">
            <a:avLst/>
          </a:prstGeom>
        </p:spPr>
      </p:pic>
      <p:pic>
        <p:nvPicPr>
          <p:cNvPr id="9" name="Picture 8"/>
          <p:cNvPicPr>
            <a:picLocks noChangeAspect="1"/>
          </p:cNvPicPr>
          <p:nvPr/>
        </p:nvPicPr>
        <p:blipFill>
          <a:blip r:embed="rId3"/>
          <a:stretch>
            <a:fillRect/>
          </a:stretch>
        </p:blipFill>
        <p:spPr>
          <a:xfrm>
            <a:off x="2552750" y="2564904"/>
            <a:ext cx="790575" cy="1162050"/>
          </a:xfrm>
          <a:prstGeom prst="rect">
            <a:avLst/>
          </a:prstGeom>
        </p:spPr>
      </p:pic>
      <p:pic>
        <p:nvPicPr>
          <p:cNvPr id="10" name="Picture 9"/>
          <p:cNvPicPr>
            <a:picLocks noChangeAspect="1"/>
          </p:cNvPicPr>
          <p:nvPr/>
        </p:nvPicPr>
        <p:blipFill>
          <a:blip r:embed="rId3"/>
          <a:stretch>
            <a:fillRect/>
          </a:stretch>
        </p:blipFill>
        <p:spPr>
          <a:xfrm>
            <a:off x="1619672" y="2564904"/>
            <a:ext cx="790575" cy="1162050"/>
          </a:xfrm>
          <a:prstGeom prst="rect">
            <a:avLst/>
          </a:prstGeom>
        </p:spPr>
      </p:pic>
      <p:pic>
        <p:nvPicPr>
          <p:cNvPr id="11" name="Picture 10"/>
          <p:cNvPicPr>
            <a:picLocks noChangeAspect="1"/>
          </p:cNvPicPr>
          <p:nvPr/>
        </p:nvPicPr>
        <p:blipFill>
          <a:blip r:embed="rId4"/>
          <a:stretch>
            <a:fillRect/>
          </a:stretch>
        </p:blipFill>
        <p:spPr>
          <a:xfrm>
            <a:off x="4841900" y="4907410"/>
            <a:ext cx="1035050" cy="1113878"/>
          </a:xfrm>
          <a:prstGeom prst="rect">
            <a:avLst/>
          </a:prstGeom>
        </p:spPr>
      </p:pic>
      <p:pic>
        <p:nvPicPr>
          <p:cNvPr id="12" name="Picture 11"/>
          <p:cNvPicPr>
            <a:picLocks noChangeAspect="1"/>
          </p:cNvPicPr>
          <p:nvPr/>
        </p:nvPicPr>
        <p:blipFill>
          <a:blip r:embed="rId4"/>
          <a:stretch>
            <a:fillRect/>
          </a:stretch>
        </p:blipFill>
        <p:spPr>
          <a:xfrm>
            <a:off x="3734842" y="4890958"/>
            <a:ext cx="1035050" cy="1113878"/>
          </a:xfrm>
          <a:prstGeom prst="rect">
            <a:avLst/>
          </a:prstGeom>
        </p:spPr>
      </p:pic>
      <p:pic>
        <p:nvPicPr>
          <p:cNvPr id="13" name="Picture 12"/>
          <p:cNvPicPr>
            <a:picLocks noChangeAspect="1"/>
          </p:cNvPicPr>
          <p:nvPr/>
        </p:nvPicPr>
        <p:blipFill>
          <a:blip r:embed="rId4"/>
          <a:stretch>
            <a:fillRect/>
          </a:stretch>
        </p:blipFill>
        <p:spPr>
          <a:xfrm>
            <a:off x="2654722" y="4907410"/>
            <a:ext cx="1035050" cy="1113878"/>
          </a:xfrm>
          <a:prstGeom prst="rect">
            <a:avLst/>
          </a:prstGeom>
        </p:spPr>
      </p:pic>
      <p:pic>
        <p:nvPicPr>
          <p:cNvPr id="14" name="Picture 13"/>
          <p:cNvPicPr>
            <a:picLocks noChangeAspect="1"/>
          </p:cNvPicPr>
          <p:nvPr/>
        </p:nvPicPr>
        <p:blipFill>
          <a:blip r:embed="rId4"/>
          <a:stretch>
            <a:fillRect/>
          </a:stretch>
        </p:blipFill>
        <p:spPr>
          <a:xfrm>
            <a:off x="1547664" y="4890958"/>
            <a:ext cx="1035050" cy="1113878"/>
          </a:xfrm>
          <a:prstGeom prst="rect">
            <a:avLst/>
          </a:prstGeom>
        </p:spPr>
      </p:pic>
      <p:sp>
        <p:nvSpPr>
          <p:cNvPr id="15" name="Right Arrow 14"/>
          <p:cNvSpPr/>
          <p:nvPr/>
        </p:nvSpPr>
        <p:spPr>
          <a:xfrm rot="16200000">
            <a:off x="4738465" y="4099521"/>
            <a:ext cx="825249" cy="4259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6200000">
            <a:off x="3802361" y="4099521"/>
            <a:ext cx="825249" cy="4259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16200000">
            <a:off x="2572174" y="4099521"/>
            <a:ext cx="825249" cy="4259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16200000">
            <a:off x="1636070" y="4099521"/>
            <a:ext cx="825249" cy="4259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63748" y="6304002"/>
            <a:ext cx="8148686" cy="553998"/>
          </a:xfrm>
          <a:prstGeom prst="rect">
            <a:avLst/>
          </a:prstGeom>
          <a:noFill/>
        </p:spPr>
        <p:txBody>
          <a:bodyPr wrap="square" rtlCol="0">
            <a:spAutoFit/>
          </a:bodyPr>
          <a:lstStyle/>
          <a:p>
            <a:pPr algn="ctr">
              <a:lnSpc>
                <a:spcPct val="150000"/>
              </a:lnSpc>
            </a:pPr>
            <a:r>
              <a:rPr lang="en-US" sz="1600" b="1" dirty="0" err="1" smtClean="0"/>
              <a:t>Sebuah</a:t>
            </a:r>
            <a:r>
              <a:rPr lang="en-US" sz="1600" b="1" dirty="0" smtClean="0"/>
              <a:t> </a:t>
            </a:r>
            <a:r>
              <a:rPr lang="en-US" sz="1600" b="1" dirty="0" err="1" smtClean="0"/>
              <a:t>Modul</a:t>
            </a:r>
            <a:r>
              <a:rPr lang="en-US" sz="1600" b="1" dirty="0" smtClean="0"/>
              <a:t> </a:t>
            </a:r>
            <a:r>
              <a:rPr lang="en-US" sz="1600" b="1" dirty="0" err="1" smtClean="0"/>
              <a:t>Menggunakan</a:t>
            </a:r>
            <a:r>
              <a:rPr lang="en-US" sz="2000" b="1" dirty="0" smtClean="0"/>
              <a:t> chip 4026 (4033 </a:t>
            </a:r>
            <a:r>
              <a:rPr lang="en-US" sz="2000" b="1" dirty="0" err="1" smtClean="0"/>
              <a:t>mirip</a:t>
            </a:r>
            <a:r>
              <a:rPr lang="en-US" sz="2000" dirty="0" smtClean="0"/>
              <a:t>)       </a:t>
            </a:r>
            <a:r>
              <a:rPr lang="en-US" sz="1400" dirty="0" smtClean="0"/>
              <a:t>*by Nasucha, UPJ</a:t>
            </a:r>
          </a:p>
        </p:txBody>
      </p:sp>
    </p:spTree>
    <p:extLst>
      <p:ext uri="{BB962C8B-B14F-4D97-AF65-F5344CB8AC3E}">
        <p14:creationId xmlns:p14="http://schemas.microsoft.com/office/powerpoint/2010/main" val="6975696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0219" y="1124744"/>
            <a:ext cx="8196283" cy="4524315"/>
          </a:xfrm>
          <a:prstGeom prst="rect">
            <a:avLst/>
          </a:prstGeom>
          <a:noFill/>
        </p:spPr>
        <p:txBody>
          <a:bodyPr wrap="square" rtlCol="0">
            <a:spAutoFit/>
          </a:bodyPr>
          <a:lstStyle/>
          <a:p>
            <a:pPr>
              <a:lnSpc>
                <a:spcPct val="150000"/>
              </a:lnSpc>
            </a:pPr>
            <a:r>
              <a:rPr lang="id-ID" sz="2400" dirty="0" smtClean="0"/>
              <a:t>Mux	</a:t>
            </a:r>
            <a:endParaRPr lang="en-US" sz="2400" dirty="0" smtClean="0"/>
          </a:p>
          <a:p>
            <a:pPr>
              <a:lnSpc>
                <a:spcPct val="150000"/>
              </a:lnSpc>
            </a:pPr>
            <a:r>
              <a:rPr lang="en-US" sz="2400" dirty="0" err="1" smtClean="0"/>
              <a:t>Bagian</a:t>
            </a:r>
            <a:r>
              <a:rPr lang="en-US" sz="2400" dirty="0" smtClean="0"/>
              <a:t> </a:t>
            </a:r>
            <a:r>
              <a:rPr lang="en-US" sz="2400" dirty="0" err="1" smtClean="0"/>
              <a:t>dari</a:t>
            </a:r>
            <a:r>
              <a:rPr lang="en-US" sz="2400" dirty="0" smtClean="0"/>
              <a:t> </a:t>
            </a:r>
            <a:r>
              <a:rPr lang="en-US" sz="2400" dirty="0" err="1" smtClean="0"/>
              <a:t>perangkat</a:t>
            </a:r>
            <a:r>
              <a:rPr lang="en-US" sz="2400" dirty="0" smtClean="0"/>
              <a:t> digital yang </a:t>
            </a:r>
            <a:r>
              <a:rPr lang="en-US" sz="2400" dirty="0" err="1"/>
              <a:t>b</a:t>
            </a:r>
            <a:r>
              <a:rPr lang="en-US" sz="2400" dirty="0" err="1" smtClean="0"/>
              <a:t>ertugas</a:t>
            </a:r>
            <a:r>
              <a:rPr lang="en-US" sz="2400" dirty="0" smtClean="0"/>
              <a:t> m</a:t>
            </a:r>
            <a:r>
              <a:rPr lang="id-ID" sz="2400" dirty="0" smtClean="0"/>
              <a:t>encampur byk signals mjd satu (sebenarnya </a:t>
            </a:r>
            <a:r>
              <a:rPr lang="en-US" sz="2400" dirty="0" err="1" smtClean="0"/>
              <a:t>bukan</a:t>
            </a:r>
            <a:r>
              <a:rPr lang="en-US" sz="2400" dirty="0" smtClean="0"/>
              <a:t> </a:t>
            </a:r>
            <a:r>
              <a:rPr lang="en-US" sz="2400" dirty="0" err="1" smtClean="0"/>
              <a:t>benar</a:t>
            </a:r>
            <a:r>
              <a:rPr lang="en-US" sz="2400" dirty="0" smtClean="0"/>
              <a:t> </a:t>
            </a:r>
            <a:r>
              <a:rPr lang="en-US" sz="2400" dirty="0" err="1" smtClean="0"/>
              <a:t>mencampur</a:t>
            </a:r>
            <a:r>
              <a:rPr lang="en-US" sz="2400" dirty="0" smtClean="0"/>
              <a:t> </a:t>
            </a:r>
            <a:r>
              <a:rPr lang="en-US" sz="2400" dirty="0" err="1" smtClean="0"/>
              <a:t>tetapi</a:t>
            </a:r>
            <a:r>
              <a:rPr lang="en-US" sz="2400" dirty="0" smtClean="0"/>
              <a:t> </a:t>
            </a:r>
            <a:r>
              <a:rPr lang="id-ID" sz="2400" dirty="0" smtClean="0"/>
              <a:t>memproses scr bergantian)</a:t>
            </a:r>
            <a:r>
              <a:rPr lang="en-US" sz="2400" dirty="0" smtClean="0"/>
              <a:t>.</a:t>
            </a:r>
            <a:endParaRPr lang="id-ID" sz="2400" dirty="0" smtClean="0"/>
          </a:p>
          <a:p>
            <a:pPr>
              <a:lnSpc>
                <a:spcPct val="150000"/>
              </a:lnSpc>
            </a:pPr>
            <a:endParaRPr lang="en-US" sz="2400" dirty="0" smtClean="0"/>
          </a:p>
          <a:p>
            <a:pPr>
              <a:lnSpc>
                <a:spcPct val="150000"/>
              </a:lnSpc>
            </a:pPr>
            <a:r>
              <a:rPr lang="id-ID" sz="2400" dirty="0" smtClean="0"/>
              <a:t>DeMux	</a:t>
            </a:r>
            <a:endParaRPr lang="en-US" sz="2400" dirty="0" smtClean="0"/>
          </a:p>
          <a:p>
            <a:pPr>
              <a:lnSpc>
                <a:spcPct val="150000"/>
              </a:lnSpc>
            </a:pPr>
            <a:r>
              <a:rPr lang="en-US" sz="2400" dirty="0" err="1" smtClean="0"/>
              <a:t>Bagian</a:t>
            </a:r>
            <a:r>
              <a:rPr lang="en-US" sz="2400" dirty="0" smtClean="0"/>
              <a:t> </a:t>
            </a:r>
            <a:r>
              <a:rPr lang="en-US" sz="2400" dirty="0" err="1" smtClean="0"/>
              <a:t>dari</a:t>
            </a:r>
            <a:r>
              <a:rPr lang="en-US" sz="2400" dirty="0" smtClean="0"/>
              <a:t> </a:t>
            </a:r>
            <a:r>
              <a:rPr lang="en-US" sz="2400" dirty="0" err="1" smtClean="0"/>
              <a:t>perangkat</a:t>
            </a:r>
            <a:r>
              <a:rPr lang="en-US" sz="2400" dirty="0" smtClean="0"/>
              <a:t> digital yang </a:t>
            </a:r>
            <a:r>
              <a:rPr lang="en-US" sz="2400" dirty="0" err="1" smtClean="0"/>
              <a:t>bertugas</a:t>
            </a:r>
            <a:r>
              <a:rPr lang="en-US" sz="2400" dirty="0" smtClean="0"/>
              <a:t> </a:t>
            </a:r>
            <a:r>
              <a:rPr lang="en-US" sz="2400" dirty="0" err="1" smtClean="0"/>
              <a:t>memis</a:t>
            </a:r>
            <a:r>
              <a:rPr lang="id-ID" sz="2400" dirty="0" smtClean="0"/>
              <a:t>ahkan signals yg tercampur mjd signal-signal yg terpisah</a:t>
            </a:r>
            <a:r>
              <a:rPr lang="en-US" sz="2400" dirty="0" smtClean="0"/>
              <a:t>.</a:t>
            </a:r>
            <a:endParaRPr lang="id-ID" sz="2400" dirty="0" smtClean="0"/>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23220"/>
          </a:xfrm>
          <a:prstGeom prst="rect">
            <a:avLst/>
          </a:prstGeom>
          <a:noFill/>
        </p:spPr>
        <p:txBody>
          <a:bodyPr wrap="square" rtlCol="0">
            <a:spAutoFit/>
          </a:bodyPr>
          <a:lstStyle/>
          <a:p>
            <a:r>
              <a:rPr lang="en-US" sz="2800" b="1" dirty="0" smtClean="0"/>
              <a:t>Multiplexer </a:t>
            </a:r>
            <a:r>
              <a:rPr lang="en-US" sz="2800" b="1" dirty="0" err="1" smtClean="0"/>
              <a:t>dan</a:t>
            </a:r>
            <a:r>
              <a:rPr lang="en-US" sz="2800" b="1" dirty="0" smtClean="0"/>
              <a:t> </a:t>
            </a:r>
            <a:r>
              <a:rPr lang="en-US" sz="2800" b="1" dirty="0" err="1" smtClean="0"/>
              <a:t>Demultiplexer</a:t>
            </a:r>
            <a:r>
              <a:rPr lang="en-US" sz="2800" b="1" dirty="0" smtClean="0"/>
              <a:t> (</a:t>
            </a:r>
            <a:r>
              <a:rPr lang="id-ID" sz="2800" b="1" dirty="0" smtClean="0"/>
              <a:t>Mux Demux</a:t>
            </a:r>
            <a:r>
              <a:rPr lang="en-US" sz="2800" b="1" dirty="0" smtClean="0"/>
              <a:t>)</a:t>
            </a:r>
          </a:p>
        </p:txBody>
      </p:sp>
    </p:spTree>
    <p:extLst>
      <p:ext uri="{BB962C8B-B14F-4D97-AF65-F5344CB8AC3E}">
        <p14:creationId xmlns:p14="http://schemas.microsoft.com/office/powerpoint/2010/main" val="24317285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9862" y="1008598"/>
            <a:ext cx="8196283" cy="4549835"/>
          </a:xfrm>
          <a:prstGeom prst="rect">
            <a:avLst/>
          </a:prstGeom>
          <a:noFill/>
        </p:spPr>
        <p:txBody>
          <a:bodyPr wrap="square" rtlCol="0">
            <a:spAutoFit/>
          </a:bodyPr>
          <a:lstStyle/>
          <a:p>
            <a:pPr>
              <a:lnSpc>
                <a:spcPct val="150000"/>
              </a:lnSpc>
            </a:pPr>
            <a:r>
              <a:rPr lang="en-US" sz="2800" dirty="0" err="1" smtClean="0">
                <a:solidFill>
                  <a:prstClr val="black"/>
                </a:solidFill>
                <a:sym typeface="Wingdings" panose="05000000000000000000" pitchFamily="2" charset="2"/>
              </a:rPr>
              <a:t>Jika</a:t>
            </a:r>
            <a:r>
              <a:rPr lang="en-US" sz="2800" dirty="0" smtClean="0">
                <a:solidFill>
                  <a:prstClr val="black"/>
                </a:solidFill>
                <a:sym typeface="Wingdings" panose="05000000000000000000" pitchFamily="2" charset="2"/>
              </a:rPr>
              <a:t> </a:t>
            </a:r>
            <a:r>
              <a:rPr lang="en-US" sz="2800" dirty="0" err="1" smtClean="0">
                <a:solidFill>
                  <a:prstClr val="black"/>
                </a:solidFill>
                <a:sym typeface="Wingdings" panose="05000000000000000000" pitchFamily="2" charset="2"/>
              </a:rPr>
              <a:t>terdapat</a:t>
            </a:r>
            <a:r>
              <a:rPr lang="en-US" sz="2800" dirty="0" smtClean="0">
                <a:solidFill>
                  <a:prstClr val="black"/>
                </a:solidFill>
                <a:sym typeface="Wingdings" panose="05000000000000000000" pitchFamily="2" charset="2"/>
              </a:rPr>
              <a:t> </a:t>
            </a:r>
            <a:r>
              <a:rPr lang="en-US" sz="2800" dirty="0" err="1" smtClean="0">
                <a:solidFill>
                  <a:prstClr val="black"/>
                </a:solidFill>
                <a:sym typeface="Wingdings" panose="05000000000000000000" pitchFamily="2" charset="2"/>
              </a:rPr>
              <a:t>banyak</a:t>
            </a:r>
            <a:r>
              <a:rPr lang="en-US" sz="2800" dirty="0" smtClean="0">
                <a:solidFill>
                  <a:prstClr val="black"/>
                </a:solidFill>
                <a:sym typeface="Wingdings" panose="05000000000000000000" pitchFamily="2" charset="2"/>
              </a:rPr>
              <a:t> signal (data) </a:t>
            </a:r>
            <a:r>
              <a:rPr lang="en-US" sz="2800" dirty="0" err="1" smtClean="0">
                <a:solidFill>
                  <a:prstClr val="black"/>
                </a:solidFill>
                <a:sym typeface="Wingdings" panose="05000000000000000000" pitchFamily="2" charset="2"/>
              </a:rPr>
              <a:t>datang</a:t>
            </a:r>
            <a:r>
              <a:rPr lang="en-US" sz="2800" dirty="0" smtClean="0">
                <a:solidFill>
                  <a:prstClr val="black"/>
                </a:solidFill>
                <a:sym typeface="Wingdings" panose="05000000000000000000" pitchFamily="2" charset="2"/>
              </a:rPr>
              <a:t> </a:t>
            </a:r>
            <a:r>
              <a:rPr lang="en-US" sz="2800" dirty="0" err="1" smtClean="0">
                <a:solidFill>
                  <a:prstClr val="black"/>
                </a:solidFill>
                <a:sym typeface="Wingdings" panose="05000000000000000000" pitchFamily="2" charset="2"/>
              </a:rPr>
              <a:t>bersamaan</a:t>
            </a:r>
            <a:r>
              <a:rPr lang="en-US" sz="2800" dirty="0" smtClean="0">
                <a:solidFill>
                  <a:prstClr val="black"/>
                </a:solidFill>
                <a:sym typeface="Wingdings" panose="05000000000000000000" pitchFamily="2" charset="2"/>
              </a:rPr>
              <a:t>, </a:t>
            </a:r>
            <a:r>
              <a:rPr lang="en-US" sz="2800" dirty="0" err="1" smtClean="0">
                <a:solidFill>
                  <a:prstClr val="black"/>
                </a:solidFill>
                <a:sym typeface="Wingdings" panose="05000000000000000000" pitchFamily="2" charset="2"/>
              </a:rPr>
              <a:t>harus</a:t>
            </a:r>
            <a:r>
              <a:rPr lang="en-US" sz="2800" dirty="0" smtClean="0">
                <a:solidFill>
                  <a:prstClr val="black"/>
                </a:solidFill>
                <a:sym typeface="Wingdings" panose="05000000000000000000" pitchFamily="2" charset="2"/>
              </a:rPr>
              <a:t> </a:t>
            </a:r>
            <a:r>
              <a:rPr lang="en-US" sz="2800" dirty="0" err="1" smtClean="0">
                <a:solidFill>
                  <a:prstClr val="black"/>
                </a:solidFill>
                <a:sym typeface="Wingdings" panose="05000000000000000000" pitchFamily="2" charset="2"/>
              </a:rPr>
              <a:t>diapakan</a:t>
            </a:r>
            <a:r>
              <a:rPr lang="en-US" sz="2800" dirty="0" smtClean="0">
                <a:solidFill>
                  <a:prstClr val="black"/>
                </a:solidFill>
                <a:sym typeface="Wingdings" panose="05000000000000000000" pitchFamily="2" charset="2"/>
              </a:rPr>
              <a:t> </a:t>
            </a:r>
            <a:r>
              <a:rPr lang="en-US" sz="2800" dirty="0" err="1" smtClean="0">
                <a:solidFill>
                  <a:prstClr val="black"/>
                </a:solidFill>
                <a:sym typeface="Wingdings" panose="05000000000000000000" pitchFamily="2" charset="2"/>
              </a:rPr>
              <a:t>oleh</a:t>
            </a:r>
            <a:r>
              <a:rPr lang="en-US" sz="2800" dirty="0" smtClean="0">
                <a:solidFill>
                  <a:prstClr val="black"/>
                </a:solidFill>
                <a:sym typeface="Wingdings" panose="05000000000000000000" pitchFamily="2" charset="2"/>
              </a:rPr>
              <a:t> </a:t>
            </a:r>
            <a:r>
              <a:rPr lang="en-US" sz="2800" dirty="0" err="1" smtClean="0">
                <a:solidFill>
                  <a:prstClr val="black"/>
                </a:solidFill>
                <a:sym typeface="Wingdings" panose="05000000000000000000" pitchFamily="2" charset="2"/>
              </a:rPr>
              <a:t>perangkat</a:t>
            </a:r>
            <a:r>
              <a:rPr lang="en-US" sz="2800" dirty="0" smtClean="0">
                <a:solidFill>
                  <a:prstClr val="black"/>
                </a:solidFill>
                <a:sym typeface="Wingdings" panose="05000000000000000000" pitchFamily="2" charset="2"/>
              </a:rPr>
              <a:t>? </a:t>
            </a:r>
          </a:p>
          <a:p>
            <a:pPr>
              <a:lnSpc>
                <a:spcPct val="150000"/>
              </a:lnSpc>
            </a:pPr>
            <a:r>
              <a:rPr lang="en-US" sz="2800" dirty="0" err="1" smtClean="0">
                <a:solidFill>
                  <a:prstClr val="black"/>
                </a:solidFill>
                <a:sym typeface="Wingdings" panose="05000000000000000000" pitchFamily="2" charset="2"/>
              </a:rPr>
              <a:t>Jwb</a:t>
            </a:r>
            <a:r>
              <a:rPr lang="en-US" sz="2800" dirty="0" smtClean="0">
                <a:solidFill>
                  <a:prstClr val="black"/>
                </a:solidFill>
                <a:sym typeface="Wingdings" panose="05000000000000000000" pitchFamily="2" charset="2"/>
              </a:rPr>
              <a:t>: </a:t>
            </a:r>
            <a:r>
              <a:rPr lang="id-ID" sz="2800" dirty="0" smtClean="0">
                <a:solidFill>
                  <a:prstClr val="black"/>
                </a:solidFill>
                <a:sym typeface="Wingdings" panose="05000000000000000000" pitchFamily="2" charset="2"/>
              </a:rPr>
              <a:t>Dicampur</a:t>
            </a:r>
            <a:endParaRPr lang="en-US" sz="2800" dirty="0" smtClean="0">
              <a:solidFill>
                <a:prstClr val="black"/>
              </a:solidFill>
              <a:sym typeface="Wingdings" panose="05000000000000000000" pitchFamily="2" charset="2"/>
            </a:endParaRPr>
          </a:p>
          <a:p>
            <a:pPr>
              <a:lnSpc>
                <a:spcPct val="150000"/>
              </a:lnSpc>
            </a:pPr>
            <a:endParaRPr lang="id-ID" sz="2800" dirty="0" smtClean="0">
              <a:solidFill>
                <a:prstClr val="black"/>
              </a:solidFill>
              <a:sym typeface="Wingdings" panose="05000000000000000000" pitchFamily="2" charset="2"/>
            </a:endParaRPr>
          </a:p>
          <a:p>
            <a:pPr>
              <a:lnSpc>
                <a:spcPct val="150000"/>
              </a:lnSpc>
            </a:pPr>
            <a:r>
              <a:rPr lang="id-ID" sz="2800" dirty="0" smtClean="0">
                <a:solidFill>
                  <a:prstClr val="black"/>
                </a:solidFill>
                <a:sym typeface="Wingdings" panose="05000000000000000000" pitchFamily="2" charset="2"/>
              </a:rPr>
              <a:t>Cara mencampurnya bgmn? </a:t>
            </a:r>
            <a:endParaRPr lang="en-US" sz="2800" dirty="0" smtClean="0">
              <a:solidFill>
                <a:prstClr val="black"/>
              </a:solidFill>
              <a:sym typeface="Wingdings" panose="05000000000000000000" pitchFamily="2" charset="2"/>
            </a:endParaRPr>
          </a:p>
          <a:p>
            <a:pPr>
              <a:lnSpc>
                <a:spcPct val="150000"/>
              </a:lnSpc>
            </a:pPr>
            <a:r>
              <a:rPr lang="en-US" sz="2800" dirty="0" err="1" smtClean="0">
                <a:solidFill>
                  <a:prstClr val="black"/>
                </a:solidFill>
                <a:sym typeface="Wingdings" panose="05000000000000000000" pitchFamily="2" charset="2"/>
              </a:rPr>
              <a:t>Jwb</a:t>
            </a:r>
            <a:r>
              <a:rPr lang="en-US" sz="2800" dirty="0" smtClean="0">
                <a:solidFill>
                  <a:prstClr val="black"/>
                </a:solidFill>
                <a:sym typeface="Wingdings" panose="05000000000000000000" pitchFamily="2" charset="2"/>
              </a:rPr>
              <a:t>: </a:t>
            </a:r>
            <a:r>
              <a:rPr lang="id-ID" sz="2800" dirty="0" smtClean="0">
                <a:solidFill>
                  <a:prstClr val="black"/>
                </a:solidFill>
                <a:sym typeface="Wingdings" panose="05000000000000000000" pitchFamily="2" charset="2"/>
              </a:rPr>
              <a:t>Tidak beneran dicampur melainkan diproses bergantian</a:t>
            </a:r>
            <a:r>
              <a:rPr lang="en-US" sz="2800" dirty="0" smtClean="0">
                <a:solidFill>
                  <a:prstClr val="black"/>
                </a:solidFill>
                <a:sym typeface="Wingdings" panose="05000000000000000000" pitchFamily="2" charset="2"/>
              </a:rPr>
              <a:t>.</a:t>
            </a:r>
            <a:endParaRPr lang="id-ID" sz="2800" dirty="0" smtClean="0">
              <a:solidFill>
                <a:prstClr val="black"/>
              </a:solidFill>
              <a:sym typeface="Wingdings" panose="05000000000000000000" pitchFamily="2" charset="2"/>
            </a:endParaRPr>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9862" y="35913"/>
            <a:ext cx="8196283" cy="523220"/>
          </a:xfrm>
          <a:prstGeom prst="rect">
            <a:avLst/>
          </a:prstGeom>
          <a:noFill/>
        </p:spPr>
        <p:txBody>
          <a:bodyPr wrap="square" rtlCol="0">
            <a:spAutoFit/>
          </a:bodyPr>
          <a:lstStyle/>
          <a:p>
            <a:r>
              <a:rPr lang="en-US" sz="2800" b="1" dirty="0" smtClean="0"/>
              <a:t>Multiplexer </a:t>
            </a:r>
            <a:r>
              <a:rPr lang="en-US" sz="2800" b="1" dirty="0" err="1" smtClean="0"/>
              <a:t>dan</a:t>
            </a:r>
            <a:r>
              <a:rPr lang="en-US" sz="2800" b="1" dirty="0" smtClean="0"/>
              <a:t> </a:t>
            </a:r>
            <a:r>
              <a:rPr lang="en-US" sz="2800" b="1" dirty="0" err="1" smtClean="0"/>
              <a:t>Demultiplexer</a:t>
            </a:r>
            <a:r>
              <a:rPr lang="en-US" sz="2800" b="1" dirty="0" smtClean="0"/>
              <a:t> (</a:t>
            </a:r>
            <a:r>
              <a:rPr lang="id-ID" sz="2800" b="1" dirty="0" smtClean="0"/>
              <a:t>Mux Demux</a:t>
            </a:r>
            <a:r>
              <a:rPr lang="en-US" sz="2800" b="1" dirty="0" smtClean="0"/>
              <a:t>)</a:t>
            </a:r>
          </a:p>
        </p:txBody>
      </p:sp>
    </p:spTree>
    <p:extLst>
      <p:ext uri="{BB962C8B-B14F-4D97-AF65-F5344CB8AC3E}">
        <p14:creationId xmlns:p14="http://schemas.microsoft.com/office/powerpoint/2010/main" val="13053641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0219" y="1124744"/>
            <a:ext cx="8196283" cy="5493812"/>
          </a:xfrm>
          <a:prstGeom prst="rect">
            <a:avLst/>
          </a:prstGeom>
          <a:noFill/>
        </p:spPr>
        <p:txBody>
          <a:bodyPr wrap="square" rtlCol="0">
            <a:spAutoFit/>
          </a:bodyPr>
          <a:lstStyle/>
          <a:p>
            <a:pPr>
              <a:lnSpc>
                <a:spcPct val="150000"/>
              </a:lnSpc>
            </a:pPr>
            <a:r>
              <a:rPr lang="en-US" b="1" dirty="0" smtClean="0"/>
              <a:t>(</a:t>
            </a:r>
            <a:r>
              <a:rPr lang="en-US" b="1" dirty="0" err="1" smtClean="0"/>
              <a:t>En</a:t>
            </a:r>
            <a:r>
              <a:rPr lang="en-US" b="1" dirty="0" smtClean="0"/>
              <a:t>)Coder</a:t>
            </a:r>
            <a:r>
              <a:rPr lang="id-ID" b="1" dirty="0" smtClean="0"/>
              <a:t>	</a:t>
            </a:r>
            <a:endParaRPr lang="en-US" b="1" dirty="0" smtClean="0"/>
          </a:p>
          <a:p>
            <a:pPr>
              <a:lnSpc>
                <a:spcPct val="150000"/>
              </a:lnSpc>
            </a:pPr>
            <a:r>
              <a:rPr lang="en-US" dirty="0" err="1" smtClean="0"/>
              <a:t>Bagian</a:t>
            </a:r>
            <a:r>
              <a:rPr lang="en-US" dirty="0" smtClean="0"/>
              <a:t> </a:t>
            </a:r>
            <a:r>
              <a:rPr lang="en-US" dirty="0" err="1" smtClean="0"/>
              <a:t>dari</a:t>
            </a:r>
            <a:r>
              <a:rPr lang="en-US" dirty="0" smtClean="0"/>
              <a:t> </a:t>
            </a:r>
            <a:r>
              <a:rPr lang="en-US" dirty="0" err="1" smtClean="0"/>
              <a:t>perangkat</a:t>
            </a:r>
            <a:r>
              <a:rPr lang="en-US" dirty="0" smtClean="0"/>
              <a:t> digital yang </a:t>
            </a:r>
            <a:r>
              <a:rPr lang="en-US" dirty="0" err="1"/>
              <a:t>b</a:t>
            </a:r>
            <a:r>
              <a:rPr lang="en-US" dirty="0" err="1" smtClean="0"/>
              <a:t>ertugas</a:t>
            </a:r>
            <a:r>
              <a:rPr lang="en-US" dirty="0" smtClean="0"/>
              <a:t> </a:t>
            </a:r>
            <a:r>
              <a:rPr lang="en-US" dirty="0" err="1" smtClean="0"/>
              <a:t>mengubah</a:t>
            </a:r>
            <a:r>
              <a:rPr lang="en-US" dirty="0" smtClean="0"/>
              <a:t> </a:t>
            </a:r>
            <a:r>
              <a:rPr lang="en-US" dirty="0" err="1" smtClean="0"/>
              <a:t>suatu</a:t>
            </a:r>
            <a:r>
              <a:rPr lang="en-US" dirty="0" smtClean="0"/>
              <a:t> format (data) </a:t>
            </a:r>
            <a:r>
              <a:rPr lang="en-US" dirty="0" err="1" smtClean="0"/>
              <a:t>menjadi</a:t>
            </a:r>
            <a:r>
              <a:rPr lang="en-US" dirty="0" smtClean="0"/>
              <a:t> format data yang lain. </a:t>
            </a:r>
            <a:endParaRPr lang="en-US" dirty="0"/>
          </a:p>
          <a:p>
            <a:pPr>
              <a:lnSpc>
                <a:spcPct val="150000"/>
              </a:lnSpc>
            </a:pPr>
            <a:r>
              <a:rPr lang="en-US" dirty="0" err="1" smtClean="0"/>
              <a:t>Contoh</a:t>
            </a:r>
            <a:r>
              <a:rPr lang="en-US" dirty="0" smtClean="0"/>
              <a:t>: </a:t>
            </a:r>
          </a:p>
          <a:p>
            <a:pPr>
              <a:lnSpc>
                <a:spcPct val="150000"/>
              </a:lnSpc>
            </a:pPr>
            <a:r>
              <a:rPr lang="en-US" dirty="0" smtClean="0"/>
              <a:t>Data dg format signal analog </a:t>
            </a:r>
            <a:r>
              <a:rPr lang="en-US" dirty="0" err="1" smtClean="0"/>
              <a:t>dari</a:t>
            </a:r>
            <a:r>
              <a:rPr lang="en-US" dirty="0" smtClean="0"/>
              <a:t> mic </a:t>
            </a:r>
            <a:r>
              <a:rPr lang="en-US" dirty="0" err="1" smtClean="0"/>
              <a:t>diubah</a:t>
            </a:r>
            <a:r>
              <a:rPr lang="en-US" dirty="0" smtClean="0"/>
              <a:t> </a:t>
            </a:r>
            <a:r>
              <a:rPr lang="en-US" dirty="0" err="1" smtClean="0"/>
              <a:t>mjd</a:t>
            </a:r>
            <a:r>
              <a:rPr lang="en-US" dirty="0" smtClean="0"/>
              <a:t> data digital </a:t>
            </a:r>
            <a:r>
              <a:rPr lang="en-US" dirty="0" err="1" smtClean="0"/>
              <a:t>berformat</a:t>
            </a:r>
            <a:r>
              <a:rPr lang="en-US" dirty="0" smtClean="0"/>
              <a:t> PCM.</a:t>
            </a:r>
          </a:p>
          <a:p>
            <a:pPr>
              <a:lnSpc>
                <a:spcPct val="150000"/>
              </a:lnSpc>
            </a:pPr>
            <a:r>
              <a:rPr lang="en-US" dirty="0" smtClean="0"/>
              <a:t>Data dg format PCM </a:t>
            </a:r>
            <a:r>
              <a:rPr lang="en-US" dirty="0" err="1" smtClean="0"/>
              <a:t>diubah</a:t>
            </a:r>
            <a:r>
              <a:rPr lang="en-US" dirty="0" smtClean="0"/>
              <a:t> </a:t>
            </a:r>
            <a:r>
              <a:rPr lang="en-US" dirty="0" err="1" smtClean="0"/>
              <a:t>mjd</a:t>
            </a:r>
            <a:r>
              <a:rPr lang="en-US" dirty="0" smtClean="0"/>
              <a:t> </a:t>
            </a:r>
            <a:r>
              <a:rPr lang="en-US" dirty="0" err="1" smtClean="0"/>
              <a:t>berformat</a:t>
            </a:r>
            <a:r>
              <a:rPr lang="en-US" dirty="0" smtClean="0"/>
              <a:t> WAV, MP3, AMR, AAC.</a:t>
            </a:r>
          </a:p>
          <a:p>
            <a:pPr>
              <a:lnSpc>
                <a:spcPct val="150000"/>
              </a:lnSpc>
            </a:pPr>
            <a:endParaRPr lang="en-US" dirty="0"/>
          </a:p>
          <a:p>
            <a:pPr>
              <a:lnSpc>
                <a:spcPct val="150000"/>
              </a:lnSpc>
            </a:pPr>
            <a:r>
              <a:rPr lang="en-US" b="1" dirty="0" smtClean="0"/>
              <a:t>Decoder</a:t>
            </a:r>
          </a:p>
          <a:p>
            <a:pPr>
              <a:lnSpc>
                <a:spcPct val="150000"/>
              </a:lnSpc>
            </a:pPr>
            <a:r>
              <a:rPr lang="en-US" dirty="0" err="1" smtClean="0"/>
              <a:t>Bagian</a:t>
            </a:r>
            <a:r>
              <a:rPr lang="en-US" dirty="0" smtClean="0"/>
              <a:t> </a:t>
            </a:r>
            <a:r>
              <a:rPr lang="en-US" dirty="0" err="1" smtClean="0"/>
              <a:t>dari</a:t>
            </a:r>
            <a:r>
              <a:rPr lang="en-US" dirty="0" smtClean="0"/>
              <a:t> </a:t>
            </a:r>
            <a:r>
              <a:rPr lang="en-US" dirty="0" err="1" smtClean="0"/>
              <a:t>perangkat</a:t>
            </a:r>
            <a:r>
              <a:rPr lang="en-US" dirty="0" smtClean="0"/>
              <a:t> digital yang </a:t>
            </a:r>
            <a:r>
              <a:rPr lang="en-US" dirty="0" err="1" smtClean="0"/>
              <a:t>bertugas</a:t>
            </a:r>
            <a:r>
              <a:rPr lang="en-US" dirty="0" smtClean="0"/>
              <a:t> </a:t>
            </a:r>
            <a:r>
              <a:rPr lang="en-US" dirty="0" err="1" smtClean="0"/>
              <a:t>mengubah</a:t>
            </a:r>
            <a:r>
              <a:rPr lang="en-US" dirty="0" smtClean="0"/>
              <a:t> format data </a:t>
            </a:r>
            <a:r>
              <a:rPr lang="en-US" dirty="0" err="1" smtClean="0"/>
              <a:t>yg</a:t>
            </a:r>
            <a:r>
              <a:rPr lang="en-US" dirty="0" smtClean="0"/>
              <a:t> </a:t>
            </a:r>
            <a:r>
              <a:rPr lang="en-US" dirty="0" err="1" smtClean="0"/>
              <a:t>sebelumnya</a:t>
            </a:r>
            <a:r>
              <a:rPr lang="en-US" dirty="0" smtClean="0"/>
              <a:t> </a:t>
            </a:r>
            <a:r>
              <a:rPr lang="en-US" dirty="0" err="1" smtClean="0"/>
              <a:t>diubah</a:t>
            </a:r>
            <a:r>
              <a:rPr lang="en-US" dirty="0" smtClean="0"/>
              <a:t> </a:t>
            </a:r>
            <a:r>
              <a:rPr lang="en-US" dirty="0" err="1" smtClean="0"/>
              <a:t>oleh</a:t>
            </a:r>
            <a:r>
              <a:rPr lang="en-US" dirty="0" smtClean="0"/>
              <a:t> Coder </a:t>
            </a:r>
            <a:r>
              <a:rPr lang="en-US" dirty="0" err="1" smtClean="0"/>
              <a:t>kembali</a:t>
            </a:r>
            <a:r>
              <a:rPr lang="en-US" dirty="0" smtClean="0"/>
              <a:t> </a:t>
            </a:r>
            <a:r>
              <a:rPr lang="en-US" dirty="0" err="1" smtClean="0"/>
              <a:t>ke</a:t>
            </a:r>
            <a:r>
              <a:rPr lang="en-US" dirty="0" smtClean="0"/>
              <a:t> format </a:t>
            </a:r>
            <a:r>
              <a:rPr lang="en-US" dirty="0" err="1" smtClean="0"/>
              <a:t>semula</a:t>
            </a:r>
            <a:r>
              <a:rPr lang="en-US" dirty="0" smtClean="0"/>
              <a:t>.</a:t>
            </a:r>
          </a:p>
          <a:p>
            <a:pPr>
              <a:lnSpc>
                <a:spcPct val="150000"/>
              </a:lnSpc>
            </a:pPr>
            <a:r>
              <a:rPr lang="en-US" dirty="0" err="1" smtClean="0"/>
              <a:t>Contoh</a:t>
            </a:r>
            <a:r>
              <a:rPr lang="en-US" dirty="0" smtClean="0"/>
              <a:t>:</a:t>
            </a:r>
          </a:p>
          <a:p>
            <a:pPr>
              <a:lnSpc>
                <a:spcPct val="150000"/>
              </a:lnSpc>
            </a:pPr>
            <a:r>
              <a:rPr lang="en-US" dirty="0" smtClean="0"/>
              <a:t>Data digital </a:t>
            </a:r>
            <a:r>
              <a:rPr lang="en-US" dirty="0" err="1" smtClean="0"/>
              <a:t>berformat</a:t>
            </a:r>
            <a:r>
              <a:rPr lang="en-US" dirty="0" smtClean="0"/>
              <a:t> PCM </a:t>
            </a:r>
            <a:r>
              <a:rPr lang="en-US" dirty="0" err="1" smtClean="0"/>
              <a:t>dikembalikan</a:t>
            </a:r>
            <a:r>
              <a:rPr lang="en-US" dirty="0" smtClean="0"/>
              <a:t> </a:t>
            </a:r>
            <a:r>
              <a:rPr lang="en-US" dirty="0" err="1" smtClean="0"/>
              <a:t>ke</a:t>
            </a:r>
            <a:r>
              <a:rPr lang="en-US" dirty="0" smtClean="0"/>
              <a:t> format analog agar </a:t>
            </a:r>
            <a:r>
              <a:rPr lang="en-US" dirty="0" err="1" smtClean="0"/>
              <a:t>bisa</a:t>
            </a:r>
            <a:r>
              <a:rPr lang="en-US" dirty="0" smtClean="0"/>
              <a:t> </a:t>
            </a:r>
            <a:r>
              <a:rPr lang="en-US" dirty="0" err="1" smtClean="0"/>
              <a:t>disuarakan</a:t>
            </a:r>
            <a:r>
              <a:rPr lang="en-US" dirty="0" smtClean="0"/>
              <a:t> </a:t>
            </a:r>
            <a:r>
              <a:rPr lang="en-US" dirty="0" err="1" smtClean="0"/>
              <a:t>oleh</a:t>
            </a:r>
            <a:r>
              <a:rPr lang="en-US" dirty="0" smtClean="0"/>
              <a:t> speaker.</a:t>
            </a:r>
            <a:endParaRPr lang="id-ID" dirty="0" smtClean="0"/>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23220"/>
          </a:xfrm>
          <a:prstGeom prst="rect">
            <a:avLst/>
          </a:prstGeom>
          <a:noFill/>
        </p:spPr>
        <p:txBody>
          <a:bodyPr wrap="square" rtlCol="0">
            <a:spAutoFit/>
          </a:bodyPr>
          <a:lstStyle/>
          <a:p>
            <a:r>
              <a:rPr lang="en-US" sz="2800" b="1" dirty="0" smtClean="0"/>
              <a:t>Coder </a:t>
            </a:r>
            <a:r>
              <a:rPr lang="en-US" sz="2800" b="1" dirty="0" err="1" smtClean="0"/>
              <a:t>dan</a:t>
            </a:r>
            <a:r>
              <a:rPr lang="en-US" sz="2800" b="1" dirty="0" smtClean="0"/>
              <a:t> Decoder (</a:t>
            </a:r>
            <a:r>
              <a:rPr lang="en-US" sz="2800" b="1" dirty="0" err="1" smtClean="0"/>
              <a:t>CoDec</a:t>
            </a:r>
            <a:r>
              <a:rPr lang="en-US" sz="2800" b="1" dirty="0" smtClean="0"/>
              <a:t>)</a:t>
            </a:r>
          </a:p>
        </p:txBody>
      </p:sp>
    </p:spTree>
    <p:extLst>
      <p:ext uri="{BB962C8B-B14F-4D97-AF65-F5344CB8AC3E}">
        <p14:creationId xmlns:p14="http://schemas.microsoft.com/office/powerpoint/2010/main" val="41358538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83568" y="5805264"/>
            <a:ext cx="8196283" cy="507831"/>
          </a:xfrm>
          <a:prstGeom prst="rect">
            <a:avLst/>
          </a:prstGeom>
          <a:noFill/>
        </p:spPr>
        <p:txBody>
          <a:bodyPr wrap="square" rtlCol="0">
            <a:spAutoFit/>
          </a:bodyPr>
          <a:lstStyle/>
          <a:p>
            <a:pPr algn="ctr">
              <a:lnSpc>
                <a:spcPct val="150000"/>
              </a:lnSpc>
            </a:pPr>
            <a:r>
              <a:rPr lang="en-US" dirty="0" err="1" smtClean="0">
                <a:solidFill>
                  <a:prstClr val="black"/>
                </a:solidFill>
                <a:sym typeface="Wingdings" panose="05000000000000000000" pitchFamily="2" charset="2"/>
              </a:rPr>
              <a:t>Contoh</a:t>
            </a:r>
            <a:r>
              <a:rPr lang="en-US" dirty="0" smtClean="0">
                <a:solidFill>
                  <a:prstClr val="black"/>
                </a:solidFill>
                <a:sym typeface="Wingdings" panose="05000000000000000000" pitchFamily="2" charset="2"/>
              </a:rPr>
              <a:t> Encoder </a:t>
            </a:r>
            <a:r>
              <a:rPr lang="en-US" dirty="0" err="1" smtClean="0">
                <a:solidFill>
                  <a:prstClr val="black"/>
                </a:solidFill>
                <a:sym typeface="Wingdings" panose="05000000000000000000" pitchFamily="2" charset="2"/>
              </a:rPr>
              <a:t>yg</a:t>
            </a:r>
            <a:r>
              <a:rPr lang="en-US" dirty="0" smtClean="0">
                <a:solidFill>
                  <a:prstClr val="black"/>
                </a:solidFill>
                <a:sym typeface="Wingdings" panose="05000000000000000000" pitchFamily="2" charset="2"/>
              </a:rPr>
              <a:t> </a:t>
            </a:r>
            <a:r>
              <a:rPr lang="en-US" dirty="0" err="1" smtClean="0">
                <a:solidFill>
                  <a:prstClr val="black"/>
                </a:solidFill>
                <a:sym typeface="Wingdings" panose="05000000000000000000" pitchFamily="2" charset="2"/>
              </a:rPr>
              <a:t>bekerja</a:t>
            </a:r>
            <a:r>
              <a:rPr lang="en-US" dirty="0" smtClean="0">
                <a:solidFill>
                  <a:prstClr val="black"/>
                </a:solidFill>
                <a:sym typeface="Wingdings" panose="05000000000000000000" pitchFamily="2" charset="2"/>
              </a:rPr>
              <a:t> </a:t>
            </a:r>
            <a:r>
              <a:rPr lang="en-US" dirty="0" err="1" smtClean="0">
                <a:solidFill>
                  <a:prstClr val="black"/>
                </a:solidFill>
                <a:sym typeface="Wingdings" panose="05000000000000000000" pitchFamily="2" charset="2"/>
              </a:rPr>
              <a:t>pada</a:t>
            </a:r>
            <a:r>
              <a:rPr lang="en-US" dirty="0" smtClean="0">
                <a:solidFill>
                  <a:prstClr val="black"/>
                </a:solidFill>
                <a:sym typeface="Wingdings" panose="05000000000000000000" pitchFamily="2" charset="2"/>
              </a:rPr>
              <a:t> level </a:t>
            </a:r>
            <a:r>
              <a:rPr lang="en-US" dirty="0" err="1" smtClean="0">
                <a:solidFill>
                  <a:prstClr val="black"/>
                </a:solidFill>
                <a:sym typeface="Wingdings" panose="05000000000000000000" pitchFamily="2" charset="2"/>
              </a:rPr>
              <a:t>aplikasi</a:t>
            </a:r>
            <a:r>
              <a:rPr lang="en-US" dirty="0" smtClean="0">
                <a:solidFill>
                  <a:prstClr val="black"/>
                </a:solidFill>
                <a:sym typeface="Wingdings" panose="05000000000000000000" pitchFamily="2" charset="2"/>
              </a:rPr>
              <a:t> (</a:t>
            </a:r>
            <a:r>
              <a:rPr lang="en-US" dirty="0" err="1" smtClean="0">
                <a:solidFill>
                  <a:prstClr val="black"/>
                </a:solidFill>
                <a:sym typeface="Wingdings" panose="05000000000000000000" pitchFamily="2" charset="2"/>
              </a:rPr>
              <a:t>tingkat</a:t>
            </a:r>
            <a:r>
              <a:rPr lang="en-US" dirty="0" smtClean="0">
                <a:solidFill>
                  <a:prstClr val="black"/>
                </a:solidFill>
                <a:sym typeface="Wingdings" panose="05000000000000000000" pitchFamily="2" charset="2"/>
              </a:rPr>
              <a:t> </a:t>
            </a:r>
            <a:r>
              <a:rPr lang="en-US" dirty="0" err="1" smtClean="0">
                <a:solidFill>
                  <a:prstClr val="black"/>
                </a:solidFill>
                <a:sym typeface="Wingdings" panose="05000000000000000000" pitchFamily="2" charset="2"/>
              </a:rPr>
              <a:t>tinggi</a:t>
            </a:r>
            <a:r>
              <a:rPr lang="en-US" dirty="0" smtClean="0">
                <a:solidFill>
                  <a:prstClr val="black"/>
                </a:solidFill>
                <a:sym typeface="Wingdings" panose="05000000000000000000" pitchFamily="2" charset="2"/>
              </a:rPr>
              <a:t>).</a:t>
            </a:r>
            <a:endParaRPr lang="id-ID" dirty="0" smtClean="0">
              <a:solidFill>
                <a:prstClr val="black"/>
              </a:solidFill>
            </a:endParaRPr>
          </a:p>
        </p:txBody>
      </p:sp>
      <p:sp>
        <p:nvSpPr>
          <p:cNvPr id="7" name="TextBox 6"/>
          <p:cNvSpPr txBox="1"/>
          <p:nvPr/>
        </p:nvSpPr>
        <p:spPr>
          <a:xfrm>
            <a:off x="509862" y="188640"/>
            <a:ext cx="9462738" cy="523220"/>
          </a:xfrm>
          <a:prstGeom prst="rect">
            <a:avLst/>
          </a:prstGeom>
          <a:noFill/>
        </p:spPr>
        <p:txBody>
          <a:bodyPr wrap="square" rtlCol="0">
            <a:spAutoFit/>
          </a:bodyPr>
          <a:lstStyle/>
          <a:p>
            <a:r>
              <a:rPr lang="en-US" sz="2800" b="1" dirty="0" err="1" smtClean="0">
                <a:solidFill>
                  <a:prstClr val="black"/>
                </a:solidFill>
              </a:rPr>
              <a:t>Contoh</a:t>
            </a:r>
            <a:r>
              <a:rPr lang="en-US" sz="2800" b="1" dirty="0" smtClean="0">
                <a:solidFill>
                  <a:prstClr val="black"/>
                </a:solidFill>
              </a:rPr>
              <a:t> Encoder </a:t>
            </a:r>
            <a:r>
              <a:rPr lang="en-US" sz="2800" b="1" dirty="0" err="1" smtClean="0">
                <a:solidFill>
                  <a:prstClr val="black"/>
                </a:solidFill>
              </a:rPr>
              <a:t>pd</a:t>
            </a:r>
            <a:r>
              <a:rPr lang="en-US" sz="2800" b="1" dirty="0" smtClean="0">
                <a:solidFill>
                  <a:prstClr val="black"/>
                </a:solidFill>
              </a:rPr>
              <a:t> Level </a:t>
            </a:r>
            <a:r>
              <a:rPr lang="en-US" sz="2800" b="1" dirty="0" err="1" smtClean="0">
                <a:solidFill>
                  <a:prstClr val="black"/>
                </a:solidFill>
              </a:rPr>
              <a:t>Aplikasi</a:t>
            </a:r>
            <a:endParaRPr lang="en-US" sz="2800" b="1" dirty="0" smtClean="0">
              <a:solidFill>
                <a:prstClr val="black"/>
              </a:solidFill>
            </a:endParaRPr>
          </a:p>
        </p:txBody>
      </p:sp>
      <p:sp>
        <p:nvSpPr>
          <p:cNvPr id="2" name="Rectangle 1"/>
          <p:cNvSpPr/>
          <p:nvPr/>
        </p:nvSpPr>
        <p:spPr>
          <a:xfrm>
            <a:off x="3635896" y="2276872"/>
            <a:ext cx="2304256"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t>Aplikasi</a:t>
            </a:r>
            <a:endParaRPr lang="en-US" sz="2800" dirty="0" smtClean="0"/>
          </a:p>
          <a:p>
            <a:pPr algn="ctr"/>
            <a:r>
              <a:rPr lang="en-US" sz="2800" dirty="0" smtClean="0"/>
              <a:t> Converter</a:t>
            </a:r>
            <a:endParaRPr lang="en-US" sz="2800" dirty="0"/>
          </a:p>
        </p:txBody>
      </p:sp>
      <p:sp>
        <p:nvSpPr>
          <p:cNvPr id="11" name="Right Arrow 10"/>
          <p:cNvSpPr/>
          <p:nvPr/>
        </p:nvSpPr>
        <p:spPr>
          <a:xfrm>
            <a:off x="2627784" y="2808799"/>
            <a:ext cx="864096"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6084168" y="2780928"/>
            <a:ext cx="864096"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Document 12"/>
          <p:cNvSpPr/>
          <p:nvPr/>
        </p:nvSpPr>
        <p:spPr>
          <a:xfrm>
            <a:off x="971600" y="2820504"/>
            <a:ext cx="1296144" cy="792088"/>
          </a:xfrm>
          <a:prstGeom prst="flowChartDocumen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Lagu.wav</a:t>
            </a:r>
            <a:endParaRPr lang="en-US" dirty="0"/>
          </a:p>
        </p:txBody>
      </p:sp>
      <p:sp>
        <p:nvSpPr>
          <p:cNvPr id="14" name="Flowchart: Document 13"/>
          <p:cNvSpPr/>
          <p:nvPr/>
        </p:nvSpPr>
        <p:spPr>
          <a:xfrm>
            <a:off x="7308304" y="2780928"/>
            <a:ext cx="1296144" cy="792088"/>
          </a:xfrm>
          <a:prstGeom prst="flowChartDocumen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Lagu.mp3</a:t>
            </a:r>
            <a:endParaRPr lang="en-US" dirty="0"/>
          </a:p>
        </p:txBody>
      </p:sp>
    </p:spTree>
    <p:extLst>
      <p:ext uri="{BB962C8B-B14F-4D97-AF65-F5344CB8AC3E}">
        <p14:creationId xmlns:p14="http://schemas.microsoft.com/office/powerpoint/2010/main" val="39908258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83568" y="5805264"/>
            <a:ext cx="8196283" cy="507831"/>
          </a:xfrm>
          <a:prstGeom prst="rect">
            <a:avLst/>
          </a:prstGeom>
          <a:noFill/>
        </p:spPr>
        <p:txBody>
          <a:bodyPr wrap="square" rtlCol="0">
            <a:spAutoFit/>
          </a:bodyPr>
          <a:lstStyle/>
          <a:p>
            <a:pPr algn="ctr">
              <a:lnSpc>
                <a:spcPct val="150000"/>
              </a:lnSpc>
            </a:pPr>
            <a:r>
              <a:rPr lang="en-US" dirty="0" err="1" smtClean="0">
                <a:solidFill>
                  <a:prstClr val="black"/>
                </a:solidFill>
                <a:sym typeface="Wingdings" panose="05000000000000000000" pitchFamily="2" charset="2"/>
              </a:rPr>
              <a:t>Tabel</a:t>
            </a:r>
            <a:r>
              <a:rPr lang="en-US" dirty="0" smtClean="0">
                <a:solidFill>
                  <a:prstClr val="black"/>
                </a:solidFill>
                <a:sym typeface="Wingdings" panose="05000000000000000000" pitchFamily="2" charset="2"/>
              </a:rPr>
              <a:t> </a:t>
            </a:r>
            <a:r>
              <a:rPr lang="en-US" dirty="0" err="1" smtClean="0">
                <a:solidFill>
                  <a:prstClr val="black"/>
                </a:solidFill>
                <a:sym typeface="Wingdings" panose="05000000000000000000" pitchFamily="2" charset="2"/>
              </a:rPr>
              <a:t>konversi</a:t>
            </a:r>
            <a:r>
              <a:rPr lang="en-US" dirty="0" smtClean="0">
                <a:solidFill>
                  <a:prstClr val="black"/>
                </a:solidFill>
                <a:sym typeface="Wingdings" panose="05000000000000000000" pitchFamily="2" charset="2"/>
              </a:rPr>
              <a:t> format data </a:t>
            </a:r>
            <a:r>
              <a:rPr lang="en-US" dirty="0" err="1" smtClean="0">
                <a:solidFill>
                  <a:prstClr val="black"/>
                </a:solidFill>
                <a:sym typeface="Wingdings" panose="05000000000000000000" pitchFamily="2" charset="2"/>
              </a:rPr>
              <a:t>dari</a:t>
            </a:r>
            <a:r>
              <a:rPr lang="en-US" dirty="0" smtClean="0">
                <a:solidFill>
                  <a:prstClr val="black"/>
                </a:solidFill>
                <a:sym typeface="Wingdings" panose="05000000000000000000" pitchFamily="2" charset="2"/>
              </a:rPr>
              <a:t> </a:t>
            </a:r>
            <a:r>
              <a:rPr lang="id-ID" dirty="0" smtClean="0">
                <a:solidFill>
                  <a:prstClr val="black"/>
                </a:solidFill>
                <a:sym typeface="Wingdings" panose="05000000000000000000" pitchFamily="2" charset="2"/>
              </a:rPr>
              <a:t>Normal Binary Codes </a:t>
            </a:r>
            <a:r>
              <a:rPr lang="en-US" dirty="0" err="1" smtClean="0">
                <a:solidFill>
                  <a:prstClr val="black"/>
                </a:solidFill>
                <a:sym typeface="Wingdings" panose="05000000000000000000" pitchFamily="2" charset="2"/>
              </a:rPr>
              <a:t>ke</a:t>
            </a:r>
            <a:r>
              <a:rPr lang="en-US" dirty="0" smtClean="0">
                <a:solidFill>
                  <a:prstClr val="black"/>
                </a:solidFill>
                <a:sym typeface="Wingdings" panose="05000000000000000000" pitchFamily="2" charset="2"/>
              </a:rPr>
              <a:t> </a:t>
            </a:r>
            <a:r>
              <a:rPr lang="id-ID" dirty="0" smtClean="0">
                <a:solidFill>
                  <a:prstClr val="black"/>
                </a:solidFill>
                <a:sym typeface="Wingdings" panose="05000000000000000000" pitchFamily="2" charset="2"/>
              </a:rPr>
              <a:t>Gray Codes. Sumber: [2]</a:t>
            </a:r>
            <a:endParaRPr lang="id-ID" dirty="0" smtClean="0">
              <a:solidFill>
                <a:prstClr val="black"/>
              </a:solidFill>
            </a:endParaRPr>
          </a:p>
        </p:txBody>
      </p:sp>
      <p:pic>
        <p:nvPicPr>
          <p:cNvPr id="3" name="Picture 2"/>
          <p:cNvPicPr>
            <a:picLocks noChangeAspect="1"/>
          </p:cNvPicPr>
          <p:nvPr/>
        </p:nvPicPr>
        <p:blipFill>
          <a:blip r:embed="rId3"/>
          <a:stretch>
            <a:fillRect/>
          </a:stretch>
        </p:blipFill>
        <p:spPr>
          <a:xfrm>
            <a:off x="2843808" y="1347700"/>
            <a:ext cx="3547165" cy="4229312"/>
          </a:xfrm>
          <a:prstGeom prst="rect">
            <a:avLst/>
          </a:prstGeom>
        </p:spPr>
      </p:pic>
      <p:sp>
        <p:nvSpPr>
          <p:cNvPr id="7" name="TextBox 6"/>
          <p:cNvSpPr txBox="1"/>
          <p:nvPr/>
        </p:nvSpPr>
        <p:spPr>
          <a:xfrm>
            <a:off x="509862" y="188640"/>
            <a:ext cx="8196283" cy="584775"/>
          </a:xfrm>
          <a:prstGeom prst="rect">
            <a:avLst/>
          </a:prstGeom>
          <a:noFill/>
        </p:spPr>
        <p:txBody>
          <a:bodyPr wrap="square" rtlCol="0">
            <a:spAutoFit/>
          </a:bodyPr>
          <a:lstStyle/>
          <a:p>
            <a:r>
              <a:rPr lang="en-US" sz="3200" b="1" dirty="0" err="1" smtClean="0">
                <a:solidFill>
                  <a:prstClr val="black"/>
                </a:solidFill>
              </a:rPr>
              <a:t>Contoh</a:t>
            </a:r>
            <a:r>
              <a:rPr lang="en-US" sz="3200" b="1" dirty="0" smtClean="0">
                <a:solidFill>
                  <a:prstClr val="black"/>
                </a:solidFill>
              </a:rPr>
              <a:t> Encoder </a:t>
            </a:r>
            <a:r>
              <a:rPr lang="en-US" sz="3200" b="1" dirty="0" err="1" smtClean="0">
                <a:solidFill>
                  <a:prstClr val="black"/>
                </a:solidFill>
              </a:rPr>
              <a:t>pd</a:t>
            </a:r>
            <a:r>
              <a:rPr lang="en-US" sz="3200" b="1" dirty="0" smtClean="0">
                <a:solidFill>
                  <a:prstClr val="black"/>
                </a:solidFill>
              </a:rPr>
              <a:t> Level Bahasa </a:t>
            </a:r>
            <a:r>
              <a:rPr lang="en-US" sz="3200" b="1" dirty="0" err="1" smtClean="0">
                <a:solidFill>
                  <a:prstClr val="black"/>
                </a:solidFill>
              </a:rPr>
              <a:t>Mesin</a:t>
            </a:r>
            <a:endParaRPr lang="en-US" sz="3200" b="1" dirty="0" smtClean="0">
              <a:solidFill>
                <a:prstClr val="black"/>
              </a:solidFill>
            </a:endParaRPr>
          </a:p>
        </p:txBody>
      </p:sp>
    </p:spTree>
    <p:extLst>
      <p:ext uri="{BB962C8B-B14F-4D97-AF65-F5344CB8AC3E}">
        <p14:creationId xmlns:p14="http://schemas.microsoft.com/office/powerpoint/2010/main" val="16268392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188640"/>
            <a:ext cx="8196283" cy="584775"/>
          </a:xfrm>
          <a:prstGeom prst="rect">
            <a:avLst/>
          </a:prstGeom>
          <a:noFill/>
        </p:spPr>
        <p:txBody>
          <a:bodyPr wrap="square" rtlCol="0">
            <a:spAutoFit/>
          </a:bodyPr>
          <a:lstStyle/>
          <a:p>
            <a:r>
              <a:rPr lang="en-US" sz="3200" b="1" dirty="0" err="1" smtClean="0">
                <a:solidFill>
                  <a:prstClr val="black"/>
                </a:solidFill>
              </a:rPr>
              <a:t>Contoh</a:t>
            </a:r>
            <a:r>
              <a:rPr lang="en-US" sz="3200" b="1" dirty="0" smtClean="0">
                <a:solidFill>
                  <a:prstClr val="black"/>
                </a:solidFill>
              </a:rPr>
              <a:t> Encoder </a:t>
            </a:r>
            <a:r>
              <a:rPr lang="en-US" sz="3200" b="1" dirty="0" err="1" smtClean="0">
                <a:solidFill>
                  <a:prstClr val="black"/>
                </a:solidFill>
              </a:rPr>
              <a:t>pd</a:t>
            </a:r>
            <a:r>
              <a:rPr lang="en-US" sz="3200" b="1" dirty="0" smtClean="0">
                <a:solidFill>
                  <a:prstClr val="black"/>
                </a:solidFill>
              </a:rPr>
              <a:t> Level Bahasa </a:t>
            </a:r>
            <a:r>
              <a:rPr lang="en-US" sz="3200" b="1" dirty="0" err="1" smtClean="0">
                <a:solidFill>
                  <a:prstClr val="black"/>
                </a:solidFill>
              </a:rPr>
              <a:t>Mesin</a:t>
            </a:r>
            <a:endParaRPr lang="en-US" sz="3200" b="1" dirty="0" smtClean="0">
              <a:solidFill>
                <a:prstClr val="black"/>
              </a:solidFill>
            </a:endParaRPr>
          </a:p>
        </p:txBody>
      </p:sp>
      <p:sp>
        <p:nvSpPr>
          <p:cNvPr id="6" name="TextBox 5"/>
          <p:cNvSpPr txBox="1"/>
          <p:nvPr/>
        </p:nvSpPr>
        <p:spPr>
          <a:xfrm>
            <a:off x="755576" y="5934670"/>
            <a:ext cx="8196283" cy="923330"/>
          </a:xfrm>
          <a:prstGeom prst="rect">
            <a:avLst/>
          </a:prstGeom>
          <a:noFill/>
        </p:spPr>
        <p:txBody>
          <a:bodyPr wrap="square" rtlCol="0">
            <a:spAutoFit/>
          </a:bodyPr>
          <a:lstStyle/>
          <a:p>
            <a:pPr algn="ctr">
              <a:lnSpc>
                <a:spcPct val="150000"/>
              </a:lnSpc>
            </a:pPr>
            <a:r>
              <a:rPr lang="en-US" dirty="0" err="1" smtClean="0">
                <a:solidFill>
                  <a:prstClr val="black"/>
                </a:solidFill>
                <a:sym typeface="Wingdings" panose="05000000000000000000" pitchFamily="2" charset="2"/>
              </a:rPr>
              <a:t>Sebuah</a:t>
            </a:r>
            <a:r>
              <a:rPr lang="en-US" dirty="0" smtClean="0">
                <a:solidFill>
                  <a:prstClr val="black"/>
                </a:solidFill>
                <a:sym typeface="Wingdings" panose="05000000000000000000" pitchFamily="2" charset="2"/>
              </a:rPr>
              <a:t> Keypad Encoder; </a:t>
            </a:r>
            <a:r>
              <a:rPr lang="en-US" dirty="0" err="1" smtClean="0">
                <a:solidFill>
                  <a:prstClr val="black"/>
                </a:solidFill>
                <a:sym typeface="Wingdings" panose="05000000000000000000" pitchFamily="2" charset="2"/>
              </a:rPr>
              <a:t>menghasilkan</a:t>
            </a:r>
            <a:r>
              <a:rPr lang="en-US" dirty="0" smtClean="0">
                <a:solidFill>
                  <a:prstClr val="black"/>
                </a:solidFill>
                <a:sym typeface="Wingdings" panose="05000000000000000000" pitchFamily="2" charset="2"/>
              </a:rPr>
              <a:t> data (</a:t>
            </a:r>
            <a:r>
              <a:rPr lang="en-US" dirty="0" err="1" smtClean="0">
                <a:solidFill>
                  <a:prstClr val="black"/>
                </a:solidFill>
                <a:sym typeface="Wingdings" panose="05000000000000000000" pitchFamily="2" charset="2"/>
              </a:rPr>
              <a:t>susunan</a:t>
            </a:r>
            <a:r>
              <a:rPr lang="en-US" dirty="0" smtClean="0">
                <a:solidFill>
                  <a:prstClr val="black"/>
                </a:solidFill>
                <a:sym typeface="Wingdings" panose="05000000000000000000" pitchFamily="2" charset="2"/>
              </a:rPr>
              <a:t> bit D0, D1, D, D3) yang </a:t>
            </a:r>
            <a:r>
              <a:rPr lang="en-US" dirty="0" err="1" smtClean="0">
                <a:solidFill>
                  <a:prstClr val="black"/>
                </a:solidFill>
                <a:sym typeface="Wingdings" panose="05000000000000000000" pitchFamily="2" charset="2"/>
              </a:rPr>
              <a:t>unik</a:t>
            </a:r>
            <a:r>
              <a:rPr lang="en-US" dirty="0" smtClean="0">
                <a:solidFill>
                  <a:prstClr val="black"/>
                </a:solidFill>
                <a:sym typeface="Wingdings" panose="05000000000000000000" pitchFamily="2" charset="2"/>
              </a:rPr>
              <a:t> </a:t>
            </a:r>
            <a:r>
              <a:rPr lang="en-US" dirty="0" err="1" smtClean="0">
                <a:solidFill>
                  <a:prstClr val="black"/>
                </a:solidFill>
                <a:sym typeface="Wingdings" panose="05000000000000000000" pitchFamily="2" charset="2"/>
              </a:rPr>
              <a:t>untuk</a:t>
            </a:r>
            <a:r>
              <a:rPr lang="en-US" dirty="0" smtClean="0">
                <a:solidFill>
                  <a:prstClr val="black"/>
                </a:solidFill>
                <a:sym typeface="Wingdings" panose="05000000000000000000" pitchFamily="2" charset="2"/>
              </a:rPr>
              <a:t> </a:t>
            </a:r>
            <a:r>
              <a:rPr lang="en-US" dirty="0" err="1" smtClean="0">
                <a:solidFill>
                  <a:prstClr val="black"/>
                </a:solidFill>
                <a:sym typeface="Wingdings" panose="05000000000000000000" pitchFamily="2" charset="2"/>
              </a:rPr>
              <a:t>setiap</a:t>
            </a:r>
            <a:r>
              <a:rPr lang="en-US" dirty="0" smtClean="0">
                <a:solidFill>
                  <a:prstClr val="black"/>
                </a:solidFill>
                <a:sym typeface="Wingdings" panose="05000000000000000000" pitchFamily="2" charset="2"/>
              </a:rPr>
              <a:t> </a:t>
            </a:r>
            <a:r>
              <a:rPr lang="en-US" dirty="0" err="1" smtClean="0">
                <a:solidFill>
                  <a:prstClr val="black"/>
                </a:solidFill>
                <a:sym typeface="Wingdings" panose="05000000000000000000" pitchFamily="2" charset="2"/>
              </a:rPr>
              <a:t>tombol</a:t>
            </a:r>
            <a:r>
              <a:rPr lang="en-US" dirty="0" smtClean="0">
                <a:solidFill>
                  <a:prstClr val="black"/>
                </a:solidFill>
                <a:sym typeface="Wingdings" panose="05000000000000000000" pitchFamily="2" charset="2"/>
              </a:rPr>
              <a:t> keypad yang </a:t>
            </a:r>
            <a:r>
              <a:rPr lang="en-US" dirty="0" err="1" smtClean="0">
                <a:solidFill>
                  <a:prstClr val="black"/>
                </a:solidFill>
                <a:sym typeface="Wingdings" panose="05000000000000000000" pitchFamily="2" charset="2"/>
              </a:rPr>
              <a:t>ditekan</a:t>
            </a:r>
            <a:r>
              <a:rPr lang="en-US" dirty="0" smtClean="0">
                <a:solidFill>
                  <a:prstClr val="black"/>
                </a:solidFill>
                <a:sym typeface="Wingdings" panose="05000000000000000000" pitchFamily="2" charset="2"/>
              </a:rPr>
              <a:t>.</a:t>
            </a:r>
            <a:endParaRPr lang="id-ID" dirty="0" smtClean="0">
              <a:solidFill>
                <a:prstClr val="black"/>
              </a:solidFill>
            </a:endParaRPr>
          </a:p>
        </p:txBody>
      </p:sp>
      <p:pic>
        <p:nvPicPr>
          <p:cNvPr id="2" name="Picture 1"/>
          <p:cNvPicPr>
            <a:picLocks noChangeAspect="1"/>
          </p:cNvPicPr>
          <p:nvPr/>
        </p:nvPicPr>
        <p:blipFill>
          <a:blip r:embed="rId3"/>
          <a:stretch>
            <a:fillRect/>
          </a:stretch>
        </p:blipFill>
        <p:spPr>
          <a:xfrm>
            <a:off x="2358451" y="1257991"/>
            <a:ext cx="4499104" cy="4766469"/>
          </a:xfrm>
          <a:prstGeom prst="rect">
            <a:avLst/>
          </a:prstGeom>
        </p:spPr>
      </p:pic>
    </p:spTree>
    <p:extLst>
      <p:ext uri="{BB962C8B-B14F-4D97-AF65-F5344CB8AC3E}">
        <p14:creationId xmlns:p14="http://schemas.microsoft.com/office/powerpoint/2010/main" val="28406622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0219" y="1124744"/>
            <a:ext cx="8196283" cy="5262979"/>
          </a:xfrm>
          <a:prstGeom prst="rect">
            <a:avLst/>
          </a:prstGeom>
          <a:noFill/>
        </p:spPr>
        <p:txBody>
          <a:bodyPr wrap="square" rtlCol="0">
            <a:spAutoFit/>
          </a:bodyPr>
          <a:lstStyle/>
          <a:p>
            <a:pPr>
              <a:lnSpc>
                <a:spcPct val="150000"/>
              </a:lnSpc>
            </a:pPr>
            <a:r>
              <a:rPr lang="en-US" sz="1400" b="1" dirty="0" smtClean="0"/>
              <a:t>Modulator / Transmitter</a:t>
            </a:r>
          </a:p>
          <a:p>
            <a:pPr>
              <a:lnSpc>
                <a:spcPct val="150000"/>
              </a:lnSpc>
            </a:pPr>
            <a:r>
              <a:rPr lang="en-US" sz="1400" dirty="0" err="1" smtClean="0"/>
              <a:t>Bagian</a:t>
            </a:r>
            <a:r>
              <a:rPr lang="en-US" sz="1400" dirty="0" smtClean="0"/>
              <a:t> </a:t>
            </a:r>
            <a:r>
              <a:rPr lang="en-US" sz="1400" dirty="0" err="1" smtClean="0"/>
              <a:t>dari</a:t>
            </a:r>
            <a:r>
              <a:rPr lang="en-US" sz="1400" dirty="0" smtClean="0"/>
              <a:t> </a:t>
            </a:r>
            <a:r>
              <a:rPr lang="en-US" sz="1400" dirty="0" err="1" smtClean="0"/>
              <a:t>perangkat</a:t>
            </a:r>
            <a:r>
              <a:rPr lang="en-US" sz="1400" dirty="0" smtClean="0"/>
              <a:t> digital yang </a:t>
            </a:r>
            <a:r>
              <a:rPr lang="en-US" sz="1400" dirty="0" err="1"/>
              <a:t>b</a:t>
            </a:r>
            <a:r>
              <a:rPr lang="en-US" sz="1400" dirty="0" err="1" smtClean="0"/>
              <a:t>ertugas</a:t>
            </a:r>
            <a:r>
              <a:rPr lang="en-US" sz="1400" dirty="0" smtClean="0"/>
              <a:t> </a:t>
            </a:r>
            <a:r>
              <a:rPr lang="en-US" sz="1400" dirty="0" err="1" smtClean="0"/>
              <a:t>menumpangkan</a:t>
            </a:r>
            <a:r>
              <a:rPr lang="en-US" sz="1400" dirty="0" smtClean="0"/>
              <a:t> data output </a:t>
            </a:r>
            <a:r>
              <a:rPr lang="en-US" sz="1400" dirty="0" err="1" smtClean="0"/>
              <a:t>perangkat</a:t>
            </a:r>
            <a:r>
              <a:rPr lang="en-US" sz="1400" dirty="0" smtClean="0"/>
              <a:t> </a:t>
            </a:r>
            <a:r>
              <a:rPr lang="en-US" sz="1400" dirty="0" err="1" smtClean="0"/>
              <a:t>ke</a:t>
            </a:r>
            <a:r>
              <a:rPr lang="en-US" sz="1400" dirty="0" smtClean="0"/>
              <a:t> signal </a:t>
            </a:r>
            <a:r>
              <a:rPr lang="en-US" sz="1400" dirty="0" err="1" smtClean="0"/>
              <a:t>pembawa</a:t>
            </a:r>
            <a:r>
              <a:rPr lang="en-US" sz="1400" dirty="0" smtClean="0"/>
              <a:t>  </a:t>
            </a:r>
            <a:r>
              <a:rPr lang="en-US" sz="1400" dirty="0" err="1" smtClean="0"/>
              <a:t>kemudian</a:t>
            </a:r>
            <a:r>
              <a:rPr lang="en-US" sz="1400" dirty="0" smtClean="0"/>
              <a:t> </a:t>
            </a:r>
            <a:r>
              <a:rPr lang="en-US" sz="1400" dirty="0" err="1" smtClean="0"/>
              <a:t>memancarkan</a:t>
            </a:r>
            <a:r>
              <a:rPr lang="en-US" sz="1400" dirty="0" smtClean="0"/>
              <a:t> signal </a:t>
            </a:r>
            <a:r>
              <a:rPr lang="en-US" sz="1400" dirty="0" err="1" smtClean="0"/>
              <a:t>pembawa</a:t>
            </a:r>
            <a:r>
              <a:rPr lang="en-US" sz="1400" dirty="0" smtClean="0"/>
              <a:t> </a:t>
            </a:r>
            <a:r>
              <a:rPr lang="en-US" sz="1400" dirty="0" err="1" smtClean="0"/>
              <a:t>ke</a:t>
            </a:r>
            <a:r>
              <a:rPr lang="en-US" sz="1400" dirty="0" smtClean="0"/>
              <a:t> </a:t>
            </a:r>
            <a:r>
              <a:rPr lang="en-US" sz="1400" dirty="0" err="1" smtClean="0"/>
              <a:t>pihak</a:t>
            </a:r>
            <a:r>
              <a:rPr lang="en-US" sz="1400" dirty="0" smtClean="0"/>
              <a:t> receiver </a:t>
            </a:r>
            <a:r>
              <a:rPr lang="en-US" sz="1400" dirty="0" err="1" smtClean="0"/>
              <a:t>baik</a:t>
            </a:r>
            <a:r>
              <a:rPr lang="en-US" sz="1400" dirty="0" smtClean="0"/>
              <a:t> </a:t>
            </a:r>
            <a:r>
              <a:rPr lang="en-US" sz="1400" dirty="0" err="1" smtClean="0"/>
              <a:t>melalui</a:t>
            </a:r>
            <a:r>
              <a:rPr lang="en-US" sz="1400" dirty="0" smtClean="0"/>
              <a:t> </a:t>
            </a:r>
            <a:r>
              <a:rPr lang="en-US" sz="1400" dirty="0" err="1" smtClean="0"/>
              <a:t>udara</a:t>
            </a:r>
            <a:r>
              <a:rPr lang="en-US" sz="1400" dirty="0" smtClean="0"/>
              <a:t>, </a:t>
            </a:r>
            <a:r>
              <a:rPr lang="en-US" sz="1400" dirty="0" err="1" smtClean="0"/>
              <a:t>kabel</a:t>
            </a:r>
            <a:r>
              <a:rPr lang="en-US" sz="1400" dirty="0" smtClean="0"/>
              <a:t> </a:t>
            </a:r>
            <a:r>
              <a:rPr lang="en-US" sz="1400" dirty="0" err="1" smtClean="0"/>
              <a:t>tembaga</a:t>
            </a:r>
            <a:r>
              <a:rPr lang="en-US" sz="1400" dirty="0" smtClean="0"/>
              <a:t> </a:t>
            </a:r>
            <a:r>
              <a:rPr lang="en-US" sz="1400" dirty="0" err="1" smtClean="0"/>
              <a:t>atau</a:t>
            </a:r>
            <a:r>
              <a:rPr lang="en-US" sz="1400" dirty="0" smtClean="0"/>
              <a:t> </a:t>
            </a:r>
            <a:r>
              <a:rPr lang="en-US" sz="1400" dirty="0" err="1" smtClean="0"/>
              <a:t>serat</a:t>
            </a:r>
            <a:r>
              <a:rPr lang="en-US" sz="1400" dirty="0" smtClean="0"/>
              <a:t> </a:t>
            </a:r>
            <a:r>
              <a:rPr lang="en-US" sz="1400" dirty="0" err="1" smtClean="0"/>
              <a:t>optik</a:t>
            </a:r>
            <a:r>
              <a:rPr lang="en-US" sz="1400" dirty="0" smtClean="0"/>
              <a:t>.</a:t>
            </a:r>
          </a:p>
          <a:p>
            <a:pPr>
              <a:lnSpc>
                <a:spcPct val="150000"/>
              </a:lnSpc>
            </a:pPr>
            <a:endParaRPr lang="en-US" sz="1400" dirty="0"/>
          </a:p>
          <a:p>
            <a:pPr>
              <a:lnSpc>
                <a:spcPct val="150000"/>
              </a:lnSpc>
            </a:pPr>
            <a:r>
              <a:rPr lang="en-US" sz="1400" b="1" dirty="0" smtClean="0"/>
              <a:t>Demodulator / Receiver</a:t>
            </a:r>
          </a:p>
          <a:p>
            <a:pPr>
              <a:lnSpc>
                <a:spcPct val="150000"/>
              </a:lnSpc>
            </a:pPr>
            <a:r>
              <a:rPr lang="en-US" sz="1400" dirty="0" err="1" smtClean="0"/>
              <a:t>Bagian</a:t>
            </a:r>
            <a:r>
              <a:rPr lang="en-US" sz="1400" dirty="0" smtClean="0"/>
              <a:t> </a:t>
            </a:r>
            <a:r>
              <a:rPr lang="en-US" sz="1400" dirty="0" err="1" smtClean="0"/>
              <a:t>dari</a:t>
            </a:r>
            <a:r>
              <a:rPr lang="en-US" sz="1400" dirty="0" smtClean="0"/>
              <a:t> </a:t>
            </a:r>
            <a:r>
              <a:rPr lang="en-US" sz="1400" dirty="0" err="1" smtClean="0"/>
              <a:t>perangkat</a:t>
            </a:r>
            <a:r>
              <a:rPr lang="en-US" sz="1400" dirty="0" smtClean="0"/>
              <a:t> digital yang </a:t>
            </a:r>
            <a:r>
              <a:rPr lang="en-US" sz="1400" dirty="0" err="1" smtClean="0"/>
              <a:t>bertugas</a:t>
            </a:r>
            <a:r>
              <a:rPr lang="en-US" sz="1400" dirty="0" smtClean="0"/>
              <a:t> </a:t>
            </a:r>
            <a:r>
              <a:rPr lang="en-US" sz="1400" dirty="0" err="1" smtClean="0"/>
              <a:t>menerima</a:t>
            </a:r>
            <a:r>
              <a:rPr lang="en-US" sz="1400" dirty="0" smtClean="0"/>
              <a:t> signal </a:t>
            </a:r>
            <a:r>
              <a:rPr lang="en-US" sz="1400" dirty="0" err="1" smtClean="0"/>
              <a:t>pembawa</a:t>
            </a:r>
            <a:r>
              <a:rPr lang="en-US" sz="1400" dirty="0" smtClean="0"/>
              <a:t>, </a:t>
            </a:r>
            <a:r>
              <a:rPr lang="en-US" sz="1400" dirty="0" err="1" smtClean="0"/>
              <a:t>baik</a:t>
            </a:r>
            <a:r>
              <a:rPr lang="en-US" sz="1400" dirty="0" smtClean="0"/>
              <a:t> </a:t>
            </a:r>
            <a:r>
              <a:rPr lang="en-US" sz="1400" dirty="0" err="1" smtClean="0"/>
              <a:t>melalui</a:t>
            </a:r>
            <a:r>
              <a:rPr lang="en-US" sz="1400" dirty="0" smtClean="0"/>
              <a:t> </a:t>
            </a:r>
            <a:r>
              <a:rPr lang="en-US" sz="1400" dirty="0" err="1" smtClean="0"/>
              <a:t>udara</a:t>
            </a:r>
            <a:r>
              <a:rPr lang="en-US" sz="1400" dirty="0" smtClean="0"/>
              <a:t>, </a:t>
            </a:r>
            <a:r>
              <a:rPr lang="en-US" sz="1400" dirty="0" err="1" smtClean="0"/>
              <a:t>kabel</a:t>
            </a:r>
            <a:r>
              <a:rPr lang="en-US" sz="1400" dirty="0" smtClean="0"/>
              <a:t> </a:t>
            </a:r>
            <a:r>
              <a:rPr lang="en-US" sz="1400" dirty="0" err="1" smtClean="0"/>
              <a:t>tembaga</a:t>
            </a:r>
            <a:r>
              <a:rPr lang="en-US" sz="1400" dirty="0" smtClean="0"/>
              <a:t> </a:t>
            </a:r>
            <a:r>
              <a:rPr lang="en-US" sz="1400" dirty="0" err="1" smtClean="0"/>
              <a:t>atau</a:t>
            </a:r>
            <a:r>
              <a:rPr lang="en-US" sz="1400" dirty="0" smtClean="0"/>
              <a:t> </a:t>
            </a:r>
            <a:r>
              <a:rPr lang="en-US" sz="1400" dirty="0" err="1" smtClean="0"/>
              <a:t>serat</a:t>
            </a:r>
            <a:r>
              <a:rPr lang="en-US" sz="1400" dirty="0" smtClean="0"/>
              <a:t> optic, </a:t>
            </a:r>
            <a:r>
              <a:rPr lang="en-US" sz="1400" dirty="0" err="1" smtClean="0"/>
              <a:t>kemudian</a:t>
            </a:r>
            <a:r>
              <a:rPr lang="en-US" sz="1400" dirty="0" smtClean="0"/>
              <a:t> </a:t>
            </a:r>
            <a:r>
              <a:rPr lang="en-US" sz="1400" dirty="0" err="1" smtClean="0"/>
              <a:t>mengambil</a:t>
            </a:r>
            <a:r>
              <a:rPr lang="en-US" sz="1400" dirty="0" smtClean="0"/>
              <a:t> data digital yang </a:t>
            </a:r>
            <a:r>
              <a:rPr lang="en-US" sz="1400" dirty="0" err="1" smtClean="0"/>
              <a:t>dibawa</a:t>
            </a:r>
            <a:r>
              <a:rPr lang="en-US" sz="1400" dirty="0" smtClean="0"/>
              <a:t> </a:t>
            </a:r>
            <a:r>
              <a:rPr lang="en-US" sz="1400" dirty="0" err="1" smtClean="0"/>
              <a:t>oleh</a:t>
            </a:r>
            <a:r>
              <a:rPr lang="en-US" sz="1400" dirty="0" smtClean="0"/>
              <a:t> signal </a:t>
            </a:r>
            <a:r>
              <a:rPr lang="en-US" sz="1400" dirty="0" err="1" smtClean="0"/>
              <a:t>pembawa</a:t>
            </a:r>
            <a:r>
              <a:rPr lang="en-US" sz="1400" dirty="0" smtClean="0"/>
              <a:t> </a:t>
            </a:r>
            <a:r>
              <a:rPr lang="en-US" sz="1400" dirty="0" err="1" smtClean="0"/>
              <a:t>tersebut</a:t>
            </a:r>
            <a:r>
              <a:rPr lang="en-US" sz="1400" dirty="0" smtClean="0"/>
              <a:t> </a:t>
            </a:r>
            <a:r>
              <a:rPr lang="en-US" sz="1400" dirty="0" err="1" smtClean="0"/>
              <a:t>serta</a:t>
            </a:r>
            <a:r>
              <a:rPr lang="en-US" sz="1400" dirty="0" smtClean="0"/>
              <a:t> </a:t>
            </a:r>
            <a:r>
              <a:rPr lang="en-US" sz="1400" dirty="0" err="1" smtClean="0"/>
              <a:t>mengalirkan</a:t>
            </a:r>
            <a:r>
              <a:rPr lang="en-US" sz="1400" dirty="0" smtClean="0"/>
              <a:t> data </a:t>
            </a:r>
            <a:r>
              <a:rPr lang="en-US" sz="1400" dirty="0" err="1" smtClean="0"/>
              <a:t>tersebut</a:t>
            </a:r>
            <a:r>
              <a:rPr lang="en-US" sz="1400" dirty="0" smtClean="0"/>
              <a:t> </a:t>
            </a:r>
            <a:r>
              <a:rPr lang="en-US" sz="1400" dirty="0" err="1" smtClean="0"/>
              <a:t>ke</a:t>
            </a:r>
            <a:r>
              <a:rPr lang="en-US" sz="1400" dirty="0" smtClean="0"/>
              <a:t> </a:t>
            </a:r>
            <a:r>
              <a:rPr lang="en-US" sz="1400" dirty="0" err="1" smtClean="0"/>
              <a:t>bagian</a:t>
            </a:r>
            <a:r>
              <a:rPr lang="en-US" sz="1400" dirty="0" smtClean="0"/>
              <a:t> lain </a:t>
            </a:r>
            <a:r>
              <a:rPr lang="en-US" sz="1400" dirty="0" err="1" smtClean="0"/>
              <a:t>untuk</a:t>
            </a:r>
            <a:r>
              <a:rPr lang="en-US" sz="1400" dirty="0" smtClean="0"/>
              <a:t> </a:t>
            </a:r>
            <a:r>
              <a:rPr lang="en-US" sz="1400" dirty="0" err="1" smtClean="0"/>
              <a:t>diproses</a:t>
            </a:r>
            <a:r>
              <a:rPr lang="en-US" sz="1400" dirty="0" smtClean="0"/>
              <a:t> </a:t>
            </a:r>
            <a:r>
              <a:rPr lang="en-US" sz="1400" dirty="0" err="1" smtClean="0"/>
              <a:t>lebih</a:t>
            </a:r>
            <a:r>
              <a:rPr lang="en-US" sz="1400" dirty="0" smtClean="0"/>
              <a:t> </a:t>
            </a:r>
            <a:r>
              <a:rPr lang="en-US" sz="1400" dirty="0" err="1" smtClean="0"/>
              <a:t>lanjut</a:t>
            </a:r>
            <a:r>
              <a:rPr lang="en-US" sz="1400" dirty="0" smtClean="0"/>
              <a:t>.</a:t>
            </a:r>
          </a:p>
          <a:p>
            <a:pPr>
              <a:lnSpc>
                <a:spcPct val="150000"/>
              </a:lnSpc>
            </a:pPr>
            <a:endParaRPr lang="en-US" sz="1400" dirty="0"/>
          </a:p>
          <a:p>
            <a:pPr>
              <a:lnSpc>
                <a:spcPct val="150000"/>
              </a:lnSpc>
            </a:pPr>
            <a:r>
              <a:rPr lang="en-US" sz="1400" b="1" dirty="0" smtClean="0"/>
              <a:t>Modem</a:t>
            </a:r>
          </a:p>
          <a:p>
            <a:pPr>
              <a:lnSpc>
                <a:spcPct val="150000"/>
              </a:lnSpc>
            </a:pPr>
            <a:r>
              <a:rPr lang="en-US" sz="1400" dirty="0" err="1" smtClean="0"/>
              <a:t>Merupakan</a:t>
            </a:r>
            <a:r>
              <a:rPr lang="en-US" sz="1400" dirty="0"/>
              <a:t> </a:t>
            </a:r>
            <a:r>
              <a:rPr lang="en-US" sz="1400" dirty="0" err="1" smtClean="0"/>
              <a:t>sebuah</a:t>
            </a:r>
            <a:r>
              <a:rPr lang="en-US" sz="1400" dirty="0" smtClean="0"/>
              <a:t> device </a:t>
            </a:r>
            <a:r>
              <a:rPr lang="en-US" sz="1400" dirty="0" err="1" smtClean="0"/>
              <a:t>atau</a:t>
            </a:r>
            <a:r>
              <a:rPr lang="en-US" sz="1400" dirty="0" smtClean="0"/>
              <a:t> </a:t>
            </a:r>
            <a:r>
              <a:rPr lang="en-US" sz="1400" dirty="0" err="1" smtClean="0"/>
              <a:t>bagian</a:t>
            </a:r>
            <a:r>
              <a:rPr lang="en-US" sz="1400" dirty="0" smtClean="0"/>
              <a:t> </a:t>
            </a:r>
            <a:r>
              <a:rPr lang="en-US" sz="1400" dirty="0" err="1" smtClean="0"/>
              <a:t>perangkat</a:t>
            </a:r>
            <a:r>
              <a:rPr lang="en-US" sz="1400" dirty="0" smtClean="0"/>
              <a:t> yang </a:t>
            </a:r>
            <a:r>
              <a:rPr lang="en-US" sz="1400" dirty="0" err="1" smtClean="0"/>
              <a:t>terdiri</a:t>
            </a:r>
            <a:r>
              <a:rPr lang="en-US" sz="1400" dirty="0" smtClean="0"/>
              <a:t> </a:t>
            </a:r>
            <a:r>
              <a:rPr lang="en-US" sz="1400" dirty="0" err="1" smtClean="0"/>
              <a:t>dari</a:t>
            </a:r>
            <a:r>
              <a:rPr lang="en-US" sz="1400" dirty="0" smtClean="0"/>
              <a:t> </a:t>
            </a:r>
            <a:r>
              <a:rPr lang="en-US" sz="1400" dirty="0" err="1" smtClean="0"/>
              <a:t>sebuah</a:t>
            </a:r>
            <a:r>
              <a:rPr lang="en-US" sz="1400" dirty="0" smtClean="0"/>
              <a:t> Modulator / Transmitter </a:t>
            </a:r>
            <a:r>
              <a:rPr lang="en-US" sz="1400" dirty="0" err="1" smtClean="0"/>
              <a:t>dan</a:t>
            </a:r>
            <a:r>
              <a:rPr lang="en-US" sz="1400" dirty="0" smtClean="0"/>
              <a:t> </a:t>
            </a:r>
            <a:r>
              <a:rPr lang="en-US" sz="1400" dirty="0" err="1" smtClean="0"/>
              <a:t>sebuah</a:t>
            </a:r>
            <a:r>
              <a:rPr lang="en-US" sz="1400" dirty="0" smtClean="0"/>
              <a:t> Demodulator / Receiver.</a:t>
            </a:r>
          </a:p>
          <a:p>
            <a:pPr>
              <a:lnSpc>
                <a:spcPct val="150000"/>
              </a:lnSpc>
            </a:pPr>
            <a:endParaRPr lang="en-US" sz="1400" dirty="0"/>
          </a:p>
          <a:p>
            <a:pPr>
              <a:lnSpc>
                <a:spcPct val="150000"/>
              </a:lnSpc>
            </a:pPr>
            <a:r>
              <a:rPr lang="en-US" sz="1400" dirty="0" err="1" smtClean="0"/>
              <a:t>Contoh</a:t>
            </a:r>
            <a:endParaRPr lang="en-US" sz="1400" dirty="0" smtClean="0"/>
          </a:p>
          <a:p>
            <a:pPr>
              <a:lnSpc>
                <a:spcPct val="150000"/>
              </a:lnSpc>
            </a:pPr>
            <a:r>
              <a:rPr lang="en-US" sz="1400" dirty="0" smtClean="0"/>
              <a:t>Modem PCMCIA, Modem GSM / GPRS, Modem GPRS / 3G, Modem 3G / HSDPA / LTE</a:t>
            </a:r>
            <a:endParaRPr lang="id-ID" sz="1400" dirty="0" smtClean="0"/>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23220"/>
          </a:xfrm>
          <a:prstGeom prst="rect">
            <a:avLst/>
          </a:prstGeom>
          <a:noFill/>
        </p:spPr>
        <p:txBody>
          <a:bodyPr wrap="square" rtlCol="0">
            <a:spAutoFit/>
          </a:bodyPr>
          <a:lstStyle/>
          <a:p>
            <a:r>
              <a:rPr lang="en-US" sz="2800" b="1" dirty="0" smtClean="0"/>
              <a:t>Modulator </a:t>
            </a:r>
            <a:r>
              <a:rPr lang="en-US" sz="2800" b="1" dirty="0" err="1" smtClean="0"/>
              <a:t>dan</a:t>
            </a:r>
            <a:r>
              <a:rPr lang="en-US" sz="2800" b="1" dirty="0" smtClean="0"/>
              <a:t> Demodulator (Modem)</a:t>
            </a:r>
          </a:p>
        </p:txBody>
      </p:sp>
    </p:spTree>
    <p:extLst>
      <p:ext uri="{BB962C8B-B14F-4D97-AF65-F5344CB8AC3E}">
        <p14:creationId xmlns:p14="http://schemas.microsoft.com/office/powerpoint/2010/main" val="28004892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9862" y="1008598"/>
            <a:ext cx="8196283" cy="2400657"/>
          </a:xfrm>
          <a:prstGeom prst="rect">
            <a:avLst/>
          </a:prstGeom>
          <a:noFill/>
        </p:spPr>
        <p:txBody>
          <a:bodyPr wrap="square" rtlCol="0">
            <a:spAutoFit/>
          </a:bodyPr>
          <a:lstStyle/>
          <a:p>
            <a:pPr>
              <a:lnSpc>
                <a:spcPct val="150000"/>
              </a:lnSpc>
            </a:pPr>
            <a:r>
              <a:rPr lang="en-US" sz="2000" b="1" dirty="0" smtClean="0">
                <a:solidFill>
                  <a:prstClr val="black"/>
                </a:solidFill>
              </a:rPr>
              <a:t>Complete Digital System </a:t>
            </a:r>
          </a:p>
          <a:p>
            <a:pPr>
              <a:lnSpc>
                <a:spcPct val="150000"/>
              </a:lnSpc>
            </a:pPr>
            <a:r>
              <a:rPr lang="en-US" sz="2000" dirty="0" smtClean="0">
                <a:solidFill>
                  <a:prstClr val="black"/>
                </a:solidFill>
                <a:sym typeface="Wingdings" panose="05000000000000000000" pitchFamily="2" charset="2"/>
              </a:rPr>
              <a:t>Yang </a:t>
            </a:r>
            <a:r>
              <a:rPr lang="en-US" sz="2000" dirty="0" err="1" smtClean="0">
                <a:solidFill>
                  <a:prstClr val="black"/>
                </a:solidFill>
                <a:sym typeface="Wingdings" panose="05000000000000000000" pitchFamily="2" charset="2"/>
              </a:rPr>
              <a:t>dimaksud</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dengan</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sebuah</a:t>
            </a:r>
            <a:r>
              <a:rPr lang="en-US" sz="2000" dirty="0" smtClean="0">
                <a:solidFill>
                  <a:prstClr val="black"/>
                </a:solidFill>
                <a:sym typeface="Wingdings" panose="05000000000000000000" pitchFamily="2" charset="2"/>
              </a:rPr>
              <a:t> sistem digital </a:t>
            </a:r>
            <a:r>
              <a:rPr lang="en-US" sz="2000" dirty="0" err="1" smtClean="0">
                <a:solidFill>
                  <a:prstClr val="black"/>
                </a:solidFill>
                <a:sym typeface="Wingdings" panose="05000000000000000000" pitchFamily="2" charset="2"/>
              </a:rPr>
              <a:t>lengkap</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adalah</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sebuah</a:t>
            </a:r>
            <a:r>
              <a:rPr lang="en-US" sz="2000" dirty="0" smtClean="0">
                <a:solidFill>
                  <a:prstClr val="black"/>
                </a:solidFill>
                <a:sym typeface="Wingdings" panose="05000000000000000000" pitchFamily="2" charset="2"/>
              </a:rPr>
              <a:t> sistem </a:t>
            </a:r>
            <a:r>
              <a:rPr lang="en-US" sz="2000" dirty="0" err="1" smtClean="0">
                <a:solidFill>
                  <a:prstClr val="black"/>
                </a:solidFill>
                <a:sym typeface="Wingdings" panose="05000000000000000000" pitchFamily="2" charset="2"/>
              </a:rPr>
              <a:t>atau</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perangkat</a:t>
            </a:r>
            <a:r>
              <a:rPr lang="en-US" sz="2000" dirty="0" smtClean="0">
                <a:solidFill>
                  <a:prstClr val="black"/>
                </a:solidFill>
                <a:sym typeface="Wingdings" panose="05000000000000000000" pitchFamily="2" charset="2"/>
              </a:rPr>
              <a:t> yang </a:t>
            </a:r>
            <a:r>
              <a:rPr lang="en-US" sz="2000" dirty="0" err="1" smtClean="0">
                <a:solidFill>
                  <a:prstClr val="black"/>
                </a:solidFill>
                <a:sym typeface="Wingdings" panose="05000000000000000000" pitchFamily="2" charset="2"/>
              </a:rPr>
              <a:t>menjalankan</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fungsi</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kompleks</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dengan</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melibatkan</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sebagian</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atau</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semua</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elemen-elemen</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ini</a:t>
            </a:r>
            <a:r>
              <a:rPr lang="en-US" sz="2000" dirty="0" smtClean="0">
                <a:solidFill>
                  <a:prstClr val="black"/>
                </a:solidFill>
                <a:sym typeface="Wingdings" panose="05000000000000000000" pitchFamily="2" charset="2"/>
              </a:rPr>
              <a:t>: Sensor, ADC, DAC, Counter, Mux-</a:t>
            </a:r>
            <a:r>
              <a:rPr lang="en-US" sz="2000" dirty="0" err="1" smtClean="0">
                <a:solidFill>
                  <a:prstClr val="black"/>
                </a:solidFill>
                <a:sym typeface="Wingdings" panose="05000000000000000000" pitchFamily="2" charset="2"/>
              </a:rPr>
              <a:t>Demux</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CoDec</a:t>
            </a:r>
            <a:r>
              <a:rPr lang="en-US" sz="2000" dirty="0" smtClean="0">
                <a:solidFill>
                  <a:prstClr val="black"/>
                </a:solidFill>
                <a:sym typeface="Wingdings" panose="05000000000000000000" pitchFamily="2" charset="2"/>
              </a:rPr>
              <a:t>, Processor, Modem.</a:t>
            </a:r>
            <a:endParaRPr lang="en-US" sz="2000" dirty="0">
              <a:solidFill>
                <a:prstClr val="black"/>
              </a:solidFill>
              <a:sym typeface="Wingdings" panose="05000000000000000000" pitchFamily="2" charset="2"/>
            </a:endParaRPr>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9862" y="35913"/>
            <a:ext cx="8526634" cy="523220"/>
          </a:xfrm>
          <a:prstGeom prst="rect">
            <a:avLst/>
          </a:prstGeom>
          <a:noFill/>
        </p:spPr>
        <p:txBody>
          <a:bodyPr wrap="square" rtlCol="0">
            <a:spAutoFit/>
          </a:bodyPr>
          <a:lstStyle/>
          <a:p>
            <a:r>
              <a:rPr lang="en-US" sz="2800" b="1" dirty="0" smtClean="0">
                <a:solidFill>
                  <a:prstClr val="black"/>
                </a:solidFill>
              </a:rPr>
              <a:t>Complete Digital System</a:t>
            </a:r>
          </a:p>
        </p:txBody>
      </p:sp>
    </p:spTree>
    <p:extLst>
      <p:ext uri="{BB962C8B-B14F-4D97-AF65-F5344CB8AC3E}">
        <p14:creationId xmlns:p14="http://schemas.microsoft.com/office/powerpoint/2010/main" val="1616413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id-ID" sz="3200" b="1" dirty="0" smtClean="0"/>
              <a:t>Digital Systems, IT dan IS</a:t>
            </a:r>
            <a:endParaRPr lang="en-US" sz="3200" b="1" dirty="0" smtClean="0"/>
          </a:p>
        </p:txBody>
      </p:sp>
      <p:graphicFrame>
        <p:nvGraphicFramePr>
          <p:cNvPr id="2" name="Table 1"/>
          <p:cNvGraphicFramePr>
            <a:graphicFrameLocks noGrp="1"/>
          </p:cNvGraphicFramePr>
          <p:nvPr>
            <p:extLst>
              <p:ext uri="{D42A27DB-BD31-4B8C-83A1-F6EECF244321}">
                <p14:modId xmlns:p14="http://schemas.microsoft.com/office/powerpoint/2010/main" val="633843775"/>
              </p:ext>
            </p:extLst>
          </p:nvPr>
        </p:nvGraphicFramePr>
        <p:xfrm>
          <a:off x="755576" y="2204864"/>
          <a:ext cx="7560840" cy="2376263"/>
        </p:xfrm>
        <a:graphic>
          <a:graphicData uri="http://schemas.openxmlformats.org/drawingml/2006/table">
            <a:tbl>
              <a:tblPr firstRow="1" bandRow="1">
                <a:tableStyleId>{5C22544A-7EE6-4342-B048-85BDC9FD1C3A}</a:tableStyleId>
              </a:tblPr>
              <a:tblGrid>
                <a:gridCol w="2181012"/>
                <a:gridCol w="2859548"/>
                <a:gridCol w="2520280"/>
              </a:tblGrid>
              <a:tr h="533745">
                <a:tc>
                  <a:txBody>
                    <a:bodyPr/>
                    <a:lstStyle/>
                    <a:p>
                      <a:pPr algn="ctr"/>
                      <a:r>
                        <a:rPr lang="de-DE" dirty="0" smtClean="0"/>
                        <a:t>Processor</a:t>
                      </a:r>
                      <a:endParaRPr lang="de-DE" dirty="0"/>
                    </a:p>
                  </a:txBody>
                  <a:tcPr/>
                </a:tc>
                <a:tc>
                  <a:txBody>
                    <a:bodyPr/>
                    <a:lstStyle/>
                    <a:p>
                      <a:pPr algn="ctr"/>
                      <a:r>
                        <a:rPr lang="id-ID" dirty="0" smtClean="0"/>
                        <a:t>Strength(s)</a:t>
                      </a:r>
                      <a:endParaRPr lang="de-DE" dirty="0"/>
                    </a:p>
                  </a:txBody>
                  <a:tcPr/>
                </a:tc>
                <a:tc>
                  <a:txBody>
                    <a:bodyPr/>
                    <a:lstStyle/>
                    <a:p>
                      <a:pPr algn="ctr"/>
                      <a:r>
                        <a:rPr lang="id-ID" dirty="0" smtClean="0"/>
                        <a:t>Drawback(s)</a:t>
                      </a:r>
                      <a:endParaRPr lang="de-DE" dirty="0"/>
                    </a:p>
                  </a:txBody>
                  <a:tcPr/>
                </a:tc>
              </a:tr>
              <a:tr h="921259">
                <a:tc>
                  <a:txBody>
                    <a:bodyPr/>
                    <a:lstStyle/>
                    <a:p>
                      <a:r>
                        <a:rPr lang="id-ID" dirty="0" smtClean="0"/>
                        <a:t>uP for PC</a:t>
                      </a:r>
                      <a:r>
                        <a:rPr lang="en-US" dirty="0" smtClean="0"/>
                        <a:t> and </a:t>
                      </a:r>
                      <a:r>
                        <a:rPr lang="id-ID" dirty="0" smtClean="0"/>
                        <a:t> Laptops</a:t>
                      </a:r>
                      <a:endParaRPr lang="de-DE" dirty="0"/>
                    </a:p>
                  </a:txBody>
                  <a:tcPr/>
                </a:tc>
                <a:tc>
                  <a:txBody>
                    <a:bodyPr/>
                    <a:lstStyle/>
                    <a:p>
                      <a:r>
                        <a:rPr lang="id-ID" dirty="0" smtClean="0"/>
                        <a:t>Provides higher</a:t>
                      </a:r>
                      <a:r>
                        <a:rPr lang="id-ID" baseline="0" dirty="0" smtClean="0"/>
                        <a:t> </a:t>
                      </a:r>
                      <a:r>
                        <a:rPr lang="id-ID" dirty="0" smtClean="0"/>
                        <a:t>performance</a:t>
                      </a:r>
                      <a:endParaRPr lang="de-DE" dirty="0"/>
                    </a:p>
                  </a:txBody>
                  <a:tcPr/>
                </a:tc>
                <a:tc>
                  <a:txBody>
                    <a:bodyPr/>
                    <a:lstStyle/>
                    <a:p>
                      <a:r>
                        <a:rPr lang="id-ID" dirty="0" smtClean="0"/>
                        <a:t>Consumes more electricity</a:t>
                      </a:r>
                      <a:r>
                        <a:rPr lang="id-ID" baseline="0" dirty="0" smtClean="0"/>
                        <a:t> power</a:t>
                      </a:r>
                      <a:endParaRPr lang="de-DE" dirty="0"/>
                    </a:p>
                  </a:txBody>
                  <a:tcPr/>
                </a:tc>
              </a:tr>
              <a:tr h="921259">
                <a:tc>
                  <a:txBody>
                    <a:bodyPr/>
                    <a:lstStyle/>
                    <a:p>
                      <a:r>
                        <a:rPr lang="id-ID" dirty="0" smtClean="0"/>
                        <a:t>uP for Tablet PCs</a:t>
                      </a:r>
                      <a:r>
                        <a:rPr lang="en-US" dirty="0" smtClean="0"/>
                        <a:t> and Smartphones</a:t>
                      </a:r>
                      <a:endParaRPr lang="de-DE" dirty="0"/>
                    </a:p>
                  </a:txBody>
                  <a:tcPr/>
                </a:tc>
                <a:tc>
                  <a:txBody>
                    <a:bodyPr/>
                    <a:lstStyle/>
                    <a:p>
                      <a:r>
                        <a:rPr lang="id-ID" dirty="0" smtClean="0"/>
                        <a:t>Consumes less</a:t>
                      </a:r>
                      <a:r>
                        <a:rPr lang="id-ID" baseline="0" dirty="0" smtClean="0"/>
                        <a:t> electricity power</a:t>
                      </a:r>
                      <a:endParaRPr lang="de-DE" dirty="0"/>
                    </a:p>
                  </a:txBody>
                  <a:tcPr/>
                </a:tc>
                <a:tc>
                  <a:txBody>
                    <a:bodyPr/>
                    <a:lstStyle/>
                    <a:p>
                      <a:r>
                        <a:rPr lang="id-ID" dirty="0" smtClean="0"/>
                        <a:t>Provides lower performance</a:t>
                      </a:r>
                      <a:endParaRPr lang="de-DE" dirty="0"/>
                    </a:p>
                  </a:txBody>
                  <a:tcPr/>
                </a:tc>
              </a:tr>
            </a:tbl>
          </a:graphicData>
        </a:graphic>
      </p:graphicFrame>
      <p:sp>
        <p:nvSpPr>
          <p:cNvPr id="6" name="TextBox 5"/>
          <p:cNvSpPr txBox="1"/>
          <p:nvPr/>
        </p:nvSpPr>
        <p:spPr>
          <a:xfrm>
            <a:off x="650219" y="1124744"/>
            <a:ext cx="8196283" cy="754694"/>
          </a:xfrm>
          <a:prstGeom prst="rect">
            <a:avLst/>
          </a:prstGeom>
          <a:noFill/>
        </p:spPr>
        <p:txBody>
          <a:bodyPr wrap="square" rtlCol="0">
            <a:spAutoFit/>
          </a:bodyPr>
          <a:lstStyle/>
          <a:p>
            <a:pPr>
              <a:lnSpc>
                <a:spcPct val="150000"/>
              </a:lnSpc>
            </a:pPr>
            <a:r>
              <a:rPr lang="id-ID" sz="3200" b="1" dirty="0" smtClean="0"/>
              <a:t>Quad Core vs Atom</a:t>
            </a:r>
            <a:endParaRPr lang="en-US" sz="1200" b="1" dirty="0" smtClean="0"/>
          </a:p>
        </p:txBody>
      </p:sp>
    </p:spTree>
    <p:extLst>
      <p:ext uri="{BB962C8B-B14F-4D97-AF65-F5344CB8AC3E}">
        <p14:creationId xmlns:p14="http://schemas.microsoft.com/office/powerpoint/2010/main" val="40975172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9862" y="1008598"/>
            <a:ext cx="8196283" cy="5584606"/>
          </a:xfrm>
          <a:prstGeom prst="rect">
            <a:avLst/>
          </a:prstGeom>
          <a:noFill/>
        </p:spPr>
        <p:txBody>
          <a:bodyPr wrap="square" rtlCol="0">
            <a:spAutoFit/>
          </a:bodyPr>
          <a:lstStyle/>
          <a:p>
            <a:pPr>
              <a:lnSpc>
                <a:spcPct val="150000"/>
              </a:lnSpc>
            </a:pPr>
            <a:r>
              <a:rPr lang="en-US" sz="2000" b="1" dirty="0" err="1" smtClean="0">
                <a:solidFill>
                  <a:prstClr val="black"/>
                </a:solidFill>
              </a:rPr>
              <a:t>Pada</a:t>
            </a:r>
            <a:r>
              <a:rPr lang="en-US" sz="2000" b="1" dirty="0" smtClean="0">
                <a:solidFill>
                  <a:prstClr val="black"/>
                </a:solidFill>
              </a:rPr>
              <a:t> </a:t>
            </a:r>
            <a:r>
              <a:rPr lang="en-US" sz="2000" b="1" dirty="0" err="1" smtClean="0">
                <a:solidFill>
                  <a:prstClr val="black"/>
                </a:solidFill>
              </a:rPr>
              <a:t>Perangkat</a:t>
            </a:r>
            <a:r>
              <a:rPr lang="en-US" sz="2000" b="1" dirty="0" smtClean="0">
                <a:solidFill>
                  <a:prstClr val="black"/>
                </a:solidFill>
              </a:rPr>
              <a:t> </a:t>
            </a:r>
            <a:r>
              <a:rPr lang="en-US" sz="2000" b="1" dirty="0" err="1" smtClean="0">
                <a:solidFill>
                  <a:prstClr val="black"/>
                </a:solidFill>
              </a:rPr>
              <a:t>Pengirim</a:t>
            </a:r>
            <a:r>
              <a:rPr lang="en-US" sz="2000" b="1" dirty="0" smtClean="0">
                <a:solidFill>
                  <a:prstClr val="black"/>
                </a:solidFill>
              </a:rPr>
              <a:t> (Transmitter) </a:t>
            </a:r>
          </a:p>
          <a:p>
            <a:pPr>
              <a:lnSpc>
                <a:spcPct val="150000"/>
              </a:lnSpc>
            </a:pPr>
            <a:r>
              <a:rPr lang="id-ID" sz="2000" dirty="0" smtClean="0">
                <a:solidFill>
                  <a:prstClr val="black"/>
                </a:solidFill>
              </a:rPr>
              <a:t>Sinyal suara </a:t>
            </a:r>
            <a:r>
              <a:rPr lang="en-US" sz="2000" dirty="0" err="1" smtClean="0">
                <a:solidFill>
                  <a:prstClr val="black"/>
                </a:solidFill>
              </a:rPr>
              <a:t>dari</a:t>
            </a:r>
            <a:r>
              <a:rPr lang="en-US" sz="2000" dirty="0" smtClean="0">
                <a:solidFill>
                  <a:prstClr val="black"/>
                </a:solidFill>
              </a:rPr>
              <a:t> </a:t>
            </a:r>
            <a:r>
              <a:rPr lang="en-US" sz="2000" dirty="0" err="1" smtClean="0">
                <a:solidFill>
                  <a:prstClr val="black"/>
                </a:solidFill>
              </a:rPr>
              <a:t>banyak</a:t>
            </a:r>
            <a:r>
              <a:rPr lang="en-US" sz="2000" dirty="0" smtClean="0">
                <a:solidFill>
                  <a:prstClr val="black"/>
                </a:solidFill>
              </a:rPr>
              <a:t> </a:t>
            </a:r>
            <a:r>
              <a:rPr lang="en-US" sz="2000" dirty="0" err="1" smtClean="0">
                <a:solidFill>
                  <a:prstClr val="black"/>
                </a:solidFill>
              </a:rPr>
              <a:t>sumber</a:t>
            </a:r>
            <a:r>
              <a:rPr lang="en-US" sz="2000" dirty="0" smtClean="0">
                <a:solidFill>
                  <a:prstClr val="black"/>
                </a:solidFill>
              </a:rPr>
              <a:t> </a:t>
            </a:r>
            <a:r>
              <a:rPr lang="id-ID"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diubah</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menjadi</a:t>
            </a:r>
            <a:r>
              <a:rPr lang="en-US" sz="2000" dirty="0" smtClean="0">
                <a:solidFill>
                  <a:prstClr val="black"/>
                </a:solidFill>
                <a:sym typeface="Wingdings" panose="05000000000000000000" pitchFamily="2" charset="2"/>
              </a:rPr>
              <a:t> e</a:t>
            </a:r>
            <a:r>
              <a:rPr lang="id-ID" sz="2000" dirty="0" smtClean="0">
                <a:solidFill>
                  <a:prstClr val="black"/>
                </a:solidFill>
                <a:sym typeface="Wingdings" panose="05000000000000000000" pitchFamily="2" charset="2"/>
              </a:rPr>
              <a:t>lectrical signal </a:t>
            </a:r>
            <a:r>
              <a:rPr lang="en-US" sz="2000" dirty="0" err="1" smtClean="0">
                <a:solidFill>
                  <a:prstClr val="black"/>
                </a:solidFill>
                <a:sym typeface="Wingdings" panose="05000000000000000000" pitchFamily="2" charset="2"/>
              </a:rPr>
              <a:t>oleh</a:t>
            </a:r>
            <a:r>
              <a:rPr lang="en-US" sz="2000" dirty="0" smtClean="0">
                <a:solidFill>
                  <a:prstClr val="black"/>
                </a:solidFill>
                <a:sym typeface="Wingdings" panose="05000000000000000000" pitchFamily="2" charset="2"/>
              </a:rPr>
              <a:t> mic</a:t>
            </a:r>
            <a:r>
              <a:rPr lang="id-ID" sz="2000" dirty="0" smtClean="0">
                <a:solidFill>
                  <a:prstClr val="black"/>
                </a:solidFill>
                <a:sym typeface="Wingdings" panose="05000000000000000000" pitchFamily="2" charset="2"/>
              </a:rPr>
              <a:t>  dikonversikan mjd sinyal digital menggunakan ADC  dienkripsi </a:t>
            </a:r>
            <a:r>
              <a:rPr lang="en-US" sz="2000" dirty="0" err="1" smtClean="0">
                <a:solidFill>
                  <a:prstClr val="black"/>
                </a:solidFill>
                <a:sym typeface="Wingdings" panose="05000000000000000000" pitchFamily="2" charset="2"/>
              </a:rPr>
              <a:t>oleh</a:t>
            </a:r>
            <a:r>
              <a:rPr lang="id-ID" sz="2000" dirty="0" smtClean="0">
                <a:solidFill>
                  <a:prstClr val="black"/>
                </a:solidFill>
                <a:sym typeface="Wingdings" panose="05000000000000000000" pitchFamily="2" charset="2"/>
              </a:rPr>
              <a:t> Coder  </a:t>
            </a:r>
            <a:r>
              <a:rPr lang="en-US" sz="2000" dirty="0" err="1" smtClean="0">
                <a:solidFill>
                  <a:prstClr val="black"/>
                </a:solidFill>
                <a:sym typeface="Wingdings" panose="05000000000000000000" pitchFamily="2" charset="2"/>
              </a:rPr>
              <a:t>semua</a:t>
            </a:r>
            <a:r>
              <a:rPr lang="en-US" sz="2000" dirty="0" smtClean="0">
                <a:solidFill>
                  <a:prstClr val="black"/>
                </a:solidFill>
                <a:sym typeface="Wingdings" panose="05000000000000000000" pitchFamily="2" charset="2"/>
              </a:rPr>
              <a:t> signal </a:t>
            </a:r>
            <a:r>
              <a:rPr lang="id-ID" sz="2000" dirty="0" smtClean="0">
                <a:solidFill>
                  <a:prstClr val="black"/>
                </a:solidFill>
                <a:sym typeface="Wingdings" panose="05000000000000000000" pitchFamily="2" charset="2"/>
              </a:rPr>
              <a:t>dimasukkan ke Mu</a:t>
            </a:r>
            <a:r>
              <a:rPr lang="en-US" sz="2000" dirty="0" smtClean="0">
                <a:solidFill>
                  <a:prstClr val="black"/>
                </a:solidFill>
                <a:sym typeface="Wingdings" panose="05000000000000000000" pitchFamily="2" charset="2"/>
              </a:rPr>
              <a:t>x</a:t>
            </a:r>
            <a:r>
              <a:rPr lang="id-ID"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utk</a:t>
            </a:r>
            <a:r>
              <a:rPr lang="en-US" sz="2000" dirty="0" smtClean="0">
                <a:solidFill>
                  <a:prstClr val="black"/>
                </a:solidFill>
                <a:sym typeface="Wingdings" panose="05000000000000000000" pitchFamily="2" charset="2"/>
              </a:rPr>
              <a:t> di ”</a:t>
            </a:r>
            <a:r>
              <a:rPr lang="en-US" sz="2000" dirty="0" err="1" smtClean="0">
                <a:solidFill>
                  <a:prstClr val="black"/>
                </a:solidFill>
                <a:sym typeface="Wingdings" panose="05000000000000000000" pitchFamily="2" charset="2"/>
              </a:rPr>
              <a:t>bandling</a:t>
            </a:r>
            <a:r>
              <a:rPr lang="en-US" sz="2000" dirty="0" smtClean="0">
                <a:solidFill>
                  <a:prstClr val="black"/>
                </a:solidFill>
                <a:sym typeface="Wingdings" panose="05000000000000000000" pitchFamily="2" charset="2"/>
              </a:rPr>
              <a:t>”</a:t>
            </a:r>
            <a:r>
              <a:rPr lang="id-ID" sz="2000" dirty="0" smtClean="0">
                <a:solidFill>
                  <a:prstClr val="black"/>
                </a:solidFill>
                <a:sym typeface="Wingdings" panose="05000000000000000000" pitchFamily="2" charset="2"/>
              </a:rPr>
              <a:t> dimasukkan ke Modulator  ditransmisikan via </a:t>
            </a:r>
            <a:r>
              <a:rPr lang="en-US" sz="2000" dirty="0" err="1" smtClean="0">
                <a:solidFill>
                  <a:prstClr val="black"/>
                </a:solidFill>
                <a:sym typeface="Wingdings" panose="05000000000000000000" pitchFamily="2" charset="2"/>
              </a:rPr>
              <a:t>udara</a:t>
            </a:r>
            <a:r>
              <a:rPr lang="en-US" sz="2000" dirty="0" smtClean="0">
                <a:solidFill>
                  <a:prstClr val="black"/>
                </a:solidFill>
                <a:sym typeface="Wingdings" panose="05000000000000000000" pitchFamily="2" charset="2"/>
              </a:rPr>
              <a:t> (radio), </a:t>
            </a:r>
            <a:r>
              <a:rPr lang="id-ID" sz="2000" dirty="0" smtClean="0">
                <a:solidFill>
                  <a:prstClr val="black"/>
                </a:solidFill>
                <a:sym typeface="Wingdings" panose="05000000000000000000" pitchFamily="2" charset="2"/>
              </a:rPr>
              <a:t>FO</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atau</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kabel</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tembaga</a:t>
            </a:r>
            <a:r>
              <a:rPr lang="en-US" sz="2000" dirty="0" smtClean="0">
                <a:solidFill>
                  <a:prstClr val="black"/>
                </a:solidFill>
                <a:sym typeface="Wingdings" panose="05000000000000000000" pitchFamily="2" charset="2"/>
              </a:rPr>
              <a:t>.</a:t>
            </a:r>
            <a:endParaRPr lang="en-US" sz="2000" dirty="0">
              <a:solidFill>
                <a:prstClr val="black"/>
              </a:solidFill>
              <a:sym typeface="Wingdings" panose="05000000000000000000" pitchFamily="2" charset="2"/>
            </a:endParaRPr>
          </a:p>
          <a:p>
            <a:pPr>
              <a:lnSpc>
                <a:spcPct val="150000"/>
              </a:lnSpc>
            </a:pPr>
            <a:endParaRPr lang="en-US" sz="2000" dirty="0" smtClean="0">
              <a:solidFill>
                <a:prstClr val="black"/>
              </a:solidFill>
              <a:sym typeface="Wingdings" panose="05000000000000000000" pitchFamily="2" charset="2"/>
            </a:endParaRPr>
          </a:p>
          <a:p>
            <a:pPr>
              <a:lnSpc>
                <a:spcPct val="150000"/>
              </a:lnSpc>
            </a:pPr>
            <a:r>
              <a:rPr lang="en-US" sz="2000" b="1" dirty="0" err="1" smtClean="0">
                <a:solidFill>
                  <a:prstClr val="black"/>
                </a:solidFill>
                <a:sym typeface="Wingdings" panose="05000000000000000000" pitchFamily="2" charset="2"/>
              </a:rPr>
              <a:t>Pada</a:t>
            </a:r>
            <a:r>
              <a:rPr lang="en-US" sz="2000" b="1" dirty="0" smtClean="0">
                <a:solidFill>
                  <a:prstClr val="black"/>
                </a:solidFill>
                <a:sym typeface="Wingdings" panose="05000000000000000000" pitchFamily="2" charset="2"/>
              </a:rPr>
              <a:t> </a:t>
            </a:r>
            <a:r>
              <a:rPr lang="en-US" sz="2000" b="1" dirty="0" err="1" smtClean="0">
                <a:solidFill>
                  <a:prstClr val="black"/>
                </a:solidFill>
                <a:sym typeface="Wingdings" panose="05000000000000000000" pitchFamily="2" charset="2"/>
              </a:rPr>
              <a:t>Perangkat</a:t>
            </a:r>
            <a:r>
              <a:rPr lang="en-US" sz="2000" b="1" dirty="0" smtClean="0">
                <a:solidFill>
                  <a:prstClr val="black"/>
                </a:solidFill>
                <a:sym typeface="Wingdings" panose="05000000000000000000" pitchFamily="2" charset="2"/>
              </a:rPr>
              <a:t> </a:t>
            </a:r>
            <a:r>
              <a:rPr lang="en-US" sz="2000" b="1" dirty="0" err="1" smtClean="0">
                <a:solidFill>
                  <a:prstClr val="black"/>
                </a:solidFill>
                <a:sym typeface="Wingdings" panose="05000000000000000000" pitchFamily="2" charset="2"/>
              </a:rPr>
              <a:t>Penerima</a:t>
            </a:r>
            <a:r>
              <a:rPr lang="en-US" sz="2000" b="1" dirty="0" smtClean="0">
                <a:solidFill>
                  <a:prstClr val="black"/>
                </a:solidFill>
                <a:sym typeface="Wingdings" panose="05000000000000000000" pitchFamily="2" charset="2"/>
              </a:rPr>
              <a:t> (Receiver)</a:t>
            </a:r>
          </a:p>
          <a:p>
            <a:pPr>
              <a:lnSpc>
                <a:spcPct val="150000"/>
              </a:lnSpc>
            </a:pPr>
            <a:r>
              <a:rPr lang="en-US" sz="2000" dirty="0" err="1" smtClean="0">
                <a:solidFill>
                  <a:prstClr val="black"/>
                </a:solidFill>
                <a:sym typeface="Wingdings" panose="05000000000000000000" pitchFamily="2" charset="2"/>
              </a:rPr>
              <a:t>Sinyal</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diterima</a:t>
            </a:r>
            <a:r>
              <a:rPr lang="en-US" sz="2000" dirty="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dari</a:t>
            </a:r>
            <a:r>
              <a:rPr lang="en-US" sz="2000" dirty="0" smtClean="0">
                <a:solidFill>
                  <a:prstClr val="black"/>
                </a:solidFill>
                <a:sym typeface="Wingdings" panose="05000000000000000000" pitchFamily="2" charset="2"/>
              </a:rPr>
              <a:t> antena, FO </a:t>
            </a:r>
            <a:r>
              <a:rPr lang="en-US" sz="2000" dirty="0" err="1" smtClean="0">
                <a:solidFill>
                  <a:prstClr val="black"/>
                </a:solidFill>
                <a:sym typeface="Wingdings" panose="05000000000000000000" pitchFamily="2" charset="2"/>
              </a:rPr>
              <a:t>atau</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kabel</a:t>
            </a:r>
            <a:r>
              <a:rPr lang="en-US" sz="2000" dirty="0" smtClean="0">
                <a:solidFill>
                  <a:prstClr val="black"/>
                </a:solidFill>
                <a:sym typeface="Wingdings" panose="05000000000000000000" pitchFamily="2" charset="2"/>
              </a:rPr>
              <a:t>  </a:t>
            </a:r>
            <a:r>
              <a:rPr lang="en-US" sz="2000" dirty="0" err="1" smtClean="0">
                <a:solidFill>
                  <a:prstClr val="black"/>
                </a:solidFill>
                <a:sym typeface="Wingdings" panose="05000000000000000000" pitchFamily="2" charset="2"/>
              </a:rPr>
              <a:t>masuk</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ke</a:t>
            </a:r>
            <a:r>
              <a:rPr lang="en-US" sz="2000" dirty="0" smtClean="0">
                <a:solidFill>
                  <a:prstClr val="black"/>
                </a:solidFill>
                <a:sym typeface="Wingdings" panose="05000000000000000000" pitchFamily="2" charset="2"/>
              </a:rPr>
              <a:t> Demodulator </a:t>
            </a:r>
            <a:r>
              <a:rPr lang="en-US" sz="2000" dirty="0" err="1" smtClean="0">
                <a:solidFill>
                  <a:prstClr val="black"/>
                </a:solidFill>
                <a:sym typeface="Wingdings" panose="05000000000000000000" pitchFamily="2" charset="2"/>
              </a:rPr>
              <a:t>untuk</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diambil</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datanya</a:t>
            </a:r>
            <a:r>
              <a:rPr lang="en-US" sz="2000" dirty="0" smtClean="0">
                <a:solidFill>
                  <a:prstClr val="black"/>
                </a:solidFill>
                <a:sym typeface="Wingdings" panose="05000000000000000000" pitchFamily="2" charset="2"/>
              </a:rPr>
              <a:t>  </a:t>
            </a:r>
            <a:r>
              <a:rPr lang="en-US" sz="2000" dirty="0" err="1" smtClean="0">
                <a:solidFill>
                  <a:prstClr val="black"/>
                </a:solidFill>
                <a:sym typeface="Wingdings" panose="05000000000000000000" pitchFamily="2" charset="2"/>
              </a:rPr>
              <a:t>masuk</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ke</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Demux</a:t>
            </a:r>
            <a:r>
              <a:rPr lang="en-US" sz="2000" dirty="0" smtClean="0">
                <a:solidFill>
                  <a:prstClr val="black"/>
                </a:solidFill>
                <a:sym typeface="Wingdings" panose="05000000000000000000" pitchFamily="2" charset="2"/>
              </a:rPr>
              <a:t> agar data </a:t>
            </a:r>
            <a:r>
              <a:rPr lang="en-US" sz="2000" dirty="0" err="1" smtClean="0">
                <a:solidFill>
                  <a:prstClr val="black"/>
                </a:solidFill>
                <a:sym typeface="Wingdings" panose="05000000000000000000" pitchFamily="2" charset="2"/>
              </a:rPr>
              <a:t>terpisah</a:t>
            </a:r>
            <a:r>
              <a:rPr lang="en-US" sz="2000" dirty="0" smtClean="0">
                <a:solidFill>
                  <a:prstClr val="black"/>
                </a:solidFill>
                <a:sym typeface="Wingdings" panose="05000000000000000000" pitchFamily="2" charset="2"/>
              </a:rPr>
              <a:t>  di-</a:t>
            </a:r>
            <a:r>
              <a:rPr lang="en-US" sz="2000" dirty="0" err="1" smtClean="0">
                <a:solidFill>
                  <a:prstClr val="black"/>
                </a:solidFill>
                <a:sym typeface="Wingdings" panose="05000000000000000000" pitchFamily="2" charset="2"/>
              </a:rPr>
              <a:t>dekripsi</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oleh</a:t>
            </a:r>
            <a:r>
              <a:rPr lang="en-US" sz="2000" dirty="0" smtClean="0">
                <a:solidFill>
                  <a:prstClr val="black"/>
                </a:solidFill>
                <a:sym typeface="Wingdings" panose="05000000000000000000" pitchFamily="2" charset="2"/>
              </a:rPr>
              <a:t> Decoder  </a:t>
            </a:r>
            <a:r>
              <a:rPr lang="en-US" sz="2000" dirty="0" err="1" smtClean="0">
                <a:solidFill>
                  <a:prstClr val="black"/>
                </a:solidFill>
                <a:sym typeface="Wingdings" panose="05000000000000000000" pitchFamily="2" charset="2"/>
              </a:rPr>
              <a:t>diubah</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kembali</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ke</a:t>
            </a:r>
            <a:r>
              <a:rPr lang="en-US" sz="2000" dirty="0" smtClean="0">
                <a:solidFill>
                  <a:prstClr val="black"/>
                </a:solidFill>
                <a:sym typeface="Wingdings" panose="05000000000000000000" pitchFamily="2" charset="2"/>
              </a:rPr>
              <a:t> analog </a:t>
            </a:r>
            <a:r>
              <a:rPr lang="en-US" sz="2000" dirty="0" err="1" smtClean="0">
                <a:solidFill>
                  <a:prstClr val="black"/>
                </a:solidFill>
                <a:sym typeface="Wingdings" panose="05000000000000000000" pitchFamily="2" charset="2"/>
              </a:rPr>
              <a:t>oleh</a:t>
            </a:r>
            <a:r>
              <a:rPr lang="en-US" sz="2000" dirty="0" smtClean="0">
                <a:solidFill>
                  <a:prstClr val="black"/>
                </a:solidFill>
                <a:sym typeface="Wingdings" panose="05000000000000000000" pitchFamily="2" charset="2"/>
              </a:rPr>
              <a:t> DAC  </a:t>
            </a:r>
            <a:r>
              <a:rPr lang="en-US" sz="2000" dirty="0" err="1" smtClean="0">
                <a:solidFill>
                  <a:prstClr val="black"/>
                </a:solidFill>
                <a:sym typeface="Wingdings" panose="05000000000000000000" pitchFamily="2" charset="2"/>
              </a:rPr>
              <a:t>diubah</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mjd</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suara</a:t>
            </a:r>
            <a:r>
              <a:rPr lang="en-US" sz="2000" dirty="0" smtClean="0">
                <a:solidFill>
                  <a:prstClr val="black"/>
                </a:solidFill>
                <a:sym typeface="Wingdings" panose="05000000000000000000" pitchFamily="2" charset="2"/>
              </a:rPr>
              <a:t> </a:t>
            </a:r>
            <a:r>
              <a:rPr lang="en-US" sz="2000" dirty="0" err="1" smtClean="0">
                <a:solidFill>
                  <a:prstClr val="black"/>
                </a:solidFill>
                <a:sym typeface="Wingdings" panose="05000000000000000000" pitchFamily="2" charset="2"/>
              </a:rPr>
              <a:t>oleh</a:t>
            </a:r>
            <a:r>
              <a:rPr lang="en-US" sz="2000" dirty="0" smtClean="0">
                <a:solidFill>
                  <a:prstClr val="black"/>
                </a:solidFill>
                <a:sym typeface="Wingdings" panose="05000000000000000000" pitchFamily="2" charset="2"/>
              </a:rPr>
              <a:t> speaker</a:t>
            </a:r>
            <a:endParaRPr lang="id-ID" sz="2000" dirty="0">
              <a:solidFill>
                <a:prstClr val="black"/>
              </a:solidFill>
              <a:sym typeface="Wingdings" panose="05000000000000000000" pitchFamily="2" charset="2"/>
            </a:endParaRPr>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9862" y="35913"/>
            <a:ext cx="8526634" cy="523220"/>
          </a:xfrm>
          <a:prstGeom prst="rect">
            <a:avLst/>
          </a:prstGeom>
          <a:noFill/>
        </p:spPr>
        <p:txBody>
          <a:bodyPr wrap="square" rtlCol="0">
            <a:spAutoFit/>
          </a:bodyPr>
          <a:lstStyle/>
          <a:p>
            <a:r>
              <a:rPr lang="en-US" sz="2800" b="1" dirty="0" smtClean="0">
                <a:solidFill>
                  <a:prstClr val="black"/>
                </a:solidFill>
              </a:rPr>
              <a:t>Complete System</a:t>
            </a:r>
          </a:p>
        </p:txBody>
      </p:sp>
    </p:spTree>
    <p:extLst>
      <p:ext uri="{BB962C8B-B14F-4D97-AF65-F5344CB8AC3E}">
        <p14:creationId xmlns:p14="http://schemas.microsoft.com/office/powerpoint/2010/main" val="15581345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0219" y="1124744"/>
            <a:ext cx="8196283" cy="6697346"/>
          </a:xfrm>
          <a:prstGeom prst="rect">
            <a:avLst/>
          </a:prstGeom>
          <a:noFill/>
        </p:spPr>
        <p:txBody>
          <a:bodyPr wrap="square" rtlCol="0">
            <a:spAutoFit/>
          </a:bodyPr>
          <a:lstStyle/>
          <a:p>
            <a:pPr>
              <a:lnSpc>
                <a:spcPct val="150000"/>
              </a:lnSpc>
            </a:pPr>
            <a:r>
              <a:rPr lang="id-ID" dirty="0" smtClean="0"/>
              <a:t>Gambarkan 3 CPE, Codec, MuxDemux, Modem, RF TX dn RX dengan tepat.</a:t>
            </a:r>
          </a:p>
          <a:p>
            <a:pPr>
              <a:lnSpc>
                <a:spcPct val="150000"/>
              </a:lnSpc>
            </a:pPr>
            <a:r>
              <a:rPr lang="id-ID" dirty="0" smtClean="0"/>
              <a:t>Gadget</a:t>
            </a:r>
          </a:p>
          <a:p>
            <a:pPr>
              <a:lnSpc>
                <a:spcPct val="150000"/>
              </a:lnSpc>
            </a:pPr>
            <a:r>
              <a:rPr lang="id-ID" dirty="0" smtClean="0"/>
              <a:t>HP</a:t>
            </a:r>
          </a:p>
          <a:p>
            <a:pPr>
              <a:lnSpc>
                <a:spcPct val="150000"/>
              </a:lnSpc>
            </a:pPr>
            <a:r>
              <a:rPr lang="id-ID" dirty="0" smtClean="0"/>
              <a:t>Mobile Phone</a:t>
            </a:r>
          </a:p>
          <a:p>
            <a:pPr>
              <a:lnSpc>
                <a:spcPct val="150000"/>
              </a:lnSpc>
            </a:pPr>
            <a:r>
              <a:rPr lang="id-ID" dirty="0"/>
              <a:t>CPE: Customer Premises Equipment</a:t>
            </a:r>
          </a:p>
          <a:p>
            <a:pPr>
              <a:lnSpc>
                <a:spcPct val="150000"/>
              </a:lnSpc>
            </a:pPr>
            <a:r>
              <a:rPr lang="id-ID" dirty="0" smtClean="0"/>
              <a:t>MT: Mobile Terminal</a:t>
            </a:r>
          </a:p>
          <a:p>
            <a:pPr>
              <a:lnSpc>
                <a:spcPct val="150000"/>
              </a:lnSpc>
            </a:pPr>
            <a:endParaRPr lang="id-ID" dirty="0"/>
          </a:p>
          <a:p>
            <a:pPr>
              <a:lnSpc>
                <a:spcPct val="150000"/>
              </a:lnSpc>
            </a:pPr>
            <a:r>
              <a:rPr lang="id-ID" dirty="0" smtClean="0"/>
              <a:t>Link-nya sendiri bisa menggunakan RF atau FO.</a:t>
            </a:r>
          </a:p>
          <a:p>
            <a:pPr>
              <a:lnSpc>
                <a:spcPct val="150000"/>
              </a:lnSpc>
            </a:pPr>
            <a:r>
              <a:rPr lang="id-ID" dirty="0" smtClean="0"/>
              <a:t>RF:	Radio Frequency</a:t>
            </a:r>
          </a:p>
          <a:p>
            <a:pPr>
              <a:lnSpc>
                <a:spcPct val="150000"/>
              </a:lnSpc>
            </a:pPr>
            <a:r>
              <a:rPr lang="id-ID" dirty="0" smtClean="0"/>
              <a:t>FO:	Fiber Optics (Optical Fiber)</a:t>
            </a:r>
          </a:p>
          <a:p>
            <a:pPr>
              <a:lnSpc>
                <a:spcPct val="150000"/>
              </a:lnSpc>
            </a:pPr>
            <a:endParaRPr lang="id-ID" dirty="0"/>
          </a:p>
          <a:p>
            <a:pPr>
              <a:lnSpc>
                <a:spcPct val="150000"/>
              </a:lnSpc>
            </a:pPr>
            <a:r>
              <a:rPr lang="id-ID" dirty="0" smtClean="0"/>
              <a:t>Fibre, Fiber </a:t>
            </a:r>
          </a:p>
          <a:p>
            <a:pPr>
              <a:lnSpc>
                <a:spcPct val="150000"/>
              </a:lnSpc>
            </a:pPr>
            <a:endParaRPr lang="id-ID" dirty="0" smtClean="0"/>
          </a:p>
          <a:p>
            <a:pPr>
              <a:lnSpc>
                <a:spcPct val="150000"/>
              </a:lnSpc>
            </a:pPr>
            <a:endParaRPr lang="id-ID" dirty="0" smtClean="0"/>
          </a:p>
          <a:p>
            <a:pPr>
              <a:lnSpc>
                <a:spcPct val="150000"/>
              </a:lnSpc>
            </a:pPr>
            <a:endParaRPr lang="id-ID" dirty="0" smtClean="0"/>
          </a:p>
          <a:p>
            <a:pPr>
              <a:lnSpc>
                <a:spcPct val="150000"/>
              </a:lnSpc>
            </a:pPr>
            <a:endParaRPr lang="id-ID" dirty="0" smtClean="0"/>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23220"/>
          </a:xfrm>
          <a:prstGeom prst="rect">
            <a:avLst/>
          </a:prstGeom>
          <a:noFill/>
        </p:spPr>
        <p:txBody>
          <a:bodyPr wrap="square" rtlCol="0">
            <a:spAutoFit/>
          </a:bodyPr>
          <a:lstStyle/>
          <a:p>
            <a:r>
              <a:rPr lang="id-ID" sz="2800" b="1" dirty="0" smtClean="0"/>
              <a:t>Complete System</a:t>
            </a:r>
            <a:endParaRPr lang="en-US" sz="2800" b="1" dirty="0" smtClean="0"/>
          </a:p>
        </p:txBody>
      </p:sp>
    </p:spTree>
    <p:extLst>
      <p:ext uri="{BB962C8B-B14F-4D97-AF65-F5344CB8AC3E}">
        <p14:creationId xmlns:p14="http://schemas.microsoft.com/office/powerpoint/2010/main" val="35055701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836712"/>
            <a:ext cx="8856984"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509862" y="6313095"/>
            <a:ext cx="1276350" cy="360040"/>
          </a:xfrm>
          <a:prstGeom prst="rect">
            <a:avLst/>
          </a:prstGeom>
        </p:spPr>
      </p:pic>
      <p:sp>
        <p:nvSpPr>
          <p:cNvPr id="6" name="TextBox 5"/>
          <p:cNvSpPr txBox="1"/>
          <p:nvPr/>
        </p:nvSpPr>
        <p:spPr>
          <a:xfrm>
            <a:off x="513781" y="5805264"/>
            <a:ext cx="8196283" cy="507831"/>
          </a:xfrm>
          <a:prstGeom prst="rect">
            <a:avLst/>
          </a:prstGeom>
          <a:noFill/>
        </p:spPr>
        <p:txBody>
          <a:bodyPr wrap="square" rtlCol="0">
            <a:spAutoFit/>
          </a:bodyPr>
          <a:lstStyle/>
          <a:p>
            <a:pPr algn="ctr">
              <a:lnSpc>
                <a:spcPct val="150000"/>
              </a:lnSpc>
            </a:pPr>
            <a:r>
              <a:rPr lang="id-ID" dirty="0" smtClean="0">
                <a:solidFill>
                  <a:prstClr val="black"/>
                </a:solidFill>
                <a:sym typeface="Wingdings" panose="05000000000000000000" pitchFamily="2" charset="2"/>
              </a:rPr>
              <a:t>Contoh Sebuah Sistem Pengatur Suhu. Sumber: [1]</a:t>
            </a:r>
            <a:endParaRPr lang="id-ID" dirty="0" smtClean="0">
              <a:solidFill>
                <a:prstClr val="black"/>
              </a:solidFill>
            </a:endParaRPr>
          </a:p>
        </p:txBody>
      </p:sp>
      <p:pic>
        <p:nvPicPr>
          <p:cNvPr id="2" name="Picture 1"/>
          <p:cNvPicPr>
            <a:picLocks noChangeAspect="1"/>
          </p:cNvPicPr>
          <p:nvPr/>
        </p:nvPicPr>
        <p:blipFill>
          <a:blip r:embed="rId4"/>
          <a:stretch>
            <a:fillRect/>
          </a:stretch>
        </p:blipFill>
        <p:spPr>
          <a:xfrm>
            <a:off x="509862" y="2636912"/>
            <a:ext cx="8048625" cy="2876550"/>
          </a:xfrm>
          <a:prstGeom prst="rect">
            <a:avLst/>
          </a:prstGeom>
        </p:spPr>
      </p:pic>
      <p:sp>
        <p:nvSpPr>
          <p:cNvPr id="9" name="TextBox 8"/>
          <p:cNvSpPr txBox="1"/>
          <p:nvPr/>
        </p:nvSpPr>
        <p:spPr>
          <a:xfrm>
            <a:off x="509862" y="188640"/>
            <a:ext cx="8196283" cy="584775"/>
          </a:xfrm>
          <a:prstGeom prst="rect">
            <a:avLst/>
          </a:prstGeom>
          <a:noFill/>
        </p:spPr>
        <p:txBody>
          <a:bodyPr wrap="square" rtlCol="0">
            <a:spAutoFit/>
          </a:bodyPr>
          <a:lstStyle/>
          <a:p>
            <a:r>
              <a:rPr lang="en-US" sz="3200" b="1" dirty="0" smtClean="0">
                <a:solidFill>
                  <a:prstClr val="black"/>
                </a:solidFill>
              </a:rPr>
              <a:t>Complete System</a:t>
            </a:r>
          </a:p>
        </p:txBody>
      </p:sp>
      <p:sp>
        <p:nvSpPr>
          <p:cNvPr id="7" name="TextBox 6"/>
          <p:cNvSpPr txBox="1"/>
          <p:nvPr/>
        </p:nvSpPr>
        <p:spPr>
          <a:xfrm>
            <a:off x="517212" y="1026291"/>
            <a:ext cx="8196283" cy="954107"/>
          </a:xfrm>
          <a:prstGeom prst="rect">
            <a:avLst/>
          </a:prstGeom>
          <a:noFill/>
        </p:spPr>
        <p:txBody>
          <a:bodyPr wrap="square" rtlCol="0">
            <a:spAutoFit/>
          </a:bodyPr>
          <a:lstStyle/>
          <a:p>
            <a:r>
              <a:rPr lang="en-US" sz="2800" b="1" dirty="0" err="1" smtClean="0">
                <a:solidFill>
                  <a:prstClr val="black"/>
                </a:solidFill>
              </a:rPr>
              <a:t>Contoh</a:t>
            </a:r>
            <a:r>
              <a:rPr lang="en-US" sz="2800" b="1" dirty="0" smtClean="0">
                <a:solidFill>
                  <a:prstClr val="black"/>
                </a:solidFill>
              </a:rPr>
              <a:t> </a:t>
            </a:r>
            <a:r>
              <a:rPr lang="en-US" sz="2800" b="1" dirty="0" err="1" smtClean="0">
                <a:solidFill>
                  <a:prstClr val="black"/>
                </a:solidFill>
              </a:rPr>
              <a:t>Sebuah</a:t>
            </a:r>
            <a:r>
              <a:rPr lang="en-US" sz="2800" b="1" dirty="0" smtClean="0">
                <a:solidFill>
                  <a:prstClr val="black"/>
                </a:solidFill>
              </a:rPr>
              <a:t> Complete System</a:t>
            </a:r>
            <a:r>
              <a:rPr lang="en-US" sz="2800" b="1" dirty="0">
                <a:solidFill>
                  <a:prstClr val="black"/>
                </a:solidFill>
              </a:rPr>
              <a:t> </a:t>
            </a:r>
            <a:r>
              <a:rPr lang="en-US" sz="2800" b="1" dirty="0" smtClean="0">
                <a:solidFill>
                  <a:prstClr val="black"/>
                </a:solidFill>
              </a:rPr>
              <a:t>yang </a:t>
            </a:r>
            <a:r>
              <a:rPr lang="en-US" sz="2800" b="1" dirty="0" err="1" smtClean="0">
                <a:solidFill>
                  <a:prstClr val="black"/>
                </a:solidFill>
              </a:rPr>
              <a:t>Melibatkan</a:t>
            </a:r>
            <a:r>
              <a:rPr lang="en-US" sz="2800" b="1" dirty="0" smtClean="0">
                <a:solidFill>
                  <a:prstClr val="black"/>
                </a:solidFill>
              </a:rPr>
              <a:t> </a:t>
            </a:r>
            <a:r>
              <a:rPr lang="en-US" sz="2800" b="1" dirty="0" err="1" smtClean="0">
                <a:solidFill>
                  <a:prstClr val="black"/>
                </a:solidFill>
              </a:rPr>
              <a:t>Peran</a:t>
            </a:r>
            <a:r>
              <a:rPr lang="en-US" sz="2800" b="1" dirty="0" smtClean="0">
                <a:solidFill>
                  <a:prstClr val="black"/>
                </a:solidFill>
              </a:rPr>
              <a:t> ADC </a:t>
            </a:r>
            <a:r>
              <a:rPr lang="en-US" sz="2800" b="1" dirty="0" err="1" smtClean="0">
                <a:solidFill>
                  <a:prstClr val="black"/>
                </a:solidFill>
              </a:rPr>
              <a:t>dan</a:t>
            </a:r>
            <a:r>
              <a:rPr lang="en-US" sz="2800" b="1" dirty="0" smtClean="0">
                <a:solidFill>
                  <a:prstClr val="black"/>
                </a:solidFill>
              </a:rPr>
              <a:t> DAC</a:t>
            </a:r>
          </a:p>
        </p:txBody>
      </p:sp>
    </p:spTree>
    <p:extLst>
      <p:ext uri="{BB962C8B-B14F-4D97-AF65-F5344CB8AC3E}">
        <p14:creationId xmlns:p14="http://schemas.microsoft.com/office/powerpoint/2010/main" val="25653710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99592" y="2132856"/>
            <a:ext cx="7632848" cy="920252"/>
          </a:xfrm>
          <a:prstGeom prst="rect">
            <a:avLst/>
          </a:prstGeom>
          <a:noFill/>
        </p:spPr>
        <p:txBody>
          <a:bodyPr wrap="square" rtlCol="0">
            <a:spAutoFit/>
          </a:bodyPr>
          <a:lstStyle/>
          <a:p>
            <a:pPr algn="ctr">
              <a:lnSpc>
                <a:spcPct val="150000"/>
              </a:lnSpc>
            </a:pPr>
            <a:r>
              <a:rPr lang="id-ID" sz="4000" b="1" dirty="0" smtClean="0">
                <a:solidFill>
                  <a:srgbClr val="0000FF"/>
                </a:solidFill>
              </a:rPr>
              <a:t>Motion Concept</a:t>
            </a:r>
            <a:endParaRPr lang="id-ID" sz="4000" b="1" dirty="0" smtClean="0">
              <a:solidFill>
                <a:srgbClr val="0000FF"/>
              </a:solidFill>
            </a:endParaRPr>
          </a:p>
        </p:txBody>
      </p:sp>
    </p:spTree>
    <p:extLst>
      <p:ext uri="{BB962C8B-B14F-4D97-AF65-F5344CB8AC3E}">
        <p14:creationId xmlns:p14="http://schemas.microsoft.com/office/powerpoint/2010/main" val="7122451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4616" y="1268760"/>
            <a:ext cx="8196283" cy="4524315"/>
          </a:xfrm>
          <a:prstGeom prst="rect">
            <a:avLst/>
          </a:prstGeom>
          <a:noFill/>
        </p:spPr>
        <p:txBody>
          <a:bodyPr wrap="square" rtlCol="0">
            <a:spAutoFit/>
          </a:bodyPr>
          <a:lstStyle/>
          <a:p>
            <a:pPr>
              <a:lnSpc>
                <a:spcPct val="150000"/>
              </a:lnSpc>
            </a:pPr>
            <a:r>
              <a:rPr lang="id-ID" sz="3200" b="1" dirty="0" smtClean="0"/>
              <a:t>In robotics motions can be performed by using:</a:t>
            </a:r>
          </a:p>
          <a:p>
            <a:pPr marL="514350" indent="-514350">
              <a:lnSpc>
                <a:spcPct val="150000"/>
              </a:lnSpc>
              <a:buAutoNum type="arabicPeriod"/>
            </a:pPr>
            <a:r>
              <a:rPr lang="id-ID" sz="3200" b="1" dirty="0" smtClean="0"/>
              <a:t>Motors (DC)</a:t>
            </a:r>
          </a:p>
          <a:p>
            <a:pPr marL="971550" lvl="1" indent="-514350">
              <a:lnSpc>
                <a:spcPct val="150000"/>
              </a:lnSpc>
              <a:buFont typeface="Wingdings" panose="05000000000000000000" pitchFamily="2" charset="2"/>
              <a:buChar char="§"/>
            </a:pPr>
            <a:r>
              <a:rPr lang="id-ID" sz="3200" b="1" dirty="0" smtClean="0"/>
              <a:t>Normal motors</a:t>
            </a:r>
          </a:p>
          <a:p>
            <a:pPr marL="971550" lvl="1" indent="-514350">
              <a:lnSpc>
                <a:spcPct val="150000"/>
              </a:lnSpc>
              <a:buFont typeface="Wingdings" panose="05000000000000000000" pitchFamily="2" charset="2"/>
              <a:buChar char="§"/>
            </a:pPr>
            <a:r>
              <a:rPr lang="id-ID" sz="3200" b="1" dirty="0" smtClean="0"/>
              <a:t>Servo Motors</a:t>
            </a:r>
          </a:p>
          <a:p>
            <a:pPr marL="514350" indent="-514350">
              <a:lnSpc>
                <a:spcPct val="150000"/>
              </a:lnSpc>
              <a:buAutoNum type="arabicPeriod"/>
            </a:pPr>
            <a:r>
              <a:rPr lang="id-ID" sz="3200" b="1" dirty="0" smtClean="0"/>
              <a:t>Actuators</a:t>
            </a:r>
            <a:endParaRPr lang="en-US" sz="3200" b="1" dirty="0" smtClean="0"/>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9862" y="107921"/>
            <a:ext cx="8196283" cy="584775"/>
          </a:xfrm>
          <a:prstGeom prst="rect">
            <a:avLst/>
          </a:prstGeom>
          <a:noFill/>
        </p:spPr>
        <p:txBody>
          <a:bodyPr wrap="square" rtlCol="0">
            <a:spAutoFit/>
          </a:bodyPr>
          <a:lstStyle/>
          <a:p>
            <a:r>
              <a:rPr lang="id-ID" sz="3200" b="1" dirty="0" smtClean="0"/>
              <a:t>Motion Concept</a:t>
            </a:r>
            <a:endParaRPr lang="en-US" sz="3200" b="1" dirty="0" smtClean="0"/>
          </a:p>
        </p:txBody>
      </p:sp>
    </p:spTree>
    <p:extLst>
      <p:ext uri="{BB962C8B-B14F-4D97-AF65-F5344CB8AC3E}">
        <p14:creationId xmlns:p14="http://schemas.microsoft.com/office/powerpoint/2010/main" val="31274677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4616" y="1268760"/>
            <a:ext cx="8196283" cy="5262979"/>
          </a:xfrm>
          <a:prstGeom prst="rect">
            <a:avLst/>
          </a:prstGeom>
          <a:noFill/>
        </p:spPr>
        <p:txBody>
          <a:bodyPr wrap="square" rtlCol="0">
            <a:spAutoFit/>
          </a:bodyPr>
          <a:lstStyle/>
          <a:p>
            <a:pPr>
              <a:lnSpc>
                <a:spcPct val="150000"/>
              </a:lnSpc>
            </a:pPr>
            <a:r>
              <a:rPr lang="id-ID" sz="3200" b="1" dirty="0" smtClean="0"/>
              <a:t>Why does it use DC motors?</a:t>
            </a:r>
          </a:p>
          <a:p>
            <a:pPr>
              <a:lnSpc>
                <a:spcPct val="150000"/>
              </a:lnSpc>
            </a:pPr>
            <a:r>
              <a:rPr lang="id-ID" sz="3200" b="1" dirty="0" smtClean="0"/>
              <a:t>Because most robots use battery as power source.</a:t>
            </a:r>
          </a:p>
          <a:p>
            <a:pPr>
              <a:lnSpc>
                <a:spcPct val="150000"/>
              </a:lnSpc>
            </a:pPr>
            <a:endParaRPr lang="id-ID" sz="3200" b="1" dirty="0"/>
          </a:p>
          <a:p>
            <a:pPr>
              <a:lnSpc>
                <a:spcPct val="150000"/>
              </a:lnSpc>
            </a:pPr>
            <a:r>
              <a:rPr lang="id-ID" sz="3200" b="1" dirty="0" smtClean="0"/>
              <a:t>Can a robot use AC motors?</a:t>
            </a:r>
          </a:p>
          <a:p>
            <a:pPr>
              <a:lnSpc>
                <a:spcPct val="150000"/>
              </a:lnSpc>
            </a:pPr>
            <a:r>
              <a:rPr lang="id-ID" sz="3200" b="1" dirty="0" smtClean="0"/>
              <a:t>It is rare, but yes it can by providing batteries and an inverter.</a:t>
            </a:r>
            <a:endParaRPr lang="en-US" sz="3200" b="1" dirty="0" smtClean="0"/>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9862" y="107921"/>
            <a:ext cx="8196283" cy="584775"/>
          </a:xfrm>
          <a:prstGeom prst="rect">
            <a:avLst/>
          </a:prstGeom>
          <a:noFill/>
        </p:spPr>
        <p:txBody>
          <a:bodyPr wrap="square" rtlCol="0">
            <a:spAutoFit/>
          </a:bodyPr>
          <a:lstStyle/>
          <a:p>
            <a:r>
              <a:rPr lang="id-ID" sz="3200" b="1" dirty="0" smtClean="0"/>
              <a:t>Motion Concept</a:t>
            </a:r>
            <a:endParaRPr lang="en-US" sz="3200" b="1" dirty="0" smtClean="0"/>
          </a:p>
        </p:txBody>
      </p:sp>
    </p:spTree>
    <p:extLst>
      <p:ext uri="{BB962C8B-B14F-4D97-AF65-F5344CB8AC3E}">
        <p14:creationId xmlns:p14="http://schemas.microsoft.com/office/powerpoint/2010/main" val="9981264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4616" y="1268760"/>
            <a:ext cx="8397864" cy="5262979"/>
          </a:xfrm>
          <a:prstGeom prst="rect">
            <a:avLst/>
          </a:prstGeom>
          <a:noFill/>
        </p:spPr>
        <p:txBody>
          <a:bodyPr wrap="square" rtlCol="0">
            <a:spAutoFit/>
          </a:bodyPr>
          <a:lstStyle/>
          <a:p>
            <a:pPr>
              <a:lnSpc>
                <a:spcPct val="150000"/>
              </a:lnSpc>
            </a:pPr>
            <a:r>
              <a:rPr lang="id-ID" sz="3200" b="1" dirty="0" smtClean="0"/>
              <a:t>What is an actuator?</a:t>
            </a:r>
          </a:p>
          <a:p>
            <a:pPr>
              <a:lnSpc>
                <a:spcPct val="150000"/>
              </a:lnSpc>
            </a:pPr>
            <a:r>
              <a:rPr lang="id-ID" sz="3200" b="1" dirty="0" smtClean="0"/>
              <a:t>Actuator is a component that converts electric current to non-rotating motion.</a:t>
            </a:r>
          </a:p>
          <a:p>
            <a:pPr>
              <a:lnSpc>
                <a:spcPct val="150000"/>
              </a:lnSpc>
            </a:pPr>
            <a:r>
              <a:rPr lang="id-ID" sz="3200" b="1" dirty="0" smtClean="0"/>
              <a:t>Mostly it is done using electromagnetic coils.</a:t>
            </a:r>
          </a:p>
          <a:p>
            <a:pPr>
              <a:lnSpc>
                <a:spcPct val="150000"/>
              </a:lnSpc>
            </a:pPr>
            <a:r>
              <a:rPr lang="id-ID" sz="3200" b="1" dirty="0" smtClean="0"/>
              <a:t>There can be many variants of this component.</a:t>
            </a:r>
            <a:endParaRPr lang="en-US" sz="3200" b="1" dirty="0" smtClean="0"/>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9862" y="107921"/>
            <a:ext cx="8196283" cy="584775"/>
          </a:xfrm>
          <a:prstGeom prst="rect">
            <a:avLst/>
          </a:prstGeom>
          <a:noFill/>
        </p:spPr>
        <p:txBody>
          <a:bodyPr wrap="square" rtlCol="0">
            <a:spAutoFit/>
          </a:bodyPr>
          <a:lstStyle/>
          <a:p>
            <a:r>
              <a:rPr lang="id-ID" sz="3200" b="1" dirty="0" smtClean="0"/>
              <a:t>Motion Concept</a:t>
            </a:r>
            <a:endParaRPr lang="en-US" sz="3200" b="1" dirty="0" smtClean="0"/>
          </a:p>
        </p:txBody>
      </p:sp>
    </p:spTree>
    <p:extLst>
      <p:ext uri="{BB962C8B-B14F-4D97-AF65-F5344CB8AC3E}">
        <p14:creationId xmlns:p14="http://schemas.microsoft.com/office/powerpoint/2010/main" val="2373135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99592" y="2132856"/>
            <a:ext cx="7632848" cy="1938992"/>
          </a:xfrm>
          <a:prstGeom prst="rect">
            <a:avLst/>
          </a:prstGeom>
          <a:noFill/>
        </p:spPr>
        <p:txBody>
          <a:bodyPr wrap="square" rtlCol="0">
            <a:spAutoFit/>
          </a:bodyPr>
          <a:lstStyle/>
          <a:p>
            <a:pPr algn="ctr">
              <a:lnSpc>
                <a:spcPct val="150000"/>
              </a:lnSpc>
            </a:pPr>
            <a:r>
              <a:rPr lang="id-ID" sz="4000" b="1" dirty="0" smtClean="0">
                <a:solidFill>
                  <a:srgbClr val="0000FF"/>
                </a:solidFill>
              </a:rPr>
              <a:t>Konsumsi Energi Listrik oleh Sebuah Sistem Digital</a:t>
            </a:r>
            <a:endParaRPr lang="id-ID" sz="4000" b="1" dirty="0" smtClean="0">
              <a:solidFill>
                <a:srgbClr val="0000FF"/>
              </a:solidFill>
            </a:endParaRPr>
          </a:p>
        </p:txBody>
      </p:sp>
    </p:spTree>
    <p:extLst>
      <p:ext uri="{BB962C8B-B14F-4D97-AF65-F5344CB8AC3E}">
        <p14:creationId xmlns:p14="http://schemas.microsoft.com/office/powerpoint/2010/main" val="27347562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0219" y="1065726"/>
            <a:ext cx="8386277" cy="4855432"/>
          </a:xfrm>
          <a:prstGeom prst="rect">
            <a:avLst/>
          </a:prstGeom>
          <a:noFill/>
        </p:spPr>
        <p:txBody>
          <a:bodyPr wrap="square" rtlCol="0">
            <a:spAutoFit/>
          </a:bodyPr>
          <a:lstStyle/>
          <a:p>
            <a:pPr marL="342900" indent="-342900">
              <a:lnSpc>
                <a:spcPct val="150000"/>
              </a:lnSpc>
              <a:buFont typeface="Wingdings" panose="05000000000000000000" pitchFamily="2" charset="2"/>
              <a:buChar char="q"/>
            </a:pPr>
            <a:r>
              <a:rPr lang="en-US" sz="1600" b="1" dirty="0" smtClean="0"/>
              <a:t>Property </a:t>
            </a:r>
            <a:r>
              <a:rPr lang="en-US" sz="1600" b="1" dirty="0" err="1" smtClean="0"/>
              <a:t>dan</a:t>
            </a:r>
            <a:r>
              <a:rPr lang="en-US" sz="1600" b="1" dirty="0" smtClean="0"/>
              <a:t> </a:t>
            </a:r>
            <a:r>
              <a:rPr lang="id-ID" sz="1600" b="1" dirty="0" smtClean="0"/>
              <a:t>Unit </a:t>
            </a:r>
            <a:r>
              <a:rPr lang="en-US" sz="1600" b="1" dirty="0" err="1" smtClean="0"/>
              <a:t>pada</a:t>
            </a:r>
            <a:r>
              <a:rPr lang="en-US" sz="1600" b="1" dirty="0" smtClean="0"/>
              <a:t> Sistem Digital </a:t>
            </a:r>
            <a:r>
              <a:rPr lang="en-US" sz="1600" b="1" dirty="0" err="1" smtClean="0"/>
              <a:t>serta</a:t>
            </a:r>
            <a:r>
              <a:rPr lang="en-US" sz="1600" b="1" dirty="0" smtClean="0"/>
              <a:t> </a:t>
            </a:r>
            <a:r>
              <a:rPr lang="en-US" sz="1600" b="1" dirty="0" err="1" smtClean="0"/>
              <a:t>hukum</a:t>
            </a:r>
            <a:r>
              <a:rPr lang="en-US" sz="1600" b="1" dirty="0" smtClean="0"/>
              <a:t> yang </a:t>
            </a:r>
            <a:r>
              <a:rPr lang="en-US" sz="1600" b="1" dirty="0" err="1" smtClean="0"/>
              <a:t>berlaku</a:t>
            </a:r>
            <a:r>
              <a:rPr lang="en-US" sz="1600" b="1" dirty="0" smtClean="0"/>
              <a:t>. </a:t>
            </a:r>
            <a:r>
              <a:rPr lang="id-ID" sz="1600" b="1" dirty="0" smtClean="0"/>
              <a:t>W </a:t>
            </a:r>
            <a:r>
              <a:rPr lang="id-ID" sz="1600" b="1" dirty="0"/>
              <a:t>= V I t</a:t>
            </a:r>
          </a:p>
          <a:p>
            <a:pPr marL="285750" indent="-285750">
              <a:lnSpc>
                <a:spcPct val="150000"/>
              </a:lnSpc>
              <a:buFont typeface="Wingdings" panose="05000000000000000000" pitchFamily="2" charset="2"/>
              <a:buChar char="q"/>
            </a:pPr>
            <a:endParaRPr lang="en-US" sz="1600" b="1" dirty="0" smtClean="0"/>
          </a:p>
          <a:p>
            <a:pPr marL="342900" indent="-342900">
              <a:lnSpc>
                <a:spcPct val="150000"/>
              </a:lnSpc>
              <a:buFont typeface="Wingdings" panose="05000000000000000000" pitchFamily="2" charset="2"/>
              <a:buChar char="q"/>
            </a:pPr>
            <a:r>
              <a:rPr lang="id-ID" sz="1600" b="1" dirty="0"/>
              <a:t>Hitungan tentang mAH pada baterai HP</a:t>
            </a:r>
          </a:p>
          <a:p>
            <a:pPr marL="800100" lvl="1" indent="-342900">
              <a:lnSpc>
                <a:spcPct val="150000"/>
              </a:lnSpc>
              <a:buFont typeface="Wingdings" panose="05000000000000000000" pitchFamily="2" charset="2"/>
              <a:buChar char="§"/>
            </a:pPr>
            <a:r>
              <a:rPr lang="id-ID" sz="1600" b="1" dirty="0" smtClean="0"/>
              <a:t>Efisiensi </a:t>
            </a:r>
            <a:r>
              <a:rPr lang="en-US" sz="1600" b="1" dirty="0" err="1" smtClean="0"/>
              <a:t>baterai</a:t>
            </a:r>
            <a:r>
              <a:rPr lang="id-ID" sz="1600" b="1" dirty="0" smtClean="0"/>
              <a:t> misalnya </a:t>
            </a:r>
            <a:r>
              <a:rPr lang="en-US" sz="1600" b="1" dirty="0" smtClean="0"/>
              <a:t>= </a:t>
            </a:r>
            <a:r>
              <a:rPr lang="id-ID" sz="1600" b="1" dirty="0" smtClean="0"/>
              <a:t>0,8</a:t>
            </a:r>
            <a:r>
              <a:rPr lang="en-US" sz="1600" b="1" dirty="0" smtClean="0"/>
              <a:t> (</a:t>
            </a:r>
            <a:r>
              <a:rPr lang="en-US" sz="1600" b="1" dirty="0" err="1" smtClean="0"/>
              <a:t>baru</a:t>
            </a:r>
            <a:r>
              <a:rPr lang="en-US" sz="1600" b="1" dirty="0" smtClean="0"/>
              <a:t>)</a:t>
            </a:r>
            <a:endParaRPr lang="id-ID" sz="1600" b="1" dirty="0" smtClean="0"/>
          </a:p>
          <a:p>
            <a:pPr marL="800100" lvl="1" indent="-342900">
              <a:lnSpc>
                <a:spcPct val="150000"/>
              </a:lnSpc>
              <a:buFont typeface="Wingdings" panose="05000000000000000000" pitchFamily="2" charset="2"/>
              <a:buChar char="§"/>
            </a:pPr>
            <a:r>
              <a:rPr lang="en-US" sz="1600" b="1" dirty="0"/>
              <a:t>S</a:t>
            </a:r>
            <a:r>
              <a:rPr lang="id-ID" sz="1600" b="1" dirty="0" smtClean="0"/>
              <a:t>etelah lama </a:t>
            </a:r>
            <a:r>
              <a:rPr lang="en-US" sz="1600" b="1" dirty="0" err="1" smtClean="0"/>
              <a:t>efisiensi</a:t>
            </a:r>
            <a:r>
              <a:rPr lang="en-US" sz="1600" b="1" dirty="0" smtClean="0"/>
              <a:t> </a:t>
            </a:r>
            <a:r>
              <a:rPr lang="id-ID" sz="1600" b="1" dirty="0" smtClean="0"/>
              <a:t>akan turun</a:t>
            </a:r>
            <a:r>
              <a:rPr lang="en-US" sz="1600" b="1" dirty="0" smtClean="0"/>
              <a:t>, </a:t>
            </a:r>
            <a:r>
              <a:rPr lang="en-US" sz="1600" b="1" dirty="0" err="1" smtClean="0"/>
              <a:t>misalnya</a:t>
            </a:r>
            <a:r>
              <a:rPr lang="id-ID" sz="1600" b="1" dirty="0" smtClean="0"/>
              <a:t> hingga 0,2 bahkan 0.</a:t>
            </a:r>
            <a:endParaRPr lang="en-US" sz="1600" b="1" dirty="0" smtClean="0"/>
          </a:p>
          <a:p>
            <a:pPr marL="285750" indent="-285750">
              <a:lnSpc>
                <a:spcPct val="150000"/>
              </a:lnSpc>
              <a:buFont typeface="Wingdings" panose="05000000000000000000" pitchFamily="2" charset="2"/>
              <a:buChar char="q"/>
            </a:pPr>
            <a:endParaRPr lang="en-US" sz="1600" b="1" dirty="0" smtClean="0"/>
          </a:p>
          <a:p>
            <a:pPr marL="285750" indent="-285750">
              <a:lnSpc>
                <a:spcPct val="150000"/>
              </a:lnSpc>
              <a:buFont typeface="Wingdings" panose="05000000000000000000" pitchFamily="2" charset="2"/>
              <a:buChar char="q"/>
            </a:pPr>
            <a:r>
              <a:rPr lang="en-US" sz="1600" b="1" dirty="0" err="1" smtClean="0"/>
              <a:t>Konsumsi</a:t>
            </a:r>
            <a:r>
              <a:rPr lang="en-US" sz="1600" b="1" dirty="0" smtClean="0"/>
              <a:t> Energi </a:t>
            </a:r>
            <a:r>
              <a:rPr lang="en-US" sz="1600" b="1" dirty="0" err="1" smtClean="0"/>
              <a:t>oleh</a:t>
            </a:r>
            <a:r>
              <a:rPr lang="en-US" sz="1600" b="1" dirty="0" smtClean="0"/>
              <a:t> Komputer</a:t>
            </a:r>
            <a:endParaRPr lang="id-ID" sz="1600" b="1" dirty="0" smtClean="0"/>
          </a:p>
          <a:p>
            <a:pPr marL="800100" lvl="1" indent="-342900">
              <a:lnSpc>
                <a:spcPct val="150000"/>
              </a:lnSpc>
              <a:buFont typeface="Wingdings" panose="05000000000000000000" pitchFamily="2" charset="2"/>
              <a:buChar char="§"/>
            </a:pPr>
            <a:r>
              <a:rPr lang="id-ID" sz="1600" b="1" dirty="0" smtClean="0"/>
              <a:t>Konsumsi arus ke motherboard ditentukan oleh keseluruhan jumlah transistor pada prosesor dan RAM</a:t>
            </a:r>
            <a:r>
              <a:rPr lang="en-US" sz="1600" b="1" dirty="0" smtClean="0"/>
              <a:t> </a:t>
            </a:r>
            <a:r>
              <a:rPr lang="en-US" sz="1600" b="1" dirty="0" err="1" smtClean="0"/>
              <a:t>dan</a:t>
            </a:r>
            <a:r>
              <a:rPr lang="en-US" sz="1600" b="1" dirty="0" smtClean="0"/>
              <a:t> </a:t>
            </a:r>
            <a:r>
              <a:rPr lang="en-US" sz="1600" b="1" dirty="0" err="1" smtClean="0"/>
              <a:t>teknologi</a:t>
            </a:r>
            <a:r>
              <a:rPr lang="en-US" sz="1600" b="1" dirty="0" smtClean="0"/>
              <a:t> transistor yang </a:t>
            </a:r>
            <a:r>
              <a:rPr lang="en-US" sz="1600" b="1" dirty="0" err="1" smtClean="0"/>
              <a:t>digunakan</a:t>
            </a:r>
            <a:r>
              <a:rPr lang="en-US" sz="1600" b="1" dirty="0" smtClean="0"/>
              <a:t>.</a:t>
            </a:r>
          </a:p>
          <a:p>
            <a:pPr marL="800100" lvl="1" indent="-342900">
              <a:lnSpc>
                <a:spcPct val="150000"/>
              </a:lnSpc>
              <a:buFont typeface="Wingdings" panose="05000000000000000000" pitchFamily="2" charset="2"/>
              <a:buChar char="§"/>
            </a:pPr>
            <a:endParaRPr lang="en-US" sz="1600" dirty="0"/>
          </a:p>
          <a:p>
            <a:pPr marL="800100" lvl="1" indent="-342900">
              <a:lnSpc>
                <a:spcPct val="150000"/>
              </a:lnSpc>
              <a:buFont typeface="Wingdings" panose="05000000000000000000" pitchFamily="2" charset="2"/>
              <a:buChar char="§"/>
            </a:pPr>
            <a:r>
              <a:rPr lang="en-US" sz="1600" b="1" dirty="0" err="1" smtClean="0"/>
              <a:t>Teknologi</a:t>
            </a:r>
            <a:r>
              <a:rPr lang="en-US" sz="1600" b="1" dirty="0" smtClean="0"/>
              <a:t> </a:t>
            </a:r>
            <a:r>
              <a:rPr lang="en-US" sz="1600" b="1" dirty="0" err="1" smtClean="0"/>
              <a:t>nano</a:t>
            </a:r>
            <a:r>
              <a:rPr lang="en-US" sz="1600" b="1" dirty="0" smtClean="0"/>
              <a:t>, </a:t>
            </a:r>
            <a:r>
              <a:rPr lang="en-US" sz="1600" b="1" dirty="0" err="1" smtClean="0"/>
              <a:t>apalagi</a:t>
            </a:r>
            <a:r>
              <a:rPr lang="en-US" sz="1600" b="1" dirty="0" smtClean="0"/>
              <a:t> dg </a:t>
            </a:r>
            <a:r>
              <a:rPr lang="en-US" sz="1600" b="1" dirty="0" err="1" smtClean="0"/>
              <a:t>varian</a:t>
            </a:r>
            <a:r>
              <a:rPr lang="en-US" sz="1600" b="1" dirty="0" smtClean="0"/>
              <a:t> “single electron transistor”, </a:t>
            </a:r>
            <a:r>
              <a:rPr lang="en-US" sz="1600" b="1" dirty="0" err="1" smtClean="0"/>
              <a:t>menghasilkan</a:t>
            </a:r>
            <a:r>
              <a:rPr lang="en-US" sz="1600" b="1" dirty="0" smtClean="0"/>
              <a:t> transistor </a:t>
            </a:r>
            <a:r>
              <a:rPr lang="en-US" sz="1600" b="1" dirty="0" err="1" smtClean="0"/>
              <a:t>dengan</a:t>
            </a:r>
            <a:r>
              <a:rPr lang="en-US" sz="1600" b="1" dirty="0" smtClean="0"/>
              <a:t> </a:t>
            </a:r>
            <a:r>
              <a:rPr lang="en-US" sz="1600" b="1" dirty="0" err="1" smtClean="0"/>
              <a:t>konsumsi</a:t>
            </a:r>
            <a:r>
              <a:rPr lang="en-US" sz="1600" b="1" dirty="0" smtClean="0"/>
              <a:t> </a:t>
            </a:r>
            <a:r>
              <a:rPr lang="en-US" sz="1600" b="1" dirty="0" err="1" smtClean="0"/>
              <a:t>arus</a:t>
            </a:r>
            <a:r>
              <a:rPr lang="en-US" sz="1600" b="1" dirty="0" smtClean="0"/>
              <a:t> </a:t>
            </a:r>
            <a:r>
              <a:rPr lang="en-US" sz="1600" b="1" dirty="0" err="1" smtClean="0"/>
              <a:t>amat</a:t>
            </a:r>
            <a:r>
              <a:rPr lang="en-US" sz="1600" b="1" dirty="0" smtClean="0"/>
              <a:t> </a:t>
            </a:r>
            <a:r>
              <a:rPr lang="en-US" sz="1600" b="1" dirty="0" err="1" smtClean="0"/>
              <a:t>sangat</a:t>
            </a:r>
            <a:r>
              <a:rPr lang="en-US" sz="1600" b="1" dirty="0" smtClean="0"/>
              <a:t> </a:t>
            </a:r>
            <a:r>
              <a:rPr lang="en-US" sz="1600" b="1" dirty="0" err="1" smtClean="0"/>
              <a:t>kecil</a:t>
            </a:r>
            <a:r>
              <a:rPr lang="en-US" sz="1600" b="1" dirty="0" smtClean="0"/>
              <a:t>. </a:t>
            </a:r>
            <a:r>
              <a:rPr lang="en-US" sz="1600" b="1" dirty="0" err="1" smtClean="0"/>
              <a:t>Berkat</a:t>
            </a:r>
            <a:r>
              <a:rPr lang="en-US" sz="1600" b="1" dirty="0" smtClean="0"/>
              <a:t> </a:t>
            </a:r>
            <a:r>
              <a:rPr lang="en-US" sz="1600" b="1" dirty="0" err="1" smtClean="0"/>
              <a:t>teknologi</a:t>
            </a:r>
            <a:r>
              <a:rPr lang="en-US" sz="1600" b="1" dirty="0" smtClean="0"/>
              <a:t> </a:t>
            </a:r>
            <a:r>
              <a:rPr lang="en-US" sz="1600" b="1" dirty="0" err="1" smtClean="0"/>
              <a:t>ini</a:t>
            </a:r>
            <a:r>
              <a:rPr lang="en-US" sz="1600" b="1" dirty="0" smtClean="0"/>
              <a:t>, </a:t>
            </a:r>
            <a:r>
              <a:rPr lang="en-US" sz="1600" b="1" dirty="0" err="1" smtClean="0"/>
              <a:t>prosesor-prosesor</a:t>
            </a:r>
            <a:r>
              <a:rPr lang="en-US" sz="1600" b="1" dirty="0" smtClean="0"/>
              <a:t> </a:t>
            </a:r>
            <a:r>
              <a:rPr lang="en-US" sz="1600" b="1" dirty="0" err="1" smtClean="0"/>
              <a:t>terbaru</a:t>
            </a:r>
            <a:r>
              <a:rPr lang="en-US" sz="1600" b="1" dirty="0" smtClean="0"/>
              <a:t> </a:t>
            </a:r>
            <a:r>
              <a:rPr lang="en-US" sz="1600" b="1" dirty="0" err="1" smtClean="0"/>
              <a:t>sangat</a:t>
            </a:r>
            <a:r>
              <a:rPr lang="en-US" sz="1600" b="1" dirty="0" smtClean="0"/>
              <a:t> </a:t>
            </a:r>
            <a:r>
              <a:rPr lang="en-US" sz="1600" b="1" dirty="0" err="1" smtClean="0"/>
              <a:t>hemat</a:t>
            </a:r>
            <a:r>
              <a:rPr lang="en-US" sz="1600" b="1" dirty="0" smtClean="0"/>
              <a:t> </a:t>
            </a:r>
            <a:r>
              <a:rPr lang="en-US" sz="1600" b="1" dirty="0" err="1" smtClean="0"/>
              <a:t>listrik</a:t>
            </a:r>
            <a:r>
              <a:rPr lang="en-US" sz="1600" b="1" dirty="0" smtClean="0"/>
              <a:t> </a:t>
            </a:r>
            <a:r>
              <a:rPr lang="en-US" sz="1600" b="1" dirty="0" err="1" smtClean="0"/>
              <a:t>dan</a:t>
            </a:r>
            <a:r>
              <a:rPr lang="en-US" sz="1600" b="1" dirty="0" smtClean="0"/>
              <a:t> </a:t>
            </a:r>
            <a:r>
              <a:rPr lang="en-US" sz="1600" b="1" dirty="0" err="1" smtClean="0"/>
              <a:t>tidak</a:t>
            </a:r>
            <a:r>
              <a:rPr lang="en-US" sz="1600" b="1" dirty="0" smtClean="0"/>
              <a:t> </a:t>
            </a:r>
            <a:r>
              <a:rPr lang="en-US" sz="1600" b="1" dirty="0" err="1" smtClean="0"/>
              <a:t>panas</a:t>
            </a:r>
            <a:r>
              <a:rPr lang="en-US" sz="1600" b="1" dirty="0" smtClean="0"/>
              <a:t>.</a:t>
            </a:r>
            <a:endParaRPr lang="id-ID" sz="1600" b="1" dirty="0" smtClean="0"/>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en-US" sz="3200" b="1" dirty="0" err="1" smtClean="0"/>
              <a:t>Konsumsi</a:t>
            </a:r>
            <a:r>
              <a:rPr lang="en-US" sz="3200" b="1" dirty="0" smtClean="0"/>
              <a:t> Energi </a:t>
            </a:r>
            <a:r>
              <a:rPr lang="en-US" sz="3200" b="1" dirty="0" err="1" smtClean="0"/>
              <a:t>oleh</a:t>
            </a:r>
            <a:r>
              <a:rPr lang="en-US" sz="3200" b="1" dirty="0" smtClean="0"/>
              <a:t> Sistem Digital</a:t>
            </a:r>
          </a:p>
        </p:txBody>
      </p:sp>
    </p:spTree>
    <p:extLst>
      <p:ext uri="{BB962C8B-B14F-4D97-AF65-F5344CB8AC3E}">
        <p14:creationId xmlns:p14="http://schemas.microsoft.com/office/powerpoint/2010/main" val="8881406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0219" y="1031458"/>
            <a:ext cx="8386277" cy="5632311"/>
          </a:xfrm>
          <a:prstGeom prst="rect">
            <a:avLst/>
          </a:prstGeom>
          <a:noFill/>
        </p:spPr>
        <p:txBody>
          <a:bodyPr wrap="square" rtlCol="0">
            <a:spAutoFit/>
          </a:bodyPr>
          <a:lstStyle/>
          <a:p>
            <a:pPr lvl="0">
              <a:lnSpc>
                <a:spcPct val="150000"/>
              </a:lnSpc>
            </a:pPr>
            <a:r>
              <a:rPr lang="en-US" b="1" dirty="0" err="1" smtClean="0"/>
              <a:t>Contoh</a:t>
            </a:r>
            <a:r>
              <a:rPr lang="en-US" b="1" dirty="0" smtClean="0"/>
              <a:t> </a:t>
            </a:r>
            <a:r>
              <a:rPr lang="en-US" b="1" dirty="0" err="1" smtClean="0"/>
              <a:t>Kasus</a:t>
            </a:r>
            <a:endParaRPr lang="en-US" dirty="0"/>
          </a:p>
          <a:p>
            <a:pPr lvl="0">
              <a:lnSpc>
                <a:spcPct val="150000"/>
              </a:lnSpc>
            </a:pPr>
            <a:r>
              <a:rPr lang="en-US" dirty="0" err="1" smtClean="0"/>
              <a:t>Sebuah</a:t>
            </a:r>
            <a:r>
              <a:rPr lang="en-US" dirty="0" smtClean="0"/>
              <a:t> laptop </a:t>
            </a:r>
            <a:r>
              <a:rPr lang="en-US" dirty="0" err="1"/>
              <a:t>berteknologi</a:t>
            </a:r>
            <a:r>
              <a:rPr lang="en-US" dirty="0"/>
              <a:t> </a:t>
            </a:r>
            <a:r>
              <a:rPr lang="en-US" dirty="0" err="1"/>
              <a:t>nano</a:t>
            </a:r>
            <a:r>
              <a:rPr lang="en-US" dirty="0"/>
              <a:t> </a:t>
            </a:r>
            <a:r>
              <a:rPr lang="en-US" dirty="0" err="1"/>
              <a:t>terbaru</a:t>
            </a:r>
            <a:r>
              <a:rPr lang="en-US" dirty="0"/>
              <a:t> </a:t>
            </a:r>
            <a:r>
              <a:rPr lang="en-US" dirty="0" err="1"/>
              <a:t>menggunakan</a:t>
            </a:r>
            <a:r>
              <a:rPr lang="en-US" dirty="0"/>
              <a:t> </a:t>
            </a:r>
            <a:r>
              <a:rPr lang="en-US" dirty="0" err="1"/>
              <a:t>sebuah</a:t>
            </a:r>
            <a:r>
              <a:rPr lang="en-US" dirty="0"/>
              <a:t> </a:t>
            </a:r>
            <a:r>
              <a:rPr lang="en-US" dirty="0" err="1"/>
              <a:t>prosesor</a:t>
            </a:r>
            <a:r>
              <a:rPr lang="en-US" dirty="0"/>
              <a:t> yang </a:t>
            </a:r>
            <a:r>
              <a:rPr lang="en-US" dirty="0" err="1"/>
              <a:t>memiliki</a:t>
            </a:r>
            <a:r>
              <a:rPr lang="en-US" dirty="0"/>
              <a:t> 2 </a:t>
            </a:r>
            <a:r>
              <a:rPr lang="en-US" dirty="0" err="1"/>
              <a:t>miliar</a:t>
            </a:r>
            <a:r>
              <a:rPr lang="en-US" dirty="0"/>
              <a:t> transistor </a:t>
            </a:r>
            <a:r>
              <a:rPr lang="en-US" dirty="0" err="1"/>
              <a:t>dan</a:t>
            </a:r>
            <a:r>
              <a:rPr lang="en-US" dirty="0"/>
              <a:t> 8GByte RAM, di mana </a:t>
            </a:r>
            <a:r>
              <a:rPr lang="en-US" dirty="0" err="1"/>
              <a:t>setiap</a:t>
            </a:r>
            <a:r>
              <a:rPr lang="en-US" dirty="0"/>
              <a:t> </a:t>
            </a:r>
            <a:r>
              <a:rPr lang="en-US" dirty="0" smtClean="0"/>
              <a:t>bit RAM </a:t>
            </a:r>
            <a:r>
              <a:rPr lang="en-US" dirty="0" err="1"/>
              <a:t>terdiri</a:t>
            </a:r>
            <a:r>
              <a:rPr lang="en-US" dirty="0"/>
              <a:t> </a:t>
            </a:r>
            <a:r>
              <a:rPr lang="en-US" dirty="0" err="1"/>
              <a:t>dari</a:t>
            </a:r>
            <a:r>
              <a:rPr lang="en-US" dirty="0"/>
              <a:t> 2</a:t>
            </a:r>
            <a:r>
              <a:rPr lang="en-US" dirty="0" smtClean="0"/>
              <a:t> </a:t>
            </a:r>
            <a:r>
              <a:rPr lang="en-US" dirty="0"/>
              <a:t>transistor.  </a:t>
            </a:r>
            <a:r>
              <a:rPr lang="en-US" dirty="0" err="1" smtClean="0"/>
              <a:t>Konsumsi</a:t>
            </a:r>
            <a:r>
              <a:rPr lang="en-US" dirty="0" smtClean="0"/>
              <a:t> </a:t>
            </a:r>
            <a:r>
              <a:rPr lang="en-US" dirty="0" err="1"/>
              <a:t>arus</a:t>
            </a:r>
            <a:r>
              <a:rPr lang="en-US" dirty="0"/>
              <a:t> </a:t>
            </a:r>
            <a:r>
              <a:rPr lang="en-US" dirty="0" err="1"/>
              <a:t>setiap</a:t>
            </a:r>
            <a:r>
              <a:rPr lang="en-US" dirty="0"/>
              <a:t> transistor </a:t>
            </a:r>
            <a:r>
              <a:rPr lang="en-US" dirty="0" err="1"/>
              <a:t>dengan</a:t>
            </a:r>
            <a:r>
              <a:rPr lang="en-US" dirty="0"/>
              <a:t> </a:t>
            </a:r>
            <a:r>
              <a:rPr lang="en-US" dirty="0" err="1"/>
              <a:t>teknologi</a:t>
            </a:r>
            <a:r>
              <a:rPr lang="en-US" dirty="0"/>
              <a:t> </a:t>
            </a:r>
            <a:r>
              <a:rPr lang="en-US" dirty="0" err="1"/>
              <a:t>terbaru</a:t>
            </a:r>
            <a:r>
              <a:rPr lang="en-US" dirty="0"/>
              <a:t> </a:t>
            </a:r>
            <a:r>
              <a:rPr lang="en-US" dirty="0" err="1"/>
              <a:t>ini</a:t>
            </a:r>
            <a:r>
              <a:rPr lang="en-US" dirty="0"/>
              <a:t> </a:t>
            </a:r>
            <a:r>
              <a:rPr lang="en-US" dirty="0" err="1"/>
              <a:t>adalah</a:t>
            </a:r>
            <a:r>
              <a:rPr lang="en-US" dirty="0"/>
              <a:t> 100pA (</a:t>
            </a:r>
            <a:r>
              <a:rPr lang="en-US" dirty="0" err="1"/>
              <a:t>pico</a:t>
            </a:r>
            <a:r>
              <a:rPr lang="en-US" dirty="0"/>
              <a:t> Ampere</a:t>
            </a:r>
            <a:r>
              <a:rPr lang="en-US" dirty="0" smtClean="0"/>
              <a:t>). </a:t>
            </a:r>
            <a:r>
              <a:rPr lang="en-US" dirty="0" err="1" smtClean="0"/>
              <a:t>Besarnya</a:t>
            </a:r>
            <a:r>
              <a:rPr lang="en-US" dirty="0" smtClean="0"/>
              <a:t> </a:t>
            </a:r>
            <a:r>
              <a:rPr lang="en-US" dirty="0" err="1" smtClean="0"/>
              <a:t>arus</a:t>
            </a:r>
            <a:r>
              <a:rPr lang="en-US" dirty="0" smtClean="0"/>
              <a:t> yang </a:t>
            </a:r>
            <a:r>
              <a:rPr lang="en-US" dirty="0" err="1" smtClean="0"/>
              <a:t>dikonsumsi</a:t>
            </a:r>
            <a:r>
              <a:rPr lang="en-US" dirty="0" smtClean="0"/>
              <a:t> </a:t>
            </a:r>
            <a:r>
              <a:rPr lang="en-US" dirty="0" err="1" smtClean="0"/>
              <a:t>oleh</a:t>
            </a:r>
            <a:r>
              <a:rPr lang="en-US" dirty="0" smtClean="0"/>
              <a:t> monitor </a:t>
            </a:r>
            <a:r>
              <a:rPr lang="en-US" dirty="0" err="1" smtClean="0"/>
              <a:t>pada</a:t>
            </a:r>
            <a:r>
              <a:rPr lang="en-US" dirty="0" smtClean="0"/>
              <a:t> brightness </a:t>
            </a:r>
            <a:r>
              <a:rPr lang="en-US" dirty="0" err="1" smtClean="0"/>
              <a:t>maksimal</a:t>
            </a:r>
            <a:r>
              <a:rPr lang="en-US" dirty="0" smtClean="0"/>
              <a:t> </a:t>
            </a:r>
            <a:r>
              <a:rPr lang="en-US" dirty="0" err="1" smtClean="0"/>
              <a:t>diketahui</a:t>
            </a:r>
            <a:r>
              <a:rPr lang="en-US" dirty="0" smtClean="0"/>
              <a:t> </a:t>
            </a:r>
            <a:r>
              <a:rPr lang="en-US" dirty="0" err="1" smtClean="0"/>
              <a:t>sebesar</a:t>
            </a:r>
            <a:r>
              <a:rPr lang="en-US" dirty="0" smtClean="0"/>
              <a:t> 1A </a:t>
            </a:r>
            <a:r>
              <a:rPr lang="en-US" dirty="0" err="1" smtClean="0"/>
              <a:t>sedangkan</a:t>
            </a:r>
            <a:r>
              <a:rPr lang="en-US" dirty="0" smtClean="0"/>
              <a:t> </a:t>
            </a:r>
            <a:r>
              <a:rPr lang="en-US" dirty="0" err="1" smtClean="0"/>
              <a:t>besarnya</a:t>
            </a:r>
            <a:r>
              <a:rPr lang="en-US" dirty="0" smtClean="0"/>
              <a:t> </a:t>
            </a:r>
            <a:r>
              <a:rPr lang="en-US" dirty="0" err="1" smtClean="0"/>
              <a:t>arus</a:t>
            </a:r>
            <a:r>
              <a:rPr lang="en-US" dirty="0" smtClean="0"/>
              <a:t> yang </a:t>
            </a:r>
            <a:r>
              <a:rPr lang="en-US" dirty="0" err="1" smtClean="0"/>
              <a:t>dikonsumsi</a:t>
            </a:r>
            <a:r>
              <a:rPr lang="en-US" dirty="0" smtClean="0"/>
              <a:t> HDD, keyboard, touchpad, mouse, </a:t>
            </a:r>
            <a:r>
              <a:rPr lang="en-US" dirty="0" err="1" smtClean="0"/>
              <a:t>modul</a:t>
            </a:r>
            <a:r>
              <a:rPr lang="en-US" dirty="0" smtClean="0"/>
              <a:t> video, </a:t>
            </a:r>
            <a:r>
              <a:rPr lang="en-US" dirty="0" err="1" smtClean="0"/>
              <a:t>modul</a:t>
            </a:r>
            <a:r>
              <a:rPr lang="en-US" dirty="0" smtClean="0"/>
              <a:t> audio, </a:t>
            </a:r>
            <a:r>
              <a:rPr lang="en-US" dirty="0" err="1" smtClean="0"/>
              <a:t>modul</a:t>
            </a:r>
            <a:r>
              <a:rPr lang="en-US" dirty="0" smtClean="0"/>
              <a:t> LAN, </a:t>
            </a:r>
            <a:r>
              <a:rPr lang="en-US" dirty="0" err="1" smtClean="0"/>
              <a:t>modul</a:t>
            </a:r>
            <a:r>
              <a:rPr lang="en-US" dirty="0" smtClean="0"/>
              <a:t> Wi-Fi, </a:t>
            </a:r>
            <a:r>
              <a:rPr lang="en-US" dirty="0" err="1" smtClean="0"/>
              <a:t>modul</a:t>
            </a:r>
            <a:r>
              <a:rPr lang="en-US" dirty="0" smtClean="0"/>
              <a:t> Bluetooth, </a:t>
            </a:r>
            <a:r>
              <a:rPr lang="en-US" dirty="0" err="1" smtClean="0"/>
              <a:t>dll</a:t>
            </a:r>
            <a:r>
              <a:rPr lang="en-US" dirty="0" smtClean="0"/>
              <a:t> </a:t>
            </a:r>
            <a:r>
              <a:rPr lang="en-US" dirty="0" err="1" smtClean="0"/>
              <a:t>diketahui</a:t>
            </a:r>
            <a:r>
              <a:rPr lang="en-US" dirty="0" smtClean="0"/>
              <a:t> </a:t>
            </a:r>
            <a:r>
              <a:rPr lang="en-US" dirty="0" err="1" smtClean="0"/>
              <a:t>sebesar</a:t>
            </a:r>
            <a:r>
              <a:rPr lang="en-US" dirty="0" smtClean="0"/>
              <a:t>  1,5 A. </a:t>
            </a:r>
          </a:p>
          <a:p>
            <a:pPr lvl="0">
              <a:lnSpc>
                <a:spcPct val="150000"/>
              </a:lnSpc>
            </a:pPr>
            <a:r>
              <a:rPr lang="en-US" dirty="0" smtClean="0"/>
              <a:t>a..</a:t>
            </a:r>
            <a:r>
              <a:rPr lang="en-US" dirty="0" err="1" smtClean="0"/>
              <a:t>Berapa</a:t>
            </a:r>
            <a:r>
              <a:rPr lang="en-US" dirty="0" smtClean="0"/>
              <a:t> </a:t>
            </a:r>
            <a:r>
              <a:rPr lang="en-US" dirty="0" err="1" smtClean="0"/>
              <a:t>kah</a:t>
            </a:r>
            <a:r>
              <a:rPr lang="en-US" dirty="0" smtClean="0"/>
              <a:t> </a:t>
            </a:r>
            <a:r>
              <a:rPr lang="en-US" dirty="0" err="1" smtClean="0"/>
              <a:t>besarnya</a:t>
            </a:r>
            <a:r>
              <a:rPr lang="en-US" dirty="0" smtClean="0"/>
              <a:t> </a:t>
            </a:r>
            <a:r>
              <a:rPr lang="en-US" dirty="0" err="1"/>
              <a:t>arus</a:t>
            </a:r>
            <a:r>
              <a:rPr lang="en-US" dirty="0"/>
              <a:t> yang </a:t>
            </a:r>
            <a:r>
              <a:rPr lang="en-US" dirty="0" err="1"/>
              <a:t>mengalir</a:t>
            </a:r>
            <a:r>
              <a:rPr lang="en-US" dirty="0"/>
              <a:t> </a:t>
            </a:r>
            <a:r>
              <a:rPr lang="en-US" dirty="0" err="1"/>
              <a:t>ke</a:t>
            </a:r>
            <a:r>
              <a:rPr lang="en-US" dirty="0"/>
              <a:t> motherboard? </a:t>
            </a:r>
          </a:p>
          <a:p>
            <a:pPr>
              <a:lnSpc>
                <a:spcPct val="150000"/>
              </a:lnSpc>
            </a:pPr>
            <a:r>
              <a:rPr lang="en-US" dirty="0" smtClean="0"/>
              <a:t>b. </a:t>
            </a:r>
            <a:r>
              <a:rPr lang="en-US" dirty="0" err="1" smtClean="0"/>
              <a:t>Berapakah</a:t>
            </a:r>
            <a:r>
              <a:rPr lang="en-US" dirty="0" smtClean="0"/>
              <a:t> </a:t>
            </a:r>
            <a:r>
              <a:rPr lang="en-US" dirty="0" err="1" smtClean="0"/>
              <a:t>besarnya</a:t>
            </a:r>
            <a:r>
              <a:rPr lang="en-US" dirty="0" smtClean="0"/>
              <a:t> </a:t>
            </a:r>
            <a:r>
              <a:rPr lang="en-US" dirty="0" err="1"/>
              <a:t>daya</a:t>
            </a:r>
            <a:r>
              <a:rPr lang="en-US" dirty="0"/>
              <a:t> yang </a:t>
            </a:r>
            <a:r>
              <a:rPr lang="en-US" dirty="0" err="1"/>
              <a:t>dikonsumsi</a:t>
            </a:r>
            <a:r>
              <a:rPr lang="en-US" dirty="0"/>
              <a:t> </a:t>
            </a:r>
            <a:r>
              <a:rPr lang="en-US" dirty="0" smtClean="0"/>
              <a:t>motherboard? </a:t>
            </a:r>
          </a:p>
          <a:p>
            <a:endParaRPr lang="en-US" dirty="0" smtClean="0"/>
          </a:p>
          <a:p>
            <a:r>
              <a:rPr lang="en-US" dirty="0" err="1" smtClean="0"/>
              <a:t>Catatan</a:t>
            </a:r>
            <a:r>
              <a:rPr lang="en-US" dirty="0" smtClean="0"/>
              <a:t>:</a:t>
            </a:r>
          </a:p>
          <a:p>
            <a:r>
              <a:rPr lang="en-US" dirty="0" err="1" smtClean="0"/>
              <a:t>Pada</a:t>
            </a:r>
            <a:r>
              <a:rPr lang="en-US" dirty="0" smtClean="0"/>
              <a:t> </a:t>
            </a:r>
            <a:r>
              <a:rPr lang="en-US" dirty="0" err="1" smtClean="0"/>
              <a:t>perancangan</a:t>
            </a:r>
            <a:r>
              <a:rPr lang="en-US" dirty="0" smtClean="0"/>
              <a:t> chip </a:t>
            </a:r>
            <a:r>
              <a:rPr lang="en-US" dirty="0" err="1" smtClean="0"/>
              <a:t>uP</a:t>
            </a:r>
            <a:r>
              <a:rPr lang="en-US" dirty="0" smtClean="0"/>
              <a:t> </a:t>
            </a:r>
            <a:r>
              <a:rPr lang="en-US" dirty="0" err="1" smtClean="0"/>
              <a:t>dan</a:t>
            </a:r>
            <a:r>
              <a:rPr lang="en-US" dirty="0" smtClean="0"/>
              <a:t> RAM </a:t>
            </a:r>
            <a:r>
              <a:rPr lang="en-US" dirty="0" err="1" smtClean="0"/>
              <a:t>dua</a:t>
            </a:r>
            <a:r>
              <a:rPr lang="en-US" dirty="0" smtClean="0"/>
              <a:t> </a:t>
            </a:r>
            <a:r>
              <a:rPr lang="en-US" dirty="0" err="1" smtClean="0"/>
              <a:t>buah</a:t>
            </a:r>
            <a:r>
              <a:rPr lang="en-US" dirty="0" smtClean="0"/>
              <a:t> transistor </a:t>
            </a:r>
            <a:r>
              <a:rPr lang="en-US" dirty="0" err="1" smtClean="0"/>
              <a:t>berpasangan</a:t>
            </a:r>
            <a:r>
              <a:rPr lang="en-US" dirty="0" smtClean="0"/>
              <a:t>, </a:t>
            </a:r>
            <a:r>
              <a:rPr lang="en-US" dirty="0" err="1" smtClean="0"/>
              <a:t>bekerja</a:t>
            </a:r>
            <a:r>
              <a:rPr lang="en-US" dirty="0" smtClean="0"/>
              <a:t> </a:t>
            </a:r>
            <a:r>
              <a:rPr lang="en-US" dirty="0" err="1" smtClean="0"/>
              <a:t>bergantian</a:t>
            </a:r>
            <a:r>
              <a:rPr lang="en-US" dirty="0" smtClean="0"/>
              <a:t> </a:t>
            </a:r>
            <a:r>
              <a:rPr lang="en-US" dirty="0" err="1" smtClean="0"/>
              <a:t>sehingga</a:t>
            </a:r>
            <a:r>
              <a:rPr lang="en-US" dirty="0" smtClean="0"/>
              <a:t> </a:t>
            </a:r>
            <a:r>
              <a:rPr lang="en-US" dirty="0" err="1" smtClean="0"/>
              <a:t>pada</a:t>
            </a:r>
            <a:r>
              <a:rPr lang="en-US" dirty="0" smtClean="0"/>
              <a:t> </a:t>
            </a:r>
            <a:r>
              <a:rPr lang="en-US" dirty="0" err="1" smtClean="0"/>
              <a:t>setiap</a:t>
            </a:r>
            <a:r>
              <a:rPr lang="en-US" dirty="0" smtClean="0"/>
              <a:t> </a:t>
            </a:r>
            <a:r>
              <a:rPr lang="en-US" dirty="0" err="1" smtClean="0"/>
              <a:t>saat</a:t>
            </a:r>
            <a:r>
              <a:rPr lang="en-US" dirty="0" smtClean="0"/>
              <a:t> </a:t>
            </a:r>
            <a:r>
              <a:rPr lang="en-US" dirty="0" err="1" smtClean="0"/>
              <a:t>hanya</a:t>
            </a:r>
            <a:r>
              <a:rPr lang="en-US" dirty="0" smtClean="0"/>
              <a:t> </a:t>
            </a:r>
            <a:r>
              <a:rPr lang="en-US" dirty="0" err="1" smtClean="0"/>
              <a:t>salah</a:t>
            </a:r>
            <a:r>
              <a:rPr lang="en-US" dirty="0" smtClean="0"/>
              <a:t> </a:t>
            </a:r>
            <a:r>
              <a:rPr lang="en-US" dirty="0" err="1" smtClean="0"/>
              <a:t>satu</a:t>
            </a:r>
            <a:r>
              <a:rPr lang="en-US" dirty="0" smtClean="0"/>
              <a:t> yang </a:t>
            </a:r>
            <a:r>
              <a:rPr lang="en-US" dirty="0" err="1" smtClean="0"/>
              <a:t>dari</a:t>
            </a:r>
            <a:r>
              <a:rPr lang="en-US" dirty="0" smtClean="0"/>
              <a:t> </a:t>
            </a:r>
            <a:r>
              <a:rPr lang="en-US" dirty="0" err="1" smtClean="0"/>
              <a:t>keduanya</a:t>
            </a:r>
            <a:r>
              <a:rPr lang="en-US" dirty="0" smtClean="0"/>
              <a:t> yang </a:t>
            </a:r>
            <a:r>
              <a:rPr lang="en-US" dirty="0" err="1" smtClean="0"/>
              <a:t>aktif</a:t>
            </a:r>
            <a:r>
              <a:rPr lang="en-US" dirty="0" smtClean="0"/>
              <a:t>. </a:t>
            </a:r>
            <a:endParaRPr lang="en-US" dirty="0"/>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en-US" sz="3200" b="1" dirty="0" err="1" smtClean="0"/>
              <a:t>Konsumsi</a:t>
            </a:r>
            <a:r>
              <a:rPr lang="en-US" sz="3200" b="1" dirty="0" smtClean="0"/>
              <a:t> Energi </a:t>
            </a:r>
            <a:r>
              <a:rPr lang="en-US" sz="3200" b="1" dirty="0" err="1" smtClean="0"/>
              <a:t>oleh</a:t>
            </a:r>
            <a:r>
              <a:rPr lang="en-US" sz="3200" b="1" dirty="0" smtClean="0"/>
              <a:t> Sistem Digital</a:t>
            </a:r>
          </a:p>
        </p:txBody>
      </p:sp>
    </p:spTree>
    <p:extLst>
      <p:ext uri="{BB962C8B-B14F-4D97-AF65-F5344CB8AC3E}">
        <p14:creationId xmlns:p14="http://schemas.microsoft.com/office/powerpoint/2010/main" val="3035956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0219" y="1330890"/>
            <a:ext cx="8196283" cy="4524315"/>
          </a:xfrm>
          <a:prstGeom prst="rect">
            <a:avLst/>
          </a:prstGeom>
          <a:noFill/>
        </p:spPr>
        <p:txBody>
          <a:bodyPr wrap="square" rtlCol="0">
            <a:spAutoFit/>
          </a:bodyPr>
          <a:lstStyle/>
          <a:p>
            <a:pPr>
              <a:lnSpc>
                <a:spcPct val="150000"/>
              </a:lnSpc>
            </a:pPr>
            <a:r>
              <a:rPr lang="id-ID" sz="2400" b="1" dirty="0" smtClean="0"/>
              <a:t>Jadi apakah definisi Digital Systems, IT dan IS?</a:t>
            </a:r>
          </a:p>
          <a:p>
            <a:pPr>
              <a:lnSpc>
                <a:spcPct val="150000"/>
              </a:lnSpc>
            </a:pPr>
            <a:endParaRPr lang="id-ID" sz="2400" b="1" dirty="0"/>
          </a:p>
          <a:p>
            <a:pPr>
              <a:lnSpc>
                <a:spcPct val="150000"/>
              </a:lnSpc>
            </a:pPr>
            <a:r>
              <a:rPr lang="id-ID" sz="2400" b="1" dirty="0" smtClean="0"/>
              <a:t>Unfortunately, definisi tentang ketiga bidang besar ini beragam, tergantung siapa yang mendefinisikan dan dari sudut pandang mana.</a:t>
            </a:r>
          </a:p>
          <a:p>
            <a:pPr>
              <a:lnSpc>
                <a:spcPct val="150000"/>
              </a:lnSpc>
            </a:pPr>
            <a:endParaRPr lang="id-ID" sz="2400" b="1" dirty="0"/>
          </a:p>
          <a:p>
            <a:pPr>
              <a:lnSpc>
                <a:spcPct val="150000"/>
              </a:lnSpc>
            </a:pPr>
            <a:r>
              <a:rPr lang="id-ID" sz="2400" b="1" dirty="0" smtClean="0"/>
              <a:t>Namun bisa dibuat bagan umum berdasarkan sejarah perkembangan dan area terapannya pada hari ini.</a:t>
            </a:r>
            <a:endParaRPr lang="en-US" sz="2400" b="1" dirty="0" smtClean="0"/>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id-ID" sz="3200" b="1" dirty="0" smtClean="0"/>
              <a:t>Digital Systems, IT dan IS</a:t>
            </a:r>
            <a:endParaRPr lang="en-US" sz="3200" b="1" dirty="0" smtClean="0"/>
          </a:p>
        </p:txBody>
      </p:sp>
    </p:spTree>
    <p:extLst>
      <p:ext uri="{BB962C8B-B14F-4D97-AF65-F5344CB8AC3E}">
        <p14:creationId xmlns:p14="http://schemas.microsoft.com/office/powerpoint/2010/main" val="23667141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9862" y="251937"/>
            <a:ext cx="8526634" cy="584775"/>
          </a:xfrm>
          <a:prstGeom prst="rect">
            <a:avLst/>
          </a:prstGeom>
          <a:noFill/>
        </p:spPr>
        <p:txBody>
          <a:bodyPr wrap="square" rtlCol="0">
            <a:spAutoFit/>
          </a:bodyPr>
          <a:lstStyle/>
          <a:p>
            <a:r>
              <a:rPr lang="id-ID" sz="3200" b="1" dirty="0" smtClean="0">
                <a:solidFill>
                  <a:prstClr val="black"/>
                </a:solidFill>
              </a:rPr>
              <a:t>Daftar Pustaka</a:t>
            </a:r>
            <a:endParaRPr lang="en-US" sz="3200" b="1" dirty="0" smtClean="0">
              <a:solidFill>
                <a:prstClr val="black"/>
              </a:solidFill>
            </a:endParaRPr>
          </a:p>
        </p:txBody>
      </p:sp>
      <p:sp>
        <p:nvSpPr>
          <p:cNvPr id="8" name="TextBox 7"/>
          <p:cNvSpPr txBox="1"/>
          <p:nvPr/>
        </p:nvSpPr>
        <p:spPr>
          <a:xfrm>
            <a:off x="467544" y="1236787"/>
            <a:ext cx="8496944" cy="3017236"/>
          </a:xfrm>
          <a:prstGeom prst="rect">
            <a:avLst/>
          </a:prstGeom>
          <a:noFill/>
        </p:spPr>
        <p:txBody>
          <a:bodyPr wrap="square" rtlCol="0">
            <a:spAutoFit/>
          </a:bodyPr>
          <a:lstStyle/>
          <a:p>
            <a:r>
              <a:rPr lang="id-ID" dirty="0" smtClean="0">
                <a:solidFill>
                  <a:prstClr val="black"/>
                </a:solidFill>
              </a:rPr>
              <a:t>Daftar Pustaka</a:t>
            </a:r>
          </a:p>
          <a:p>
            <a:endParaRPr lang="id-ID" dirty="0">
              <a:solidFill>
                <a:prstClr val="black"/>
              </a:solidFill>
            </a:endParaRPr>
          </a:p>
          <a:p>
            <a:pPr>
              <a:lnSpc>
                <a:spcPct val="107000"/>
              </a:lnSpc>
              <a:spcAft>
                <a:spcPts val="0"/>
              </a:spcAft>
            </a:pPr>
            <a:r>
              <a:rPr lang="id-ID" dirty="0" smtClean="0"/>
              <a:t>[1] R. J. </a:t>
            </a:r>
            <a:r>
              <a:rPr lang="de-DE" dirty="0" err="1" smtClean="0"/>
              <a:t>Tocci</a:t>
            </a:r>
            <a:r>
              <a:rPr lang="id-ID" dirty="0" smtClean="0"/>
              <a:t> and</a:t>
            </a:r>
            <a:r>
              <a:rPr lang="de-DE" dirty="0" smtClean="0"/>
              <a:t> </a:t>
            </a:r>
            <a:r>
              <a:rPr lang="id-ID" dirty="0" smtClean="0"/>
              <a:t>N. S. Widmer,</a:t>
            </a:r>
            <a:r>
              <a:rPr lang="id-ID" dirty="0"/>
              <a:t> </a:t>
            </a:r>
            <a:r>
              <a:rPr lang="de-DE" i="1" dirty="0" smtClean="0"/>
              <a:t>Digital </a:t>
            </a:r>
            <a:r>
              <a:rPr lang="de-DE" i="1" dirty="0"/>
              <a:t>S</a:t>
            </a:r>
            <a:r>
              <a:rPr lang="de-DE" i="1" dirty="0" smtClean="0"/>
              <a:t>ystems</a:t>
            </a:r>
            <a:r>
              <a:rPr lang="de-DE" i="1" dirty="0"/>
              <a:t>: principles and </a:t>
            </a:r>
            <a:r>
              <a:rPr lang="de-DE" i="1" dirty="0" smtClean="0"/>
              <a:t>applications</a:t>
            </a:r>
            <a:r>
              <a:rPr lang="id-ID" dirty="0" smtClean="0"/>
              <a:t>,</a:t>
            </a:r>
            <a:r>
              <a:rPr lang="de-DE" dirty="0" smtClean="0"/>
              <a:t> </a:t>
            </a:r>
            <a:r>
              <a:rPr lang="id-ID" dirty="0"/>
              <a:t>8th</a:t>
            </a:r>
            <a:r>
              <a:rPr lang="de-DE" dirty="0"/>
              <a:t> </a:t>
            </a:r>
            <a:r>
              <a:rPr lang="de-DE" dirty="0" err="1"/>
              <a:t>ed</a:t>
            </a:r>
            <a:r>
              <a:rPr lang="de-DE" dirty="0"/>
              <a:t>. </a:t>
            </a:r>
            <a:endParaRPr lang="id-ID" dirty="0" smtClean="0"/>
          </a:p>
          <a:p>
            <a:pPr>
              <a:lnSpc>
                <a:spcPct val="107000"/>
              </a:lnSpc>
              <a:spcAft>
                <a:spcPts val="0"/>
              </a:spcAft>
            </a:pPr>
            <a:r>
              <a:rPr lang="id-ID" dirty="0"/>
              <a:t> </a:t>
            </a:r>
            <a:r>
              <a:rPr lang="id-ID" dirty="0" smtClean="0"/>
              <a:t>    </a:t>
            </a:r>
            <a:r>
              <a:rPr lang="de-DE" dirty="0" smtClean="0"/>
              <a:t>N</a:t>
            </a:r>
            <a:r>
              <a:rPr lang="id-ID" dirty="0"/>
              <a:t>ew Jersey</a:t>
            </a:r>
            <a:r>
              <a:rPr lang="de-DE" dirty="0" smtClean="0"/>
              <a:t>:</a:t>
            </a:r>
            <a:r>
              <a:rPr lang="id-ID" dirty="0" smtClean="0"/>
              <a:t> P</a:t>
            </a:r>
            <a:r>
              <a:rPr lang="de-DE" dirty="0" err="1" smtClean="0"/>
              <a:t>rentice</a:t>
            </a:r>
            <a:r>
              <a:rPr lang="de-DE" dirty="0" smtClean="0"/>
              <a:t>-Hall</a:t>
            </a:r>
            <a:r>
              <a:rPr lang="de-DE" dirty="0"/>
              <a:t>, </a:t>
            </a:r>
            <a:r>
              <a:rPr lang="id-ID" dirty="0"/>
              <a:t>2001</a:t>
            </a:r>
            <a:r>
              <a:rPr lang="de-DE" dirty="0" smtClean="0"/>
              <a:t>.</a:t>
            </a:r>
            <a:endParaRPr lang="id-ID" dirty="0" smtClean="0"/>
          </a:p>
          <a:p>
            <a:pPr>
              <a:lnSpc>
                <a:spcPct val="107000"/>
              </a:lnSpc>
              <a:spcAft>
                <a:spcPts val="0"/>
              </a:spcAft>
            </a:pPr>
            <a:endParaRPr lang="id-ID" dirty="0" smtClean="0"/>
          </a:p>
          <a:p>
            <a:pPr>
              <a:lnSpc>
                <a:spcPct val="107000"/>
              </a:lnSpc>
              <a:spcAft>
                <a:spcPts val="0"/>
              </a:spcAft>
            </a:pPr>
            <a:r>
              <a:rPr lang="id-ID" dirty="0" smtClean="0"/>
              <a:t>[2] A.K. </a:t>
            </a:r>
            <a:r>
              <a:rPr lang="de-DE" dirty="0" err="1" smtClean="0"/>
              <a:t>Maini</a:t>
            </a:r>
            <a:r>
              <a:rPr lang="de-DE" dirty="0" smtClean="0"/>
              <a:t>,</a:t>
            </a:r>
            <a:r>
              <a:rPr lang="id-ID" dirty="0"/>
              <a:t> </a:t>
            </a:r>
            <a:r>
              <a:rPr lang="de-DE" i="1" dirty="0" smtClean="0"/>
              <a:t>Digital </a:t>
            </a:r>
            <a:r>
              <a:rPr lang="de-DE" i="1" dirty="0"/>
              <a:t>E</a:t>
            </a:r>
            <a:r>
              <a:rPr lang="de-DE" i="1" dirty="0" smtClean="0"/>
              <a:t>lectronics</a:t>
            </a:r>
            <a:r>
              <a:rPr lang="de-DE" i="1" dirty="0"/>
              <a:t>: principles, devices and applications.</a:t>
            </a:r>
            <a:r>
              <a:rPr lang="de-DE" dirty="0"/>
              <a:t> New York: </a:t>
            </a:r>
            <a:endParaRPr lang="id-ID" dirty="0" smtClean="0"/>
          </a:p>
          <a:p>
            <a:pPr>
              <a:lnSpc>
                <a:spcPct val="107000"/>
              </a:lnSpc>
              <a:spcAft>
                <a:spcPts val="0"/>
              </a:spcAft>
            </a:pPr>
            <a:r>
              <a:rPr lang="id-ID" dirty="0"/>
              <a:t> </a:t>
            </a:r>
            <a:r>
              <a:rPr lang="id-ID" dirty="0" smtClean="0"/>
              <a:t>    </a:t>
            </a:r>
            <a:r>
              <a:rPr lang="de-DE" dirty="0" smtClean="0"/>
              <a:t>John </a:t>
            </a:r>
            <a:r>
              <a:rPr lang="de-DE" dirty="0" err="1"/>
              <a:t>Wiley</a:t>
            </a:r>
            <a:r>
              <a:rPr lang="de-DE" dirty="0"/>
              <a:t> &amp; </a:t>
            </a:r>
            <a:r>
              <a:rPr lang="de-DE" dirty="0" err="1"/>
              <a:t>Sons</a:t>
            </a:r>
            <a:r>
              <a:rPr lang="de-DE" dirty="0"/>
              <a:t>, 2007</a:t>
            </a:r>
            <a:r>
              <a:rPr lang="de-DE" dirty="0" smtClean="0"/>
              <a:t>.</a:t>
            </a:r>
            <a:endParaRPr lang="id-ID" dirty="0" smtClean="0"/>
          </a:p>
          <a:p>
            <a:pPr>
              <a:lnSpc>
                <a:spcPct val="107000"/>
              </a:lnSpc>
              <a:spcAft>
                <a:spcPts val="0"/>
              </a:spcAft>
            </a:pPr>
            <a:endParaRPr lang="id-ID" dirty="0" smtClean="0">
              <a:ea typeface="Calibri" panose="020F0502020204030204" pitchFamily="34" charset="0"/>
              <a:cs typeface="Times New Roman" panose="02020603050405020304" pitchFamily="18" charset="0"/>
            </a:endParaRPr>
          </a:p>
          <a:p>
            <a:pPr>
              <a:lnSpc>
                <a:spcPct val="107000"/>
              </a:lnSpc>
              <a:spcAft>
                <a:spcPts val="0"/>
              </a:spcAft>
            </a:pPr>
            <a:r>
              <a:rPr lang="id-ID" dirty="0" smtClean="0">
                <a:ea typeface="Calibri" panose="020F0502020204030204" pitchFamily="34" charset="0"/>
                <a:cs typeface="Times New Roman" panose="02020603050405020304" pitchFamily="18" charset="0"/>
              </a:rPr>
              <a:t>[3] M. M. Mano and C. R. Kime, Logic and Computer Fundamentals, 4th ed. New </a:t>
            </a:r>
          </a:p>
          <a:p>
            <a:pPr>
              <a:lnSpc>
                <a:spcPct val="107000"/>
              </a:lnSpc>
              <a:spcAft>
                <a:spcPts val="0"/>
              </a:spcAft>
            </a:pPr>
            <a:r>
              <a:rPr lang="id-ID" dirty="0">
                <a:ea typeface="Calibri" panose="020F0502020204030204" pitchFamily="34" charset="0"/>
                <a:cs typeface="Times New Roman" panose="02020603050405020304" pitchFamily="18" charset="0"/>
              </a:rPr>
              <a:t> </a:t>
            </a:r>
            <a:r>
              <a:rPr lang="id-ID" dirty="0" smtClean="0">
                <a:ea typeface="Calibri" panose="020F0502020204030204" pitchFamily="34" charset="0"/>
                <a:cs typeface="Times New Roman" panose="02020603050405020304" pitchFamily="18" charset="0"/>
              </a:rPr>
              <a:t>    Jersey: Pearson Prentice Hall, 2008.</a:t>
            </a:r>
            <a:endParaRPr lang="de-DE"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02599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flipH="1">
            <a:off x="1259632" y="2420888"/>
            <a:ext cx="6844189" cy="1754326"/>
          </a:xfrm>
          <a:prstGeom prst="rect">
            <a:avLst/>
          </a:prstGeom>
          <a:noFill/>
        </p:spPr>
        <p:txBody>
          <a:bodyPr wrap="square" rtlCol="0">
            <a:spAutoFit/>
          </a:bodyPr>
          <a:lstStyle/>
          <a:p>
            <a:pPr algn="ctr"/>
            <a:r>
              <a:rPr lang="en-US" sz="4500" dirty="0" err="1" smtClean="0">
                <a:solidFill>
                  <a:prstClr val="black"/>
                </a:solidFill>
              </a:rPr>
              <a:t>Lampiran</a:t>
            </a:r>
            <a:endParaRPr lang="en-US" sz="4500" dirty="0" smtClean="0">
              <a:solidFill>
                <a:prstClr val="black"/>
              </a:solidFill>
            </a:endParaRPr>
          </a:p>
          <a:p>
            <a:pPr algn="ctr"/>
            <a:endParaRPr lang="en-US" sz="4500" dirty="0" smtClean="0">
              <a:solidFill>
                <a:prstClr val="black"/>
              </a:solidFill>
            </a:endParaRPr>
          </a:p>
          <a:p>
            <a:pPr algn="ctr"/>
            <a:r>
              <a:rPr lang="en-US" b="1" dirty="0" smtClean="0">
                <a:latin typeface="Calibri"/>
                <a:cs typeface="Times New Roman"/>
              </a:rPr>
              <a:t>(</a:t>
            </a:r>
            <a:r>
              <a:rPr lang="en-US" b="1" dirty="0" err="1" smtClean="0">
                <a:latin typeface="Calibri"/>
                <a:cs typeface="Times New Roman"/>
              </a:rPr>
              <a:t>Materi</a:t>
            </a:r>
            <a:r>
              <a:rPr lang="en-US" b="1" dirty="0" smtClean="0">
                <a:latin typeface="Calibri"/>
                <a:cs typeface="Times New Roman"/>
              </a:rPr>
              <a:t> di </a:t>
            </a:r>
            <a:r>
              <a:rPr lang="en-US" b="1" dirty="0" err="1" smtClean="0">
                <a:latin typeface="Calibri"/>
                <a:cs typeface="Times New Roman"/>
              </a:rPr>
              <a:t>luar</a:t>
            </a:r>
            <a:r>
              <a:rPr lang="en-US" b="1" dirty="0" smtClean="0">
                <a:latin typeface="Calibri"/>
                <a:cs typeface="Times New Roman"/>
              </a:rPr>
              <a:t> RPS, </a:t>
            </a:r>
            <a:r>
              <a:rPr lang="en-US" b="1" dirty="0" err="1" smtClean="0">
                <a:latin typeface="Calibri"/>
                <a:cs typeface="Times New Roman"/>
              </a:rPr>
              <a:t>bukan</a:t>
            </a:r>
            <a:r>
              <a:rPr lang="en-US" b="1" dirty="0" smtClean="0">
                <a:latin typeface="Calibri"/>
                <a:cs typeface="Times New Roman"/>
              </a:rPr>
              <a:t> </a:t>
            </a:r>
            <a:r>
              <a:rPr lang="en-US" b="1" dirty="0" err="1" smtClean="0">
                <a:latin typeface="Calibri"/>
                <a:cs typeface="Times New Roman"/>
              </a:rPr>
              <a:t>bagian</a:t>
            </a:r>
            <a:r>
              <a:rPr lang="en-US" b="1" dirty="0" smtClean="0">
                <a:latin typeface="Calibri"/>
                <a:cs typeface="Times New Roman"/>
              </a:rPr>
              <a:t> </a:t>
            </a:r>
            <a:r>
              <a:rPr lang="en-US" b="1" dirty="0" err="1" smtClean="0">
                <a:latin typeface="Calibri"/>
                <a:cs typeface="Times New Roman"/>
              </a:rPr>
              <a:t>dari</a:t>
            </a:r>
            <a:r>
              <a:rPr lang="en-US" b="1" dirty="0" smtClean="0">
                <a:latin typeface="Calibri"/>
                <a:cs typeface="Times New Roman"/>
              </a:rPr>
              <a:t> UTS </a:t>
            </a:r>
            <a:r>
              <a:rPr lang="en-US" b="1" dirty="0" err="1" smtClean="0">
                <a:latin typeface="Calibri"/>
                <a:cs typeface="Times New Roman"/>
              </a:rPr>
              <a:t>maupun</a:t>
            </a:r>
            <a:r>
              <a:rPr lang="en-US" b="1" dirty="0" smtClean="0">
                <a:latin typeface="Calibri"/>
                <a:cs typeface="Times New Roman"/>
              </a:rPr>
              <a:t> UAS)</a:t>
            </a:r>
            <a:endParaRPr lang="en-US" dirty="0">
              <a:solidFill>
                <a:prstClr val="black"/>
              </a:solidFill>
            </a:endParaRPr>
          </a:p>
        </p:txBody>
      </p:sp>
    </p:spTree>
    <p:extLst>
      <p:ext uri="{BB962C8B-B14F-4D97-AF65-F5344CB8AC3E}">
        <p14:creationId xmlns:p14="http://schemas.microsoft.com/office/powerpoint/2010/main" val="26470670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99592" y="2132856"/>
            <a:ext cx="7632848" cy="1938992"/>
          </a:xfrm>
          <a:prstGeom prst="rect">
            <a:avLst/>
          </a:prstGeom>
          <a:noFill/>
        </p:spPr>
        <p:txBody>
          <a:bodyPr wrap="square" rtlCol="0">
            <a:spAutoFit/>
          </a:bodyPr>
          <a:lstStyle/>
          <a:p>
            <a:pPr algn="ctr">
              <a:lnSpc>
                <a:spcPct val="150000"/>
              </a:lnSpc>
            </a:pPr>
            <a:r>
              <a:rPr lang="id-ID" sz="4000" b="1" dirty="0" smtClean="0">
                <a:solidFill>
                  <a:srgbClr val="0000FF"/>
                </a:solidFill>
              </a:rPr>
              <a:t>Bagian-bagian dari Sebuah Sistem Digital</a:t>
            </a:r>
            <a:endParaRPr lang="id-ID" sz="4000" b="1" dirty="0" smtClean="0">
              <a:solidFill>
                <a:srgbClr val="0000FF"/>
              </a:solidFill>
            </a:endParaRPr>
          </a:p>
        </p:txBody>
      </p:sp>
    </p:spTree>
    <p:extLst>
      <p:ext uri="{BB962C8B-B14F-4D97-AF65-F5344CB8AC3E}">
        <p14:creationId xmlns:p14="http://schemas.microsoft.com/office/powerpoint/2010/main" val="21615598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983625"/>
            <a:ext cx="8196283" cy="830997"/>
          </a:xfrm>
          <a:prstGeom prst="rect">
            <a:avLst/>
          </a:prstGeom>
          <a:noFill/>
        </p:spPr>
        <p:txBody>
          <a:bodyPr wrap="square" rtlCol="0">
            <a:spAutoFit/>
          </a:bodyPr>
          <a:lstStyle/>
          <a:p>
            <a:pPr>
              <a:lnSpc>
                <a:spcPct val="150000"/>
              </a:lnSpc>
            </a:pPr>
            <a:r>
              <a:rPr lang="id-ID" sz="3200" b="1" dirty="0" smtClean="0"/>
              <a:t>Parts of Digital Systems</a:t>
            </a:r>
            <a:endParaRPr lang="en-US" sz="3200" b="1" dirty="0" smtClean="0"/>
          </a:p>
        </p:txBody>
      </p:sp>
      <p:cxnSp>
        <p:nvCxnSpPr>
          <p:cNvPr id="5" name="Straight Connector 4"/>
          <p:cNvCxnSpPr/>
          <p:nvPr/>
        </p:nvCxnSpPr>
        <p:spPr>
          <a:xfrm>
            <a:off x="179512" y="1011495"/>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34908" y="1738660"/>
            <a:ext cx="8416529" cy="5262979"/>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id-ID" sz="1600" b="1" dirty="0"/>
              <a:t>Function </a:t>
            </a:r>
            <a:r>
              <a:rPr lang="id-ID" sz="1600" b="1" dirty="0" smtClean="0"/>
              <a:t>1 </a:t>
            </a:r>
            <a:r>
              <a:rPr lang="id-ID" sz="1600" b="1" dirty="0"/>
              <a:t>– Basic Math n Logical Operations (+, -, *, NAND, OR, NOR, EXOR dll)</a:t>
            </a:r>
          </a:p>
          <a:p>
            <a:pPr marL="342900" indent="-342900">
              <a:lnSpc>
                <a:spcPct val="150000"/>
              </a:lnSpc>
              <a:buFont typeface="Wingdings" panose="05000000000000000000" pitchFamily="2" charset="2"/>
              <a:buChar char="§"/>
            </a:pPr>
            <a:r>
              <a:rPr lang="id-ID" sz="1600" b="1" dirty="0" smtClean="0"/>
              <a:t>Function </a:t>
            </a:r>
            <a:r>
              <a:rPr lang="id-ID" sz="1600" b="1" dirty="0"/>
              <a:t>2</a:t>
            </a:r>
            <a:r>
              <a:rPr lang="id-ID" sz="1600" b="1" dirty="0" smtClean="0"/>
              <a:t> – ADC and DAC</a:t>
            </a:r>
          </a:p>
          <a:p>
            <a:pPr marL="342900" indent="-342900">
              <a:lnSpc>
                <a:spcPct val="150000"/>
              </a:lnSpc>
              <a:buFont typeface="Wingdings" panose="05000000000000000000" pitchFamily="2" charset="2"/>
              <a:buChar char="§"/>
            </a:pPr>
            <a:r>
              <a:rPr lang="id-ID" sz="1600" b="1" dirty="0" smtClean="0"/>
              <a:t>Function 3 – Counter</a:t>
            </a:r>
            <a:endParaRPr lang="en-US" sz="1600" b="1" dirty="0" smtClean="0"/>
          </a:p>
          <a:p>
            <a:pPr marL="342900" indent="-342900">
              <a:lnSpc>
                <a:spcPct val="150000"/>
              </a:lnSpc>
              <a:buFont typeface="Wingdings" panose="05000000000000000000" pitchFamily="2" charset="2"/>
              <a:buChar char="§"/>
            </a:pPr>
            <a:r>
              <a:rPr lang="en-US" sz="1600" b="1" dirty="0" smtClean="0"/>
              <a:t>Function 4 - Decoder</a:t>
            </a:r>
            <a:endParaRPr lang="id-ID" sz="1600" b="1" dirty="0" smtClean="0"/>
          </a:p>
          <a:p>
            <a:pPr marL="342900" indent="-342900">
              <a:lnSpc>
                <a:spcPct val="150000"/>
              </a:lnSpc>
              <a:buFont typeface="Wingdings" panose="05000000000000000000" pitchFamily="2" charset="2"/>
              <a:buChar char="§"/>
            </a:pPr>
            <a:r>
              <a:rPr lang="id-ID" sz="1600" b="1" dirty="0" smtClean="0"/>
              <a:t>Function 4 – Mu</a:t>
            </a:r>
            <a:r>
              <a:rPr lang="en-US" sz="1600" b="1" dirty="0" err="1" smtClean="0"/>
              <a:t>ltiplexer</a:t>
            </a:r>
            <a:r>
              <a:rPr lang="en-US" sz="1600" b="1" dirty="0" smtClean="0"/>
              <a:t> (Mux)</a:t>
            </a:r>
            <a:endParaRPr lang="id-ID" sz="1600" b="1" dirty="0" smtClean="0"/>
          </a:p>
          <a:p>
            <a:pPr marL="342900" indent="-342900">
              <a:lnSpc>
                <a:spcPct val="150000"/>
              </a:lnSpc>
              <a:buFont typeface="Wingdings" panose="05000000000000000000" pitchFamily="2" charset="2"/>
              <a:buChar char="§"/>
            </a:pPr>
            <a:r>
              <a:rPr lang="id-ID" sz="1600" b="1" dirty="0" smtClean="0"/>
              <a:t>Function 5  - Modem</a:t>
            </a:r>
          </a:p>
          <a:p>
            <a:pPr marL="342900" indent="-342900">
              <a:lnSpc>
                <a:spcPct val="150000"/>
              </a:lnSpc>
              <a:buFont typeface="Wingdings" panose="05000000000000000000" pitchFamily="2" charset="2"/>
              <a:buChar char="§"/>
            </a:pPr>
            <a:r>
              <a:rPr lang="id-ID" sz="1600" b="1" dirty="0"/>
              <a:t>Function </a:t>
            </a:r>
            <a:r>
              <a:rPr lang="id-ID" sz="1600" b="1" dirty="0" smtClean="0"/>
              <a:t>6 </a:t>
            </a:r>
            <a:r>
              <a:rPr lang="id-ID" sz="1600" b="1" dirty="0"/>
              <a:t>- Cryptography including Codec</a:t>
            </a:r>
          </a:p>
          <a:p>
            <a:pPr marL="342900" indent="-342900">
              <a:lnSpc>
                <a:spcPct val="150000"/>
              </a:lnSpc>
              <a:buFont typeface="Wingdings" panose="05000000000000000000" pitchFamily="2" charset="2"/>
              <a:buChar char="§"/>
            </a:pPr>
            <a:r>
              <a:rPr lang="id-ID" sz="1600" b="1" dirty="0" smtClean="0"/>
              <a:t>Function </a:t>
            </a:r>
            <a:r>
              <a:rPr lang="id-ID" sz="1600" b="1" dirty="0"/>
              <a:t>7</a:t>
            </a:r>
            <a:r>
              <a:rPr lang="id-ID" sz="1600" b="1" dirty="0" smtClean="0"/>
              <a:t> – Audio Signal Processing</a:t>
            </a:r>
          </a:p>
          <a:p>
            <a:pPr marL="342900" indent="-342900">
              <a:lnSpc>
                <a:spcPct val="150000"/>
              </a:lnSpc>
              <a:buFont typeface="Wingdings" panose="05000000000000000000" pitchFamily="2" charset="2"/>
              <a:buChar char="§"/>
            </a:pPr>
            <a:r>
              <a:rPr lang="id-ID" sz="1600" b="1" dirty="0" smtClean="0"/>
              <a:t>Function 8 - Video Signal Processing</a:t>
            </a:r>
          </a:p>
          <a:p>
            <a:pPr marL="342900" indent="-342900">
              <a:lnSpc>
                <a:spcPct val="150000"/>
              </a:lnSpc>
              <a:buFont typeface="Wingdings" panose="05000000000000000000" pitchFamily="2" charset="2"/>
              <a:buChar char="§"/>
            </a:pPr>
            <a:r>
              <a:rPr lang="id-ID" sz="1600" b="1" dirty="0" smtClean="0"/>
              <a:t>Function 9 - Image Processing</a:t>
            </a:r>
          </a:p>
          <a:p>
            <a:pPr marL="342900" indent="-342900">
              <a:lnSpc>
                <a:spcPct val="150000"/>
              </a:lnSpc>
              <a:buFont typeface="Wingdings" panose="05000000000000000000" pitchFamily="2" charset="2"/>
              <a:buChar char="§"/>
            </a:pPr>
            <a:r>
              <a:rPr lang="id-ID" sz="1600" b="1" dirty="0" smtClean="0"/>
              <a:t>Function 8 - Control Signal Processing (for mechanical machines, vehicles, etc)</a:t>
            </a:r>
          </a:p>
          <a:p>
            <a:pPr marL="342900" indent="-342900">
              <a:lnSpc>
                <a:spcPct val="150000"/>
              </a:lnSpc>
              <a:buFont typeface="Wingdings" panose="05000000000000000000" pitchFamily="2" charset="2"/>
              <a:buChar char="§"/>
            </a:pPr>
            <a:r>
              <a:rPr lang="id-ID" sz="1600" b="1" dirty="0" smtClean="0"/>
              <a:t>Function 10 - Switching Power Supply Signal Processing</a:t>
            </a:r>
          </a:p>
          <a:p>
            <a:pPr marL="342900" indent="-342900">
              <a:lnSpc>
                <a:spcPct val="150000"/>
              </a:lnSpc>
              <a:buFont typeface="Wingdings" panose="05000000000000000000" pitchFamily="2" charset="2"/>
              <a:buChar char="§"/>
            </a:pPr>
            <a:r>
              <a:rPr lang="id-ID" sz="1600" b="1" dirty="0" smtClean="0"/>
              <a:t>Function 11 - Communications </a:t>
            </a:r>
            <a:r>
              <a:rPr lang="id-ID" sz="1600" b="1" dirty="0"/>
              <a:t>Signal Processing, e.g. </a:t>
            </a:r>
            <a:r>
              <a:rPr lang="id-ID" sz="1600" b="1" dirty="0" smtClean="0"/>
              <a:t>in </a:t>
            </a:r>
            <a:r>
              <a:rPr lang="id-ID" sz="1600" b="1" dirty="0"/>
              <a:t>each </a:t>
            </a:r>
            <a:r>
              <a:rPr lang="id-ID" sz="1600" b="1" dirty="0" smtClean="0"/>
              <a:t>layer </a:t>
            </a:r>
            <a:r>
              <a:rPr lang="id-ID" sz="1600" b="1" dirty="0"/>
              <a:t>of TCP/IP</a:t>
            </a:r>
          </a:p>
          <a:p>
            <a:pPr marL="342900" indent="-342900">
              <a:lnSpc>
                <a:spcPct val="150000"/>
              </a:lnSpc>
              <a:buFont typeface="Wingdings" panose="05000000000000000000" pitchFamily="2" charset="2"/>
              <a:buChar char="§"/>
            </a:pPr>
            <a:r>
              <a:rPr lang="id-ID" sz="1600" b="1" dirty="0" smtClean="0"/>
              <a:t>And so forth</a:t>
            </a:r>
            <a:endParaRPr lang="id-ID" sz="1600" b="1" dirty="0"/>
          </a:p>
        </p:txBody>
      </p:sp>
      <p:sp>
        <p:nvSpPr>
          <p:cNvPr id="8" name="TextBox 7"/>
          <p:cNvSpPr txBox="1"/>
          <p:nvPr/>
        </p:nvSpPr>
        <p:spPr>
          <a:xfrm>
            <a:off x="509862" y="179929"/>
            <a:ext cx="8196283" cy="584775"/>
          </a:xfrm>
          <a:prstGeom prst="rect">
            <a:avLst/>
          </a:prstGeom>
          <a:noFill/>
        </p:spPr>
        <p:txBody>
          <a:bodyPr wrap="square" rtlCol="0">
            <a:spAutoFit/>
          </a:bodyPr>
          <a:lstStyle/>
          <a:p>
            <a:r>
              <a:rPr lang="id-ID" sz="3200" b="1" dirty="0" smtClean="0"/>
              <a:t>Bagian-bagian Sistem Digital </a:t>
            </a:r>
            <a:endParaRPr lang="en-US" sz="3200" b="1" dirty="0" smtClean="0"/>
          </a:p>
        </p:txBody>
      </p:sp>
    </p:spTree>
    <p:extLst>
      <p:ext uri="{BB962C8B-B14F-4D97-AF65-F5344CB8AC3E}">
        <p14:creationId xmlns:p14="http://schemas.microsoft.com/office/powerpoint/2010/main" val="27618049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99592" y="2132856"/>
            <a:ext cx="7632848" cy="1938992"/>
          </a:xfrm>
          <a:prstGeom prst="rect">
            <a:avLst/>
          </a:prstGeom>
          <a:noFill/>
        </p:spPr>
        <p:txBody>
          <a:bodyPr wrap="square" rtlCol="0">
            <a:spAutoFit/>
          </a:bodyPr>
          <a:lstStyle/>
          <a:p>
            <a:pPr algn="ctr">
              <a:lnSpc>
                <a:spcPct val="150000"/>
              </a:lnSpc>
            </a:pPr>
            <a:r>
              <a:rPr lang="id-ID" sz="4000" b="1" dirty="0" smtClean="0"/>
              <a:t>Application Specific ICs (ASICs)</a:t>
            </a:r>
            <a:endParaRPr lang="en-US" sz="3200" b="1" dirty="0" smtClean="0">
              <a:latin typeface="Calibri"/>
              <a:cs typeface="Times New Roman"/>
            </a:endParaRPr>
          </a:p>
        </p:txBody>
      </p:sp>
    </p:spTree>
    <p:extLst>
      <p:ext uri="{BB962C8B-B14F-4D97-AF65-F5344CB8AC3E}">
        <p14:creationId xmlns:p14="http://schemas.microsoft.com/office/powerpoint/2010/main" val="6859870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908720"/>
            <a:ext cx="8196283" cy="4985980"/>
          </a:xfrm>
          <a:prstGeom prst="rect">
            <a:avLst/>
          </a:prstGeom>
          <a:noFill/>
        </p:spPr>
        <p:txBody>
          <a:bodyPr wrap="square" rtlCol="0">
            <a:spAutoFit/>
          </a:bodyPr>
          <a:lstStyle/>
          <a:p>
            <a:pPr>
              <a:lnSpc>
                <a:spcPct val="150000"/>
              </a:lnSpc>
            </a:pPr>
            <a:r>
              <a:rPr lang="id-ID" sz="3600" dirty="0" smtClean="0"/>
              <a:t>Application Specific Integrated Circuit</a:t>
            </a:r>
          </a:p>
          <a:p>
            <a:pPr>
              <a:lnSpc>
                <a:spcPct val="150000"/>
              </a:lnSpc>
            </a:pPr>
            <a:endParaRPr lang="id-ID" sz="1400" dirty="0" smtClean="0"/>
          </a:p>
          <a:p>
            <a:pPr>
              <a:lnSpc>
                <a:spcPct val="150000"/>
              </a:lnSpc>
            </a:pPr>
            <a:r>
              <a:rPr lang="id-ID" dirty="0" smtClean="0"/>
              <a:t>Adalah IC dengan skala kepadatan menengah atau tinggi yang berisi sirkit digital yang membentuk sebuah fungsi yang sudah siap pakai, misalnya ADC, DAC, Voltmeter, Latch, Bit Comparator, Decoder, Frequency Divider, DTMF Generator, DTMF Receiver, Mikrokontroler, Mikroprosesor, </a:t>
            </a:r>
            <a:r>
              <a:rPr lang="id-ID" dirty="0"/>
              <a:t>RAM, EEPROM, </a:t>
            </a:r>
            <a:r>
              <a:rPr lang="id-ID" dirty="0" smtClean="0"/>
              <a:t>dll.</a:t>
            </a:r>
          </a:p>
          <a:p>
            <a:pPr>
              <a:lnSpc>
                <a:spcPct val="150000"/>
              </a:lnSpc>
            </a:pPr>
            <a:endParaRPr lang="id-ID" dirty="0"/>
          </a:p>
          <a:p>
            <a:pPr>
              <a:lnSpc>
                <a:spcPct val="150000"/>
              </a:lnSpc>
            </a:pPr>
            <a:r>
              <a:rPr lang="id-ID" dirty="0" smtClean="0"/>
              <a:t>Karena berisi sebuah modul yang sudah siap pakai, IC jenis ASIC ini sangat memudahkan pekerjaan desain dan perakitan perangkat-perangkat digital, termasuk komputer. Desainer tidak banyak lagi membutuhkan komponen diskret  pelengkap sperti R, C dan  transistor maupun IC-IC gerbang dasar.</a:t>
            </a:r>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id-ID" sz="3200" b="1" dirty="0" smtClean="0"/>
              <a:t>Definisi ASIC</a:t>
            </a:r>
            <a:endParaRPr lang="en-US" sz="3200" b="1" dirty="0" smtClean="0"/>
          </a:p>
        </p:txBody>
      </p:sp>
    </p:spTree>
    <p:extLst>
      <p:ext uri="{BB962C8B-B14F-4D97-AF65-F5344CB8AC3E}">
        <p14:creationId xmlns:p14="http://schemas.microsoft.com/office/powerpoint/2010/main" val="198310196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908720"/>
            <a:ext cx="8196283" cy="506292"/>
          </a:xfrm>
          <a:prstGeom prst="rect">
            <a:avLst/>
          </a:prstGeom>
          <a:noFill/>
        </p:spPr>
        <p:txBody>
          <a:bodyPr wrap="square" rtlCol="0">
            <a:spAutoFit/>
          </a:bodyPr>
          <a:lstStyle/>
          <a:p>
            <a:pPr>
              <a:lnSpc>
                <a:spcPct val="150000"/>
              </a:lnSpc>
            </a:pPr>
            <a:r>
              <a:rPr lang="id-ID" sz="2000" dirty="0" smtClean="0"/>
              <a:t>Bentuk-bentuk Fisik (Packaging) ASIC maupun IC-IC Gerbang Dasar</a:t>
            </a:r>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id-ID" sz="3200" b="1" dirty="0" smtClean="0"/>
              <a:t>Bentuk Fisik (Packaging) ASIC</a:t>
            </a:r>
            <a:endParaRPr lang="en-US" sz="3200" b="1" dirty="0" smtClean="0"/>
          </a:p>
        </p:txBody>
      </p:sp>
      <p:pic>
        <p:nvPicPr>
          <p:cNvPr id="2" name="Picture 1"/>
          <p:cNvPicPr>
            <a:picLocks noChangeAspect="1"/>
          </p:cNvPicPr>
          <p:nvPr/>
        </p:nvPicPr>
        <p:blipFill>
          <a:blip r:embed="rId3"/>
          <a:stretch>
            <a:fillRect/>
          </a:stretch>
        </p:blipFill>
        <p:spPr>
          <a:xfrm>
            <a:off x="3765106" y="1970954"/>
            <a:ext cx="3411111" cy="1280263"/>
          </a:xfrm>
          <a:prstGeom prst="rect">
            <a:avLst/>
          </a:prstGeom>
        </p:spPr>
      </p:pic>
      <p:pic>
        <p:nvPicPr>
          <p:cNvPr id="3" name="Picture 2"/>
          <p:cNvPicPr>
            <a:picLocks noChangeAspect="1"/>
          </p:cNvPicPr>
          <p:nvPr/>
        </p:nvPicPr>
        <p:blipFill>
          <a:blip r:embed="rId4"/>
          <a:stretch>
            <a:fillRect/>
          </a:stretch>
        </p:blipFill>
        <p:spPr>
          <a:xfrm>
            <a:off x="3743947" y="3873557"/>
            <a:ext cx="1296144" cy="1444275"/>
          </a:xfrm>
          <a:prstGeom prst="rect">
            <a:avLst/>
          </a:prstGeom>
        </p:spPr>
      </p:pic>
      <p:pic>
        <p:nvPicPr>
          <p:cNvPr id="6" name="Picture 5"/>
          <p:cNvPicPr>
            <a:picLocks noChangeAspect="1"/>
          </p:cNvPicPr>
          <p:nvPr/>
        </p:nvPicPr>
        <p:blipFill>
          <a:blip r:embed="rId5"/>
          <a:stretch>
            <a:fillRect/>
          </a:stretch>
        </p:blipFill>
        <p:spPr>
          <a:xfrm>
            <a:off x="5976194" y="3873557"/>
            <a:ext cx="1563526" cy="1612578"/>
          </a:xfrm>
          <a:prstGeom prst="rect">
            <a:avLst/>
          </a:prstGeom>
        </p:spPr>
      </p:pic>
      <p:pic>
        <p:nvPicPr>
          <p:cNvPr id="9" name="Picture 8"/>
          <p:cNvPicPr>
            <a:picLocks noChangeAspect="1"/>
          </p:cNvPicPr>
          <p:nvPr/>
        </p:nvPicPr>
        <p:blipFill>
          <a:blip r:embed="rId6"/>
          <a:stretch>
            <a:fillRect/>
          </a:stretch>
        </p:blipFill>
        <p:spPr>
          <a:xfrm>
            <a:off x="647602" y="3692523"/>
            <a:ext cx="1924503" cy="2056443"/>
          </a:xfrm>
          <a:prstGeom prst="rect">
            <a:avLst/>
          </a:prstGeom>
        </p:spPr>
      </p:pic>
      <p:pic>
        <p:nvPicPr>
          <p:cNvPr id="7" name="Picture 6"/>
          <p:cNvPicPr>
            <a:picLocks noChangeAspect="1"/>
          </p:cNvPicPr>
          <p:nvPr/>
        </p:nvPicPr>
        <p:blipFill>
          <a:blip r:embed="rId7"/>
          <a:stretch>
            <a:fillRect/>
          </a:stretch>
        </p:blipFill>
        <p:spPr>
          <a:xfrm>
            <a:off x="467544" y="1628800"/>
            <a:ext cx="2078878" cy="2542366"/>
          </a:xfrm>
          <a:prstGeom prst="rect">
            <a:avLst/>
          </a:prstGeom>
        </p:spPr>
      </p:pic>
    </p:spTree>
    <p:extLst>
      <p:ext uri="{BB962C8B-B14F-4D97-AF65-F5344CB8AC3E}">
        <p14:creationId xmlns:p14="http://schemas.microsoft.com/office/powerpoint/2010/main" val="6978736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908720"/>
            <a:ext cx="8196283" cy="4708981"/>
          </a:xfrm>
          <a:prstGeom prst="rect">
            <a:avLst/>
          </a:prstGeom>
          <a:noFill/>
        </p:spPr>
        <p:txBody>
          <a:bodyPr wrap="square" rtlCol="0">
            <a:spAutoFit/>
          </a:bodyPr>
          <a:lstStyle/>
          <a:p>
            <a:pPr>
              <a:lnSpc>
                <a:spcPct val="150000"/>
              </a:lnSpc>
            </a:pPr>
            <a:r>
              <a:rPr lang="id-ID" sz="2000" dirty="0" smtClean="0"/>
              <a:t>Bentuk-bentuk Fisik (Packaging) ASIC maupun IC-IC Gerbang Dasar</a:t>
            </a:r>
          </a:p>
          <a:p>
            <a:pPr>
              <a:lnSpc>
                <a:spcPct val="150000"/>
              </a:lnSpc>
            </a:pPr>
            <a:endParaRPr lang="id-ID" sz="2000" dirty="0"/>
          </a:p>
          <a:p>
            <a:pPr>
              <a:lnSpc>
                <a:spcPct val="150000"/>
              </a:lnSpc>
            </a:pPr>
            <a:endParaRPr lang="id-ID" sz="2000" dirty="0" smtClean="0"/>
          </a:p>
          <a:p>
            <a:pPr>
              <a:lnSpc>
                <a:spcPct val="150000"/>
              </a:lnSpc>
            </a:pPr>
            <a:endParaRPr lang="id-ID" sz="2000" dirty="0"/>
          </a:p>
          <a:p>
            <a:pPr>
              <a:lnSpc>
                <a:spcPct val="150000"/>
              </a:lnSpc>
            </a:pPr>
            <a:endParaRPr lang="id-ID" sz="2000" dirty="0" smtClean="0"/>
          </a:p>
          <a:p>
            <a:pPr>
              <a:lnSpc>
                <a:spcPct val="150000"/>
              </a:lnSpc>
            </a:pPr>
            <a:endParaRPr lang="id-ID" sz="2000" dirty="0"/>
          </a:p>
          <a:p>
            <a:pPr>
              <a:lnSpc>
                <a:spcPct val="150000"/>
              </a:lnSpc>
            </a:pPr>
            <a:endParaRPr lang="id-ID" sz="2000" dirty="0" smtClean="0"/>
          </a:p>
          <a:p>
            <a:pPr>
              <a:lnSpc>
                <a:spcPct val="150000"/>
              </a:lnSpc>
            </a:pPr>
            <a:endParaRPr lang="id-ID" sz="2000" dirty="0"/>
          </a:p>
          <a:p>
            <a:pPr>
              <a:lnSpc>
                <a:spcPct val="150000"/>
              </a:lnSpc>
            </a:pPr>
            <a:endParaRPr lang="id-ID" sz="2000" dirty="0" smtClean="0"/>
          </a:p>
          <a:p>
            <a:pPr>
              <a:lnSpc>
                <a:spcPct val="150000"/>
              </a:lnSpc>
            </a:pPr>
            <a:endParaRPr lang="id-ID" sz="2000" dirty="0" smtClean="0"/>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id-ID" sz="3200" b="1" dirty="0" smtClean="0"/>
              <a:t>Bentuk Fisik (Packaging) ASIC</a:t>
            </a:r>
            <a:endParaRPr lang="en-US" sz="3200" b="1" dirty="0" smtClean="0"/>
          </a:p>
        </p:txBody>
      </p:sp>
      <p:pic>
        <p:nvPicPr>
          <p:cNvPr id="10" name="Picture 9"/>
          <p:cNvPicPr>
            <a:picLocks noChangeAspect="1"/>
          </p:cNvPicPr>
          <p:nvPr/>
        </p:nvPicPr>
        <p:blipFill>
          <a:blip r:embed="rId3"/>
          <a:stretch>
            <a:fillRect/>
          </a:stretch>
        </p:blipFill>
        <p:spPr>
          <a:xfrm>
            <a:off x="4557276" y="2190286"/>
            <a:ext cx="4479220" cy="2966906"/>
          </a:xfrm>
          <a:prstGeom prst="rect">
            <a:avLst/>
          </a:prstGeom>
        </p:spPr>
      </p:pic>
      <p:sp>
        <p:nvSpPr>
          <p:cNvPr id="3" name="Rectangle 2"/>
          <p:cNvSpPr/>
          <p:nvPr/>
        </p:nvSpPr>
        <p:spPr>
          <a:xfrm>
            <a:off x="5183560" y="5644975"/>
            <a:ext cx="4068960" cy="923330"/>
          </a:xfrm>
          <a:prstGeom prst="rect">
            <a:avLst/>
          </a:prstGeom>
        </p:spPr>
        <p:txBody>
          <a:bodyPr wrap="square">
            <a:spAutoFit/>
          </a:bodyPr>
          <a:lstStyle/>
          <a:p>
            <a:pPr>
              <a:lnSpc>
                <a:spcPct val="150000"/>
              </a:lnSpc>
            </a:pPr>
            <a:r>
              <a:rPr lang="id-ID" dirty="0" smtClean="0"/>
              <a:t>MotherBoard </a:t>
            </a:r>
            <a:r>
              <a:rPr lang="id-ID" dirty="0"/>
              <a:t>dg Intel Core i7, </a:t>
            </a:r>
            <a:r>
              <a:rPr lang="id-ID" dirty="0" smtClean="0"/>
              <a:t>64 Bits, 2,2 </a:t>
            </a:r>
            <a:r>
              <a:rPr lang="id-ID" dirty="0"/>
              <a:t>GHZ, 5Gbps, 8GB DDR3</a:t>
            </a:r>
          </a:p>
        </p:txBody>
      </p:sp>
      <p:sp>
        <p:nvSpPr>
          <p:cNvPr id="9" name="Rectangle 8"/>
          <p:cNvSpPr/>
          <p:nvPr/>
        </p:nvSpPr>
        <p:spPr>
          <a:xfrm>
            <a:off x="251520" y="5674022"/>
            <a:ext cx="4572000" cy="923330"/>
          </a:xfrm>
          <a:prstGeom prst="rect">
            <a:avLst/>
          </a:prstGeom>
        </p:spPr>
        <p:txBody>
          <a:bodyPr>
            <a:spAutoFit/>
          </a:bodyPr>
          <a:lstStyle/>
          <a:p>
            <a:pPr>
              <a:lnSpc>
                <a:spcPct val="150000"/>
              </a:lnSpc>
            </a:pPr>
            <a:r>
              <a:rPr lang="id-ID" dirty="0" smtClean="0"/>
              <a:t>Intel C4004,  4 Bits, 0,74 MHz, Prosesor Intel Pertama, 1971</a:t>
            </a:r>
            <a:endParaRPr lang="id-ID" dirty="0"/>
          </a:p>
        </p:txBody>
      </p:sp>
      <p:pic>
        <p:nvPicPr>
          <p:cNvPr id="6" name="Picture 5"/>
          <p:cNvPicPr>
            <a:picLocks noChangeAspect="1"/>
          </p:cNvPicPr>
          <p:nvPr/>
        </p:nvPicPr>
        <p:blipFill>
          <a:blip r:embed="rId4"/>
          <a:stretch>
            <a:fillRect/>
          </a:stretch>
        </p:blipFill>
        <p:spPr>
          <a:xfrm>
            <a:off x="899592" y="2362979"/>
            <a:ext cx="1512168" cy="994013"/>
          </a:xfrm>
          <a:prstGeom prst="rect">
            <a:avLst/>
          </a:prstGeom>
        </p:spPr>
      </p:pic>
    </p:spTree>
    <p:extLst>
      <p:ext uri="{BB962C8B-B14F-4D97-AF65-F5344CB8AC3E}">
        <p14:creationId xmlns:p14="http://schemas.microsoft.com/office/powerpoint/2010/main" val="320163020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908720"/>
            <a:ext cx="8196283" cy="4247317"/>
          </a:xfrm>
          <a:prstGeom prst="rect">
            <a:avLst/>
          </a:prstGeom>
          <a:noFill/>
        </p:spPr>
        <p:txBody>
          <a:bodyPr wrap="square" rtlCol="0">
            <a:spAutoFit/>
          </a:bodyPr>
          <a:lstStyle/>
          <a:p>
            <a:pPr>
              <a:lnSpc>
                <a:spcPct val="150000"/>
              </a:lnSpc>
            </a:pPr>
            <a:endParaRPr lang="id-ID" sz="2000" dirty="0"/>
          </a:p>
          <a:p>
            <a:pPr>
              <a:lnSpc>
                <a:spcPct val="150000"/>
              </a:lnSpc>
            </a:pPr>
            <a:endParaRPr lang="id-ID" sz="2000" dirty="0" smtClean="0"/>
          </a:p>
          <a:p>
            <a:pPr>
              <a:lnSpc>
                <a:spcPct val="150000"/>
              </a:lnSpc>
            </a:pPr>
            <a:endParaRPr lang="id-ID" sz="2000" dirty="0"/>
          </a:p>
          <a:p>
            <a:pPr>
              <a:lnSpc>
                <a:spcPct val="150000"/>
              </a:lnSpc>
            </a:pPr>
            <a:endParaRPr lang="id-ID" sz="2000" dirty="0" smtClean="0"/>
          </a:p>
          <a:p>
            <a:pPr>
              <a:lnSpc>
                <a:spcPct val="150000"/>
              </a:lnSpc>
            </a:pPr>
            <a:endParaRPr lang="id-ID" sz="2000" dirty="0"/>
          </a:p>
          <a:p>
            <a:pPr>
              <a:lnSpc>
                <a:spcPct val="150000"/>
              </a:lnSpc>
            </a:pPr>
            <a:endParaRPr lang="id-ID" sz="2000" dirty="0" smtClean="0"/>
          </a:p>
          <a:p>
            <a:pPr>
              <a:lnSpc>
                <a:spcPct val="150000"/>
              </a:lnSpc>
            </a:pPr>
            <a:endParaRPr lang="id-ID" sz="2000" dirty="0"/>
          </a:p>
          <a:p>
            <a:pPr>
              <a:lnSpc>
                <a:spcPct val="150000"/>
              </a:lnSpc>
            </a:pPr>
            <a:endParaRPr lang="id-ID" sz="2000" dirty="0" smtClean="0"/>
          </a:p>
          <a:p>
            <a:pPr>
              <a:lnSpc>
                <a:spcPct val="150000"/>
              </a:lnSpc>
            </a:pPr>
            <a:endParaRPr lang="id-ID" sz="2000" dirty="0" smtClean="0"/>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id-ID" sz="3200" b="1" dirty="0" smtClean="0"/>
              <a:t>Bentuk Fisik (Packaging) ASIC</a:t>
            </a:r>
            <a:endParaRPr lang="en-US" sz="3200" b="1" dirty="0" smtClean="0"/>
          </a:p>
        </p:txBody>
      </p:sp>
      <p:sp>
        <p:nvSpPr>
          <p:cNvPr id="9" name="Rectangle 8"/>
          <p:cNvSpPr/>
          <p:nvPr/>
        </p:nvSpPr>
        <p:spPr>
          <a:xfrm>
            <a:off x="184521" y="6093296"/>
            <a:ext cx="8856984" cy="464871"/>
          </a:xfrm>
          <a:prstGeom prst="rect">
            <a:avLst/>
          </a:prstGeom>
        </p:spPr>
        <p:txBody>
          <a:bodyPr wrap="square">
            <a:spAutoFit/>
          </a:bodyPr>
          <a:lstStyle/>
          <a:p>
            <a:pPr algn="ctr">
              <a:lnSpc>
                <a:spcPct val="150000"/>
              </a:lnSpc>
            </a:pPr>
            <a:r>
              <a:rPr lang="id-ID" dirty="0" smtClean="0"/>
              <a:t>Layout Intel Celeron Up To 1.1 GHz</a:t>
            </a:r>
            <a:endParaRPr lang="id-ID" dirty="0"/>
          </a:p>
        </p:txBody>
      </p:sp>
      <p:pic>
        <p:nvPicPr>
          <p:cNvPr id="2" name="Picture 1"/>
          <p:cNvPicPr>
            <a:picLocks noChangeAspect="1"/>
          </p:cNvPicPr>
          <p:nvPr/>
        </p:nvPicPr>
        <p:blipFill>
          <a:blip r:embed="rId3"/>
          <a:stretch>
            <a:fillRect/>
          </a:stretch>
        </p:blipFill>
        <p:spPr>
          <a:xfrm>
            <a:off x="502918" y="1376362"/>
            <a:ext cx="7957514" cy="4572918"/>
          </a:xfrm>
          <a:prstGeom prst="rect">
            <a:avLst/>
          </a:prstGeom>
        </p:spPr>
      </p:pic>
    </p:spTree>
    <p:extLst>
      <p:ext uri="{BB962C8B-B14F-4D97-AF65-F5344CB8AC3E}">
        <p14:creationId xmlns:p14="http://schemas.microsoft.com/office/powerpoint/2010/main" val="426916896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908720"/>
            <a:ext cx="8196283" cy="837473"/>
          </a:xfrm>
          <a:prstGeom prst="rect">
            <a:avLst/>
          </a:prstGeom>
          <a:noFill/>
        </p:spPr>
        <p:txBody>
          <a:bodyPr wrap="square" rtlCol="0">
            <a:spAutoFit/>
          </a:bodyPr>
          <a:lstStyle/>
          <a:p>
            <a:pPr>
              <a:lnSpc>
                <a:spcPct val="150000"/>
              </a:lnSpc>
            </a:pPr>
            <a:r>
              <a:rPr lang="id-ID" sz="3600" dirty="0" smtClean="0"/>
              <a:t>Contoh-contoh ASICs</a:t>
            </a:r>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id-ID" sz="3200" b="1" dirty="0" smtClean="0"/>
              <a:t>Contoh-contoh ASICs</a:t>
            </a:r>
            <a:endParaRPr lang="en-US" sz="3200" b="1" dirty="0" smtClean="0"/>
          </a:p>
        </p:txBody>
      </p:sp>
      <p:graphicFrame>
        <p:nvGraphicFramePr>
          <p:cNvPr id="2" name="Table 1"/>
          <p:cNvGraphicFramePr>
            <a:graphicFrameLocks noGrp="1"/>
          </p:cNvGraphicFramePr>
          <p:nvPr>
            <p:extLst/>
          </p:nvPr>
        </p:nvGraphicFramePr>
        <p:xfrm>
          <a:off x="755575" y="1844824"/>
          <a:ext cx="7560841" cy="4785360"/>
        </p:xfrm>
        <a:graphic>
          <a:graphicData uri="http://schemas.openxmlformats.org/drawingml/2006/table">
            <a:tbl>
              <a:tblPr firstRow="1" bandRow="1">
                <a:tableStyleId>{5C22544A-7EE6-4342-B048-85BDC9FD1C3A}</a:tableStyleId>
              </a:tblPr>
              <a:tblGrid>
                <a:gridCol w="3312369"/>
                <a:gridCol w="4248472"/>
              </a:tblGrid>
              <a:tr h="2568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id-ID" sz="1400" b="1" kern="1200" dirty="0" smtClean="0">
                          <a:solidFill>
                            <a:schemeClr val="lt1"/>
                          </a:solidFill>
                          <a:latin typeface="+mn-lt"/>
                          <a:ea typeface="+mn-ea"/>
                          <a:cs typeface="Times New Roman" panose="02020603050405020304" pitchFamily="18" charset="0"/>
                        </a:rPr>
                        <a:t>Tipe IC</a:t>
                      </a:r>
                      <a:endParaRPr kumimoji="0" lang="de-DE" sz="1400" b="1" kern="1200" dirty="0" smtClean="0">
                        <a:solidFill>
                          <a:schemeClr val="lt1"/>
                        </a:solidFill>
                        <a:latin typeface="+mn-lt"/>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400" dirty="0" smtClean="0">
                          <a:latin typeface="+mj-lt"/>
                          <a:cs typeface="Times New Roman" panose="02020603050405020304" pitchFamily="18" charset="0"/>
                        </a:rPr>
                        <a:t>F</a:t>
                      </a:r>
                      <a:r>
                        <a:rPr kumimoji="0" lang="id-ID" sz="1400" b="1" kern="1200" dirty="0" smtClean="0">
                          <a:solidFill>
                            <a:schemeClr val="lt1"/>
                          </a:solidFill>
                          <a:latin typeface="+mn-lt"/>
                          <a:ea typeface="+mn-ea"/>
                          <a:cs typeface="Times New Roman" panose="02020603050405020304" pitchFamily="18" charset="0"/>
                        </a:rPr>
                        <a:t>ungsi</a:t>
                      </a:r>
                      <a:r>
                        <a:rPr kumimoji="0" lang="id-ID" sz="1400" b="1" kern="1200" baseline="0" dirty="0" smtClean="0">
                          <a:solidFill>
                            <a:schemeClr val="lt1"/>
                          </a:solidFill>
                          <a:latin typeface="+mn-lt"/>
                          <a:ea typeface="+mn-ea"/>
                          <a:cs typeface="Times New Roman" panose="02020603050405020304" pitchFamily="18" charset="0"/>
                        </a:rPr>
                        <a:t> (Modul)</a:t>
                      </a:r>
                      <a:endParaRPr kumimoji="0" lang="de-DE" sz="1400" b="1" kern="1200" dirty="0" smtClean="0">
                        <a:solidFill>
                          <a:schemeClr val="lt1"/>
                        </a:solidFill>
                        <a:latin typeface="+mn-lt"/>
                        <a:ea typeface="+mn-ea"/>
                        <a:cs typeface="Times New Roman" panose="02020603050405020304" pitchFamily="18" charset="0"/>
                      </a:endParaRPr>
                    </a:p>
                  </a:txBody>
                  <a:tcPr/>
                </a:tc>
              </a:tr>
              <a:tr h="256844">
                <a:tc>
                  <a:txBody>
                    <a:bodyPr/>
                    <a:lstStyle/>
                    <a:p>
                      <a:r>
                        <a:rPr lang="id-ID" sz="1400" dirty="0" smtClean="0">
                          <a:latin typeface="+mj-lt"/>
                          <a:cs typeface="Times New Roman" panose="02020603050405020304" pitchFamily="18" charset="0"/>
                        </a:rPr>
                        <a:t>ADC0808</a:t>
                      </a:r>
                      <a:endParaRPr lang="de-DE" sz="1400" dirty="0">
                        <a:latin typeface="+mj-lt"/>
                        <a:cs typeface="Times New Roman" panose="02020603050405020304" pitchFamily="18" charset="0"/>
                      </a:endParaRPr>
                    </a:p>
                  </a:txBody>
                  <a:tcPr/>
                </a:tc>
                <a:tc>
                  <a:txBody>
                    <a:bodyPr/>
                    <a:lstStyle/>
                    <a:p>
                      <a:r>
                        <a:rPr lang="id-ID" sz="1400" dirty="0" smtClean="0">
                          <a:latin typeface="+mj-lt"/>
                          <a:cs typeface="Times New Roman" panose="02020603050405020304" pitchFamily="18" charset="0"/>
                        </a:rPr>
                        <a:t>ADC</a:t>
                      </a:r>
                      <a:endParaRPr lang="de-DE" sz="1400" dirty="0">
                        <a:latin typeface="+mj-lt"/>
                        <a:cs typeface="Times New Roman" panose="02020603050405020304" pitchFamily="18" charset="0"/>
                      </a:endParaRPr>
                    </a:p>
                  </a:txBody>
                  <a:tcPr/>
                </a:tc>
              </a:tr>
              <a:tr h="256844">
                <a:tc>
                  <a:txBody>
                    <a:bodyPr/>
                    <a:lstStyle/>
                    <a:p>
                      <a:r>
                        <a:rPr lang="id-ID" sz="1400" dirty="0" smtClean="0">
                          <a:latin typeface="+mj-lt"/>
                          <a:cs typeface="Times New Roman" panose="02020603050405020304" pitchFamily="18" charset="0"/>
                        </a:rPr>
                        <a:t>DAC0808</a:t>
                      </a:r>
                      <a:endParaRPr lang="de-DE" sz="1400" dirty="0">
                        <a:latin typeface="+mj-lt"/>
                        <a:cs typeface="Times New Roman" panose="02020603050405020304" pitchFamily="18" charset="0"/>
                      </a:endParaRPr>
                    </a:p>
                  </a:txBody>
                  <a:tcPr/>
                </a:tc>
                <a:tc>
                  <a:txBody>
                    <a:bodyPr/>
                    <a:lstStyle/>
                    <a:p>
                      <a:r>
                        <a:rPr lang="id-ID" sz="1400" dirty="0" smtClean="0">
                          <a:latin typeface="+mj-lt"/>
                          <a:cs typeface="Times New Roman" panose="02020603050405020304" pitchFamily="18" charset="0"/>
                        </a:rPr>
                        <a:t>DAC</a:t>
                      </a:r>
                      <a:endParaRPr lang="de-DE" sz="1400" dirty="0">
                        <a:latin typeface="+mj-lt"/>
                        <a:cs typeface="Times New Roman" panose="02020603050405020304" pitchFamily="18" charset="0"/>
                      </a:endParaRPr>
                    </a:p>
                  </a:txBody>
                  <a:tcPr/>
                </a:tc>
              </a:tr>
              <a:tr h="256844">
                <a:tc>
                  <a:txBody>
                    <a:bodyPr/>
                    <a:lstStyle/>
                    <a:p>
                      <a:r>
                        <a:rPr lang="id-ID" sz="1400" dirty="0" smtClean="0">
                          <a:latin typeface="+mj-lt"/>
                          <a:cs typeface="Times New Roman" panose="02020603050405020304" pitchFamily="18" charset="0"/>
                        </a:rPr>
                        <a:t>DMS20PC</a:t>
                      </a:r>
                      <a:endParaRPr lang="de-DE" sz="1400" dirty="0">
                        <a:latin typeface="+mj-lt"/>
                        <a:cs typeface="Times New Roman" panose="02020603050405020304" pitchFamily="18" charset="0"/>
                      </a:endParaRPr>
                    </a:p>
                  </a:txBody>
                  <a:tcPr/>
                </a:tc>
                <a:tc>
                  <a:txBody>
                    <a:bodyPr/>
                    <a:lstStyle/>
                    <a:p>
                      <a:r>
                        <a:rPr lang="id-ID" sz="1400" dirty="0" smtClean="0">
                          <a:latin typeface="+mj-lt"/>
                          <a:cs typeface="Times New Roman" panose="02020603050405020304" pitchFamily="18" charset="0"/>
                        </a:rPr>
                        <a:t>Simple Voltmeter 2-11 VDC</a:t>
                      </a:r>
                      <a:endParaRPr lang="de-DE" sz="1400" dirty="0">
                        <a:latin typeface="+mj-lt"/>
                        <a:cs typeface="Times New Roman" panose="02020603050405020304" pitchFamily="18" charset="0"/>
                      </a:endParaRPr>
                    </a:p>
                  </a:txBody>
                  <a:tcPr/>
                </a:tc>
              </a:tr>
              <a:tr h="2568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dirty="0" smtClean="0">
                          <a:latin typeface="+mj-lt"/>
                          <a:cs typeface="Times New Roman" panose="02020603050405020304" pitchFamily="18" charset="0"/>
                        </a:rPr>
                        <a:t>HEF40373BF</a:t>
                      </a:r>
                      <a:endParaRPr lang="de-DE" sz="1400" dirty="0" smtClean="0">
                        <a:latin typeface="+mj-lt"/>
                        <a:cs typeface="Times New Roman" panose="02020603050405020304" pitchFamily="18" charset="0"/>
                      </a:endParaRPr>
                    </a:p>
                  </a:txBody>
                  <a:tcPr/>
                </a:tc>
                <a:tc>
                  <a:txBody>
                    <a:bodyPr/>
                    <a:lstStyle/>
                    <a:p>
                      <a:r>
                        <a:rPr lang="id-ID" sz="1400" dirty="0" smtClean="0">
                          <a:latin typeface="+mj-lt"/>
                          <a:cs typeface="Times New Roman" panose="02020603050405020304" pitchFamily="18" charset="0"/>
                        </a:rPr>
                        <a:t>8 Bit Transparant Latch</a:t>
                      </a:r>
                      <a:endParaRPr lang="de-DE" sz="1400" dirty="0">
                        <a:latin typeface="+mj-lt"/>
                        <a:cs typeface="Times New Roman" panose="02020603050405020304" pitchFamily="18" charset="0"/>
                      </a:endParaRPr>
                    </a:p>
                  </a:txBody>
                  <a:tcPr/>
                </a:tc>
              </a:tr>
              <a:tr h="2568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dirty="0" smtClean="0">
                          <a:latin typeface="+mj-lt"/>
                          <a:cs typeface="Times New Roman" panose="02020603050405020304" pitchFamily="18" charset="0"/>
                        </a:rPr>
                        <a:t>CD75HC85, CD4063</a:t>
                      </a:r>
                      <a:endParaRPr lang="de-DE" sz="1400" dirty="0" smtClean="0">
                        <a:latin typeface="+mj-lt"/>
                        <a:cs typeface="Times New Roman" panose="02020603050405020304" pitchFamily="18" charset="0"/>
                      </a:endParaRPr>
                    </a:p>
                  </a:txBody>
                  <a:tcPr/>
                </a:tc>
                <a:tc>
                  <a:txBody>
                    <a:bodyPr/>
                    <a:lstStyle/>
                    <a:p>
                      <a:r>
                        <a:rPr lang="id-ID" sz="1400" dirty="0" smtClean="0">
                          <a:latin typeface="+mj-lt"/>
                          <a:cs typeface="Times New Roman" panose="02020603050405020304" pitchFamily="18" charset="0"/>
                        </a:rPr>
                        <a:t>4 Bits Comparator</a:t>
                      </a:r>
                      <a:endParaRPr lang="de-DE" sz="1400" dirty="0">
                        <a:latin typeface="+mj-lt"/>
                        <a:cs typeface="Times New Roman" panose="02020603050405020304" pitchFamily="18" charset="0"/>
                      </a:endParaRPr>
                    </a:p>
                  </a:txBody>
                  <a:tcPr/>
                </a:tc>
              </a:tr>
              <a:tr h="256844">
                <a:tc>
                  <a:txBody>
                    <a:bodyPr/>
                    <a:lstStyle/>
                    <a:p>
                      <a:r>
                        <a:rPr lang="id-ID" sz="1400" dirty="0" smtClean="0">
                          <a:latin typeface="+mj-lt"/>
                          <a:cs typeface="Times New Roman" panose="02020603050405020304" pitchFamily="18" charset="0"/>
                        </a:rPr>
                        <a:t>SN74HCF4060</a:t>
                      </a:r>
                      <a:endParaRPr lang="de-DE" sz="1400" dirty="0">
                        <a:latin typeface="+mj-lt"/>
                        <a:cs typeface="Times New Roman" panose="02020603050405020304" pitchFamily="18" charset="0"/>
                      </a:endParaRPr>
                    </a:p>
                  </a:txBody>
                  <a:tcPr/>
                </a:tc>
                <a:tc>
                  <a:txBody>
                    <a:bodyPr/>
                    <a:lstStyle/>
                    <a:p>
                      <a:r>
                        <a:rPr lang="id-ID" sz="1400" dirty="0" smtClean="0">
                          <a:latin typeface="+mj-lt"/>
                          <a:cs typeface="Times New Roman" panose="02020603050405020304" pitchFamily="18" charset="0"/>
                        </a:rPr>
                        <a:t>14 Stage Freq Divider</a:t>
                      </a:r>
                      <a:endParaRPr lang="de-DE" sz="1400" dirty="0">
                        <a:latin typeface="+mj-lt"/>
                        <a:cs typeface="Times New Roman" panose="02020603050405020304" pitchFamily="18" charset="0"/>
                      </a:endParaRPr>
                    </a:p>
                  </a:txBody>
                  <a:tcPr/>
                </a:tc>
              </a:tr>
              <a:tr h="256844">
                <a:tc>
                  <a:txBody>
                    <a:bodyPr/>
                    <a:lstStyle/>
                    <a:p>
                      <a:r>
                        <a:rPr lang="id-ID" sz="1400" dirty="0" smtClean="0">
                          <a:latin typeface="+mj-lt"/>
                          <a:cs typeface="Times New Roman" panose="02020603050405020304" pitchFamily="18" charset="0"/>
                        </a:rPr>
                        <a:t>HCF4521</a:t>
                      </a:r>
                      <a:endParaRPr lang="de-DE" sz="1400" dirty="0">
                        <a:latin typeface="+mj-lt"/>
                        <a:cs typeface="Times New Roman" panose="02020603050405020304" pitchFamily="18" charset="0"/>
                      </a:endParaRPr>
                    </a:p>
                  </a:txBody>
                  <a:tcPr/>
                </a:tc>
                <a:tc>
                  <a:txBody>
                    <a:bodyPr/>
                    <a:lstStyle/>
                    <a:p>
                      <a:r>
                        <a:rPr lang="id-ID" sz="1400" dirty="0" smtClean="0">
                          <a:latin typeface="+mj-lt"/>
                          <a:cs typeface="Times New Roman" panose="02020603050405020304" pitchFamily="18" charset="0"/>
                        </a:rPr>
                        <a:t>24 Stage Freq Divider</a:t>
                      </a:r>
                      <a:endParaRPr lang="de-DE" sz="1400" dirty="0">
                        <a:latin typeface="+mj-lt"/>
                        <a:cs typeface="Times New Roman" panose="02020603050405020304" pitchFamily="18" charset="0"/>
                      </a:endParaRPr>
                    </a:p>
                  </a:txBody>
                  <a:tcPr/>
                </a:tc>
              </a:tr>
              <a:tr h="256844">
                <a:tc>
                  <a:txBody>
                    <a:bodyPr/>
                    <a:lstStyle/>
                    <a:p>
                      <a:r>
                        <a:rPr lang="id-ID" sz="1400" dirty="0" smtClean="0">
                          <a:latin typeface="+mj-lt"/>
                          <a:cs typeface="Times New Roman" panose="02020603050405020304" pitchFamily="18" charset="0"/>
                        </a:rPr>
                        <a:t>G5089</a:t>
                      </a:r>
                      <a:endParaRPr lang="de-DE" sz="1400" dirty="0">
                        <a:latin typeface="+mj-lt"/>
                        <a:cs typeface="Times New Roman" panose="02020603050405020304" pitchFamily="18" charset="0"/>
                      </a:endParaRPr>
                    </a:p>
                  </a:txBody>
                  <a:tcPr/>
                </a:tc>
                <a:tc>
                  <a:txBody>
                    <a:bodyPr/>
                    <a:lstStyle/>
                    <a:p>
                      <a:r>
                        <a:rPr lang="id-ID" sz="1400" dirty="0" smtClean="0">
                          <a:latin typeface="+mj-lt"/>
                          <a:cs typeface="Times New Roman" panose="02020603050405020304" pitchFamily="18" charset="0"/>
                        </a:rPr>
                        <a:t>DTMF Generator</a:t>
                      </a:r>
                      <a:endParaRPr lang="de-DE" sz="1400" dirty="0">
                        <a:latin typeface="+mj-lt"/>
                        <a:cs typeface="Times New Roman" panose="02020603050405020304" pitchFamily="18" charset="0"/>
                      </a:endParaRPr>
                    </a:p>
                  </a:txBody>
                  <a:tcPr/>
                </a:tc>
              </a:tr>
              <a:tr h="436634">
                <a:tc>
                  <a:txBody>
                    <a:bodyPr/>
                    <a:lstStyle/>
                    <a:p>
                      <a:r>
                        <a:rPr lang="id-ID" sz="1400" dirty="0" smtClean="0">
                          <a:latin typeface="+mj-lt"/>
                          <a:cs typeface="Times New Roman" panose="02020603050405020304" pitchFamily="18" charset="0"/>
                        </a:rPr>
                        <a:t>CM88L70, MT88L70,</a:t>
                      </a:r>
                      <a:r>
                        <a:rPr lang="id-ID" sz="1400" baseline="0" dirty="0" smtClean="0">
                          <a:latin typeface="+mj-lt"/>
                          <a:cs typeface="Times New Roman" panose="02020603050405020304" pitchFamily="18" charset="0"/>
                        </a:rPr>
                        <a:t> MT8870, SSI75T201</a:t>
                      </a:r>
                    </a:p>
                    <a:p>
                      <a:r>
                        <a:rPr lang="id-ID" sz="1400" baseline="0" dirty="0" smtClean="0">
                          <a:latin typeface="+mj-lt"/>
                          <a:cs typeface="Times New Roman" panose="02020603050405020304" pitchFamily="18" charset="0"/>
                        </a:rPr>
                        <a:t>UM92870A/B/C/UMC </a:t>
                      </a:r>
                      <a:endParaRPr lang="de-DE" sz="1400" dirty="0">
                        <a:latin typeface="+mj-lt"/>
                        <a:cs typeface="Times New Roman" panose="02020603050405020304" pitchFamily="18" charset="0"/>
                      </a:endParaRPr>
                    </a:p>
                  </a:txBody>
                  <a:tcPr/>
                </a:tc>
                <a:tc>
                  <a:txBody>
                    <a:bodyPr/>
                    <a:lstStyle/>
                    <a:p>
                      <a:r>
                        <a:rPr lang="id-ID" sz="1400" dirty="0" smtClean="0">
                          <a:latin typeface="+mj-lt"/>
                          <a:cs typeface="Times New Roman" panose="02020603050405020304" pitchFamily="18" charset="0"/>
                        </a:rPr>
                        <a:t>DTMF Receiver</a:t>
                      </a:r>
                      <a:endParaRPr lang="de-DE" sz="1400" dirty="0">
                        <a:latin typeface="+mj-lt"/>
                        <a:cs typeface="Times New Roman" panose="02020603050405020304" pitchFamily="18" charset="0"/>
                      </a:endParaRPr>
                    </a:p>
                  </a:txBody>
                  <a:tcPr/>
                </a:tc>
              </a:tr>
              <a:tr h="256844">
                <a:tc>
                  <a:txBody>
                    <a:bodyPr/>
                    <a:lstStyle/>
                    <a:p>
                      <a:r>
                        <a:rPr lang="id-ID" sz="1400" dirty="0" smtClean="0">
                          <a:latin typeface="+mj-lt"/>
                          <a:cs typeface="Times New Roman" panose="02020603050405020304" pitchFamily="18" charset="0"/>
                        </a:rPr>
                        <a:t>ATMega16, ATMega328</a:t>
                      </a:r>
                      <a:endParaRPr lang="de-DE" sz="1400" dirty="0">
                        <a:latin typeface="+mj-lt"/>
                        <a:cs typeface="Times New Roman" panose="02020603050405020304" pitchFamily="18" charset="0"/>
                      </a:endParaRPr>
                    </a:p>
                  </a:txBody>
                  <a:tcPr/>
                </a:tc>
                <a:tc>
                  <a:txBody>
                    <a:bodyPr/>
                    <a:lstStyle/>
                    <a:p>
                      <a:r>
                        <a:rPr lang="id-ID" sz="1400" dirty="0" smtClean="0">
                          <a:latin typeface="+mj-lt"/>
                          <a:cs typeface="Times New Roman" panose="02020603050405020304" pitchFamily="18" charset="0"/>
                        </a:rPr>
                        <a:t>8 Bit Mikrokontroler dg 16kB RAM</a:t>
                      </a:r>
                      <a:r>
                        <a:rPr lang="id-ID" sz="1400" baseline="0" dirty="0" smtClean="0">
                          <a:latin typeface="+mj-lt"/>
                          <a:cs typeface="Times New Roman" panose="02020603050405020304" pitchFamily="18" charset="0"/>
                        </a:rPr>
                        <a:t> </a:t>
                      </a:r>
                      <a:endParaRPr lang="de-DE" sz="1400" dirty="0">
                        <a:latin typeface="+mj-lt"/>
                        <a:cs typeface="Times New Roman" panose="02020603050405020304" pitchFamily="18" charset="0"/>
                      </a:endParaRPr>
                    </a:p>
                  </a:txBody>
                  <a:tcPr/>
                </a:tc>
              </a:tr>
              <a:tr h="256844">
                <a:tc>
                  <a:txBody>
                    <a:bodyPr/>
                    <a:lstStyle/>
                    <a:p>
                      <a:r>
                        <a:rPr lang="id-ID" sz="1400" dirty="0" smtClean="0">
                          <a:latin typeface="+mj-lt"/>
                          <a:cs typeface="Times New Roman" panose="02020603050405020304" pitchFamily="18" charset="0"/>
                        </a:rPr>
                        <a:t>ADLQM67P (80647)</a:t>
                      </a:r>
                      <a:endParaRPr lang="de-DE" sz="1400" dirty="0">
                        <a:latin typeface="+mj-lt"/>
                        <a:cs typeface="Times New Roman" panose="02020603050405020304" pitchFamily="18" charset="0"/>
                      </a:endParaRPr>
                    </a:p>
                  </a:txBody>
                  <a:tcPr/>
                </a:tc>
                <a:tc>
                  <a:txBody>
                    <a:bodyPr/>
                    <a:lstStyle/>
                    <a:p>
                      <a:r>
                        <a:rPr lang="id-ID" sz="1400" dirty="0" smtClean="0">
                          <a:latin typeface="+mj-lt"/>
                          <a:cs typeface="Times New Roman" panose="02020603050405020304" pitchFamily="18" charset="0"/>
                        </a:rPr>
                        <a:t>Mikroprosesor Intel Core i7 2,2 GHz, 5Gbps</a:t>
                      </a:r>
                      <a:endParaRPr lang="de-DE" sz="1400" dirty="0">
                        <a:latin typeface="+mj-lt"/>
                        <a:cs typeface="Times New Roman" panose="02020603050405020304" pitchFamily="18" charset="0"/>
                      </a:endParaRPr>
                    </a:p>
                  </a:txBody>
                  <a:tcPr/>
                </a:tc>
              </a:tr>
              <a:tr h="256844">
                <a:tc>
                  <a:txBody>
                    <a:bodyPr/>
                    <a:lstStyle/>
                    <a:p>
                      <a:r>
                        <a:rPr kumimoji="0" lang="de-DE" sz="1400" b="0" i="0" kern="1200" dirty="0" smtClean="0">
                          <a:solidFill>
                            <a:schemeClr val="dk1"/>
                          </a:solidFill>
                          <a:effectLst/>
                          <a:latin typeface="+mn-lt"/>
                          <a:ea typeface="+mn-ea"/>
                          <a:cs typeface="+mn-cs"/>
                        </a:rPr>
                        <a:t>EBJ41HF4B1QA</a:t>
                      </a:r>
                      <a:endParaRPr lang="de-DE" sz="1400" dirty="0">
                        <a:latin typeface="+mj-lt"/>
                        <a:cs typeface="Times New Roman" panose="02020603050405020304" pitchFamily="18" charset="0"/>
                      </a:endParaRPr>
                    </a:p>
                  </a:txBody>
                  <a:tcPr/>
                </a:tc>
                <a:tc>
                  <a:txBody>
                    <a:bodyPr/>
                    <a:lstStyle/>
                    <a:p>
                      <a:r>
                        <a:rPr lang="id-ID" sz="1400" dirty="0" smtClean="0">
                          <a:latin typeface="+mj-lt"/>
                          <a:cs typeface="Times New Roman" panose="02020603050405020304" pitchFamily="18" charset="0"/>
                        </a:rPr>
                        <a:t>4GB RAM jenis DDR3</a:t>
                      </a:r>
                      <a:endParaRPr lang="de-DE" sz="1400" dirty="0">
                        <a:latin typeface="+mj-lt"/>
                        <a:cs typeface="Times New Roman" panose="02020603050405020304" pitchFamily="18" charset="0"/>
                      </a:endParaRPr>
                    </a:p>
                  </a:txBody>
                  <a:tcPr/>
                </a:tc>
              </a:tr>
              <a:tr h="256844">
                <a:tc>
                  <a:txBody>
                    <a:bodyPr/>
                    <a:lstStyle/>
                    <a:p>
                      <a:endParaRPr lang="de-DE" sz="1400" dirty="0">
                        <a:latin typeface="+mj-lt"/>
                        <a:cs typeface="Times New Roman" panose="02020603050405020304" pitchFamily="18" charset="0"/>
                      </a:endParaRPr>
                    </a:p>
                  </a:txBody>
                  <a:tcPr/>
                </a:tc>
                <a:tc>
                  <a:txBody>
                    <a:bodyPr/>
                    <a:lstStyle/>
                    <a:p>
                      <a:r>
                        <a:rPr lang="id-ID" sz="1400" dirty="0" smtClean="0">
                          <a:latin typeface="+mj-lt"/>
                          <a:cs typeface="Times New Roman" panose="02020603050405020304" pitchFamily="18" charset="0"/>
                        </a:rPr>
                        <a:t>EEPROM</a:t>
                      </a:r>
                      <a:endParaRPr lang="de-DE" sz="1400" dirty="0">
                        <a:latin typeface="+mj-lt"/>
                        <a:cs typeface="Times New Roman" panose="02020603050405020304" pitchFamily="18" charset="0"/>
                      </a:endParaRPr>
                    </a:p>
                  </a:txBody>
                  <a:tcPr/>
                </a:tc>
              </a:tr>
              <a:tr h="256844">
                <a:tc>
                  <a:txBody>
                    <a:bodyPr/>
                    <a:lstStyle/>
                    <a:p>
                      <a:endParaRPr lang="de-DE" sz="1400" dirty="0">
                        <a:latin typeface="+mj-lt"/>
                        <a:cs typeface="Times New Roman" panose="02020603050405020304" pitchFamily="18" charset="0"/>
                      </a:endParaRPr>
                    </a:p>
                  </a:txBody>
                  <a:tcPr/>
                </a:tc>
                <a:tc>
                  <a:txBody>
                    <a:bodyPr/>
                    <a:lstStyle/>
                    <a:p>
                      <a:endParaRPr lang="de-DE" sz="1400" dirty="0">
                        <a:latin typeface="+mj-lt"/>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388886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0219" y="980728"/>
            <a:ext cx="8196283" cy="1015663"/>
          </a:xfrm>
          <a:prstGeom prst="rect">
            <a:avLst/>
          </a:prstGeom>
          <a:noFill/>
        </p:spPr>
        <p:txBody>
          <a:bodyPr wrap="square" rtlCol="0">
            <a:spAutoFit/>
          </a:bodyPr>
          <a:lstStyle/>
          <a:p>
            <a:pPr>
              <a:lnSpc>
                <a:spcPct val="150000"/>
              </a:lnSpc>
            </a:pPr>
            <a:r>
              <a:rPr lang="id-ID" sz="2000" b="1" dirty="0" smtClean="0"/>
              <a:t>Scope berdasarkan </a:t>
            </a:r>
            <a:r>
              <a:rPr lang="id-ID" sz="2000" b="1" dirty="0"/>
              <a:t>sejarah perkembangan dan area penerapannya pada hari </a:t>
            </a:r>
            <a:r>
              <a:rPr lang="id-ID" sz="2000" b="1" dirty="0" smtClean="0"/>
              <a:t>ini.</a:t>
            </a:r>
            <a:endParaRPr lang="en-US" sz="2000" b="1" dirty="0"/>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id-ID" sz="3200" b="1" dirty="0" smtClean="0"/>
              <a:t>Digital Systems, IT dan IS</a:t>
            </a:r>
            <a:endParaRPr lang="en-US" sz="3200" b="1" dirty="0" smtClean="0"/>
          </a:p>
        </p:txBody>
      </p:sp>
      <p:graphicFrame>
        <p:nvGraphicFramePr>
          <p:cNvPr id="3" name="Table 2"/>
          <p:cNvGraphicFramePr>
            <a:graphicFrameLocks noGrp="1"/>
          </p:cNvGraphicFramePr>
          <p:nvPr>
            <p:extLst>
              <p:ext uri="{D42A27DB-BD31-4B8C-83A1-F6EECF244321}">
                <p14:modId xmlns:p14="http://schemas.microsoft.com/office/powerpoint/2010/main" val="37236298"/>
              </p:ext>
            </p:extLst>
          </p:nvPr>
        </p:nvGraphicFramePr>
        <p:xfrm>
          <a:off x="667512" y="2204864"/>
          <a:ext cx="8178990" cy="3679304"/>
        </p:xfrm>
        <a:graphic>
          <a:graphicData uri="http://schemas.openxmlformats.org/drawingml/2006/table">
            <a:tbl>
              <a:tblPr firstRow="1" bandRow="1">
                <a:tableStyleId>{5C22544A-7EE6-4342-B048-85BDC9FD1C3A}</a:tableStyleId>
              </a:tblPr>
              <a:tblGrid>
                <a:gridCol w="1022374"/>
                <a:gridCol w="937899"/>
                <a:gridCol w="1106849"/>
                <a:gridCol w="745325"/>
                <a:gridCol w="1046554"/>
                <a:gridCol w="1196061"/>
                <a:gridCol w="1101554"/>
                <a:gridCol w="1022374"/>
              </a:tblGrid>
              <a:tr h="504056">
                <a:tc gridSpan="8">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dirty="0" smtClean="0"/>
                        <a:t>Digital System</a:t>
                      </a:r>
                      <a:endParaRPr lang="de-DE" dirty="0" smtClean="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r>
              <a:tr h="432048">
                <a:tc gridSpan="8">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Computer and </a:t>
                      </a:r>
                      <a:r>
                        <a:rPr lang="id-ID" dirty="0" smtClean="0"/>
                        <a:t>Information</a:t>
                      </a:r>
                      <a:r>
                        <a:rPr lang="id-ID" baseline="0" dirty="0" smtClean="0"/>
                        <a:t> Technology (IT)</a:t>
                      </a:r>
                      <a:endParaRPr lang="de-DE" dirty="0" smtClean="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r>
              <a:tr h="432048">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dirty="0" smtClean="0"/>
                        <a:t>Hardwares</a:t>
                      </a:r>
                    </a:p>
                    <a:p>
                      <a:pPr marL="0" marR="0" indent="0" algn="ctr" defTabSz="914400" rtl="0" eaLnBrk="1" fontAlgn="auto" latinLnBrk="0" hangingPunct="1">
                        <a:lnSpc>
                          <a:spcPct val="100000"/>
                        </a:lnSpc>
                        <a:spcBef>
                          <a:spcPts val="0"/>
                        </a:spcBef>
                        <a:spcAft>
                          <a:spcPts val="0"/>
                        </a:spcAft>
                        <a:buClrTx/>
                        <a:buSzTx/>
                        <a:buFontTx/>
                        <a:buNone/>
                        <a:tabLst/>
                        <a:defRPr/>
                      </a:pPr>
                      <a:r>
                        <a:rPr lang="id-ID" dirty="0" smtClean="0"/>
                        <a:t>(Infrastructure Planning</a:t>
                      </a:r>
                      <a:r>
                        <a:rPr lang="id-ID" baseline="0" dirty="0" smtClean="0"/>
                        <a:t> &amp; Operations)</a:t>
                      </a:r>
                      <a:endParaRPr lang="de-DE" dirty="0" smtClean="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gridSpan="4">
                  <a:txBody>
                    <a:bodyPr/>
                    <a:lstStyle/>
                    <a:p>
                      <a:pPr algn="ctr"/>
                      <a:r>
                        <a:rPr lang="id-ID" dirty="0" smtClean="0"/>
                        <a:t>Software</a:t>
                      </a:r>
                    </a:p>
                    <a:p>
                      <a:pPr algn="ctr"/>
                      <a:r>
                        <a:rPr lang="id-ID" dirty="0" smtClean="0"/>
                        <a:t>(Information System Design and Operations)</a:t>
                      </a:r>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r>
              <a:tr h="720080">
                <a:tc gridSpan="2">
                  <a:txBody>
                    <a:bodyPr/>
                    <a:lstStyle/>
                    <a:p>
                      <a:pPr algn="ctr"/>
                      <a:r>
                        <a:rPr lang="id-ID" sz="1200" dirty="0" smtClean="0"/>
                        <a:t>The Whole Infrastructure of an</a:t>
                      </a:r>
                      <a:r>
                        <a:rPr lang="id-ID" sz="1200" baseline="0" dirty="0" smtClean="0"/>
                        <a:t> Organization</a:t>
                      </a:r>
                      <a:endParaRPr lang="de-DE" sz="1200" dirty="0"/>
                    </a:p>
                  </a:txBody>
                  <a:tcPr/>
                </a:tc>
                <a:tc hMerge="1">
                  <a:txBody>
                    <a:bodyPr/>
                    <a:lstStyle/>
                    <a:p>
                      <a:pPr algn="ctr"/>
                      <a:endParaRPr lang="de-DE" sz="1200" dirty="0"/>
                    </a:p>
                  </a:txBody>
                  <a:tcPr/>
                </a:tc>
                <a:tc gridSpan="2">
                  <a:txBody>
                    <a:bodyPr/>
                    <a:lstStyle/>
                    <a:p>
                      <a:pPr algn="ctr"/>
                      <a:r>
                        <a:rPr lang="id-ID" sz="1200" dirty="0" smtClean="0"/>
                        <a:t>Computer Research &amp; Development</a:t>
                      </a:r>
                      <a:endParaRPr lang="de-DE" sz="1200" dirty="0"/>
                    </a:p>
                  </a:txBody>
                  <a:tcPr>
                    <a:solidFill>
                      <a:srgbClr val="FF7C80"/>
                    </a:solidFill>
                  </a:tcPr>
                </a:tc>
                <a:tc hMerge="1">
                  <a:txBody>
                    <a:bodyPr/>
                    <a:lstStyle/>
                    <a:p>
                      <a:pPr algn="ctr"/>
                      <a:endParaRPr lang="de-DE" sz="1200" dirty="0"/>
                    </a:p>
                  </a:txBody>
                  <a:tcPr/>
                </a:tc>
                <a:tc>
                  <a:txBody>
                    <a:bodyPr/>
                    <a:lstStyle/>
                    <a:p>
                      <a:pPr algn="ctr"/>
                      <a:r>
                        <a:rPr lang="id-ID" sz="1200" dirty="0" smtClean="0"/>
                        <a:t>Business</a:t>
                      </a:r>
                      <a:r>
                        <a:rPr lang="id-ID" sz="1200" baseline="0" dirty="0" smtClean="0"/>
                        <a:t> Operating Procedures</a:t>
                      </a:r>
                      <a:endParaRPr lang="de-DE" sz="1200" dirty="0"/>
                    </a:p>
                  </a:txBody>
                  <a:tcPr/>
                </a:tc>
                <a:tc>
                  <a:txBody>
                    <a:bodyPr/>
                    <a:lstStyle/>
                    <a:p>
                      <a:pPr algn="ctr"/>
                      <a:r>
                        <a:rPr lang="id-ID" sz="1200" dirty="0" smtClean="0"/>
                        <a:t>Entire Application Architecture</a:t>
                      </a:r>
                      <a:endParaRPr lang="de-DE" sz="1200" dirty="0"/>
                    </a:p>
                  </a:txBody>
                  <a:tcPr/>
                </a:tc>
                <a:tc>
                  <a:txBody>
                    <a:bodyPr/>
                    <a:lstStyle/>
                    <a:p>
                      <a:pPr algn="ctr"/>
                      <a:r>
                        <a:rPr lang="id-ID" sz="1200" dirty="0" smtClean="0"/>
                        <a:t>Design / Architecture of each Application</a:t>
                      </a:r>
                      <a:endParaRPr lang="de-DE" sz="1200" dirty="0"/>
                    </a:p>
                  </a:txBody>
                  <a:tcPr/>
                </a:tc>
                <a:tc>
                  <a:txBody>
                    <a:bodyPr/>
                    <a:lstStyle/>
                    <a:p>
                      <a:pPr algn="ctr"/>
                      <a:r>
                        <a:rPr lang="id-ID" sz="1200" dirty="0" smtClean="0"/>
                        <a:t>Application Development (Programming)</a:t>
                      </a:r>
                      <a:endParaRPr lang="de-DE" sz="1200" dirty="0"/>
                    </a:p>
                  </a:txBody>
                  <a:tcPr>
                    <a:solidFill>
                      <a:srgbClr val="FFC000"/>
                    </a:solidFill>
                  </a:tcPr>
                </a:tc>
              </a:tr>
              <a:tr h="816064">
                <a:tc>
                  <a:txBody>
                    <a:bodyPr/>
                    <a:lstStyle/>
                    <a:p>
                      <a:pPr algn="ctr"/>
                      <a:r>
                        <a:rPr lang="id-ID" sz="1200" dirty="0" smtClean="0"/>
                        <a:t>Planning / Architecture</a:t>
                      </a:r>
                      <a:endParaRPr lang="de-DE"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200" baseline="0" dirty="0" smtClean="0"/>
                        <a:t>Operations &amp; Maintenance</a:t>
                      </a:r>
                      <a:endParaRPr lang="de-DE" sz="1200" dirty="0"/>
                    </a:p>
                  </a:txBody>
                  <a:tcPr/>
                </a:tc>
                <a:tc>
                  <a:txBody>
                    <a:bodyPr/>
                    <a:lstStyle/>
                    <a:p>
                      <a:pPr algn="ctr"/>
                      <a:r>
                        <a:rPr lang="id-ID" sz="1200" dirty="0" smtClean="0"/>
                        <a:t>IC Technologies: LSI, VLSI</a:t>
                      </a:r>
                      <a:endParaRPr lang="de-DE" sz="1200" dirty="0"/>
                    </a:p>
                  </a:txBody>
                  <a:tcPr>
                    <a:solidFill>
                      <a:srgbClr val="FF7C80"/>
                    </a:solidFill>
                  </a:tcPr>
                </a:tc>
                <a:tc>
                  <a:txBody>
                    <a:bodyPr/>
                    <a:lstStyle/>
                    <a:p>
                      <a:pPr algn="ctr"/>
                      <a:r>
                        <a:rPr lang="id-ID" sz="1200" dirty="0" smtClean="0"/>
                        <a:t>Semiconductor</a:t>
                      </a:r>
                    </a:p>
                    <a:p>
                      <a:pPr algn="ctr"/>
                      <a:r>
                        <a:rPr lang="id-ID" sz="1200" dirty="0" smtClean="0"/>
                        <a:t>Materials</a:t>
                      </a:r>
                      <a:endParaRPr lang="de-DE" sz="1200" dirty="0"/>
                    </a:p>
                  </a:txBody>
                  <a:tcPr>
                    <a:solidFill>
                      <a:srgbClr val="FF7C80"/>
                    </a:solidFill>
                  </a:tcPr>
                </a:tc>
                <a:tc>
                  <a:txBody>
                    <a:bodyPr/>
                    <a:lstStyle/>
                    <a:p>
                      <a:pPr algn="ctr"/>
                      <a:endParaRPr lang="de-DE" sz="1200" dirty="0"/>
                    </a:p>
                  </a:txBody>
                  <a:tcPr/>
                </a:tc>
                <a:tc>
                  <a:txBody>
                    <a:bodyPr/>
                    <a:lstStyle/>
                    <a:p>
                      <a:pPr algn="ctr"/>
                      <a:endParaRPr lang="de-DE" sz="1200" dirty="0"/>
                    </a:p>
                  </a:txBody>
                  <a:tcPr/>
                </a:tc>
                <a:tc>
                  <a:txBody>
                    <a:bodyPr/>
                    <a:lstStyle/>
                    <a:p>
                      <a:pPr algn="ctr"/>
                      <a:endParaRPr lang="de-DE" sz="1200" dirty="0"/>
                    </a:p>
                  </a:txBody>
                  <a:tcPr/>
                </a:tc>
                <a:tc>
                  <a:txBody>
                    <a:bodyPr/>
                    <a:lstStyle/>
                    <a:p>
                      <a:pPr algn="ctr"/>
                      <a:endParaRPr lang="de-DE" sz="1200" dirty="0"/>
                    </a:p>
                  </a:txBody>
                  <a:tcPr>
                    <a:solidFill>
                      <a:srgbClr val="FFC000"/>
                    </a:solidFill>
                  </a:tcPr>
                </a:tc>
              </a:tr>
            </a:tbl>
          </a:graphicData>
        </a:graphic>
      </p:graphicFrame>
      <p:sp>
        <p:nvSpPr>
          <p:cNvPr id="9" name="TextBox 8"/>
          <p:cNvSpPr txBox="1"/>
          <p:nvPr/>
        </p:nvSpPr>
        <p:spPr>
          <a:xfrm>
            <a:off x="1829314" y="6395119"/>
            <a:ext cx="2958710" cy="346249"/>
          </a:xfrm>
          <a:prstGeom prst="rect">
            <a:avLst/>
          </a:prstGeom>
          <a:noFill/>
        </p:spPr>
        <p:txBody>
          <a:bodyPr wrap="square" rtlCol="0">
            <a:spAutoFit/>
          </a:bodyPr>
          <a:lstStyle/>
          <a:p>
            <a:pPr>
              <a:lnSpc>
                <a:spcPct val="150000"/>
              </a:lnSpc>
            </a:pPr>
            <a:r>
              <a:rPr lang="id-ID" sz="1100" b="1" dirty="0" smtClean="0"/>
              <a:t>Pekerjaan ini tidak tersedia di Indonesia.</a:t>
            </a:r>
            <a:endParaRPr lang="en-US" sz="1100" b="1" dirty="0"/>
          </a:p>
        </p:txBody>
      </p:sp>
      <p:sp>
        <p:nvSpPr>
          <p:cNvPr id="10" name="TextBox 9"/>
          <p:cNvSpPr txBox="1"/>
          <p:nvPr/>
        </p:nvSpPr>
        <p:spPr>
          <a:xfrm>
            <a:off x="6554875" y="6395119"/>
            <a:ext cx="2697645" cy="346249"/>
          </a:xfrm>
          <a:prstGeom prst="rect">
            <a:avLst/>
          </a:prstGeom>
          <a:noFill/>
        </p:spPr>
        <p:txBody>
          <a:bodyPr wrap="square" rtlCol="0">
            <a:spAutoFit/>
          </a:bodyPr>
          <a:lstStyle/>
          <a:p>
            <a:pPr>
              <a:lnSpc>
                <a:spcPct val="150000"/>
              </a:lnSpc>
            </a:pPr>
            <a:r>
              <a:rPr lang="id-ID" sz="1100" b="1" dirty="0" smtClean="0"/>
              <a:t>Pekerjaan ini langka di Indonesia.</a:t>
            </a:r>
            <a:endParaRPr lang="en-US" sz="1100" b="1" dirty="0"/>
          </a:p>
        </p:txBody>
      </p:sp>
      <p:graphicFrame>
        <p:nvGraphicFramePr>
          <p:cNvPr id="2" name="Table 1"/>
          <p:cNvGraphicFramePr>
            <a:graphicFrameLocks noGrp="1"/>
          </p:cNvGraphicFramePr>
          <p:nvPr>
            <p:extLst>
              <p:ext uri="{D42A27DB-BD31-4B8C-83A1-F6EECF244321}">
                <p14:modId xmlns:p14="http://schemas.microsoft.com/office/powerpoint/2010/main" val="922456290"/>
              </p:ext>
            </p:extLst>
          </p:nvPr>
        </p:nvGraphicFramePr>
        <p:xfrm>
          <a:off x="650219" y="6370528"/>
          <a:ext cx="1031776" cy="370840"/>
        </p:xfrm>
        <a:graphic>
          <a:graphicData uri="http://schemas.openxmlformats.org/drawingml/2006/table">
            <a:tbl>
              <a:tblPr firstRow="1" bandRow="1">
                <a:tableStyleId>{5C22544A-7EE6-4342-B048-85BDC9FD1C3A}</a:tableStyleId>
              </a:tblPr>
              <a:tblGrid>
                <a:gridCol w="1031776"/>
              </a:tblGrid>
              <a:tr h="370840">
                <a:tc>
                  <a:txBody>
                    <a:bodyPr/>
                    <a:lstStyle/>
                    <a:p>
                      <a:endParaRPr lang="de-DE" dirty="0"/>
                    </a:p>
                  </a:txBody>
                  <a:tcPr>
                    <a:solidFill>
                      <a:srgbClr val="FF7C80"/>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074768286"/>
              </p:ext>
            </p:extLst>
          </p:nvPr>
        </p:nvGraphicFramePr>
        <p:xfrm>
          <a:off x="5484440" y="6381328"/>
          <a:ext cx="1031776" cy="370840"/>
        </p:xfrm>
        <a:graphic>
          <a:graphicData uri="http://schemas.openxmlformats.org/drawingml/2006/table">
            <a:tbl>
              <a:tblPr firstRow="1" bandRow="1">
                <a:tableStyleId>{5C22544A-7EE6-4342-B048-85BDC9FD1C3A}</a:tableStyleId>
              </a:tblPr>
              <a:tblGrid>
                <a:gridCol w="1031776"/>
              </a:tblGrid>
              <a:tr h="370840">
                <a:tc>
                  <a:txBody>
                    <a:bodyPr/>
                    <a:lstStyle/>
                    <a:p>
                      <a:endParaRPr lang="de-DE" dirty="0"/>
                    </a:p>
                  </a:txBody>
                  <a:tcPr>
                    <a:solidFill>
                      <a:srgbClr val="FFC000"/>
                    </a:solidFill>
                  </a:tcPr>
                </a:tc>
              </a:tr>
            </a:tbl>
          </a:graphicData>
        </a:graphic>
      </p:graphicFrame>
    </p:spTree>
    <p:extLst>
      <p:ext uri="{BB962C8B-B14F-4D97-AF65-F5344CB8AC3E}">
        <p14:creationId xmlns:p14="http://schemas.microsoft.com/office/powerpoint/2010/main" val="22779560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5068" y="1008598"/>
            <a:ext cx="8501428" cy="738664"/>
          </a:xfrm>
          <a:prstGeom prst="rect">
            <a:avLst/>
          </a:prstGeom>
          <a:noFill/>
        </p:spPr>
        <p:txBody>
          <a:bodyPr wrap="square" rtlCol="0">
            <a:spAutoFit/>
          </a:bodyPr>
          <a:lstStyle/>
          <a:p>
            <a:pPr>
              <a:lnSpc>
                <a:spcPct val="150000"/>
              </a:lnSpc>
            </a:pPr>
            <a:r>
              <a:rPr lang="id-ID" sz="2800" dirty="0" smtClean="0"/>
              <a:t>Contoh ASICs: Some Famous Intel Processors</a:t>
            </a:r>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id-ID" sz="3200" b="1" dirty="0" smtClean="0"/>
              <a:t>Contoh-contoh ASICs</a:t>
            </a:r>
            <a:endParaRPr lang="en-US" sz="3200" b="1" dirty="0" smtClean="0"/>
          </a:p>
        </p:txBody>
      </p:sp>
      <p:graphicFrame>
        <p:nvGraphicFramePr>
          <p:cNvPr id="2" name="Table 1"/>
          <p:cNvGraphicFramePr>
            <a:graphicFrameLocks noGrp="1"/>
          </p:cNvGraphicFramePr>
          <p:nvPr>
            <p:extLst/>
          </p:nvPr>
        </p:nvGraphicFramePr>
        <p:xfrm>
          <a:off x="755575" y="1844824"/>
          <a:ext cx="7560841" cy="4389120"/>
        </p:xfrm>
        <a:graphic>
          <a:graphicData uri="http://schemas.openxmlformats.org/drawingml/2006/table">
            <a:tbl>
              <a:tblPr firstRow="1" bandRow="1">
                <a:tableStyleId>{5C22544A-7EE6-4342-B048-85BDC9FD1C3A}</a:tableStyleId>
              </a:tblPr>
              <a:tblGrid>
                <a:gridCol w="3312369"/>
                <a:gridCol w="4248472"/>
              </a:tblGrid>
              <a:tr h="2239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id-ID" sz="1200" b="1" kern="1200" dirty="0" smtClean="0">
                          <a:solidFill>
                            <a:schemeClr val="lt1"/>
                          </a:solidFill>
                          <a:latin typeface="+mj-lt"/>
                          <a:ea typeface="+mn-ea"/>
                          <a:cs typeface="Times New Roman" panose="02020603050405020304" pitchFamily="18" charset="0"/>
                        </a:rPr>
                        <a:t>Tipe IC</a:t>
                      </a:r>
                      <a:endParaRPr kumimoji="0" lang="de-DE" sz="1200" b="1" kern="1200" dirty="0" smtClean="0">
                        <a:solidFill>
                          <a:schemeClr val="lt1"/>
                        </a:solidFill>
                        <a:latin typeface="+mj-lt"/>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id-ID" sz="1200" b="1" kern="1200" dirty="0" smtClean="0">
                          <a:solidFill>
                            <a:schemeClr val="lt1"/>
                          </a:solidFill>
                          <a:latin typeface="+mj-lt"/>
                          <a:ea typeface="+mn-ea"/>
                          <a:cs typeface="Times New Roman" panose="02020603050405020304" pitchFamily="18" charset="0"/>
                        </a:rPr>
                        <a:t>Keterangan</a:t>
                      </a:r>
                      <a:endParaRPr kumimoji="0" lang="de-DE" sz="1200" b="1" kern="1200" dirty="0" smtClean="0">
                        <a:solidFill>
                          <a:schemeClr val="lt1"/>
                        </a:solidFill>
                        <a:latin typeface="+mj-lt"/>
                        <a:ea typeface="+mn-ea"/>
                        <a:cs typeface="Times New Roman" panose="02020603050405020304" pitchFamily="18" charset="0"/>
                      </a:endParaRPr>
                    </a:p>
                  </a:txBody>
                  <a:tcPr/>
                </a:tc>
              </a:tr>
              <a:tr h="223967">
                <a:tc>
                  <a:txBody>
                    <a:bodyPr/>
                    <a:lstStyle/>
                    <a:p>
                      <a:r>
                        <a:rPr lang="id-ID" sz="1200" dirty="0" smtClean="0">
                          <a:latin typeface="+mj-lt"/>
                          <a:cs typeface="Times New Roman" panose="02020603050405020304" pitchFamily="18" charset="0"/>
                        </a:rPr>
                        <a:t>4004, 4040</a:t>
                      </a:r>
                      <a:endParaRPr lang="de-DE" sz="1200" dirty="0">
                        <a:latin typeface="+mj-lt"/>
                        <a:cs typeface="Times New Roman" panose="02020603050405020304" pitchFamily="18" charset="0"/>
                      </a:endParaRPr>
                    </a:p>
                  </a:txBody>
                  <a:tcPr/>
                </a:tc>
                <a:tc>
                  <a:txBody>
                    <a:bodyPr/>
                    <a:lstStyle/>
                    <a:p>
                      <a:r>
                        <a:rPr lang="id-ID" sz="1200" dirty="0" smtClean="0">
                          <a:latin typeface="+mj-lt"/>
                          <a:cs typeface="Times New Roman" panose="02020603050405020304" pitchFamily="18" charset="0"/>
                        </a:rPr>
                        <a:t>4</a:t>
                      </a:r>
                      <a:r>
                        <a:rPr lang="id-ID" sz="1200" baseline="0" dirty="0" smtClean="0">
                          <a:latin typeface="+mj-lt"/>
                          <a:cs typeface="Times New Roman" panose="02020603050405020304" pitchFamily="18" charset="0"/>
                        </a:rPr>
                        <a:t> Bit Processor,  0,74 MHz, Intel Processor pertama, 1971</a:t>
                      </a:r>
                      <a:endParaRPr lang="de-DE" sz="1200" dirty="0">
                        <a:latin typeface="+mj-lt"/>
                        <a:cs typeface="Times New Roman" panose="02020603050405020304" pitchFamily="18" charset="0"/>
                      </a:endParaRPr>
                    </a:p>
                  </a:txBody>
                  <a:tcPr/>
                </a:tc>
              </a:tr>
              <a:tr h="223967">
                <a:tc>
                  <a:txBody>
                    <a:bodyPr/>
                    <a:lstStyle/>
                    <a:p>
                      <a:r>
                        <a:rPr lang="id-ID" sz="1200" dirty="0" smtClean="0">
                          <a:latin typeface="+mj-lt"/>
                          <a:cs typeface="Times New Roman" panose="02020603050405020304" pitchFamily="18" charset="0"/>
                        </a:rPr>
                        <a:t>3001</a:t>
                      </a:r>
                      <a:endParaRPr lang="de-DE" sz="1200" dirty="0">
                        <a:latin typeface="+mj-lt"/>
                        <a:cs typeface="Times New Roman" panose="02020603050405020304" pitchFamily="18" charset="0"/>
                      </a:endParaRPr>
                    </a:p>
                  </a:txBody>
                  <a:tcPr/>
                </a:tc>
                <a:tc>
                  <a:txBody>
                    <a:bodyPr/>
                    <a:lstStyle/>
                    <a:p>
                      <a:r>
                        <a:rPr lang="id-ID" sz="1200" dirty="0" smtClean="0">
                          <a:latin typeface="+mj-lt"/>
                          <a:cs typeface="Times New Roman" panose="02020603050405020304" pitchFamily="18" charset="0"/>
                        </a:rPr>
                        <a:t>4 Bit</a:t>
                      </a:r>
                      <a:r>
                        <a:rPr lang="id-ID" sz="1200" baseline="0" dirty="0" smtClean="0">
                          <a:latin typeface="+mj-lt"/>
                          <a:cs typeface="Times New Roman" panose="02020603050405020304" pitchFamily="18" charset="0"/>
                        </a:rPr>
                        <a:t> Processor, 01 MHz, 1974</a:t>
                      </a:r>
                      <a:endParaRPr lang="de-DE" sz="1200" dirty="0">
                        <a:latin typeface="+mj-lt"/>
                        <a:cs typeface="Times New Roman" panose="02020603050405020304" pitchFamily="18" charset="0"/>
                      </a:endParaRPr>
                    </a:p>
                  </a:txBody>
                  <a:tcPr/>
                </a:tc>
              </a:tr>
              <a:tr h="223967">
                <a:tc>
                  <a:txBody>
                    <a:bodyPr/>
                    <a:lstStyle/>
                    <a:p>
                      <a:r>
                        <a:rPr lang="id-ID" sz="1200" dirty="0" smtClean="0">
                          <a:latin typeface="+mj-lt"/>
                          <a:cs typeface="Times New Roman" panose="02020603050405020304" pitchFamily="18" charset="0"/>
                        </a:rPr>
                        <a:t>8008,</a:t>
                      </a:r>
                      <a:r>
                        <a:rPr lang="id-ID" sz="1200" baseline="0" dirty="0" smtClean="0">
                          <a:latin typeface="+mj-lt"/>
                          <a:cs typeface="Times New Roman" panose="02020603050405020304" pitchFamily="18" charset="0"/>
                        </a:rPr>
                        <a:t> 8051, 8080, 8085</a:t>
                      </a:r>
                      <a:endParaRPr lang="de-DE" sz="1200" dirty="0">
                        <a:latin typeface="+mj-lt"/>
                        <a:cs typeface="Times New Roman" panose="02020603050405020304" pitchFamily="18" charset="0"/>
                      </a:endParaRPr>
                    </a:p>
                  </a:txBody>
                  <a:tcPr/>
                </a:tc>
                <a:tc>
                  <a:txBody>
                    <a:bodyPr/>
                    <a:lstStyle/>
                    <a:p>
                      <a:r>
                        <a:rPr lang="id-ID" sz="1200" dirty="0" smtClean="0">
                          <a:latin typeface="+mj-lt"/>
                          <a:cs typeface="Times New Roman" panose="02020603050405020304" pitchFamily="18" charset="0"/>
                        </a:rPr>
                        <a:t>8 Bit Processor, 0,5 - 3 MHz, 1978</a:t>
                      </a:r>
                      <a:endParaRPr lang="de-DE" sz="1200" dirty="0">
                        <a:latin typeface="+mj-lt"/>
                        <a:cs typeface="Times New Roman" panose="02020603050405020304" pitchFamily="18" charset="0"/>
                      </a:endParaRPr>
                    </a:p>
                  </a:txBody>
                  <a:tcPr/>
                </a:tc>
              </a:tr>
              <a:tr h="223967">
                <a:tc>
                  <a:txBody>
                    <a:bodyPr/>
                    <a:lstStyle/>
                    <a:p>
                      <a:r>
                        <a:rPr lang="id-ID" sz="1200" dirty="0" smtClean="0">
                          <a:latin typeface="+mj-lt"/>
                          <a:cs typeface="Times New Roman" panose="02020603050405020304" pitchFamily="18" charset="0"/>
                        </a:rPr>
                        <a:t>8086, 8088</a:t>
                      </a:r>
                      <a:endParaRPr lang="de-DE" sz="1200" dirty="0">
                        <a:latin typeface="+mj-lt"/>
                        <a:cs typeface="Times New Roman" panose="02020603050405020304" pitchFamily="18" charset="0"/>
                      </a:endParaRPr>
                    </a:p>
                  </a:txBody>
                  <a:tcPr/>
                </a:tc>
                <a:tc>
                  <a:txBody>
                    <a:bodyPr/>
                    <a:lstStyle/>
                    <a:p>
                      <a:r>
                        <a:rPr lang="id-ID" sz="1200" dirty="0" smtClean="0">
                          <a:latin typeface="+mj-lt"/>
                          <a:cs typeface="Times New Roman" panose="02020603050405020304" pitchFamily="18" charset="0"/>
                        </a:rPr>
                        <a:t>16 Bit Processor,  5 </a:t>
                      </a:r>
                      <a:r>
                        <a:rPr lang="id-ID" sz="1200" baseline="0" dirty="0" smtClean="0">
                          <a:latin typeface="+mj-lt"/>
                          <a:cs typeface="Times New Roman" panose="02020603050405020304" pitchFamily="18" charset="0"/>
                        </a:rPr>
                        <a:t>MHz, 1979</a:t>
                      </a:r>
                      <a:endParaRPr lang="de-DE" sz="1200" dirty="0">
                        <a:latin typeface="+mj-lt"/>
                        <a:cs typeface="Times New Roman" panose="02020603050405020304" pitchFamily="18" charset="0"/>
                      </a:endParaRPr>
                    </a:p>
                  </a:txBody>
                  <a:tcPr/>
                </a:tc>
              </a:tr>
              <a:tr h="223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200" dirty="0" smtClean="0">
                          <a:latin typeface="+mj-lt"/>
                          <a:cs typeface="Times New Roman" panose="02020603050405020304" pitchFamily="18" charset="0"/>
                        </a:rPr>
                        <a:t>80186, 80286</a:t>
                      </a:r>
                      <a:endParaRPr lang="de-DE" sz="1200" dirty="0" smtClean="0">
                        <a:latin typeface="+mj-lt"/>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d-ID" sz="1200" kern="1200" dirty="0" smtClean="0">
                          <a:solidFill>
                            <a:schemeClr val="dk1"/>
                          </a:solidFill>
                          <a:latin typeface="+mj-lt"/>
                          <a:ea typeface="+mn-ea"/>
                          <a:cs typeface="Times New Roman" panose="02020603050405020304" pitchFamily="18" charset="0"/>
                        </a:rPr>
                        <a:t>16 Bit Processor, 6  - 25</a:t>
                      </a:r>
                      <a:r>
                        <a:rPr kumimoji="0" lang="id-ID" sz="1200" kern="1200" baseline="0" dirty="0" smtClean="0">
                          <a:solidFill>
                            <a:schemeClr val="dk1"/>
                          </a:solidFill>
                          <a:latin typeface="+mj-lt"/>
                          <a:ea typeface="+mn-ea"/>
                          <a:cs typeface="Times New Roman" panose="02020603050405020304" pitchFamily="18" charset="0"/>
                        </a:rPr>
                        <a:t> MHz, 1982</a:t>
                      </a:r>
                      <a:endParaRPr kumimoji="0" lang="de-DE" sz="1200" kern="1200" dirty="0" smtClean="0">
                        <a:solidFill>
                          <a:schemeClr val="dk1"/>
                        </a:solidFill>
                        <a:latin typeface="+mj-lt"/>
                        <a:ea typeface="+mn-ea"/>
                        <a:cs typeface="Times New Roman" panose="02020603050405020304" pitchFamily="18" charset="0"/>
                      </a:endParaRPr>
                    </a:p>
                  </a:txBody>
                  <a:tcPr/>
                </a:tc>
              </a:tr>
              <a:tr h="223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200" dirty="0" smtClean="0">
                          <a:latin typeface="+mj-lt"/>
                          <a:cs typeface="Times New Roman" panose="02020603050405020304" pitchFamily="18" charset="0"/>
                        </a:rPr>
                        <a:t>80386DX, 80386SX</a:t>
                      </a:r>
                      <a:endParaRPr lang="de-DE" sz="1200" dirty="0" smtClean="0">
                        <a:latin typeface="+mj-lt"/>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d-ID" sz="1200" kern="1200" dirty="0" smtClean="0">
                          <a:solidFill>
                            <a:schemeClr val="dk1"/>
                          </a:solidFill>
                          <a:latin typeface="+mj-lt"/>
                          <a:ea typeface="+mn-ea"/>
                          <a:cs typeface="Times New Roman" panose="02020603050405020304" pitchFamily="18" charset="0"/>
                        </a:rPr>
                        <a:t>32 Bit Processor, 33</a:t>
                      </a:r>
                      <a:r>
                        <a:rPr kumimoji="0" lang="id-ID" sz="1200" kern="1200" baseline="0" dirty="0" smtClean="0">
                          <a:solidFill>
                            <a:schemeClr val="dk1"/>
                          </a:solidFill>
                          <a:latin typeface="+mj-lt"/>
                          <a:ea typeface="+mn-ea"/>
                          <a:cs typeface="Times New Roman" panose="02020603050405020304" pitchFamily="18" charset="0"/>
                        </a:rPr>
                        <a:t> MHz, 1985, 1988</a:t>
                      </a:r>
                      <a:endParaRPr kumimoji="0" lang="de-DE" sz="1200" kern="1200" dirty="0" smtClean="0">
                        <a:solidFill>
                          <a:schemeClr val="dk1"/>
                        </a:solidFill>
                        <a:latin typeface="+mj-lt"/>
                        <a:ea typeface="+mn-ea"/>
                        <a:cs typeface="Times New Roman" panose="02020603050405020304" pitchFamily="18" charset="0"/>
                      </a:endParaRPr>
                    </a:p>
                  </a:txBody>
                  <a:tcPr/>
                </a:tc>
              </a:tr>
              <a:tr h="2239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d-ID" sz="1200" kern="1200" dirty="0" smtClean="0">
                          <a:solidFill>
                            <a:schemeClr val="dk1"/>
                          </a:solidFill>
                          <a:latin typeface="+mj-lt"/>
                          <a:ea typeface="+mn-ea"/>
                          <a:cs typeface="Times New Roman" panose="02020603050405020304" pitchFamily="18" charset="0"/>
                        </a:rPr>
                        <a:t>80486DX, 80486DX</a:t>
                      </a:r>
                      <a:endParaRPr kumimoji="0" lang="de-DE" sz="1200" kern="1200" dirty="0" smtClean="0">
                        <a:solidFill>
                          <a:schemeClr val="dk1"/>
                        </a:solidFill>
                        <a:latin typeface="+mj-lt"/>
                        <a:ea typeface="+mn-ea"/>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d-ID" sz="1200" kern="1200" dirty="0" smtClean="0">
                          <a:solidFill>
                            <a:schemeClr val="dk1"/>
                          </a:solidFill>
                          <a:latin typeface="+mj-lt"/>
                          <a:ea typeface="+mn-ea"/>
                          <a:cs typeface="Times New Roman" panose="02020603050405020304" pitchFamily="18" charset="0"/>
                        </a:rPr>
                        <a:t>32 Bit Processor, 25 – 50 </a:t>
                      </a:r>
                      <a:r>
                        <a:rPr kumimoji="0" lang="id-ID" sz="1200" kern="1200" baseline="0" dirty="0" smtClean="0">
                          <a:solidFill>
                            <a:schemeClr val="dk1"/>
                          </a:solidFill>
                          <a:latin typeface="+mj-lt"/>
                          <a:ea typeface="+mn-ea"/>
                          <a:cs typeface="Times New Roman" panose="02020603050405020304" pitchFamily="18" charset="0"/>
                        </a:rPr>
                        <a:t>MHz, 1989, 1991</a:t>
                      </a:r>
                      <a:endParaRPr kumimoji="0" lang="de-DE" sz="1200" kern="1200" dirty="0" smtClean="0">
                        <a:solidFill>
                          <a:schemeClr val="dk1"/>
                        </a:solidFill>
                        <a:latin typeface="+mj-lt"/>
                        <a:ea typeface="+mn-ea"/>
                        <a:cs typeface="Times New Roman" panose="02020603050405020304" pitchFamily="18" charset="0"/>
                      </a:endParaRPr>
                    </a:p>
                  </a:txBody>
                  <a:tcPr/>
                </a:tc>
              </a:tr>
              <a:tr h="223967">
                <a:tc>
                  <a:txBody>
                    <a:bodyPr/>
                    <a:lstStyle/>
                    <a:p>
                      <a:r>
                        <a:rPr kumimoji="0" lang="id-ID" sz="1200" kern="1200" dirty="0" smtClean="0">
                          <a:solidFill>
                            <a:schemeClr val="dk1"/>
                          </a:solidFill>
                          <a:latin typeface="+mj-lt"/>
                          <a:ea typeface="+mn-ea"/>
                          <a:cs typeface="Times New Roman" panose="02020603050405020304" pitchFamily="18" charset="0"/>
                        </a:rPr>
                        <a:t>Pentium, Pentium II, Pentium III</a:t>
                      </a:r>
                      <a:endParaRPr kumimoji="0" lang="de-DE" sz="1200" kern="1200" dirty="0">
                        <a:solidFill>
                          <a:schemeClr val="dk1"/>
                        </a:solidFill>
                        <a:latin typeface="+mj-lt"/>
                        <a:ea typeface="+mn-ea"/>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d-ID" sz="1200" kern="1200" dirty="0" smtClean="0">
                          <a:solidFill>
                            <a:schemeClr val="dk1"/>
                          </a:solidFill>
                          <a:latin typeface="+mj-lt"/>
                          <a:ea typeface="+mn-ea"/>
                          <a:cs typeface="Times New Roman" panose="02020603050405020304" pitchFamily="18" charset="0"/>
                        </a:rPr>
                        <a:t>32 Bit Processor,  66 – 133 </a:t>
                      </a:r>
                      <a:r>
                        <a:rPr kumimoji="0" lang="id-ID" sz="1200" kern="1200" baseline="0" dirty="0" smtClean="0">
                          <a:solidFill>
                            <a:schemeClr val="dk1"/>
                          </a:solidFill>
                          <a:latin typeface="+mj-lt"/>
                          <a:ea typeface="+mn-ea"/>
                          <a:cs typeface="Times New Roman" panose="02020603050405020304" pitchFamily="18" charset="0"/>
                        </a:rPr>
                        <a:t>MHz, 1993 -  1999</a:t>
                      </a:r>
                      <a:endParaRPr kumimoji="0" lang="de-DE" sz="1200" kern="1200" dirty="0" smtClean="0">
                        <a:solidFill>
                          <a:schemeClr val="dk1"/>
                        </a:solidFill>
                        <a:latin typeface="+mj-lt"/>
                        <a:ea typeface="+mn-ea"/>
                        <a:cs typeface="Times New Roman" panose="02020603050405020304" pitchFamily="18" charset="0"/>
                      </a:endParaRPr>
                    </a:p>
                  </a:txBody>
                  <a:tcPr/>
                </a:tc>
              </a:tr>
              <a:tr h="223967">
                <a:tc>
                  <a:txBody>
                    <a:bodyPr/>
                    <a:lstStyle/>
                    <a:p>
                      <a:r>
                        <a:rPr lang="id-ID" sz="1200" dirty="0" smtClean="0">
                          <a:latin typeface="+mj-lt"/>
                          <a:cs typeface="Times New Roman" panose="02020603050405020304" pitchFamily="18" charset="0"/>
                        </a:rPr>
                        <a:t>Pentium 4</a:t>
                      </a:r>
                      <a:endParaRPr lang="de-DE" sz="1200" dirty="0">
                        <a:latin typeface="+mj-lt"/>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d-ID" sz="1200" kern="1200" dirty="0" smtClean="0">
                          <a:solidFill>
                            <a:schemeClr val="dk1"/>
                          </a:solidFill>
                          <a:latin typeface="+mj-lt"/>
                          <a:ea typeface="+mn-ea"/>
                          <a:cs typeface="Times New Roman" panose="02020603050405020304" pitchFamily="18" charset="0"/>
                        </a:rPr>
                        <a:t>32 Bit Processor,  up to 1,3 – 3,6 GHz</a:t>
                      </a:r>
                      <a:r>
                        <a:rPr kumimoji="0" lang="id-ID" sz="1200" kern="1200" baseline="0" dirty="0" smtClean="0">
                          <a:solidFill>
                            <a:schemeClr val="dk1"/>
                          </a:solidFill>
                          <a:latin typeface="+mj-lt"/>
                          <a:ea typeface="+mn-ea"/>
                          <a:cs typeface="Times New Roman" panose="02020603050405020304" pitchFamily="18" charset="0"/>
                        </a:rPr>
                        <a:t>, 2000 - 2004</a:t>
                      </a:r>
                      <a:endParaRPr kumimoji="0" lang="de-DE" sz="1200" kern="1200" dirty="0" smtClean="0">
                        <a:solidFill>
                          <a:schemeClr val="dk1"/>
                        </a:solidFill>
                        <a:latin typeface="+mj-lt"/>
                        <a:ea typeface="+mn-ea"/>
                        <a:cs typeface="Times New Roman" panose="02020603050405020304" pitchFamily="18" charset="0"/>
                      </a:endParaRPr>
                    </a:p>
                  </a:txBody>
                  <a:tcPr/>
                </a:tc>
              </a:tr>
              <a:tr h="223967">
                <a:tc>
                  <a:txBody>
                    <a:bodyPr/>
                    <a:lstStyle/>
                    <a:p>
                      <a:r>
                        <a:rPr lang="id-ID" sz="1200" dirty="0" smtClean="0">
                          <a:latin typeface="+mj-lt"/>
                          <a:cs typeface="Times New Roman" panose="02020603050405020304" pitchFamily="18" charset="0"/>
                        </a:rPr>
                        <a:t>Pentium Dual Core</a:t>
                      </a:r>
                      <a:endParaRPr lang="de-DE" sz="1200" dirty="0">
                        <a:latin typeface="+mj-lt"/>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d-ID" sz="1200" kern="1200" dirty="0" smtClean="0">
                          <a:solidFill>
                            <a:schemeClr val="dk1"/>
                          </a:solidFill>
                          <a:latin typeface="+mj-lt"/>
                          <a:ea typeface="+mn-ea"/>
                          <a:cs typeface="Times New Roman" panose="02020603050405020304" pitchFamily="18" charset="0"/>
                        </a:rPr>
                        <a:t>32 Bit Processor,  up to 1,6– 1,9 GHz</a:t>
                      </a:r>
                      <a:r>
                        <a:rPr kumimoji="0" lang="id-ID" sz="1200" kern="1200" baseline="0" dirty="0" smtClean="0">
                          <a:solidFill>
                            <a:schemeClr val="dk1"/>
                          </a:solidFill>
                          <a:latin typeface="+mj-lt"/>
                          <a:ea typeface="+mn-ea"/>
                          <a:cs typeface="Times New Roman" panose="02020603050405020304" pitchFamily="18" charset="0"/>
                        </a:rPr>
                        <a:t>,  2007</a:t>
                      </a:r>
                      <a:endParaRPr kumimoji="0" lang="de-DE" sz="1200" kern="1200" dirty="0" smtClean="0">
                        <a:solidFill>
                          <a:schemeClr val="dk1"/>
                        </a:solidFill>
                        <a:latin typeface="+mj-lt"/>
                        <a:ea typeface="+mn-ea"/>
                        <a:cs typeface="Times New Roman" panose="02020603050405020304" pitchFamily="18" charset="0"/>
                      </a:endParaRPr>
                    </a:p>
                  </a:txBody>
                  <a:tcPr/>
                </a:tc>
              </a:tr>
              <a:tr h="223967">
                <a:tc>
                  <a:txBody>
                    <a:bodyPr/>
                    <a:lstStyle/>
                    <a:p>
                      <a:r>
                        <a:rPr lang="id-ID" sz="1200" dirty="0" smtClean="0">
                          <a:latin typeface="+mj-lt"/>
                          <a:cs typeface="Times New Roman" panose="02020603050405020304" pitchFamily="18" charset="0"/>
                        </a:rPr>
                        <a:t>Core 2 Single, Duo and Quad</a:t>
                      </a:r>
                      <a:endParaRPr lang="de-DE" sz="1200" dirty="0">
                        <a:latin typeface="+mj-lt"/>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d-ID" sz="1200" kern="1200" dirty="0" smtClean="0">
                          <a:solidFill>
                            <a:schemeClr val="dk1"/>
                          </a:solidFill>
                          <a:latin typeface="+mj-lt"/>
                          <a:ea typeface="+mn-ea"/>
                          <a:cs typeface="Times New Roman" panose="02020603050405020304" pitchFamily="18" charset="0"/>
                        </a:rPr>
                        <a:t>64 Bit Processor,  1,0 -3,3 GHz, 2006</a:t>
                      </a:r>
                      <a:r>
                        <a:rPr kumimoji="0" lang="id-ID" sz="1200" kern="1200" baseline="0" dirty="0" smtClean="0">
                          <a:solidFill>
                            <a:schemeClr val="dk1"/>
                          </a:solidFill>
                          <a:latin typeface="+mj-lt"/>
                          <a:ea typeface="+mn-ea"/>
                          <a:cs typeface="Times New Roman" panose="02020603050405020304" pitchFamily="18" charset="0"/>
                        </a:rPr>
                        <a:t> – 2011</a:t>
                      </a:r>
                      <a:endParaRPr kumimoji="0" lang="de-DE" sz="1200" kern="1200" dirty="0" smtClean="0">
                        <a:solidFill>
                          <a:schemeClr val="dk1"/>
                        </a:solidFill>
                        <a:latin typeface="+mj-lt"/>
                        <a:ea typeface="+mn-ea"/>
                        <a:cs typeface="Times New Roman" panose="02020603050405020304" pitchFamily="18" charset="0"/>
                      </a:endParaRPr>
                    </a:p>
                  </a:txBody>
                  <a:tcPr/>
                </a:tc>
              </a:tr>
              <a:tr h="223967">
                <a:tc>
                  <a:txBody>
                    <a:bodyPr/>
                    <a:lstStyle/>
                    <a:p>
                      <a:r>
                        <a:rPr lang="id-ID" sz="1200" dirty="0" smtClean="0">
                          <a:latin typeface="+mj-lt"/>
                          <a:cs typeface="Times New Roman" panose="02020603050405020304" pitchFamily="18" charset="0"/>
                        </a:rPr>
                        <a:t>Core i3, i5 and i7</a:t>
                      </a:r>
                      <a:endParaRPr lang="de-DE" sz="1200" dirty="0">
                        <a:latin typeface="+mj-lt"/>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d-ID" sz="1200" kern="1200" dirty="0" smtClean="0">
                          <a:solidFill>
                            <a:schemeClr val="dk1"/>
                          </a:solidFill>
                          <a:latin typeface="+mj-lt"/>
                          <a:ea typeface="+mn-ea"/>
                          <a:cs typeface="Times New Roman" panose="02020603050405020304" pitchFamily="18" charset="0"/>
                        </a:rPr>
                        <a:t>64 Bit Processor,  1,0 -3,3 GHz, 2009 - recent</a:t>
                      </a:r>
                      <a:endParaRPr kumimoji="0" lang="de-DE" sz="1200" kern="1200" dirty="0" smtClean="0">
                        <a:solidFill>
                          <a:schemeClr val="dk1"/>
                        </a:solidFill>
                        <a:latin typeface="+mj-lt"/>
                        <a:ea typeface="+mn-ea"/>
                        <a:cs typeface="Times New Roman" panose="02020603050405020304" pitchFamily="18" charset="0"/>
                      </a:endParaRPr>
                    </a:p>
                  </a:txBody>
                  <a:tcPr/>
                </a:tc>
              </a:tr>
              <a:tr h="223967">
                <a:tc>
                  <a:txBody>
                    <a:bodyPr/>
                    <a:lstStyle/>
                    <a:p>
                      <a:r>
                        <a:rPr lang="id-ID" sz="1200" dirty="0" smtClean="0">
                          <a:latin typeface="+mj-lt"/>
                          <a:cs typeface="Times New Roman" panose="02020603050405020304" pitchFamily="18" charset="0"/>
                        </a:rPr>
                        <a:t>Xeon</a:t>
                      </a:r>
                      <a:endParaRPr lang="de-DE" sz="1200" dirty="0">
                        <a:latin typeface="+mj-lt"/>
                        <a:cs typeface="Times New Roman" panose="02020603050405020304" pitchFamily="18" charset="0"/>
                      </a:endParaRPr>
                    </a:p>
                  </a:txBody>
                  <a:tcPr/>
                </a:tc>
                <a:tc>
                  <a:txBody>
                    <a:bodyPr/>
                    <a:lstStyle/>
                    <a:p>
                      <a:r>
                        <a:rPr lang="id-ID" sz="1200" dirty="0" smtClean="0">
                          <a:latin typeface="+mj-lt"/>
                          <a:cs typeface="Times New Roman" panose="02020603050405020304" pitchFamily="18" charset="0"/>
                        </a:rPr>
                        <a:t>64</a:t>
                      </a:r>
                      <a:r>
                        <a:rPr lang="id-ID" sz="1200" baseline="0" dirty="0" smtClean="0">
                          <a:latin typeface="+mj-lt"/>
                          <a:cs typeface="Times New Roman" panose="02020603050405020304" pitchFamily="18" charset="0"/>
                        </a:rPr>
                        <a:t> Bit Hi-End Processor</a:t>
                      </a:r>
                      <a:endParaRPr lang="de-DE" sz="1200" dirty="0">
                        <a:latin typeface="+mj-lt"/>
                        <a:cs typeface="Times New Roman" panose="02020603050405020304" pitchFamily="18" charset="0"/>
                      </a:endParaRPr>
                    </a:p>
                  </a:txBody>
                  <a:tcPr/>
                </a:tc>
              </a:tr>
              <a:tr h="223967">
                <a:tc>
                  <a:txBody>
                    <a:bodyPr/>
                    <a:lstStyle/>
                    <a:p>
                      <a:r>
                        <a:rPr lang="id-ID" sz="1200" dirty="0" smtClean="0">
                          <a:latin typeface="+mj-lt"/>
                          <a:cs typeface="Times New Roman" panose="02020603050405020304" pitchFamily="18" charset="0"/>
                        </a:rPr>
                        <a:t>Celeron 32 Bit</a:t>
                      </a:r>
                      <a:endParaRPr lang="de-DE" sz="1200" dirty="0">
                        <a:latin typeface="+mj-lt"/>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d-ID" sz="1200" kern="1200" dirty="0" smtClean="0">
                          <a:solidFill>
                            <a:schemeClr val="dk1"/>
                          </a:solidFill>
                          <a:latin typeface="+mj-lt"/>
                          <a:ea typeface="+mn-ea"/>
                          <a:cs typeface="Times New Roman" panose="02020603050405020304" pitchFamily="18" charset="0"/>
                        </a:rPr>
                        <a:t>32 Bit Low-End Processor,  0,3 - 3,6 GHz, 1998 – 2006</a:t>
                      </a:r>
                      <a:endParaRPr kumimoji="0" lang="de-DE" sz="1200" kern="1200" dirty="0" smtClean="0">
                        <a:solidFill>
                          <a:schemeClr val="dk1"/>
                        </a:solidFill>
                        <a:latin typeface="+mj-lt"/>
                        <a:ea typeface="+mn-ea"/>
                        <a:cs typeface="Times New Roman" panose="02020603050405020304" pitchFamily="18" charset="0"/>
                      </a:endParaRPr>
                    </a:p>
                  </a:txBody>
                  <a:tcPr/>
                </a:tc>
              </a:tr>
              <a:tr h="223967">
                <a:tc>
                  <a:txBody>
                    <a:bodyPr/>
                    <a:lstStyle/>
                    <a:p>
                      <a:r>
                        <a:rPr lang="id-ID" sz="1200" dirty="0" smtClean="0">
                          <a:latin typeface="+mj-lt"/>
                          <a:cs typeface="Times New Roman" panose="02020603050405020304" pitchFamily="18" charset="0"/>
                        </a:rPr>
                        <a:t>Celeron 64 Bit</a:t>
                      </a:r>
                      <a:endParaRPr lang="de-DE" sz="1200" dirty="0">
                        <a:latin typeface="+mj-lt"/>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id-ID" sz="1200" kern="1200" dirty="0" smtClean="0">
                          <a:solidFill>
                            <a:schemeClr val="dk1"/>
                          </a:solidFill>
                          <a:latin typeface="+mj-lt"/>
                          <a:ea typeface="+mn-ea"/>
                          <a:cs typeface="Times New Roman" panose="02020603050405020304" pitchFamily="18" charset="0"/>
                        </a:rPr>
                        <a:t>64 Bit Low-End Processor,  0,3 - 3,6 GHz, 2006  - recent</a:t>
                      </a:r>
                      <a:endParaRPr kumimoji="0" lang="de-DE" sz="1200" kern="1200" dirty="0" smtClean="0">
                        <a:solidFill>
                          <a:schemeClr val="dk1"/>
                        </a:solidFill>
                        <a:latin typeface="+mj-lt"/>
                        <a:ea typeface="+mn-ea"/>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401810978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5068" y="1008598"/>
            <a:ext cx="8501428" cy="738664"/>
          </a:xfrm>
          <a:prstGeom prst="rect">
            <a:avLst/>
          </a:prstGeom>
          <a:noFill/>
        </p:spPr>
        <p:txBody>
          <a:bodyPr wrap="square" rtlCol="0">
            <a:spAutoFit/>
          </a:bodyPr>
          <a:lstStyle/>
          <a:p>
            <a:pPr>
              <a:lnSpc>
                <a:spcPct val="150000"/>
              </a:lnSpc>
            </a:pPr>
            <a:r>
              <a:rPr lang="id-ID" sz="2800" dirty="0" smtClean="0"/>
              <a:t>Contoh ASICs: Spec and Market Positioning</a:t>
            </a:r>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id-ID" sz="3200" b="1" dirty="0" smtClean="0"/>
              <a:t>Contoh-contoh ASICs</a:t>
            </a:r>
            <a:endParaRPr lang="en-US" sz="3200" b="1" dirty="0" smtClean="0"/>
          </a:p>
        </p:txBody>
      </p:sp>
      <p:graphicFrame>
        <p:nvGraphicFramePr>
          <p:cNvPr id="2" name="Table 1"/>
          <p:cNvGraphicFramePr>
            <a:graphicFrameLocks noGrp="1"/>
          </p:cNvGraphicFramePr>
          <p:nvPr>
            <p:extLst/>
          </p:nvPr>
        </p:nvGraphicFramePr>
        <p:xfrm>
          <a:off x="653878" y="2087584"/>
          <a:ext cx="7950570" cy="3933704"/>
        </p:xfrm>
        <a:graphic>
          <a:graphicData uri="http://schemas.openxmlformats.org/drawingml/2006/table">
            <a:tbl>
              <a:tblPr firstRow="1" bandRow="1">
                <a:tableStyleId>{5C22544A-7EE6-4342-B048-85BDC9FD1C3A}</a:tableStyleId>
              </a:tblPr>
              <a:tblGrid>
                <a:gridCol w="3483107"/>
                <a:gridCol w="4467463"/>
              </a:tblGrid>
              <a:tr h="7776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id-ID" sz="2400" b="1" kern="1200" dirty="0" smtClean="0">
                          <a:solidFill>
                            <a:schemeClr val="lt1"/>
                          </a:solidFill>
                          <a:latin typeface="+mn-lt"/>
                          <a:ea typeface="+mn-ea"/>
                          <a:cs typeface="Times New Roman" panose="02020603050405020304" pitchFamily="18" charset="0"/>
                        </a:rPr>
                        <a:t>Tipe IC</a:t>
                      </a:r>
                      <a:endParaRPr kumimoji="0" lang="de-DE" sz="2400" b="1" kern="1200" dirty="0" smtClean="0">
                        <a:solidFill>
                          <a:schemeClr val="lt1"/>
                        </a:solidFill>
                        <a:latin typeface="+mn-lt"/>
                        <a:ea typeface="+mn-ea"/>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id-ID" sz="2400" b="1" kern="1200" dirty="0" smtClean="0">
                          <a:solidFill>
                            <a:schemeClr val="lt1"/>
                          </a:solidFill>
                          <a:latin typeface="+mj-lt"/>
                          <a:ea typeface="+mn-ea"/>
                          <a:cs typeface="Times New Roman" panose="02020603050405020304" pitchFamily="18" charset="0"/>
                        </a:rPr>
                        <a:t>Market Positioning</a:t>
                      </a:r>
                      <a:endParaRPr kumimoji="0" lang="de-DE" sz="2400" b="1" kern="1200" dirty="0" smtClean="0">
                        <a:solidFill>
                          <a:schemeClr val="lt1"/>
                        </a:solidFill>
                        <a:latin typeface="+mn-lt"/>
                        <a:ea typeface="+mn-ea"/>
                        <a:cs typeface="Times New Roman" panose="02020603050405020304" pitchFamily="18" charset="0"/>
                      </a:endParaRPr>
                    </a:p>
                  </a:txBody>
                  <a:tcPr/>
                </a:tc>
              </a:tr>
              <a:tr h="777686">
                <a:tc>
                  <a:txBody>
                    <a:bodyPr/>
                    <a:lstStyle/>
                    <a:p>
                      <a:r>
                        <a:rPr lang="id-ID" sz="2400" dirty="0" smtClean="0">
                          <a:latin typeface="+mj-lt"/>
                          <a:cs typeface="Times New Roman" panose="02020603050405020304" pitchFamily="18" charset="0"/>
                        </a:rPr>
                        <a:t>Atom</a:t>
                      </a:r>
                      <a:endParaRPr lang="de-DE" sz="2400" dirty="0">
                        <a:latin typeface="+mj-lt"/>
                        <a:cs typeface="Times New Roman" panose="02020603050405020304" pitchFamily="18" charset="0"/>
                      </a:endParaRPr>
                    </a:p>
                  </a:txBody>
                  <a:tcPr/>
                </a:tc>
                <a:tc>
                  <a:txBody>
                    <a:bodyPr/>
                    <a:lstStyle/>
                    <a:p>
                      <a:r>
                        <a:rPr lang="id-ID" sz="2400" dirty="0" smtClean="0">
                          <a:latin typeface="+mj-lt"/>
                          <a:cs typeface="Times New Roman" panose="02020603050405020304" pitchFamily="18" charset="0"/>
                        </a:rPr>
                        <a:t>Processors for Mobile Gadgets</a:t>
                      </a:r>
                      <a:endParaRPr lang="de-DE" sz="2400" dirty="0">
                        <a:latin typeface="+mj-lt"/>
                        <a:cs typeface="Times New Roman" panose="02020603050405020304" pitchFamily="18" charset="0"/>
                      </a:endParaRPr>
                    </a:p>
                  </a:txBody>
                  <a:tcPr/>
                </a:tc>
              </a:tr>
              <a:tr h="777686">
                <a:tc>
                  <a:txBody>
                    <a:bodyPr/>
                    <a:lstStyle/>
                    <a:p>
                      <a:r>
                        <a:rPr lang="id-ID" sz="2400" dirty="0" smtClean="0">
                          <a:latin typeface="+mj-lt"/>
                          <a:cs typeface="Times New Roman" panose="02020603050405020304" pitchFamily="18" charset="0"/>
                        </a:rPr>
                        <a:t>Celeron</a:t>
                      </a:r>
                      <a:endParaRPr lang="de-DE" sz="2400" dirty="0">
                        <a:latin typeface="+mj-lt"/>
                        <a:cs typeface="Times New Roman" panose="02020603050405020304" pitchFamily="18" charset="0"/>
                      </a:endParaRPr>
                    </a:p>
                  </a:txBody>
                  <a:tcPr/>
                </a:tc>
                <a:tc>
                  <a:txBody>
                    <a:bodyPr/>
                    <a:lstStyle/>
                    <a:p>
                      <a:r>
                        <a:rPr lang="id-ID" sz="2400" smtClean="0">
                          <a:latin typeface="+mj-lt"/>
                          <a:cs typeface="Times New Roman" panose="02020603050405020304" pitchFamily="18" charset="0"/>
                        </a:rPr>
                        <a:t>Low End Processors for PCs and Laptops</a:t>
                      </a:r>
                      <a:endParaRPr lang="de-DE" sz="2400" dirty="0">
                        <a:latin typeface="+mj-lt"/>
                        <a:cs typeface="Times New Roman" panose="02020603050405020304" pitchFamily="18" charset="0"/>
                      </a:endParaRPr>
                    </a:p>
                  </a:txBody>
                  <a:tcPr/>
                </a:tc>
              </a:tr>
              <a:tr h="777686">
                <a:tc>
                  <a:txBody>
                    <a:bodyPr/>
                    <a:lstStyle/>
                    <a:p>
                      <a:r>
                        <a:rPr lang="id-ID" sz="2400" dirty="0" smtClean="0">
                          <a:latin typeface="+mj-lt"/>
                          <a:cs typeface="Times New Roman" panose="02020603050405020304" pitchFamily="18" charset="0"/>
                        </a:rPr>
                        <a:t>Core (Core 2, i3, i5, i7)</a:t>
                      </a:r>
                      <a:endParaRPr lang="de-DE" sz="2400" dirty="0">
                        <a:latin typeface="+mj-lt"/>
                        <a:cs typeface="Times New Roman" panose="02020603050405020304" pitchFamily="18" charset="0"/>
                      </a:endParaRPr>
                    </a:p>
                  </a:txBody>
                  <a:tcPr/>
                </a:tc>
                <a:tc>
                  <a:txBody>
                    <a:bodyPr/>
                    <a:lstStyle/>
                    <a:p>
                      <a:r>
                        <a:rPr lang="id-ID" sz="2400" smtClean="0">
                          <a:latin typeface="+mj-lt"/>
                          <a:cs typeface="Times New Roman" panose="02020603050405020304" pitchFamily="18" charset="0"/>
                        </a:rPr>
                        <a:t>Mainstream Processors </a:t>
                      </a:r>
                      <a:endParaRPr lang="de-DE" sz="2400" dirty="0">
                        <a:latin typeface="+mj-lt"/>
                        <a:cs typeface="Times New Roman" panose="02020603050405020304" pitchFamily="18" charset="0"/>
                      </a:endParaRPr>
                    </a:p>
                  </a:txBody>
                  <a:tcPr/>
                </a:tc>
              </a:tr>
              <a:tr h="777686">
                <a:tc>
                  <a:txBody>
                    <a:bodyPr/>
                    <a:lstStyle/>
                    <a:p>
                      <a:r>
                        <a:rPr lang="id-ID" sz="2400" dirty="0" smtClean="0">
                          <a:latin typeface="+mj-lt"/>
                          <a:cs typeface="Times New Roman" panose="02020603050405020304" pitchFamily="18" charset="0"/>
                        </a:rPr>
                        <a:t>Xeon</a:t>
                      </a:r>
                      <a:endParaRPr lang="de-DE" sz="2400" dirty="0">
                        <a:latin typeface="+mj-lt"/>
                        <a:cs typeface="Times New Roman" panose="02020603050405020304" pitchFamily="18" charset="0"/>
                      </a:endParaRPr>
                    </a:p>
                  </a:txBody>
                  <a:tcPr/>
                </a:tc>
                <a:tc>
                  <a:txBody>
                    <a:bodyPr/>
                    <a:lstStyle/>
                    <a:p>
                      <a:r>
                        <a:rPr lang="id-ID" sz="2400" dirty="0" smtClean="0">
                          <a:latin typeface="+mj-lt"/>
                          <a:cs typeface="Times New Roman" panose="02020603050405020304" pitchFamily="18" charset="0"/>
                        </a:rPr>
                        <a:t>Hi-End Processors</a:t>
                      </a:r>
                      <a:endParaRPr lang="de-DE" sz="2400" dirty="0">
                        <a:latin typeface="+mj-lt"/>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88293208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99592" y="2132856"/>
            <a:ext cx="7632848" cy="920252"/>
          </a:xfrm>
          <a:prstGeom prst="rect">
            <a:avLst/>
          </a:prstGeom>
          <a:noFill/>
        </p:spPr>
        <p:txBody>
          <a:bodyPr wrap="square" rtlCol="0">
            <a:spAutoFit/>
          </a:bodyPr>
          <a:lstStyle/>
          <a:p>
            <a:pPr algn="ctr">
              <a:lnSpc>
                <a:spcPct val="150000"/>
              </a:lnSpc>
            </a:pPr>
            <a:r>
              <a:rPr lang="id-ID" sz="4000" b="1" dirty="0" smtClean="0"/>
              <a:t>Filters</a:t>
            </a:r>
            <a:endParaRPr lang="en-US" sz="4000" b="1" dirty="0" smtClean="0"/>
          </a:p>
        </p:txBody>
      </p:sp>
    </p:spTree>
    <p:extLst>
      <p:ext uri="{BB962C8B-B14F-4D97-AF65-F5344CB8AC3E}">
        <p14:creationId xmlns:p14="http://schemas.microsoft.com/office/powerpoint/2010/main" val="411909266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9862" y="251937"/>
            <a:ext cx="8526634" cy="584775"/>
          </a:xfrm>
          <a:prstGeom prst="rect">
            <a:avLst/>
          </a:prstGeom>
          <a:noFill/>
        </p:spPr>
        <p:txBody>
          <a:bodyPr wrap="square" rtlCol="0">
            <a:spAutoFit/>
          </a:bodyPr>
          <a:lstStyle/>
          <a:p>
            <a:r>
              <a:rPr lang="id-ID" sz="3200" b="1" dirty="0" smtClean="0"/>
              <a:t>Filters</a:t>
            </a:r>
            <a:endParaRPr lang="en-US" sz="3200" b="1" dirty="0" smtClean="0"/>
          </a:p>
        </p:txBody>
      </p:sp>
      <p:sp>
        <p:nvSpPr>
          <p:cNvPr id="6" name="TextBox 5"/>
          <p:cNvSpPr txBox="1"/>
          <p:nvPr/>
        </p:nvSpPr>
        <p:spPr>
          <a:xfrm>
            <a:off x="470516" y="1174095"/>
            <a:ext cx="8274976" cy="4661276"/>
          </a:xfrm>
          <a:prstGeom prst="rect">
            <a:avLst/>
          </a:prstGeom>
          <a:noFill/>
        </p:spPr>
        <p:txBody>
          <a:bodyPr wrap="square" rtlCol="0">
            <a:spAutoFit/>
          </a:bodyPr>
          <a:lstStyle/>
          <a:p>
            <a:pPr>
              <a:lnSpc>
                <a:spcPct val="150000"/>
              </a:lnSpc>
            </a:pPr>
            <a:r>
              <a:rPr lang="id-ID" sz="2000" dirty="0" smtClean="0"/>
              <a:t>Kegunaan Filters:</a:t>
            </a:r>
          </a:p>
          <a:p>
            <a:pPr marL="342900" indent="-342900">
              <a:lnSpc>
                <a:spcPct val="150000"/>
              </a:lnSpc>
              <a:buFont typeface="Arial" panose="020B0604020202020204" pitchFamily="34" charset="0"/>
              <a:buChar char="•"/>
            </a:pPr>
            <a:r>
              <a:rPr lang="id-ID" sz="2000" dirty="0" smtClean="0"/>
              <a:t>Memisahkan satu sinyal dari banyak sinyal yang tercampur</a:t>
            </a:r>
          </a:p>
          <a:p>
            <a:pPr marL="342900" indent="-342900">
              <a:lnSpc>
                <a:spcPct val="150000"/>
              </a:lnSpc>
              <a:buFont typeface="Arial" panose="020B0604020202020204" pitchFamily="34" charset="0"/>
              <a:buChar char="•"/>
            </a:pPr>
            <a:r>
              <a:rPr lang="id-ID" sz="2000" dirty="0" smtClean="0"/>
              <a:t>Mengembalikan sinyal yang cacat ke bentuk aslinya (restorasi)</a:t>
            </a:r>
          </a:p>
          <a:p>
            <a:pPr>
              <a:lnSpc>
                <a:spcPct val="150000"/>
              </a:lnSpc>
            </a:pPr>
            <a:endParaRPr lang="id-ID" sz="2000" dirty="0" smtClean="0"/>
          </a:p>
          <a:p>
            <a:pPr>
              <a:lnSpc>
                <a:spcPct val="150000"/>
              </a:lnSpc>
            </a:pPr>
            <a:r>
              <a:rPr lang="id-ID" sz="2000" dirty="0" smtClean="0"/>
              <a:t>Contoh:</a:t>
            </a:r>
          </a:p>
          <a:p>
            <a:pPr marL="342900" indent="-342900">
              <a:lnSpc>
                <a:spcPct val="150000"/>
              </a:lnSpc>
              <a:buFont typeface="Arial" panose="020B0604020202020204" pitchFamily="34" charset="0"/>
              <a:buChar char="•"/>
            </a:pPr>
            <a:r>
              <a:rPr lang="id-ID" sz="2000" dirty="0" smtClean="0"/>
              <a:t>Medis: Pd proses sampling EKG, memisahkan sinyal detak jantung bayi dari sinyal detak jantung ibunya.</a:t>
            </a:r>
          </a:p>
          <a:p>
            <a:pPr marL="342900" indent="-342900">
              <a:lnSpc>
                <a:spcPct val="150000"/>
              </a:lnSpc>
              <a:buFont typeface="Arial" panose="020B0604020202020204" pitchFamily="34" charset="0"/>
              <a:buChar char="•"/>
            </a:pPr>
            <a:r>
              <a:rPr lang="id-ID" sz="2000" dirty="0" smtClean="0"/>
              <a:t>Audio: Restorasi sinyal audio yg sebenarnya dari sebuah rekaman jadul yang buruk kualitas suaranya</a:t>
            </a:r>
          </a:p>
          <a:p>
            <a:pPr marL="342900" indent="-342900">
              <a:lnSpc>
                <a:spcPct val="150000"/>
              </a:lnSpc>
              <a:buFont typeface="Arial" panose="020B0604020202020204" pitchFamily="34" charset="0"/>
              <a:buChar char="•"/>
            </a:pPr>
            <a:r>
              <a:rPr lang="id-ID" sz="2000" dirty="0" smtClean="0"/>
              <a:t>Video: Deblurring, mempertajam gambar yang blur.</a:t>
            </a:r>
          </a:p>
        </p:txBody>
      </p:sp>
    </p:spTree>
    <p:extLst>
      <p:ext uri="{BB962C8B-B14F-4D97-AF65-F5344CB8AC3E}">
        <p14:creationId xmlns:p14="http://schemas.microsoft.com/office/powerpoint/2010/main" val="277721545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9862" y="251937"/>
            <a:ext cx="8526634" cy="584775"/>
          </a:xfrm>
          <a:prstGeom prst="rect">
            <a:avLst/>
          </a:prstGeom>
          <a:noFill/>
        </p:spPr>
        <p:txBody>
          <a:bodyPr wrap="square" rtlCol="0">
            <a:spAutoFit/>
          </a:bodyPr>
          <a:lstStyle/>
          <a:p>
            <a:r>
              <a:rPr lang="id-ID" sz="3200" b="1" dirty="0" smtClean="0"/>
              <a:t>Filters</a:t>
            </a:r>
            <a:endParaRPr lang="en-US" sz="3200" b="1" dirty="0" smtClean="0"/>
          </a:p>
        </p:txBody>
      </p:sp>
      <p:sp>
        <p:nvSpPr>
          <p:cNvPr id="6" name="TextBox 5"/>
          <p:cNvSpPr txBox="1"/>
          <p:nvPr/>
        </p:nvSpPr>
        <p:spPr>
          <a:xfrm>
            <a:off x="635691" y="1328118"/>
            <a:ext cx="8274976" cy="4431983"/>
          </a:xfrm>
          <a:prstGeom prst="rect">
            <a:avLst/>
          </a:prstGeom>
          <a:noFill/>
        </p:spPr>
        <p:txBody>
          <a:bodyPr wrap="square" rtlCol="0">
            <a:spAutoFit/>
          </a:bodyPr>
          <a:lstStyle/>
          <a:p>
            <a:pPr>
              <a:lnSpc>
                <a:spcPct val="150000"/>
              </a:lnSpc>
            </a:pPr>
            <a:r>
              <a:rPr lang="id-ID" sz="1400" dirty="0" smtClean="0"/>
              <a:t>Si 1</a:t>
            </a:r>
          </a:p>
          <a:p>
            <a:pPr>
              <a:lnSpc>
                <a:spcPct val="150000"/>
              </a:lnSpc>
            </a:pPr>
            <a:r>
              <a:rPr lang="id-ID" sz="1400" dirty="0" smtClean="0"/>
              <a:t>Si 2</a:t>
            </a:r>
          </a:p>
          <a:p>
            <a:pPr>
              <a:lnSpc>
                <a:spcPct val="150000"/>
              </a:lnSpc>
            </a:pPr>
            <a:r>
              <a:rPr lang="id-ID" sz="1400" dirty="0" smtClean="0"/>
              <a:t>.                                                                                                                                                                    S0</a:t>
            </a:r>
          </a:p>
          <a:p>
            <a:pPr>
              <a:lnSpc>
                <a:spcPct val="150000"/>
              </a:lnSpc>
            </a:pPr>
            <a:r>
              <a:rPr lang="id-ID" sz="1400" dirty="0"/>
              <a:t>.</a:t>
            </a:r>
          </a:p>
          <a:p>
            <a:pPr>
              <a:lnSpc>
                <a:spcPct val="150000"/>
              </a:lnSpc>
            </a:pPr>
            <a:r>
              <a:rPr lang="id-ID" sz="1400" dirty="0" smtClean="0"/>
              <a:t>Si n</a:t>
            </a:r>
          </a:p>
          <a:p>
            <a:pPr>
              <a:lnSpc>
                <a:spcPct val="150000"/>
              </a:lnSpc>
            </a:pPr>
            <a:endParaRPr lang="id-ID" sz="1400" dirty="0"/>
          </a:p>
          <a:p>
            <a:pPr>
              <a:lnSpc>
                <a:spcPct val="150000"/>
              </a:lnSpc>
            </a:pPr>
            <a:endParaRPr lang="id-ID" sz="1400" dirty="0" smtClean="0"/>
          </a:p>
          <a:p>
            <a:pPr>
              <a:lnSpc>
                <a:spcPct val="150000"/>
              </a:lnSpc>
            </a:pPr>
            <a:r>
              <a:rPr lang="id-ID" dirty="0" smtClean="0"/>
              <a:t>Si 1 up to Si n:	Input Signals</a:t>
            </a:r>
          </a:p>
          <a:p>
            <a:pPr>
              <a:lnSpc>
                <a:spcPct val="150000"/>
              </a:lnSpc>
            </a:pPr>
            <a:r>
              <a:rPr lang="id-ID" dirty="0" smtClean="0"/>
              <a:t>So:		Output Signal</a:t>
            </a:r>
          </a:p>
          <a:p>
            <a:pPr>
              <a:lnSpc>
                <a:spcPct val="150000"/>
              </a:lnSpc>
            </a:pPr>
            <a:endParaRPr lang="id-ID" dirty="0" smtClean="0"/>
          </a:p>
          <a:p>
            <a:pPr>
              <a:lnSpc>
                <a:spcPct val="150000"/>
              </a:lnSpc>
            </a:pPr>
            <a:r>
              <a:rPr lang="id-ID" dirty="0" smtClean="0"/>
              <a:t>Many and mixed signals enter the filter and only one (or few selected) signal(s) can pass through.</a:t>
            </a:r>
          </a:p>
        </p:txBody>
      </p:sp>
      <p:sp>
        <p:nvSpPr>
          <p:cNvPr id="2" name="Rectangle 1"/>
          <p:cNvSpPr/>
          <p:nvPr/>
        </p:nvSpPr>
        <p:spPr>
          <a:xfrm>
            <a:off x="3801071" y="1268760"/>
            <a:ext cx="1944216" cy="1872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Filter</a:t>
            </a:r>
            <a:endParaRPr lang="de-DE" dirty="0"/>
          </a:p>
        </p:txBody>
      </p:sp>
      <p:cxnSp>
        <p:nvCxnSpPr>
          <p:cNvPr id="4" name="Straight Connector 3"/>
          <p:cNvCxnSpPr/>
          <p:nvPr/>
        </p:nvCxnSpPr>
        <p:spPr>
          <a:xfrm>
            <a:off x="1763688" y="1484784"/>
            <a:ext cx="2037383" cy="0"/>
          </a:xfrm>
          <a:prstGeom prst="line">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42529" y="1844824"/>
            <a:ext cx="2037383" cy="0"/>
          </a:xfrm>
          <a:prstGeom prst="line">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742529" y="2924944"/>
            <a:ext cx="2037383" cy="0"/>
          </a:xfrm>
          <a:prstGeom prst="line">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774977" y="2204864"/>
            <a:ext cx="2037383" cy="0"/>
          </a:xfrm>
          <a:prstGeom prst="line">
            <a:avLst/>
          </a:prstGeom>
          <a:ln w="25400">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479866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9862" y="251937"/>
            <a:ext cx="8526634" cy="584775"/>
          </a:xfrm>
          <a:prstGeom prst="rect">
            <a:avLst/>
          </a:prstGeom>
          <a:noFill/>
        </p:spPr>
        <p:txBody>
          <a:bodyPr wrap="square" rtlCol="0">
            <a:spAutoFit/>
          </a:bodyPr>
          <a:lstStyle/>
          <a:p>
            <a:r>
              <a:rPr lang="id-ID" sz="3200" b="1" dirty="0" smtClean="0"/>
              <a:t>Filters</a:t>
            </a:r>
            <a:endParaRPr lang="en-US" sz="3200" b="1" dirty="0" smtClean="0"/>
          </a:p>
        </p:txBody>
      </p:sp>
      <p:sp>
        <p:nvSpPr>
          <p:cNvPr id="6" name="TextBox 5"/>
          <p:cNvSpPr txBox="1"/>
          <p:nvPr/>
        </p:nvSpPr>
        <p:spPr>
          <a:xfrm>
            <a:off x="470516" y="1190357"/>
            <a:ext cx="8274976" cy="5262979"/>
          </a:xfrm>
          <a:prstGeom prst="rect">
            <a:avLst/>
          </a:prstGeom>
          <a:noFill/>
        </p:spPr>
        <p:txBody>
          <a:bodyPr wrap="square" rtlCol="0">
            <a:spAutoFit/>
          </a:bodyPr>
          <a:lstStyle/>
          <a:p>
            <a:r>
              <a:rPr lang="id-ID" sz="2800" dirty="0" smtClean="0"/>
              <a:t>Jenis Filter:</a:t>
            </a:r>
          </a:p>
          <a:p>
            <a:pPr marL="342900" indent="-342900">
              <a:buFont typeface="Arial" panose="020B0604020202020204" pitchFamily="34" charset="0"/>
              <a:buChar char="•"/>
            </a:pPr>
            <a:r>
              <a:rPr lang="id-ID" sz="2800" dirty="0" smtClean="0"/>
              <a:t>Analog Filters (dengan sirkit R C atau RLC)</a:t>
            </a:r>
          </a:p>
          <a:p>
            <a:pPr marL="342900" indent="-342900">
              <a:buFont typeface="Arial" panose="020B0604020202020204" pitchFamily="34" charset="0"/>
              <a:buChar char="•"/>
            </a:pPr>
            <a:r>
              <a:rPr lang="id-ID" sz="2800" dirty="0" smtClean="0"/>
              <a:t>Digital Filters (dengan komputer)</a:t>
            </a:r>
          </a:p>
          <a:p>
            <a:pPr marL="342900" indent="-342900">
              <a:buFont typeface="Arial" panose="020B0604020202020204" pitchFamily="34" charset="0"/>
              <a:buChar char="•"/>
            </a:pPr>
            <a:endParaRPr lang="id-ID" sz="2800" dirty="0"/>
          </a:p>
          <a:p>
            <a:r>
              <a:rPr lang="id-ID" sz="2800" dirty="0" smtClean="0"/>
              <a:t>Analog Filters:</a:t>
            </a:r>
          </a:p>
          <a:p>
            <a:r>
              <a:rPr lang="id-ID" sz="2800" dirty="0" smtClean="0"/>
              <a:t>+ Simpel, mural, real time (no delay)</a:t>
            </a:r>
          </a:p>
          <a:p>
            <a:r>
              <a:rPr lang="id-ID" sz="2800" dirty="0" smtClean="0"/>
              <a:t>- Gainnya tidak besar (performance kurang)</a:t>
            </a:r>
          </a:p>
          <a:p>
            <a:pPr marL="342900" indent="-342900">
              <a:buFontTx/>
              <a:buChar char="-"/>
            </a:pPr>
            <a:endParaRPr lang="id-ID" sz="2800" dirty="0"/>
          </a:p>
          <a:p>
            <a:r>
              <a:rPr lang="id-ID" sz="2800" dirty="0" smtClean="0"/>
              <a:t>Digital Filters:</a:t>
            </a:r>
          </a:p>
          <a:p>
            <a:r>
              <a:rPr lang="id-ID" sz="2800" dirty="0" smtClean="0"/>
              <a:t>+ Gainnya besar (performance-nya super)</a:t>
            </a:r>
          </a:p>
          <a:p>
            <a:r>
              <a:rPr lang="id-ID" sz="2800" dirty="0" smtClean="0"/>
              <a:t>-  Lebih costly karena membutuhkan uP dan memori (komputer)</a:t>
            </a:r>
            <a:endParaRPr lang="id-ID" sz="2800" dirty="0"/>
          </a:p>
        </p:txBody>
      </p:sp>
    </p:spTree>
    <p:extLst>
      <p:ext uri="{BB962C8B-B14F-4D97-AF65-F5344CB8AC3E}">
        <p14:creationId xmlns:p14="http://schemas.microsoft.com/office/powerpoint/2010/main" val="357207154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9862" y="251937"/>
            <a:ext cx="8526634" cy="584775"/>
          </a:xfrm>
          <a:prstGeom prst="rect">
            <a:avLst/>
          </a:prstGeom>
          <a:noFill/>
        </p:spPr>
        <p:txBody>
          <a:bodyPr wrap="square" rtlCol="0">
            <a:spAutoFit/>
          </a:bodyPr>
          <a:lstStyle/>
          <a:p>
            <a:r>
              <a:rPr lang="id-ID" sz="3200" b="1" dirty="0" smtClean="0">
                <a:solidFill>
                  <a:prstClr val="black"/>
                </a:solidFill>
              </a:rPr>
              <a:t>Filters</a:t>
            </a:r>
            <a:endParaRPr lang="en-US" sz="3200" b="1" dirty="0" smtClean="0">
              <a:solidFill>
                <a:prstClr val="black"/>
              </a:solidFill>
            </a:endParaRPr>
          </a:p>
        </p:txBody>
      </p:sp>
      <p:sp>
        <p:nvSpPr>
          <p:cNvPr id="6" name="TextBox 5"/>
          <p:cNvSpPr txBox="1"/>
          <p:nvPr/>
        </p:nvSpPr>
        <p:spPr>
          <a:xfrm>
            <a:off x="470516" y="1162481"/>
            <a:ext cx="8274976" cy="5632311"/>
          </a:xfrm>
          <a:prstGeom prst="rect">
            <a:avLst/>
          </a:prstGeom>
          <a:noFill/>
        </p:spPr>
        <p:txBody>
          <a:bodyPr wrap="square" rtlCol="0">
            <a:spAutoFit/>
          </a:bodyPr>
          <a:lstStyle/>
          <a:p>
            <a:r>
              <a:rPr lang="id-ID" sz="2400" dirty="0" smtClean="0">
                <a:solidFill>
                  <a:prstClr val="black"/>
                </a:solidFill>
              </a:rPr>
              <a:t>Baik Analog maupun Digital Filters menurut frequency response atau  fungsinya dapat dibedakan menjadi:</a:t>
            </a:r>
          </a:p>
          <a:p>
            <a:pPr marL="342900" indent="-342900">
              <a:buFont typeface="Arial" panose="020B0604020202020204" pitchFamily="34" charset="0"/>
              <a:buChar char="•"/>
            </a:pPr>
            <a:r>
              <a:rPr lang="id-ID" sz="2400" dirty="0" smtClean="0">
                <a:solidFill>
                  <a:prstClr val="black"/>
                </a:solidFill>
              </a:rPr>
              <a:t>LPF</a:t>
            </a:r>
          </a:p>
          <a:p>
            <a:pPr marL="342900" indent="-342900">
              <a:buFont typeface="Arial" panose="020B0604020202020204" pitchFamily="34" charset="0"/>
              <a:buChar char="•"/>
            </a:pPr>
            <a:r>
              <a:rPr lang="id-ID" sz="2400" dirty="0" smtClean="0">
                <a:solidFill>
                  <a:prstClr val="black"/>
                </a:solidFill>
              </a:rPr>
              <a:t>HPF</a:t>
            </a:r>
          </a:p>
          <a:p>
            <a:pPr marL="342900" indent="-342900">
              <a:buFont typeface="Arial" panose="020B0604020202020204" pitchFamily="34" charset="0"/>
              <a:buChar char="•"/>
            </a:pPr>
            <a:r>
              <a:rPr lang="id-ID" sz="2400" dirty="0" smtClean="0">
                <a:solidFill>
                  <a:prstClr val="black"/>
                </a:solidFill>
              </a:rPr>
              <a:t>BPF</a:t>
            </a:r>
          </a:p>
          <a:p>
            <a:pPr marL="342900" indent="-342900">
              <a:buFont typeface="Arial" panose="020B0604020202020204" pitchFamily="34" charset="0"/>
              <a:buChar char="•"/>
            </a:pPr>
            <a:r>
              <a:rPr lang="id-ID" sz="2400" dirty="0" smtClean="0">
                <a:solidFill>
                  <a:prstClr val="black"/>
                </a:solidFill>
              </a:rPr>
              <a:t>BRF</a:t>
            </a:r>
          </a:p>
          <a:p>
            <a:pPr marL="342900" indent="-342900">
              <a:buFont typeface="Arial" panose="020B0604020202020204" pitchFamily="34" charset="0"/>
              <a:buChar char="•"/>
            </a:pPr>
            <a:endParaRPr lang="id-ID" sz="2400" dirty="0">
              <a:solidFill>
                <a:prstClr val="black"/>
              </a:solidFill>
            </a:endParaRPr>
          </a:p>
          <a:p>
            <a:r>
              <a:rPr lang="id-ID" sz="2400" dirty="0" smtClean="0">
                <a:solidFill>
                  <a:prstClr val="black"/>
                </a:solidFill>
              </a:rPr>
              <a:t>Cantumkan gambar konfigurasi R C pada ke-4 jenis filter</a:t>
            </a:r>
          </a:p>
          <a:p>
            <a:r>
              <a:rPr lang="id-ID" sz="2400" dirty="0" smtClean="0">
                <a:solidFill>
                  <a:prstClr val="black"/>
                </a:solidFill>
              </a:rPr>
              <a:t>Cantumkan gambar frequency response utk input dan outputnya</a:t>
            </a:r>
          </a:p>
          <a:p>
            <a:endParaRPr lang="id-ID" sz="2400" dirty="0">
              <a:solidFill>
                <a:prstClr val="black"/>
              </a:solidFill>
            </a:endParaRPr>
          </a:p>
          <a:p>
            <a:r>
              <a:rPr lang="id-ID" sz="2400" dirty="0" smtClean="0">
                <a:solidFill>
                  <a:prstClr val="black"/>
                </a:solidFill>
              </a:rPr>
              <a:t>Dosen menjelaskan bahwa istilah LPF, HPF, BPF dan BRF adalah dari sudut pandang Frequency Respons.</a:t>
            </a:r>
          </a:p>
          <a:p>
            <a:endParaRPr lang="id-ID" sz="2400" dirty="0">
              <a:solidFill>
                <a:prstClr val="black"/>
              </a:solidFill>
            </a:endParaRPr>
          </a:p>
          <a:p>
            <a:r>
              <a:rPr lang="id-ID" sz="2400" dirty="0" smtClean="0">
                <a:solidFill>
                  <a:prstClr val="black"/>
                </a:solidFill>
              </a:rPr>
              <a:t>Filter’s Kernel = Filter’s Impulse Response</a:t>
            </a:r>
          </a:p>
        </p:txBody>
      </p:sp>
    </p:spTree>
    <p:extLst>
      <p:ext uri="{BB962C8B-B14F-4D97-AF65-F5344CB8AC3E}">
        <p14:creationId xmlns:p14="http://schemas.microsoft.com/office/powerpoint/2010/main" val="15890175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9862" y="251937"/>
            <a:ext cx="8526634" cy="584775"/>
          </a:xfrm>
          <a:prstGeom prst="rect">
            <a:avLst/>
          </a:prstGeom>
          <a:noFill/>
        </p:spPr>
        <p:txBody>
          <a:bodyPr wrap="square" rtlCol="0">
            <a:spAutoFit/>
          </a:bodyPr>
          <a:lstStyle/>
          <a:p>
            <a:r>
              <a:rPr lang="id-ID" sz="3200" b="1" dirty="0" smtClean="0">
                <a:solidFill>
                  <a:prstClr val="black"/>
                </a:solidFill>
              </a:rPr>
              <a:t>Filters</a:t>
            </a:r>
            <a:endParaRPr lang="en-US" sz="3200" b="1" dirty="0" smtClean="0">
              <a:solidFill>
                <a:prstClr val="black"/>
              </a:solidFill>
            </a:endParaRPr>
          </a:p>
        </p:txBody>
      </p:sp>
      <p:sp>
        <p:nvSpPr>
          <p:cNvPr id="6" name="TextBox 5"/>
          <p:cNvSpPr txBox="1"/>
          <p:nvPr/>
        </p:nvSpPr>
        <p:spPr>
          <a:xfrm>
            <a:off x="470516" y="1196752"/>
            <a:ext cx="8274976" cy="5632311"/>
          </a:xfrm>
          <a:prstGeom prst="rect">
            <a:avLst/>
          </a:prstGeom>
          <a:noFill/>
        </p:spPr>
        <p:txBody>
          <a:bodyPr wrap="square" rtlCol="0">
            <a:spAutoFit/>
          </a:bodyPr>
          <a:lstStyle/>
          <a:p>
            <a:r>
              <a:rPr lang="id-ID" sz="2000" dirty="0" smtClean="0">
                <a:solidFill>
                  <a:prstClr val="black"/>
                </a:solidFill>
              </a:rPr>
              <a:t>Memahami arti impulse response dan freq response:</a:t>
            </a:r>
          </a:p>
          <a:p>
            <a:endParaRPr lang="id-ID" sz="2000" dirty="0">
              <a:solidFill>
                <a:prstClr val="black"/>
              </a:solidFill>
            </a:endParaRPr>
          </a:p>
          <a:p>
            <a:r>
              <a:rPr lang="id-ID" sz="2000" dirty="0" smtClean="0">
                <a:solidFill>
                  <a:prstClr val="black"/>
                </a:solidFill>
              </a:rPr>
              <a:t>Dosen menjelaskan arti gambar Freq Response utk LPF, HPH, BPF dan BRF pada Feq Domain.</a:t>
            </a:r>
          </a:p>
          <a:p>
            <a:endParaRPr lang="id-ID" sz="2000" dirty="0">
              <a:solidFill>
                <a:prstClr val="black"/>
              </a:solidFill>
            </a:endParaRPr>
          </a:p>
          <a:p>
            <a:r>
              <a:rPr lang="id-ID" sz="2000" dirty="0" smtClean="0">
                <a:solidFill>
                  <a:prstClr val="black"/>
                </a:solidFill>
              </a:rPr>
              <a:t>Sebelumnya, jelaskan bhw gambar Freq Domain artinya merupakan kumpulan dari banyak sinyal (spektrum penuh). </a:t>
            </a:r>
          </a:p>
          <a:p>
            <a:endParaRPr lang="id-ID" sz="2000" dirty="0">
              <a:solidFill>
                <a:prstClr val="black"/>
              </a:solidFill>
            </a:endParaRPr>
          </a:p>
          <a:p>
            <a:endParaRPr lang="id-ID" sz="2000" dirty="0" smtClean="0">
              <a:solidFill>
                <a:prstClr val="black"/>
              </a:solidFill>
            </a:endParaRPr>
          </a:p>
          <a:p>
            <a:r>
              <a:rPr lang="id-ID" sz="2000" dirty="0" smtClean="0">
                <a:solidFill>
                  <a:prstClr val="black"/>
                </a:solidFill>
              </a:rPr>
              <a:t>Bila sebuah filter diketahui memiliki Impulse Response yg lambat, itu artinya filter tersebut meloloskan frekuensi rendah dg baik namun menghalangi frekuensi tinggi. Dengan kata lain Frequency Response-nya berbentuk LPF.</a:t>
            </a:r>
          </a:p>
          <a:p>
            <a:endParaRPr lang="id-ID" sz="2000" dirty="0">
              <a:solidFill>
                <a:prstClr val="black"/>
              </a:solidFill>
            </a:endParaRPr>
          </a:p>
          <a:p>
            <a:r>
              <a:rPr lang="id-ID" sz="2000" dirty="0">
                <a:solidFill>
                  <a:prstClr val="black"/>
                </a:solidFill>
              </a:rPr>
              <a:t>Bila sebuah filter diketahui memiliki Impulse Response yg </a:t>
            </a:r>
            <a:r>
              <a:rPr lang="id-ID" sz="2000" dirty="0" smtClean="0">
                <a:solidFill>
                  <a:prstClr val="black"/>
                </a:solidFill>
              </a:rPr>
              <a:t>cepat, </a:t>
            </a:r>
            <a:r>
              <a:rPr lang="id-ID" sz="2000" dirty="0">
                <a:solidFill>
                  <a:prstClr val="black"/>
                </a:solidFill>
              </a:rPr>
              <a:t>itu artinya filter tersebut meloloskan respon frekuensi </a:t>
            </a:r>
            <a:r>
              <a:rPr lang="id-ID" sz="2000" dirty="0" smtClean="0">
                <a:solidFill>
                  <a:prstClr val="black"/>
                </a:solidFill>
              </a:rPr>
              <a:t>tinggi dg </a:t>
            </a:r>
            <a:r>
              <a:rPr lang="id-ID" sz="2000" dirty="0">
                <a:solidFill>
                  <a:prstClr val="black"/>
                </a:solidFill>
              </a:rPr>
              <a:t>baik namun menghalangi frekuensi </a:t>
            </a:r>
            <a:r>
              <a:rPr lang="id-ID" sz="2000" dirty="0" smtClean="0">
                <a:solidFill>
                  <a:prstClr val="black"/>
                </a:solidFill>
              </a:rPr>
              <a:t>rendah. </a:t>
            </a:r>
            <a:r>
              <a:rPr lang="id-ID" sz="2000" dirty="0">
                <a:solidFill>
                  <a:prstClr val="black"/>
                </a:solidFill>
              </a:rPr>
              <a:t>Dengan kata lain Frequency Response-nya berbentuk </a:t>
            </a:r>
            <a:r>
              <a:rPr lang="id-ID" sz="2000" dirty="0" smtClean="0">
                <a:solidFill>
                  <a:prstClr val="black"/>
                </a:solidFill>
              </a:rPr>
              <a:t>HPF.</a:t>
            </a:r>
          </a:p>
        </p:txBody>
      </p:sp>
    </p:spTree>
    <p:extLst>
      <p:ext uri="{BB962C8B-B14F-4D97-AF65-F5344CB8AC3E}">
        <p14:creationId xmlns:p14="http://schemas.microsoft.com/office/powerpoint/2010/main" val="128179692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9862" y="251937"/>
            <a:ext cx="8526634" cy="584775"/>
          </a:xfrm>
          <a:prstGeom prst="rect">
            <a:avLst/>
          </a:prstGeom>
          <a:noFill/>
        </p:spPr>
        <p:txBody>
          <a:bodyPr wrap="square" rtlCol="0">
            <a:spAutoFit/>
          </a:bodyPr>
          <a:lstStyle/>
          <a:p>
            <a:r>
              <a:rPr lang="id-ID" sz="3200" b="1" dirty="0" smtClean="0">
                <a:solidFill>
                  <a:prstClr val="black"/>
                </a:solidFill>
              </a:rPr>
              <a:t>Filters</a:t>
            </a:r>
            <a:endParaRPr lang="en-US" sz="3200" b="1" dirty="0" smtClean="0">
              <a:solidFill>
                <a:prstClr val="black"/>
              </a:solidFill>
            </a:endParaRPr>
          </a:p>
        </p:txBody>
      </p:sp>
      <p:sp>
        <p:nvSpPr>
          <p:cNvPr id="6" name="TextBox 5"/>
          <p:cNvSpPr txBox="1"/>
          <p:nvPr/>
        </p:nvSpPr>
        <p:spPr>
          <a:xfrm>
            <a:off x="470516" y="1340768"/>
            <a:ext cx="8274976" cy="4524315"/>
          </a:xfrm>
          <a:prstGeom prst="rect">
            <a:avLst/>
          </a:prstGeom>
          <a:noFill/>
        </p:spPr>
        <p:txBody>
          <a:bodyPr wrap="square" rtlCol="0">
            <a:spAutoFit/>
          </a:bodyPr>
          <a:lstStyle/>
          <a:p>
            <a:r>
              <a:rPr lang="id-ID" sz="2400" dirty="0" smtClean="0">
                <a:solidFill>
                  <a:prstClr val="black"/>
                </a:solidFill>
              </a:rPr>
              <a:t>BPF</a:t>
            </a:r>
          </a:p>
          <a:p>
            <a:r>
              <a:rPr lang="id-ID" sz="2400" dirty="0" smtClean="0">
                <a:solidFill>
                  <a:prstClr val="black"/>
                </a:solidFill>
              </a:rPr>
              <a:t>Vout = h1(x) * h2(x)</a:t>
            </a:r>
          </a:p>
          <a:p>
            <a:r>
              <a:rPr lang="id-ID" sz="2400" dirty="0" smtClean="0">
                <a:solidFill>
                  <a:prstClr val="black"/>
                </a:solidFill>
              </a:rPr>
              <a:t>Artinya sinyal input diproses melalui 2 filter secara berturutan (seri).</a:t>
            </a:r>
          </a:p>
          <a:p>
            <a:endParaRPr lang="id-ID" sz="2400" dirty="0">
              <a:solidFill>
                <a:prstClr val="black"/>
              </a:solidFill>
            </a:endParaRPr>
          </a:p>
          <a:p>
            <a:endParaRPr lang="id-ID" sz="2400" dirty="0" smtClean="0">
              <a:solidFill>
                <a:prstClr val="black"/>
              </a:solidFill>
            </a:endParaRPr>
          </a:p>
          <a:p>
            <a:endParaRPr lang="id-ID" sz="2400" dirty="0" smtClean="0">
              <a:solidFill>
                <a:prstClr val="black"/>
              </a:solidFill>
            </a:endParaRPr>
          </a:p>
          <a:p>
            <a:r>
              <a:rPr lang="id-ID" sz="2400" dirty="0" smtClean="0">
                <a:solidFill>
                  <a:prstClr val="black"/>
                </a:solidFill>
              </a:rPr>
              <a:t>BRF</a:t>
            </a:r>
          </a:p>
          <a:p>
            <a:r>
              <a:rPr lang="id-ID" sz="2400" dirty="0" smtClean="0">
                <a:solidFill>
                  <a:prstClr val="black"/>
                </a:solidFill>
              </a:rPr>
              <a:t>Vout = h1(x) + h2(x)</a:t>
            </a:r>
          </a:p>
          <a:p>
            <a:r>
              <a:rPr lang="id-ID" sz="2400" dirty="0" smtClean="0">
                <a:solidFill>
                  <a:prstClr val="black"/>
                </a:solidFill>
              </a:rPr>
              <a:t>Artinya sinyal input diproses oleh 2 filter secara bersamaan (paralel) kemudian output dari kedua filter dijumlahkan.</a:t>
            </a:r>
          </a:p>
          <a:p>
            <a:endParaRPr lang="id-ID" sz="2400" dirty="0" smtClean="0">
              <a:solidFill>
                <a:prstClr val="black"/>
              </a:solidFill>
            </a:endParaRPr>
          </a:p>
        </p:txBody>
      </p:sp>
    </p:spTree>
    <p:extLst>
      <p:ext uri="{BB962C8B-B14F-4D97-AF65-F5344CB8AC3E}">
        <p14:creationId xmlns:p14="http://schemas.microsoft.com/office/powerpoint/2010/main" val="31659598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9862" y="251937"/>
            <a:ext cx="8526634" cy="584775"/>
          </a:xfrm>
          <a:prstGeom prst="rect">
            <a:avLst/>
          </a:prstGeom>
          <a:noFill/>
        </p:spPr>
        <p:txBody>
          <a:bodyPr wrap="square" rtlCol="0">
            <a:spAutoFit/>
          </a:bodyPr>
          <a:lstStyle/>
          <a:p>
            <a:r>
              <a:rPr lang="id-ID" sz="3200" b="1" dirty="0" smtClean="0">
                <a:solidFill>
                  <a:prstClr val="black"/>
                </a:solidFill>
              </a:rPr>
              <a:t>Filters</a:t>
            </a:r>
            <a:endParaRPr lang="en-US" sz="3200" b="1" dirty="0" smtClean="0">
              <a:solidFill>
                <a:prstClr val="black"/>
              </a:solidFill>
            </a:endParaRPr>
          </a:p>
        </p:txBody>
      </p:sp>
      <p:graphicFrame>
        <p:nvGraphicFramePr>
          <p:cNvPr id="2" name="Table 1"/>
          <p:cNvGraphicFramePr>
            <a:graphicFrameLocks noGrp="1"/>
          </p:cNvGraphicFramePr>
          <p:nvPr/>
        </p:nvGraphicFramePr>
        <p:xfrm>
          <a:off x="581870" y="1628799"/>
          <a:ext cx="8094586" cy="3312369"/>
        </p:xfrm>
        <a:graphic>
          <a:graphicData uri="http://schemas.openxmlformats.org/drawingml/2006/table">
            <a:tbl>
              <a:tblPr firstRow="1" bandRow="1">
                <a:tableStyleId>{5C22544A-7EE6-4342-B048-85BDC9FD1C3A}</a:tableStyleId>
              </a:tblPr>
              <a:tblGrid>
                <a:gridCol w="4047293"/>
                <a:gridCol w="4047293"/>
              </a:tblGrid>
              <a:tr h="425603">
                <a:tc>
                  <a:txBody>
                    <a:bodyPr/>
                    <a:lstStyle/>
                    <a:p>
                      <a:pPr algn="ctr"/>
                      <a:r>
                        <a:rPr lang="id-ID" b="1" dirty="0" smtClean="0"/>
                        <a:t>Time Domain</a:t>
                      </a:r>
                      <a:endParaRPr lang="en-US" b="1" dirty="0"/>
                    </a:p>
                  </a:txBody>
                  <a:tcPr/>
                </a:tc>
                <a:tc>
                  <a:txBody>
                    <a:bodyPr/>
                    <a:lstStyle/>
                    <a:p>
                      <a:pPr algn="ctr"/>
                      <a:r>
                        <a:rPr lang="id-ID" b="1" dirty="0" smtClean="0"/>
                        <a:t>Frequency Domain</a:t>
                      </a:r>
                      <a:endParaRPr lang="en-US" b="1" dirty="0"/>
                    </a:p>
                  </a:txBody>
                  <a:tcPr/>
                </a:tc>
              </a:tr>
              <a:tr h="1443383">
                <a:tc>
                  <a:txBody>
                    <a:bodyPr/>
                    <a:lstStyle/>
                    <a:p>
                      <a:r>
                        <a:rPr lang="id-ID" dirty="0" smtClean="0"/>
                        <a:t>Slow</a:t>
                      </a:r>
                    </a:p>
                    <a:p>
                      <a:r>
                        <a:rPr lang="id-ID" dirty="0" smtClean="0"/>
                        <a:t>Impulse</a:t>
                      </a:r>
                    </a:p>
                    <a:p>
                      <a:r>
                        <a:rPr lang="id-ID" dirty="0" smtClean="0"/>
                        <a:t>Response</a:t>
                      </a:r>
                      <a:endParaRPr lang="en-US" dirty="0"/>
                    </a:p>
                  </a:txBody>
                  <a:tcPr/>
                </a:tc>
                <a:tc>
                  <a:txBody>
                    <a:bodyPr/>
                    <a:lstStyle/>
                    <a:p>
                      <a:r>
                        <a:rPr lang="id-ID" sz="1400" dirty="0" smtClean="0"/>
                        <a:t>LPF</a:t>
                      </a:r>
                    </a:p>
                    <a:p>
                      <a:r>
                        <a:rPr lang="id-ID" sz="1400" dirty="0" smtClean="0"/>
                        <a:t>(Freq. Response)</a:t>
                      </a:r>
                      <a:endParaRPr lang="en-US" sz="1400" dirty="0"/>
                    </a:p>
                  </a:txBody>
                  <a:tcPr/>
                </a:tc>
              </a:tr>
              <a:tr h="1443383">
                <a:tc>
                  <a:txBody>
                    <a:bodyPr/>
                    <a:lstStyle/>
                    <a:p>
                      <a:r>
                        <a:rPr lang="id-ID" dirty="0" smtClean="0"/>
                        <a:t>Fast</a:t>
                      </a:r>
                    </a:p>
                    <a:p>
                      <a:r>
                        <a:rPr lang="id-ID" dirty="0" smtClean="0"/>
                        <a:t>Impulse</a:t>
                      </a:r>
                    </a:p>
                    <a:p>
                      <a:r>
                        <a:rPr lang="id-ID" dirty="0" smtClean="0"/>
                        <a:t>Response</a:t>
                      </a:r>
                      <a:endParaRPr lang="en-US" dirty="0"/>
                    </a:p>
                  </a:txBody>
                  <a:tcPr/>
                </a:tc>
                <a:tc>
                  <a:txBody>
                    <a:bodyPr/>
                    <a:lstStyle/>
                    <a:p>
                      <a:r>
                        <a:rPr lang="id-ID" sz="1400" dirty="0" smtClean="0"/>
                        <a:t>HPF</a:t>
                      </a:r>
                    </a:p>
                    <a:p>
                      <a:r>
                        <a:rPr lang="id-ID" sz="1400" dirty="0" smtClean="0"/>
                        <a:t>(Freq. Response)</a:t>
                      </a:r>
                      <a:endParaRPr lang="en-US" sz="1400" dirty="0"/>
                    </a:p>
                  </a:txBody>
                  <a:tcPr/>
                </a:tc>
              </a:tr>
            </a:tbl>
          </a:graphicData>
        </a:graphic>
      </p:graphicFrame>
      <p:sp>
        <p:nvSpPr>
          <p:cNvPr id="7" name="TextBox 6"/>
          <p:cNvSpPr txBox="1"/>
          <p:nvPr/>
        </p:nvSpPr>
        <p:spPr>
          <a:xfrm>
            <a:off x="509862" y="5140930"/>
            <a:ext cx="8274976" cy="1600438"/>
          </a:xfrm>
          <a:prstGeom prst="rect">
            <a:avLst/>
          </a:prstGeom>
          <a:noFill/>
        </p:spPr>
        <p:txBody>
          <a:bodyPr wrap="square" rtlCol="0">
            <a:spAutoFit/>
          </a:bodyPr>
          <a:lstStyle/>
          <a:p>
            <a:r>
              <a:rPr lang="id-ID" sz="1400" dirty="0" smtClean="0">
                <a:solidFill>
                  <a:prstClr val="black"/>
                </a:solidFill>
              </a:rPr>
              <a:t>Understand the Message:</a:t>
            </a:r>
            <a:endParaRPr lang="id-ID" sz="1400" dirty="0">
              <a:solidFill>
                <a:prstClr val="black"/>
              </a:solidFill>
            </a:endParaRPr>
          </a:p>
          <a:p>
            <a:endParaRPr lang="id-ID" sz="1400" dirty="0" smtClean="0">
              <a:solidFill>
                <a:prstClr val="black"/>
              </a:solidFill>
            </a:endParaRPr>
          </a:p>
          <a:p>
            <a:r>
              <a:rPr lang="id-ID" sz="1400" dirty="0" smtClean="0">
                <a:solidFill>
                  <a:prstClr val="black"/>
                </a:solidFill>
              </a:rPr>
              <a:t>Impulse response yang lambat menunjukkan bahwa filter ybs berkenis LPF.  Ini bisa diketahui melalui komputasi DFT atau FFT.</a:t>
            </a:r>
          </a:p>
          <a:p>
            <a:endParaRPr lang="id-ID" sz="1400" dirty="0">
              <a:solidFill>
                <a:prstClr val="black"/>
              </a:solidFill>
            </a:endParaRPr>
          </a:p>
          <a:p>
            <a:r>
              <a:rPr lang="id-ID" sz="1400" dirty="0">
                <a:solidFill>
                  <a:prstClr val="black"/>
                </a:solidFill>
              </a:rPr>
              <a:t>Impulse response yang </a:t>
            </a:r>
            <a:r>
              <a:rPr lang="id-ID" sz="1400" dirty="0" smtClean="0">
                <a:solidFill>
                  <a:prstClr val="black"/>
                </a:solidFill>
              </a:rPr>
              <a:t> cepat </a:t>
            </a:r>
            <a:r>
              <a:rPr lang="id-ID" sz="1400" dirty="0">
                <a:solidFill>
                  <a:prstClr val="black"/>
                </a:solidFill>
              </a:rPr>
              <a:t>menunjukkan bahwa filter ybs berkenis </a:t>
            </a:r>
            <a:r>
              <a:rPr lang="id-ID" sz="1400" dirty="0" smtClean="0">
                <a:solidFill>
                  <a:prstClr val="black"/>
                </a:solidFill>
              </a:rPr>
              <a:t>HPF</a:t>
            </a:r>
            <a:r>
              <a:rPr lang="id-ID" sz="1400" dirty="0">
                <a:solidFill>
                  <a:prstClr val="black"/>
                </a:solidFill>
              </a:rPr>
              <a:t>.  Ini bisa diketahui melalui komputasi DFT atau FFT.</a:t>
            </a:r>
          </a:p>
        </p:txBody>
      </p:sp>
      <p:sp>
        <p:nvSpPr>
          <p:cNvPr id="8" name="TextBox 7"/>
          <p:cNvSpPr txBox="1"/>
          <p:nvPr/>
        </p:nvSpPr>
        <p:spPr>
          <a:xfrm>
            <a:off x="545496" y="1104999"/>
            <a:ext cx="8274976" cy="307777"/>
          </a:xfrm>
          <a:prstGeom prst="rect">
            <a:avLst/>
          </a:prstGeom>
          <a:noFill/>
        </p:spPr>
        <p:txBody>
          <a:bodyPr wrap="square" rtlCol="0">
            <a:spAutoFit/>
          </a:bodyPr>
          <a:lstStyle/>
          <a:p>
            <a:r>
              <a:rPr lang="id-ID" sz="1400" dirty="0" smtClean="0">
                <a:solidFill>
                  <a:prstClr val="black"/>
                </a:solidFill>
              </a:rPr>
              <a:t>Hints / Clue about Relation between Time Domain and Frequency Domain</a:t>
            </a:r>
          </a:p>
        </p:txBody>
      </p:sp>
      <p:grpSp>
        <p:nvGrpSpPr>
          <p:cNvPr id="4" name="Group 3"/>
          <p:cNvGrpSpPr/>
          <p:nvPr/>
        </p:nvGrpSpPr>
        <p:grpSpPr>
          <a:xfrm>
            <a:off x="2121222" y="2132856"/>
            <a:ext cx="2378770" cy="1213769"/>
            <a:chOff x="2121222" y="2132856"/>
            <a:chExt cx="2378770" cy="1213769"/>
          </a:xfrm>
        </p:grpSpPr>
        <p:pic>
          <p:nvPicPr>
            <p:cNvPr id="3" name="Picture 2"/>
            <p:cNvPicPr>
              <a:picLocks noChangeAspect="1"/>
            </p:cNvPicPr>
            <p:nvPr/>
          </p:nvPicPr>
          <p:blipFill>
            <a:blip r:embed="rId3"/>
            <a:stretch>
              <a:fillRect/>
            </a:stretch>
          </p:blipFill>
          <p:spPr>
            <a:xfrm>
              <a:off x="2121222" y="2132856"/>
              <a:ext cx="2378770" cy="1213769"/>
            </a:xfrm>
            <a:prstGeom prst="rect">
              <a:avLst/>
            </a:prstGeom>
          </p:spPr>
        </p:pic>
        <p:sp>
          <p:nvSpPr>
            <p:cNvPr id="10" name="Oval 9"/>
            <p:cNvSpPr/>
            <p:nvPr/>
          </p:nvSpPr>
          <p:spPr>
            <a:xfrm>
              <a:off x="2366041" y="316725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267744" y="316725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642643" y="316725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555776" y="316725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455979" y="316725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729510" y="316725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816377" y="316725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915816" y="316725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014113" y="316725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108980" y="316725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192123" y="316725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293561" y="2863855"/>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374153" y="316725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473865" y="316725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563888" y="316725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662185" y="316725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752750" y="316725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842688" y="316725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934503" y="316725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022225" y="316725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117734" y="3164924"/>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211960" y="316725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286989" y="2401458"/>
              <a:ext cx="45719" cy="45719"/>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203848" y="2564904"/>
              <a:ext cx="45719" cy="45719"/>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101091" y="2716880"/>
              <a:ext cx="45719" cy="45719"/>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014113" y="2879225"/>
              <a:ext cx="45719" cy="45719"/>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915816" y="3027159"/>
              <a:ext cx="45719" cy="45719"/>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374153" y="2564904"/>
              <a:ext cx="45719" cy="45719"/>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476062" y="2713306"/>
              <a:ext cx="45719" cy="45719"/>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574426" y="2856365"/>
              <a:ext cx="45719" cy="45719"/>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648054" y="3010748"/>
              <a:ext cx="45719" cy="45719"/>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6156176" y="2163038"/>
            <a:ext cx="2164041" cy="1193954"/>
            <a:chOff x="6156176" y="2163038"/>
            <a:chExt cx="2164041" cy="1193954"/>
          </a:xfrm>
        </p:grpSpPr>
        <p:pic>
          <p:nvPicPr>
            <p:cNvPr id="9" name="Picture 8"/>
            <p:cNvPicPr>
              <a:picLocks noChangeAspect="1"/>
            </p:cNvPicPr>
            <p:nvPr/>
          </p:nvPicPr>
          <p:blipFill>
            <a:blip r:embed="rId4"/>
            <a:stretch>
              <a:fillRect/>
            </a:stretch>
          </p:blipFill>
          <p:spPr>
            <a:xfrm>
              <a:off x="6156176" y="2163038"/>
              <a:ext cx="2164041" cy="1193954"/>
            </a:xfrm>
            <a:prstGeom prst="rect">
              <a:avLst/>
            </a:prstGeom>
          </p:spPr>
        </p:pic>
        <p:sp>
          <p:nvSpPr>
            <p:cNvPr id="51" name="Freeform 50"/>
            <p:cNvSpPr/>
            <p:nvPr/>
          </p:nvSpPr>
          <p:spPr>
            <a:xfrm>
              <a:off x="6265664" y="2492896"/>
              <a:ext cx="1703294" cy="742986"/>
            </a:xfrm>
            <a:custGeom>
              <a:avLst/>
              <a:gdLst>
                <a:gd name="connsiteX0" fmla="*/ 1703294 w 1703294"/>
                <a:gd name="connsiteY0" fmla="*/ 724454 h 742986"/>
                <a:gd name="connsiteX1" fmla="*/ 627529 w 1703294"/>
                <a:gd name="connsiteY1" fmla="*/ 730431 h 742986"/>
                <a:gd name="connsiteX2" fmla="*/ 352612 w 1703294"/>
                <a:gd name="connsiteY2" fmla="*/ 581019 h 742986"/>
                <a:gd name="connsiteX3" fmla="*/ 262965 w 1703294"/>
                <a:gd name="connsiteY3" fmla="*/ 90948 h 742986"/>
                <a:gd name="connsiteX4" fmla="*/ 0 w 1703294"/>
                <a:gd name="connsiteY4" fmla="*/ 1301 h 742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3294" h="742986">
                  <a:moveTo>
                    <a:pt x="1703294" y="724454"/>
                  </a:moveTo>
                  <a:cubicBezTo>
                    <a:pt x="1277968" y="739395"/>
                    <a:pt x="852643" y="754337"/>
                    <a:pt x="627529" y="730431"/>
                  </a:cubicBezTo>
                  <a:cubicBezTo>
                    <a:pt x="402415" y="706525"/>
                    <a:pt x="413373" y="687599"/>
                    <a:pt x="352612" y="581019"/>
                  </a:cubicBezTo>
                  <a:cubicBezTo>
                    <a:pt x="291851" y="474439"/>
                    <a:pt x="321734" y="187568"/>
                    <a:pt x="262965" y="90948"/>
                  </a:cubicBezTo>
                  <a:cubicBezTo>
                    <a:pt x="204196" y="-5672"/>
                    <a:pt x="102098" y="-2186"/>
                    <a:pt x="0" y="13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2123728" y="3717032"/>
            <a:ext cx="2378770" cy="1213769"/>
            <a:chOff x="2123728" y="3717032"/>
            <a:chExt cx="2378770" cy="1213769"/>
          </a:xfrm>
        </p:grpSpPr>
        <p:pic>
          <p:nvPicPr>
            <p:cNvPr id="54" name="Picture 53"/>
            <p:cNvPicPr>
              <a:picLocks noChangeAspect="1"/>
            </p:cNvPicPr>
            <p:nvPr/>
          </p:nvPicPr>
          <p:blipFill>
            <a:blip r:embed="rId3"/>
            <a:stretch>
              <a:fillRect/>
            </a:stretch>
          </p:blipFill>
          <p:spPr>
            <a:xfrm>
              <a:off x="2123728" y="3717032"/>
              <a:ext cx="2378770" cy="1213769"/>
            </a:xfrm>
            <a:prstGeom prst="rect">
              <a:avLst/>
            </a:prstGeom>
          </p:spPr>
        </p:pic>
        <p:sp>
          <p:nvSpPr>
            <p:cNvPr id="55" name="Oval 54"/>
            <p:cNvSpPr/>
            <p:nvPr/>
          </p:nvSpPr>
          <p:spPr>
            <a:xfrm>
              <a:off x="2368547" y="475143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270250" y="475143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645149" y="475143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558282" y="475143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458485" y="475143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732016" y="475143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818883" y="475143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2918322" y="475143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3016619" y="475143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111486" y="475143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3194629" y="475143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296067" y="4448031"/>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376659" y="475143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476371" y="475143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3566394" y="475143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3664691" y="475143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755256" y="475143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3845194" y="475143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3937009" y="475143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4024731" y="475143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120240" y="4749100"/>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4214466" y="4751433"/>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3289495" y="3985634"/>
              <a:ext cx="45719" cy="45719"/>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3206354" y="4293096"/>
              <a:ext cx="45719" cy="45719"/>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3108980" y="4594924"/>
              <a:ext cx="45719" cy="45719"/>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3374153" y="4297482"/>
              <a:ext cx="45719" cy="45719"/>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3473864" y="4594924"/>
              <a:ext cx="45719" cy="45719"/>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6156176" y="3645024"/>
            <a:ext cx="2164041" cy="1193954"/>
            <a:chOff x="6156176" y="3645024"/>
            <a:chExt cx="2164041" cy="1193954"/>
          </a:xfrm>
        </p:grpSpPr>
        <p:pic>
          <p:nvPicPr>
            <p:cNvPr id="52" name="Picture 51"/>
            <p:cNvPicPr>
              <a:picLocks noChangeAspect="1"/>
            </p:cNvPicPr>
            <p:nvPr/>
          </p:nvPicPr>
          <p:blipFill>
            <a:blip r:embed="rId4"/>
            <a:stretch>
              <a:fillRect/>
            </a:stretch>
          </p:blipFill>
          <p:spPr>
            <a:xfrm>
              <a:off x="6156176" y="3645024"/>
              <a:ext cx="2164041" cy="1193954"/>
            </a:xfrm>
            <a:prstGeom prst="rect">
              <a:avLst/>
            </a:prstGeom>
          </p:spPr>
        </p:pic>
        <p:sp>
          <p:nvSpPr>
            <p:cNvPr id="87" name="Freeform 86"/>
            <p:cNvSpPr/>
            <p:nvPr/>
          </p:nvSpPr>
          <p:spPr>
            <a:xfrm>
              <a:off x="6263341" y="3956232"/>
              <a:ext cx="1804894" cy="749789"/>
            </a:xfrm>
            <a:custGeom>
              <a:avLst/>
              <a:gdLst>
                <a:gd name="connsiteX0" fmla="*/ 0 w 1804894"/>
                <a:gd name="connsiteY0" fmla="*/ 729321 h 749789"/>
                <a:gd name="connsiteX1" fmla="*/ 502024 w 1804894"/>
                <a:gd name="connsiteY1" fmla="*/ 735297 h 749789"/>
                <a:gd name="connsiteX2" fmla="*/ 986118 w 1804894"/>
                <a:gd name="connsiteY2" fmla="*/ 717368 h 749789"/>
                <a:gd name="connsiteX3" fmla="*/ 1183341 w 1804894"/>
                <a:gd name="connsiteY3" fmla="*/ 364756 h 749789"/>
                <a:gd name="connsiteX4" fmla="*/ 1231153 w 1804894"/>
                <a:gd name="connsiteY4" fmla="*/ 77886 h 749789"/>
                <a:gd name="connsiteX5" fmla="*/ 1428377 w 1804894"/>
                <a:gd name="connsiteY5" fmla="*/ 12144 h 749789"/>
                <a:gd name="connsiteX6" fmla="*/ 1804894 w 1804894"/>
                <a:gd name="connsiteY6" fmla="*/ 192 h 74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4894" h="749789">
                  <a:moveTo>
                    <a:pt x="0" y="729321"/>
                  </a:moveTo>
                  <a:cubicBezTo>
                    <a:pt x="168835" y="733305"/>
                    <a:pt x="337671" y="737289"/>
                    <a:pt x="502024" y="735297"/>
                  </a:cubicBezTo>
                  <a:cubicBezTo>
                    <a:pt x="666377" y="733305"/>
                    <a:pt x="872565" y="779125"/>
                    <a:pt x="986118" y="717368"/>
                  </a:cubicBezTo>
                  <a:cubicBezTo>
                    <a:pt x="1099671" y="655611"/>
                    <a:pt x="1142502" y="471336"/>
                    <a:pt x="1183341" y="364756"/>
                  </a:cubicBezTo>
                  <a:cubicBezTo>
                    <a:pt x="1224180" y="258176"/>
                    <a:pt x="1190314" y="136655"/>
                    <a:pt x="1231153" y="77886"/>
                  </a:cubicBezTo>
                  <a:cubicBezTo>
                    <a:pt x="1271992" y="19117"/>
                    <a:pt x="1332754" y="25093"/>
                    <a:pt x="1428377" y="12144"/>
                  </a:cubicBezTo>
                  <a:cubicBezTo>
                    <a:pt x="1524001" y="-805"/>
                    <a:pt x="1664447" y="-307"/>
                    <a:pt x="1804894" y="1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18809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0219" y="980728"/>
            <a:ext cx="8386277" cy="5632311"/>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id-ID" sz="2400" b="1" dirty="0" smtClean="0"/>
              <a:t>Sebuah sistem IT bisa berupa PC-based System atau Embedded System</a:t>
            </a:r>
          </a:p>
          <a:p>
            <a:pPr marL="342900" indent="-342900">
              <a:lnSpc>
                <a:spcPct val="150000"/>
              </a:lnSpc>
              <a:buFont typeface="Wingdings" panose="05000000000000000000" pitchFamily="2" charset="2"/>
              <a:buChar char="§"/>
            </a:pPr>
            <a:r>
              <a:rPr lang="id-ID" sz="2400" b="1" dirty="0" smtClean="0"/>
              <a:t>Embedded System bisa dipakai a.l. pada robot, pengendali mobil, kereta, pesawat, kapal selam, peluru kendali, pengendali mesin-mesin pabrik, dll.</a:t>
            </a:r>
            <a:endParaRPr lang="en-US" sz="2400" b="1" dirty="0" smtClean="0"/>
          </a:p>
          <a:p>
            <a:pPr>
              <a:lnSpc>
                <a:spcPct val="150000"/>
              </a:lnSpc>
            </a:pPr>
            <a:r>
              <a:rPr lang="en-US" sz="2400" b="1" dirty="0" smtClean="0"/>
              <a:t>	Chip: </a:t>
            </a:r>
            <a:r>
              <a:rPr lang="en-US" sz="2400" b="1" dirty="0" err="1" smtClean="0"/>
              <a:t>Motorolla</a:t>
            </a:r>
            <a:r>
              <a:rPr lang="en-US" sz="2400" b="1" dirty="0" smtClean="0"/>
              <a:t>, PIC, ATMEGA, FPGA </a:t>
            </a:r>
          </a:p>
          <a:p>
            <a:pPr>
              <a:lnSpc>
                <a:spcPct val="150000"/>
              </a:lnSpc>
            </a:pPr>
            <a:r>
              <a:rPr lang="en-US" sz="2400" b="1" dirty="0"/>
              <a:t>	</a:t>
            </a:r>
            <a:r>
              <a:rPr lang="en-US" sz="2400" b="1" dirty="0" smtClean="0"/>
              <a:t>Shield: GPS, </a:t>
            </a:r>
            <a:r>
              <a:rPr lang="en-US" sz="2400" b="1" dirty="0" err="1" smtClean="0"/>
              <a:t>Berbagai</a:t>
            </a:r>
            <a:r>
              <a:rPr lang="en-US" sz="2400" b="1" dirty="0" smtClean="0"/>
              <a:t> Sensor, Bluetooth, Wi-Fi, </a:t>
            </a:r>
            <a:r>
              <a:rPr lang="en-US" sz="2400" b="1" dirty="0" err="1" smtClean="0"/>
              <a:t>dll</a:t>
            </a:r>
            <a:endParaRPr lang="id-ID" sz="2400" b="1" dirty="0" smtClean="0"/>
          </a:p>
          <a:p>
            <a:pPr marL="342900" indent="-342900">
              <a:lnSpc>
                <a:spcPct val="150000"/>
              </a:lnSpc>
              <a:buFont typeface="Wingdings" panose="05000000000000000000" pitchFamily="2" charset="2"/>
              <a:buChar char="§"/>
            </a:pPr>
            <a:r>
              <a:rPr lang="id-ID" sz="2400" b="1" dirty="0" smtClean="0"/>
              <a:t>PC misalnya mengunakan processor Intel, AMD.</a:t>
            </a:r>
          </a:p>
          <a:p>
            <a:pPr marL="342900" indent="-342900">
              <a:lnSpc>
                <a:spcPct val="150000"/>
              </a:lnSpc>
              <a:buFont typeface="Wingdings" panose="05000000000000000000" pitchFamily="2" charset="2"/>
              <a:buChar char="§"/>
            </a:pPr>
            <a:r>
              <a:rPr lang="id-ID" sz="2400" b="1" dirty="0" smtClean="0"/>
              <a:t>Embedded System misalnya menggunakan mikrokontroler Atmel ATMega 8/16/32/64/dst, MC 8051</a:t>
            </a:r>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id-ID" sz="3200" b="1" dirty="0" smtClean="0"/>
              <a:t>Digital Systems, IT dan IS</a:t>
            </a:r>
            <a:endParaRPr lang="en-US" sz="3200" b="1" dirty="0" smtClean="0"/>
          </a:p>
        </p:txBody>
      </p:sp>
    </p:spTree>
    <p:extLst>
      <p:ext uri="{BB962C8B-B14F-4D97-AF65-F5344CB8AC3E}">
        <p14:creationId xmlns:p14="http://schemas.microsoft.com/office/powerpoint/2010/main" val="365702613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8762" y="1124744"/>
            <a:ext cx="8196283" cy="5170646"/>
          </a:xfrm>
          <a:prstGeom prst="rect">
            <a:avLst/>
          </a:prstGeom>
          <a:noFill/>
        </p:spPr>
        <p:txBody>
          <a:bodyPr wrap="square" rtlCol="0">
            <a:spAutoFit/>
          </a:bodyPr>
          <a:lstStyle/>
          <a:p>
            <a:pPr>
              <a:lnSpc>
                <a:spcPct val="150000"/>
              </a:lnSpc>
            </a:pPr>
            <a:r>
              <a:rPr lang="id-ID" sz="2000" b="1" dirty="0" smtClean="0"/>
              <a:t>Sistem Bilangan Primitif:</a:t>
            </a:r>
          </a:p>
          <a:p>
            <a:pPr>
              <a:lnSpc>
                <a:spcPct val="150000"/>
              </a:lnSpc>
            </a:pPr>
            <a:endParaRPr lang="id-ID" sz="2000" b="1" dirty="0"/>
          </a:p>
          <a:p>
            <a:pPr>
              <a:lnSpc>
                <a:spcPct val="150000"/>
              </a:lnSpc>
            </a:pPr>
            <a:r>
              <a:rPr lang="id-ID" sz="2000" b="1" dirty="0" smtClean="0"/>
              <a:t>Bilangan Stik</a:t>
            </a:r>
          </a:p>
          <a:p>
            <a:pPr>
              <a:lnSpc>
                <a:spcPct val="150000"/>
              </a:lnSpc>
            </a:pPr>
            <a:r>
              <a:rPr lang="id-ID" sz="2000" b="1" dirty="0" smtClean="0"/>
              <a:t>I, II, III, IIII, dst.</a:t>
            </a:r>
          </a:p>
          <a:p>
            <a:pPr>
              <a:lnSpc>
                <a:spcPct val="150000"/>
              </a:lnSpc>
            </a:pPr>
            <a:r>
              <a:rPr lang="id-ID" sz="2000" b="1" dirty="0" smtClean="0"/>
              <a:t>Tidak memiliki angka nol sehingga penulisannya mjd sgt panjang.</a:t>
            </a:r>
          </a:p>
          <a:p>
            <a:pPr>
              <a:lnSpc>
                <a:spcPct val="150000"/>
              </a:lnSpc>
            </a:pPr>
            <a:r>
              <a:rPr lang="id-ID" sz="2000" b="1" dirty="0" smtClean="0"/>
              <a:t>Nol memiliki makna perkalian 10 pd sistem Desimal.</a:t>
            </a:r>
          </a:p>
          <a:p>
            <a:pPr>
              <a:lnSpc>
                <a:spcPct val="150000"/>
              </a:lnSpc>
            </a:pPr>
            <a:endParaRPr lang="id-ID" sz="2000" b="1" dirty="0" smtClean="0"/>
          </a:p>
          <a:p>
            <a:pPr>
              <a:lnSpc>
                <a:spcPct val="150000"/>
              </a:lnSpc>
            </a:pPr>
            <a:r>
              <a:rPr lang="id-ID" sz="2000" b="1" dirty="0" smtClean="0"/>
              <a:t>Bilangan Rumawi: I, II, III, IIII</a:t>
            </a:r>
          </a:p>
          <a:p>
            <a:pPr>
              <a:lnSpc>
                <a:spcPct val="150000"/>
              </a:lnSpc>
            </a:pPr>
            <a:r>
              <a:rPr lang="id-ID" sz="2000" b="1" dirty="0" smtClean="0"/>
              <a:t>I, II, III, X, L, C, D, M</a:t>
            </a:r>
          </a:p>
          <a:p>
            <a:pPr>
              <a:lnSpc>
                <a:spcPct val="150000"/>
              </a:lnSpc>
            </a:pPr>
            <a:r>
              <a:rPr lang="id-ID" sz="2000" b="1" dirty="0"/>
              <a:t>Tidak memiliki angka nol sehingga penulisannya mjd sgt panjang.</a:t>
            </a:r>
          </a:p>
          <a:p>
            <a:pPr>
              <a:lnSpc>
                <a:spcPct val="150000"/>
              </a:lnSpc>
            </a:pPr>
            <a:r>
              <a:rPr lang="id-ID" sz="2000" b="1" dirty="0"/>
              <a:t>Nol memiliki makna perkalian 10 pd sistem </a:t>
            </a:r>
            <a:r>
              <a:rPr lang="id-ID" sz="2000" b="1" dirty="0" smtClean="0"/>
              <a:t>Desimal.</a:t>
            </a:r>
            <a:endParaRPr lang="en-US" sz="2000" b="1" dirty="0" smtClean="0"/>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9862" y="107921"/>
            <a:ext cx="8196283" cy="584775"/>
          </a:xfrm>
          <a:prstGeom prst="rect">
            <a:avLst/>
          </a:prstGeom>
          <a:noFill/>
        </p:spPr>
        <p:txBody>
          <a:bodyPr wrap="square" rtlCol="0">
            <a:spAutoFit/>
          </a:bodyPr>
          <a:lstStyle/>
          <a:p>
            <a:r>
              <a:rPr lang="id-ID" sz="3200" b="1" dirty="0" smtClean="0"/>
              <a:t>Sistem Bilangan</a:t>
            </a:r>
            <a:endParaRPr lang="en-US" sz="3200" b="1" dirty="0" smtClean="0"/>
          </a:p>
        </p:txBody>
      </p:sp>
    </p:spTree>
    <p:extLst>
      <p:ext uri="{BB962C8B-B14F-4D97-AF65-F5344CB8AC3E}">
        <p14:creationId xmlns:p14="http://schemas.microsoft.com/office/powerpoint/2010/main" val="326811468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8762" y="1124744"/>
            <a:ext cx="8196283" cy="3323987"/>
          </a:xfrm>
          <a:prstGeom prst="rect">
            <a:avLst/>
          </a:prstGeom>
          <a:noFill/>
        </p:spPr>
        <p:txBody>
          <a:bodyPr wrap="square" rtlCol="0">
            <a:spAutoFit/>
          </a:bodyPr>
          <a:lstStyle/>
          <a:p>
            <a:pPr>
              <a:lnSpc>
                <a:spcPct val="150000"/>
              </a:lnSpc>
            </a:pPr>
            <a:r>
              <a:rPr lang="id-ID" sz="2000" b="1" dirty="0" smtClean="0"/>
              <a:t>Sistem Bilangan Modern:</a:t>
            </a:r>
          </a:p>
          <a:p>
            <a:pPr>
              <a:lnSpc>
                <a:spcPct val="150000"/>
              </a:lnSpc>
            </a:pPr>
            <a:endParaRPr lang="id-ID" sz="2000" b="1" dirty="0"/>
          </a:p>
          <a:p>
            <a:pPr>
              <a:lnSpc>
                <a:spcPct val="150000"/>
              </a:lnSpc>
            </a:pPr>
            <a:r>
              <a:rPr lang="id-ID" sz="2000" b="1" dirty="0" smtClean="0"/>
              <a:t>Decimal</a:t>
            </a:r>
          </a:p>
          <a:p>
            <a:pPr>
              <a:lnSpc>
                <a:spcPct val="150000"/>
              </a:lnSpc>
            </a:pPr>
            <a:endParaRPr lang="id-ID" sz="2000" b="1" dirty="0"/>
          </a:p>
          <a:p>
            <a:pPr>
              <a:lnSpc>
                <a:spcPct val="150000"/>
              </a:lnSpc>
            </a:pPr>
            <a:r>
              <a:rPr lang="id-ID" sz="2000" b="1" dirty="0" smtClean="0"/>
              <a:t>Hexadecimal</a:t>
            </a:r>
          </a:p>
          <a:p>
            <a:pPr>
              <a:lnSpc>
                <a:spcPct val="150000"/>
              </a:lnSpc>
            </a:pPr>
            <a:endParaRPr lang="id-ID" sz="2000" b="1" dirty="0"/>
          </a:p>
          <a:p>
            <a:pPr>
              <a:lnSpc>
                <a:spcPct val="150000"/>
              </a:lnSpc>
            </a:pPr>
            <a:r>
              <a:rPr lang="id-ID" sz="2000" b="1" dirty="0" smtClean="0"/>
              <a:t>Binary</a:t>
            </a:r>
            <a:endParaRPr lang="id-ID" sz="2000" b="1" dirty="0"/>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9862" y="107921"/>
            <a:ext cx="8196283" cy="584775"/>
          </a:xfrm>
          <a:prstGeom prst="rect">
            <a:avLst/>
          </a:prstGeom>
          <a:noFill/>
        </p:spPr>
        <p:txBody>
          <a:bodyPr wrap="square" rtlCol="0">
            <a:spAutoFit/>
          </a:bodyPr>
          <a:lstStyle/>
          <a:p>
            <a:r>
              <a:rPr lang="id-ID" sz="3200" b="1" dirty="0" smtClean="0"/>
              <a:t>Sistem Bilangan</a:t>
            </a:r>
            <a:endParaRPr lang="en-US" sz="3200" b="1" dirty="0" smtClean="0"/>
          </a:p>
        </p:txBody>
      </p:sp>
    </p:spTree>
    <p:extLst>
      <p:ext uri="{BB962C8B-B14F-4D97-AF65-F5344CB8AC3E}">
        <p14:creationId xmlns:p14="http://schemas.microsoft.com/office/powerpoint/2010/main" val="86645988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03020" y="4267360"/>
            <a:ext cx="4312986" cy="369332"/>
          </a:xfrm>
          <a:prstGeom prst="rect">
            <a:avLst/>
          </a:prstGeom>
          <a:noFill/>
        </p:spPr>
        <p:txBody>
          <a:bodyPr wrap="square" rtlCol="0">
            <a:spAutoFit/>
          </a:bodyPr>
          <a:lstStyle/>
          <a:p>
            <a:pPr algn="r"/>
            <a:r>
              <a:rPr lang="en-US" b="1" dirty="0">
                <a:solidFill>
                  <a:prstClr val="black"/>
                </a:solidFill>
                <a:latin typeface="Century Gothic" panose="020B0502020202020204" pitchFamily="34" charset="0"/>
              </a:rPr>
              <a:t>Mohammad Nasucha, S.T., M.Sc.</a:t>
            </a:r>
            <a:endParaRPr lang="id-ID" b="1" dirty="0">
              <a:solidFill>
                <a:prstClr val="black"/>
              </a:solidFill>
              <a:latin typeface="Century Gothic" panose="020B0502020202020204" pitchFamily="34" charset="0"/>
            </a:endParaRPr>
          </a:p>
        </p:txBody>
      </p:sp>
      <p:sp>
        <p:nvSpPr>
          <p:cNvPr id="7" name="TextBox 6"/>
          <p:cNvSpPr txBox="1"/>
          <p:nvPr/>
        </p:nvSpPr>
        <p:spPr>
          <a:xfrm>
            <a:off x="2129856" y="4613609"/>
            <a:ext cx="3486150" cy="830997"/>
          </a:xfrm>
          <a:prstGeom prst="rect">
            <a:avLst/>
          </a:prstGeom>
          <a:noFill/>
        </p:spPr>
        <p:txBody>
          <a:bodyPr wrap="square" rtlCol="0">
            <a:spAutoFit/>
          </a:bodyPr>
          <a:lstStyle/>
          <a:p>
            <a:pPr algn="r"/>
            <a:r>
              <a:rPr lang="en-US" sz="1200" b="1" dirty="0">
                <a:solidFill>
                  <a:prstClr val="black"/>
                </a:solidFill>
                <a:latin typeface="Century Gothic" panose="020B0502020202020204" pitchFamily="34" charset="0"/>
              </a:rPr>
              <a:t>Program </a:t>
            </a:r>
            <a:r>
              <a:rPr lang="en-US" sz="1200" b="1" dirty="0" err="1">
                <a:solidFill>
                  <a:prstClr val="black"/>
                </a:solidFill>
                <a:latin typeface="Century Gothic" panose="020B0502020202020204" pitchFamily="34" charset="0"/>
              </a:rPr>
              <a:t>Studi</a:t>
            </a:r>
            <a:r>
              <a:rPr lang="en-US" sz="1200" b="1" dirty="0">
                <a:solidFill>
                  <a:prstClr val="black"/>
                </a:solidFill>
                <a:latin typeface="Century Gothic" panose="020B0502020202020204" pitchFamily="34" charset="0"/>
              </a:rPr>
              <a:t> </a:t>
            </a:r>
            <a:r>
              <a:rPr lang="en-US" sz="1200" b="1" dirty="0" err="1">
                <a:solidFill>
                  <a:prstClr val="black"/>
                </a:solidFill>
                <a:latin typeface="Century Gothic" panose="020B0502020202020204" pitchFamily="34" charset="0"/>
              </a:rPr>
              <a:t>Teknik</a:t>
            </a:r>
            <a:r>
              <a:rPr lang="en-US" sz="1200" b="1" dirty="0">
                <a:solidFill>
                  <a:prstClr val="black"/>
                </a:solidFill>
                <a:latin typeface="Century Gothic" panose="020B0502020202020204" pitchFamily="34" charset="0"/>
              </a:rPr>
              <a:t> </a:t>
            </a:r>
            <a:r>
              <a:rPr lang="en-US" sz="1200" b="1" dirty="0" err="1">
                <a:solidFill>
                  <a:prstClr val="black"/>
                </a:solidFill>
                <a:latin typeface="Century Gothic" panose="020B0502020202020204" pitchFamily="34" charset="0"/>
              </a:rPr>
              <a:t>Informatika</a:t>
            </a:r>
            <a:endParaRPr lang="en-US" sz="1200" b="1" dirty="0">
              <a:solidFill>
                <a:prstClr val="black"/>
              </a:solidFill>
              <a:latin typeface="Century Gothic" panose="020B0502020202020204" pitchFamily="34" charset="0"/>
            </a:endParaRPr>
          </a:p>
          <a:p>
            <a:pPr algn="r"/>
            <a:r>
              <a:rPr lang="en-US" sz="1200" b="1" dirty="0" err="1">
                <a:solidFill>
                  <a:prstClr val="black"/>
                </a:solidFill>
                <a:latin typeface="Century Gothic" panose="020B0502020202020204" pitchFamily="34" charset="0"/>
              </a:rPr>
              <a:t>Universitas</a:t>
            </a:r>
            <a:r>
              <a:rPr lang="en-US" sz="1200" b="1" dirty="0">
                <a:solidFill>
                  <a:prstClr val="black"/>
                </a:solidFill>
                <a:latin typeface="Century Gothic" panose="020B0502020202020204" pitchFamily="34" charset="0"/>
              </a:rPr>
              <a:t> Pembangunan Jaya</a:t>
            </a:r>
            <a:endParaRPr lang="id-ID" sz="1200" b="1" dirty="0">
              <a:solidFill>
                <a:prstClr val="black"/>
              </a:solidFill>
              <a:latin typeface="Century Gothic" panose="020B0502020202020204" pitchFamily="34" charset="0"/>
            </a:endParaRPr>
          </a:p>
          <a:p>
            <a:pPr algn="r"/>
            <a:r>
              <a:rPr lang="en-US" sz="1200" b="1" dirty="0">
                <a:solidFill>
                  <a:prstClr val="black"/>
                </a:solidFill>
                <a:latin typeface="Century Gothic" panose="020B0502020202020204" pitchFamily="34" charset="0"/>
              </a:rPr>
              <a:t>Jl. Boulevard - </a:t>
            </a:r>
            <a:r>
              <a:rPr lang="en-US" sz="1200" b="1" dirty="0" err="1">
                <a:solidFill>
                  <a:prstClr val="black"/>
                </a:solidFill>
                <a:latin typeface="Century Gothic" panose="020B0502020202020204" pitchFamily="34" charset="0"/>
              </a:rPr>
              <a:t>Bintaro</a:t>
            </a:r>
            <a:r>
              <a:rPr lang="en-US" sz="1200" b="1" dirty="0">
                <a:solidFill>
                  <a:prstClr val="black"/>
                </a:solidFill>
                <a:latin typeface="Century Gothic" panose="020B0502020202020204" pitchFamily="34" charset="0"/>
              </a:rPr>
              <a:t> Jaya Sektor VII</a:t>
            </a:r>
          </a:p>
          <a:p>
            <a:pPr algn="r"/>
            <a:r>
              <a:rPr lang="en-US" sz="1200" b="1" dirty="0">
                <a:solidFill>
                  <a:prstClr val="black"/>
                </a:solidFill>
                <a:latin typeface="Century Gothic" panose="020B0502020202020204" pitchFamily="34" charset="0"/>
              </a:rPr>
              <a:t>Tangerang Selatan – </a:t>
            </a:r>
            <a:r>
              <a:rPr lang="en-US" sz="1200" b="1" dirty="0" err="1">
                <a:solidFill>
                  <a:prstClr val="black"/>
                </a:solidFill>
                <a:latin typeface="Century Gothic" panose="020B0502020202020204" pitchFamily="34" charset="0"/>
              </a:rPr>
              <a:t>Banten</a:t>
            </a:r>
            <a:r>
              <a:rPr lang="en-US" sz="1200" b="1" dirty="0">
                <a:solidFill>
                  <a:prstClr val="black"/>
                </a:solidFill>
                <a:latin typeface="Century Gothic" panose="020B0502020202020204" pitchFamily="34" charset="0"/>
              </a:rPr>
              <a:t> 15442 </a:t>
            </a:r>
            <a:endParaRPr lang="id-ID" sz="1200" b="1" dirty="0">
              <a:solidFill>
                <a:prstClr val="black"/>
              </a:solidFill>
              <a:latin typeface="Century Gothic" panose="020B0502020202020204" pitchFamily="34" charset="0"/>
            </a:endParaRPr>
          </a:p>
        </p:txBody>
      </p:sp>
      <p:sp>
        <p:nvSpPr>
          <p:cNvPr id="9" name="TextBox 8"/>
          <p:cNvSpPr txBox="1"/>
          <p:nvPr/>
        </p:nvSpPr>
        <p:spPr>
          <a:xfrm flipH="1">
            <a:off x="683568" y="1370413"/>
            <a:ext cx="6844189" cy="2446824"/>
          </a:xfrm>
          <a:prstGeom prst="rect">
            <a:avLst/>
          </a:prstGeom>
          <a:noFill/>
        </p:spPr>
        <p:txBody>
          <a:bodyPr wrap="square" rtlCol="0">
            <a:spAutoFit/>
          </a:bodyPr>
          <a:lstStyle/>
          <a:p>
            <a:pPr algn="ctr"/>
            <a:r>
              <a:rPr lang="en-US" sz="4500" dirty="0" err="1" smtClean="0">
                <a:solidFill>
                  <a:prstClr val="black"/>
                </a:solidFill>
              </a:rPr>
              <a:t>Dasar</a:t>
            </a:r>
            <a:r>
              <a:rPr lang="en-US" sz="4500" dirty="0" smtClean="0">
                <a:solidFill>
                  <a:prstClr val="black"/>
                </a:solidFill>
              </a:rPr>
              <a:t> Sistem Digital</a:t>
            </a:r>
          </a:p>
          <a:p>
            <a:pPr algn="ctr"/>
            <a:r>
              <a:rPr lang="en-US" sz="4500" dirty="0" err="1" smtClean="0">
                <a:solidFill>
                  <a:prstClr val="black"/>
                </a:solidFill>
              </a:rPr>
              <a:t>untuk</a:t>
            </a:r>
            <a:r>
              <a:rPr lang="en-US" sz="4500" dirty="0" smtClean="0">
                <a:solidFill>
                  <a:prstClr val="black"/>
                </a:solidFill>
              </a:rPr>
              <a:t> </a:t>
            </a:r>
            <a:r>
              <a:rPr lang="en-US" sz="4500" dirty="0" err="1" smtClean="0">
                <a:solidFill>
                  <a:prstClr val="black"/>
                </a:solidFill>
              </a:rPr>
              <a:t>Produk</a:t>
            </a:r>
            <a:r>
              <a:rPr lang="en-US" sz="4500" dirty="0" smtClean="0">
                <a:solidFill>
                  <a:prstClr val="black"/>
                </a:solidFill>
              </a:rPr>
              <a:t> </a:t>
            </a:r>
            <a:r>
              <a:rPr lang="en-US" sz="4500" dirty="0" err="1" smtClean="0">
                <a:solidFill>
                  <a:prstClr val="black"/>
                </a:solidFill>
              </a:rPr>
              <a:t>Terapan</a:t>
            </a:r>
            <a:endParaRPr lang="en-US" sz="4500" dirty="0" smtClean="0">
              <a:solidFill>
                <a:prstClr val="black"/>
              </a:solidFill>
            </a:endParaRPr>
          </a:p>
          <a:p>
            <a:pPr algn="ctr"/>
            <a:endParaRPr lang="en-US" sz="4500" dirty="0" smtClean="0">
              <a:solidFill>
                <a:prstClr val="black"/>
              </a:solidFill>
            </a:endParaRPr>
          </a:p>
          <a:p>
            <a:pPr algn="ctr"/>
            <a:r>
              <a:rPr lang="en-US" dirty="0" err="1" smtClean="0">
                <a:solidFill>
                  <a:prstClr val="black"/>
                </a:solidFill>
              </a:rPr>
              <a:t>Kamis</a:t>
            </a:r>
            <a:r>
              <a:rPr lang="en-US" dirty="0" smtClean="0">
                <a:solidFill>
                  <a:prstClr val="black"/>
                </a:solidFill>
              </a:rPr>
              <a:t> 14.00 – 16.30</a:t>
            </a:r>
            <a:endParaRPr lang="en-US" dirty="0">
              <a:solidFill>
                <a:prstClr val="black"/>
              </a:solidFill>
            </a:endParaRPr>
          </a:p>
        </p:txBody>
      </p:sp>
    </p:spTree>
    <p:extLst>
      <p:ext uri="{BB962C8B-B14F-4D97-AF65-F5344CB8AC3E}">
        <p14:creationId xmlns:p14="http://schemas.microsoft.com/office/powerpoint/2010/main" val="89790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836712"/>
            <a:ext cx="7776864" cy="3970318"/>
          </a:xfrm>
          <a:prstGeom prst="rect">
            <a:avLst/>
          </a:prstGeom>
          <a:noFill/>
        </p:spPr>
        <p:txBody>
          <a:bodyPr wrap="square" rtlCol="0">
            <a:spAutoFit/>
          </a:bodyPr>
          <a:lstStyle/>
          <a:p>
            <a:r>
              <a:rPr lang="en-US" b="1" dirty="0" err="1" smtClean="0">
                <a:solidFill>
                  <a:prstClr val="black"/>
                </a:solidFill>
              </a:rPr>
              <a:t>Listrik</a:t>
            </a:r>
            <a:endParaRPr lang="en-US" b="1" dirty="0">
              <a:solidFill>
                <a:prstClr val="black"/>
              </a:solidFill>
            </a:endParaRPr>
          </a:p>
          <a:p>
            <a:r>
              <a:rPr lang="en-US" dirty="0" err="1" smtClean="0">
                <a:solidFill>
                  <a:prstClr val="black"/>
                </a:solidFill>
              </a:rPr>
              <a:t>Adalah</a:t>
            </a:r>
            <a:r>
              <a:rPr lang="en-US" dirty="0" smtClean="0">
                <a:solidFill>
                  <a:prstClr val="black"/>
                </a:solidFill>
              </a:rPr>
              <a:t> energi yang </a:t>
            </a:r>
            <a:r>
              <a:rPr lang="en-US" dirty="0" err="1" smtClean="0">
                <a:solidFill>
                  <a:prstClr val="black"/>
                </a:solidFill>
              </a:rPr>
              <a:t>timbul</a:t>
            </a:r>
            <a:r>
              <a:rPr lang="en-US" dirty="0" smtClean="0">
                <a:solidFill>
                  <a:prstClr val="black"/>
                </a:solidFill>
              </a:rPr>
              <a:t> </a:t>
            </a:r>
            <a:r>
              <a:rPr lang="en-US" dirty="0" err="1" smtClean="0">
                <a:solidFill>
                  <a:prstClr val="black"/>
                </a:solidFill>
              </a:rPr>
              <a:t>karena</a:t>
            </a:r>
            <a:r>
              <a:rPr lang="en-US" dirty="0" smtClean="0">
                <a:solidFill>
                  <a:prstClr val="black"/>
                </a:solidFill>
              </a:rPr>
              <a:t> elektron </a:t>
            </a:r>
            <a:r>
              <a:rPr lang="en-US" dirty="0" err="1" smtClean="0">
                <a:solidFill>
                  <a:prstClr val="black"/>
                </a:solidFill>
              </a:rPr>
              <a:t>dalam</a:t>
            </a:r>
            <a:r>
              <a:rPr lang="en-US" dirty="0" smtClean="0">
                <a:solidFill>
                  <a:prstClr val="black"/>
                </a:solidFill>
              </a:rPr>
              <a:t> </a:t>
            </a:r>
            <a:r>
              <a:rPr lang="en-US" dirty="0" err="1" smtClean="0">
                <a:solidFill>
                  <a:prstClr val="black"/>
                </a:solidFill>
              </a:rPr>
              <a:t>jumlah</a:t>
            </a:r>
            <a:r>
              <a:rPr lang="en-US" dirty="0" smtClean="0">
                <a:solidFill>
                  <a:prstClr val="black"/>
                </a:solidFill>
              </a:rPr>
              <a:t> yang </a:t>
            </a:r>
            <a:r>
              <a:rPr lang="en-US" dirty="0" err="1" smtClean="0">
                <a:solidFill>
                  <a:prstClr val="black"/>
                </a:solidFill>
              </a:rPr>
              <a:t>sangat</a:t>
            </a:r>
            <a:r>
              <a:rPr lang="en-US" dirty="0" smtClean="0">
                <a:solidFill>
                  <a:prstClr val="black"/>
                </a:solidFill>
              </a:rPr>
              <a:t> </a:t>
            </a:r>
            <a:r>
              <a:rPr lang="en-US" dirty="0" err="1" smtClean="0">
                <a:solidFill>
                  <a:prstClr val="black"/>
                </a:solidFill>
              </a:rPr>
              <a:t>banyak</a:t>
            </a:r>
            <a:r>
              <a:rPr lang="en-US" dirty="0">
                <a:solidFill>
                  <a:prstClr val="black"/>
                </a:solidFill>
              </a:rPr>
              <a:t> </a:t>
            </a:r>
            <a:r>
              <a:rPr lang="en-US" dirty="0" err="1" smtClean="0">
                <a:solidFill>
                  <a:prstClr val="black"/>
                </a:solidFill>
              </a:rPr>
              <a:t>mengalir</a:t>
            </a:r>
            <a:r>
              <a:rPr lang="en-US" dirty="0" smtClean="0">
                <a:solidFill>
                  <a:prstClr val="black"/>
                </a:solidFill>
              </a:rPr>
              <a:t> </a:t>
            </a:r>
            <a:r>
              <a:rPr lang="en-US" dirty="0" err="1" smtClean="0">
                <a:solidFill>
                  <a:prstClr val="black"/>
                </a:solidFill>
              </a:rPr>
              <a:t>berputar</a:t>
            </a:r>
            <a:r>
              <a:rPr lang="en-US" dirty="0" smtClean="0">
                <a:solidFill>
                  <a:prstClr val="black"/>
                </a:solidFill>
              </a:rPr>
              <a:t> </a:t>
            </a:r>
            <a:r>
              <a:rPr lang="en-US" dirty="0" err="1" smtClean="0">
                <a:solidFill>
                  <a:prstClr val="black"/>
                </a:solidFill>
              </a:rPr>
              <a:t>pada</a:t>
            </a:r>
            <a:r>
              <a:rPr lang="en-US" dirty="0" smtClean="0">
                <a:solidFill>
                  <a:prstClr val="black"/>
                </a:solidFill>
              </a:rPr>
              <a:t> </a:t>
            </a:r>
            <a:r>
              <a:rPr lang="en-US" dirty="0" err="1" smtClean="0">
                <a:solidFill>
                  <a:prstClr val="black"/>
                </a:solidFill>
              </a:rPr>
              <a:t>kabel</a:t>
            </a:r>
            <a:r>
              <a:rPr lang="en-US" dirty="0" smtClean="0">
                <a:solidFill>
                  <a:prstClr val="black"/>
                </a:solidFill>
              </a:rPr>
              <a:t> </a:t>
            </a:r>
            <a:r>
              <a:rPr lang="en-US" dirty="0" err="1" smtClean="0">
                <a:solidFill>
                  <a:prstClr val="black"/>
                </a:solidFill>
              </a:rPr>
              <a:t>atau</a:t>
            </a:r>
            <a:r>
              <a:rPr lang="en-US" dirty="0" smtClean="0">
                <a:solidFill>
                  <a:prstClr val="black"/>
                </a:solidFill>
              </a:rPr>
              <a:t> </a:t>
            </a:r>
            <a:r>
              <a:rPr lang="en-US" dirty="0" err="1" smtClean="0">
                <a:solidFill>
                  <a:prstClr val="black"/>
                </a:solidFill>
              </a:rPr>
              <a:t>jalur</a:t>
            </a:r>
            <a:r>
              <a:rPr lang="en-US" dirty="0" smtClean="0">
                <a:solidFill>
                  <a:prstClr val="black"/>
                </a:solidFill>
              </a:rPr>
              <a:t> </a:t>
            </a:r>
            <a:r>
              <a:rPr lang="en-US" dirty="0" err="1" smtClean="0">
                <a:solidFill>
                  <a:prstClr val="black"/>
                </a:solidFill>
              </a:rPr>
              <a:t>konduktor</a:t>
            </a:r>
            <a:r>
              <a:rPr lang="en-US" dirty="0" smtClean="0">
                <a:solidFill>
                  <a:prstClr val="black"/>
                </a:solidFill>
              </a:rPr>
              <a:t> lain (</a:t>
            </a:r>
            <a:r>
              <a:rPr lang="en-US" dirty="0" err="1" smtClean="0">
                <a:solidFill>
                  <a:prstClr val="black"/>
                </a:solidFill>
              </a:rPr>
              <a:t>misalnya</a:t>
            </a:r>
            <a:r>
              <a:rPr lang="en-US" dirty="0" smtClean="0">
                <a:solidFill>
                  <a:prstClr val="black"/>
                </a:solidFill>
              </a:rPr>
              <a:t> </a:t>
            </a:r>
            <a:r>
              <a:rPr lang="en-US" dirty="0" err="1" smtClean="0">
                <a:solidFill>
                  <a:prstClr val="black"/>
                </a:solidFill>
              </a:rPr>
              <a:t>jalur</a:t>
            </a:r>
            <a:r>
              <a:rPr lang="en-US" dirty="0" smtClean="0">
                <a:solidFill>
                  <a:prstClr val="black"/>
                </a:solidFill>
              </a:rPr>
              <a:t> motherboard / PCB komputer, HP, TV, </a:t>
            </a:r>
            <a:r>
              <a:rPr lang="en-US" dirty="0" err="1" smtClean="0">
                <a:solidFill>
                  <a:prstClr val="black"/>
                </a:solidFill>
              </a:rPr>
              <a:t>dll</a:t>
            </a:r>
            <a:r>
              <a:rPr lang="en-US" dirty="0" smtClean="0">
                <a:solidFill>
                  <a:prstClr val="black"/>
                </a:solidFill>
              </a:rPr>
              <a:t>).</a:t>
            </a:r>
          </a:p>
          <a:p>
            <a:endParaRPr lang="en-US" b="1" dirty="0">
              <a:solidFill>
                <a:prstClr val="black"/>
              </a:solidFill>
            </a:endParaRPr>
          </a:p>
          <a:p>
            <a:r>
              <a:rPr lang="en-US" b="1" dirty="0" err="1" smtClean="0">
                <a:solidFill>
                  <a:prstClr val="black"/>
                </a:solidFill>
              </a:rPr>
              <a:t>Berdasarkan</a:t>
            </a:r>
            <a:r>
              <a:rPr lang="en-US" b="1" dirty="0" smtClean="0">
                <a:solidFill>
                  <a:prstClr val="black"/>
                </a:solidFill>
              </a:rPr>
              <a:t> </a:t>
            </a:r>
            <a:r>
              <a:rPr lang="en-US" b="1" dirty="0" err="1" smtClean="0">
                <a:solidFill>
                  <a:prstClr val="black"/>
                </a:solidFill>
              </a:rPr>
              <a:t>arah</a:t>
            </a:r>
            <a:r>
              <a:rPr lang="en-US" b="1" dirty="0" smtClean="0">
                <a:solidFill>
                  <a:prstClr val="black"/>
                </a:solidFill>
              </a:rPr>
              <a:t> </a:t>
            </a:r>
            <a:r>
              <a:rPr lang="en-US" b="1" dirty="0" err="1" smtClean="0">
                <a:solidFill>
                  <a:prstClr val="black"/>
                </a:solidFill>
              </a:rPr>
              <a:t>mengalirnya</a:t>
            </a:r>
            <a:r>
              <a:rPr lang="en-US" b="1" dirty="0">
                <a:solidFill>
                  <a:prstClr val="black"/>
                </a:solidFill>
              </a:rPr>
              <a:t> </a:t>
            </a:r>
            <a:r>
              <a:rPr lang="en-US" b="1" dirty="0" err="1" smtClean="0">
                <a:solidFill>
                  <a:prstClr val="black"/>
                </a:solidFill>
              </a:rPr>
              <a:t>listrik</a:t>
            </a:r>
            <a:r>
              <a:rPr lang="en-US" b="1" dirty="0" smtClean="0">
                <a:solidFill>
                  <a:prstClr val="black"/>
                </a:solidFill>
              </a:rPr>
              <a:t> </a:t>
            </a:r>
            <a:r>
              <a:rPr lang="en-US" b="1" dirty="0" err="1" smtClean="0">
                <a:solidFill>
                  <a:prstClr val="black"/>
                </a:solidFill>
              </a:rPr>
              <a:t>dibedakann</a:t>
            </a:r>
            <a:r>
              <a:rPr lang="en-US" b="1" dirty="0" smtClean="0">
                <a:solidFill>
                  <a:prstClr val="black"/>
                </a:solidFill>
              </a:rPr>
              <a:t> </a:t>
            </a:r>
            <a:r>
              <a:rPr lang="en-US" b="1" dirty="0" err="1" smtClean="0">
                <a:solidFill>
                  <a:prstClr val="black"/>
                </a:solidFill>
              </a:rPr>
              <a:t>mjd</a:t>
            </a:r>
            <a:r>
              <a:rPr lang="en-US" b="1" dirty="0" smtClean="0">
                <a:solidFill>
                  <a:prstClr val="black"/>
                </a:solidFill>
              </a:rPr>
              <a:t>:</a:t>
            </a:r>
          </a:p>
          <a:p>
            <a:pPr marL="285750" indent="-285750">
              <a:buFont typeface="Wingdings" panose="05000000000000000000" pitchFamily="2" charset="2"/>
              <a:buChar char="q"/>
            </a:pPr>
            <a:r>
              <a:rPr lang="en-US" dirty="0" err="1" smtClean="0">
                <a:solidFill>
                  <a:prstClr val="black"/>
                </a:solidFill>
              </a:rPr>
              <a:t>Listrik</a:t>
            </a:r>
            <a:r>
              <a:rPr lang="en-US" dirty="0" smtClean="0">
                <a:solidFill>
                  <a:prstClr val="black"/>
                </a:solidFill>
              </a:rPr>
              <a:t> </a:t>
            </a:r>
            <a:r>
              <a:rPr lang="en-US" dirty="0" err="1" smtClean="0">
                <a:solidFill>
                  <a:prstClr val="black"/>
                </a:solidFill>
              </a:rPr>
              <a:t>Bolak-balik</a:t>
            </a:r>
            <a:r>
              <a:rPr lang="en-US" dirty="0" smtClean="0">
                <a:solidFill>
                  <a:prstClr val="black"/>
                </a:solidFill>
              </a:rPr>
              <a:t> / Alternating Current (AC): </a:t>
            </a:r>
            <a:r>
              <a:rPr lang="en-US" dirty="0" err="1" smtClean="0">
                <a:solidFill>
                  <a:prstClr val="black"/>
                </a:solidFill>
              </a:rPr>
              <a:t>misalnya</a:t>
            </a:r>
            <a:r>
              <a:rPr lang="en-US" dirty="0" smtClean="0">
                <a:solidFill>
                  <a:prstClr val="black"/>
                </a:solidFill>
              </a:rPr>
              <a:t> PLN 220Vac</a:t>
            </a:r>
          </a:p>
          <a:p>
            <a:pPr marL="285750" indent="-285750">
              <a:buFont typeface="Wingdings" panose="05000000000000000000" pitchFamily="2" charset="2"/>
              <a:buChar char="q"/>
            </a:pPr>
            <a:r>
              <a:rPr lang="en-US" dirty="0" err="1" smtClean="0">
                <a:solidFill>
                  <a:prstClr val="black"/>
                </a:solidFill>
              </a:rPr>
              <a:t>Listrik</a:t>
            </a:r>
            <a:r>
              <a:rPr lang="en-US" dirty="0" smtClean="0">
                <a:solidFill>
                  <a:prstClr val="black"/>
                </a:solidFill>
              </a:rPr>
              <a:t> </a:t>
            </a:r>
            <a:r>
              <a:rPr lang="en-US" dirty="0" err="1" smtClean="0">
                <a:solidFill>
                  <a:prstClr val="black"/>
                </a:solidFill>
              </a:rPr>
              <a:t>Searah</a:t>
            </a:r>
            <a:r>
              <a:rPr lang="en-US" dirty="0" smtClean="0">
                <a:solidFill>
                  <a:prstClr val="black"/>
                </a:solidFill>
              </a:rPr>
              <a:t> / Direct Current (DC)</a:t>
            </a:r>
          </a:p>
          <a:p>
            <a:pPr marL="285750" indent="-285750">
              <a:buFont typeface="Wingdings" panose="05000000000000000000" pitchFamily="2" charset="2"/>
              <a:buChar char="q"/>
            </a:pPr>
            <a:endParaRPr lang="en-US" dirty="0">
              <a:solidFill>
                <a:prstClr val="black"/>
              </a:solidFill>
            </a:endParaRPr>
          </a:p>
          <a:p>
            <a:r>
              <a:rPr lang="en-US" b="1" dirty="0" smtClean="0">
                <a:solidFill>
                  <a:prstClr val="black"/>
                </a:solidFill>
              </a:rPr>
              <a:t>Property (</a:t>
            </a:r>
            <a:r>
              <a:rPr lang="en-US" b="1" dirty="0" err="1" smtClean="0">
                <a:solidFill>
                  <a:prstClr val="black"/>
                </a:solidFill>
              </a:rPr>
              <a:t>sifat-sifat</a:t>
            </a:r>
            <a:r>
              <a:rPr lang="en-US" b="1" dirty="0" smtClean="0">
                <a:solidFill>
                  <a:prstClr val="black"/>
                </a:solidFill>
              </a:rPr>
              <a:t> yang </a:t>
            </a:r>
            <a:r>
              <a:rPr lang="en-US" b="1" dirty="0" err="1" smtClean="0">
                <a:solidFill>
                  <a:prstClr val="black"/>
                </a:solidFill>
              </a:rPr>
              <a:t>melekat</a:t>
            </a:r>
            <a:r>
              <a:rPr lang="en-US" b="1" dirty="0" smtClean="0">
                <a:solidFill>
                  <a:prstClr val="black"/>
                </a:solidFill>
              </a:rPr>
              <a:t>) </a:t>
            </a:r>
            <a:r>
              <a:rPr lang="en-US" b="1" dirty="0" err="1" smtClean="0">
                <a:solidFill>
                  <a:prstClr val="black"/>
                </a:solidFill>
              </a:rPr>
              <a:t>pada</a:t>
            </a:r>
            <a:r>
              <a:rPr lang="en-US" b="1" dirty="0" smtClean="0">
                <a:solidFill>
                  <a:prstClr val="black"/>
                </a:solidFill>
              </a:rPr>
              <a:t> </a:t>
            </a:r>
            <a:r>
              <a:rPr lang="en-US" b="1" dirty="0" err="1" smtClean="0">
                <a:solidFill>
                  <a:prstClr val="black"/>
                </a:solidFill>
              </a:rPr>
              <a:t>Listrik</a:t>
            </a:r>
            <a:endParaRPr lang="en-US" b="1" dirty="0" smtClean="0">
              <a:solidFill>
                <a:prstClr val="black"/>
              </a:solidFill>
            </a:endParaRPr>
          </a:p>
          <a:p>
            <a:r>
              <a:rPr lang="en-US" dirty="0" err="1" smtClean="0">
                <a:solidFill>
                  <a:prstClr val="black"/>
                </a:solidFill>
              </a:rPr>
              <a:t>Tegangannya</a:t>
            </a:r>
            <a:r>
              <a:rPr lang="en-US" dirty="0" smtClean="0">
                <a:solidFill>
                  <a:prstClr val="black"/>
                </a:solidFill>
              </a:rPr>
              <a:t> </a:t>
            </a:r>
            <a:r>
              <a:rPr lang="en-US" dirty="0" err="1" smtClean="0">
                <a:solidFill>
                  <a:prstClr val="black"/>
                </a:solidFill>
              </a:rPr>
              <a:t>berapa</a:t>
            </a:r>
            <a:r>
              <a:rPr lang="en-US" dirty="0" smtClean="0">
                <a:solidFill>
                  <a:prstClr val="black"/>
                </a:solidFill>
              </a:rPr>
              <a:t> volt?</a:t>
            </a:r>
          </a:p>
          <a:p>
            <a:r>
              <a:rPr lang="en-US" dirty="0" err="1" smtClean="0">
                <a:solidFill>
                  <a:prstClr val="black"/>
                </a:solidFill>
              </a:rPr>
              <a:t>Arusnya</a:t>
            </a:r>
            <a:r>
              <a:rPr lang="en-US" dirty="0" smtClean="0">
                <a:solidFill>
                  <a:prstClr val="black"/>
                </a:solidFill>
              </a:rPr>
              <a:t> </a:t>
            </a:r>
            <a:r>
              <a:rPr lang="en-US" dirty="0" err="1" smtClean="0">
                <a:solidFill>
                  <a:prstClr val="black"/>
                </a:solidFill>
              </a:rPr>
              <a:t>berapa</a:t>
            </a:r>
            <a:r>
              <a:rPr lang="en-US" dirty="0" smtClean="0">
                <a:solidFill>
                  <a:prstClr val="black"/>
                </a:solidFill>
              </a:rPr>
              <a:t> </a:t>
            </a:r>
            <a:r>
              <a:rPr lang="en-US" dirty="0" err="1" smtClean="0">
                <a:solidFill>
                  <a:prstClr val="black"/>
                </a:solidFill>
              </a:rPr>
              <a:t>amper</a:t>
            </a:r>
            <a:r>
              <a:rPr lang="en-US" dirty="0" smtClean="0">
                <a:solidFill>
                  <a:prstClr val="black"/>
                </a:solidFill>
              </a:rPr>
              <a:t>?</a:t>
            </a:r>
          </a:p>
          <a:p>
            <a:r>
              <a:rPr lang="en-US" dirty="0" err="1" smtClean="0">
                <a:solidFill>
                  <a:prstClr val="black"/>
                </a:solidFill>
              </a:rPr>
              <a:t>Daya</a:t>
            </a:r>
            <a:r>
              <a:rPr lang="en-US" dirty="0" smtClean="0">
                <a:solidFill>
                  <a:prstClr val="black"/>
                </a:solidFill>
              </a:rPr>
              <a:t> (</a:t>
            </a:r>
            <a:r>
              <a:rPr lang="en-US" dirty="0" err="1" smtClean="0">
                <a:solidFill>
                  <a:prstClr val="black"/>
                </a:solidFill>
              </a:rPr>
              <a:t>powernya</a:t>
            </a:r>
            <a:r>
              <a:rPr lang="en-US" dirty="0" smtClean="0">
                <a:solidFill>
                  <a:prstClr val="black"/>
                </a:solidFill>
              </a:rPr>
              <a:t>) </a:t>
            </a:r>
            <a:r>
              <a:rPr lang="en-US" dirty="0" err="1" smtClean="0">
                <a:solidFill>
                  <a:prstClr val="black"/>
                </a:solidFill>
              </a:rPr>
              <a:t>berapa</a:t>
            </a:r>
            <a:r>
              <a:rPr lang="en-US" dirty="0" smtClean="0">
                <a:solidFill>
                  <a:prstClr val="black"/>
                </a:solidFill>
              </a:rPr>
              <a:t> watt?</a:t>
            </a:r>
          </a:p>
          <a:p>
            <a:r>
              <a:rPr lang="en-US" dirty="0" smtClean="0">
                <a:solidFill>
                  <a:prstClr val="black"/>
                </a:solidFill>
              </a:rPr>
              <a:t>Total energi </a:t>
            </a:r>
            <a:r>
              <a:rPr lang="en-US" dirty="0" err="1" smtClean="0">
                <a:solidFill>
                  <a:prstClr val="black"/>
                </a:solidFill>
              </a:rPr>
              <a:t>nya</a:t>
            </a:r>
            <a:r>
              <a:rPr lang="en-US" dirty="0" smtClean="0">
                <a:solidFill>
                  <a:prstClr val="black"/>
                </a:solidFill>
              </a:rPr>
              <a:t> </a:t>
            </a:r>
            <a:r>
              <a:rPr lang="en-US" dirty="0" err="1" smtClean="0">
                <a:solidFill>
                  <a:prstClr val="black"/>
                </a:solidFill>
              </a:rPr>
              <a:t>berapa</a:t>
            </a:r>
            <a:r>
              <a:rPr lang="en-US" dirty="0" smtClean="0">
                <a:solidFill>
                  <a:prstClr val="black"/>
                </a:solidFill>
              </a:rPr>
              <a:t> kwh?</a:t>
            </a:r>
          </a:p>
        </p:txBody>
      </p:sp>
    </p:spTree>
    <p:extLst>
      <p:ext uri="{BB962C8B-B14F-4D97-AF65-F5344CB8AC3E}">
        <p14:creationId xmlns:p14="http://schemas.microsoft.com/office/powerpoint/2010/main" val="330726781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9862" y="251937"/>
            <a:ext cx="8526634" cy="584775"/>
          </a:xfrm>
          <a:prstGeom prst="rect">
            <a:avLst/>
          </a:prstGeom>
          <a:noFill/>
        </p:spPr>
        <p:txBody>
          <a:bodyPr wrap="square" rtlCol="0">
            <a:spAutoFit/>
          </a:bodyPr>
          <a:lstStyle/>
          <a:p>
            <a:r>
              <a:rPr lang="id-ID" sz="3200" b="1" dirty="0" smtClean="0">
                <a:solidFill>
                  <a:prstClr val="black"/>
                </a:solidFill>
              </a:rPr>
              <a:t>Citation Style</a:t>
            </a:r>
            <a:endParaRPr lang="en-US" sz="3200" b="1" dirty="0" smtClean="0">
              <a:solidFill>
                <a:prstClr val="black"/>
              </a:solidFill>
            </a:endParaRPr>
          </a:p>
        </p:txBody>
      </p:sp>
      <p:graphicFrame>
        <p:nvGraphicFramePr>
          <p:cNvPr id="43" name="Table 42"/>
          <p:cNvGraphicFramePr>
            <a:graphicFrameLocks noGrp="1"/>
          </p:cNvGraphicFramePr>
          <p:nvPr>
            <p:extLst/>
          </p:nvPr>
        </p:nvGraphicFramePr>
        <p:xfrm>
          <a:off x="539552" y="1139005"/>
          <a:ext cx="8496944" cy="5665503"/>
        </p:xfrm>
        <a:graphic>
          <a:graphicData uri="http://schemas.openxmlformats.org/drawingml/2006/table">
            <a:tbl>
              <a:tblPr firstRow="1" firstCol="1" bandRow="1">
                <a:tableStyleId>{5C22544A-7EE6-4342-B048-85BDC9FD1C3A}</a:tableStyleId>
              </a:tblPr>
              <a:tblGrid>
                <a:gridCol w="1885322"/>
                <a:gridCol w="6611622"/>
              </a:tblGrid>
              <a:tr h="0">
                <a:tc>
                  <a:txBody>
                    <a:bodyPr/>
                    <a:lstStyle/>
                    <a:p>
                      <a:pPr>
                        <a:lnSpc>
                          <a:spcPct val="107000"/>
                        </a:lnSpc>
                        <a:spcAft>
                          <a:spcPts val="0"/>
                        </a:spcAft>
                      </a:pPr>
                      <a:r>
                        <a:rPr lang="id-ID" sz="1050" dirty="0" smtClean="0">
                          <a:effectLst/>
                        </a:rPr>
                        <a:t>The Chicago Manual of Style </a:t>
                      </a:r>
                    </a:p>
                    <a:p>
                      <a:pPr>
                        <a:lnSpc>
                          <a:spcPct val="107000"/>
                        </a:lnSpc>
                        <a:spcAft>
                          <a:spcPts val="0"/>
                        </a:spcAft>
                      </a:pPr>
                      <a:endParaRPr lang="id-ID" sz="1050" dirty="0" smtClean="0">
                        <a:effectLst/>
                      </a:endParaRPr>
                    </a:p>
                    <a:p>
                      <a:pPr>
                        <a:lnSpc>
                          <a:spcPct val="107000"/>
                        </a:lnSpc>
                        <a:spcAft>
                          <a:spcPts val="0"/>
                        </a:spcAft>
                      </a:pPr>
                      <a:r>
                        <a:rPr lang="id-ID" sz="1050" dirty="0" smtClean="0">
                          <a:effectLst/>
                        </a:rPr>
                        <a:t>(from Citation</a:t>
                      </a:r>
                      <a:r>
                        <a:rPr lang="id-ID" sz="1050" baseline="0" dirty="0" smtClean="0">
                          <a:effectLst/>
                        </a:rPr>
                        <a:t> Machine)</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DE" sz="1050" dirty="0" err="1">
                          <a:effectLst/>
                        </a:rPr>
                        <a:t>Tocci</a:t>
                      </a:r>
                      <a:r>
                        <a:rPr lang="de-DE" sz="1050" dirty="0">
                          <a:effectLst/>
                        </a:rPr>
                        <a:t>, R.J.</a:t>
                      </a:r>
                      <a:r>
                        <a:rPr lang="id-ID" sz="1050" dirty="0">
                          <a:effectLst/>
                        </a:rPr>
                        <a:t>, Widmer, N.S.</a:t>
                      </a:r>
                      <a:r>
                        <a:rPr lang="de-DE" sz="1050" dirty="0">
                          <a:effectLst/>
                        </a:rPr>
                        <a:t>. </a:t>
                      </a:r>
                      <a:r>
                        <a:rPr lang="de-DE" sz="1100" dirty="0">
                          <a:effectLst/>
                        </a:rPr>
                        <a:t>Digital </a:t>
                      </a:r>
                      <a:r>
                        <a:rPr lang="de-DE" sz="1100" dirty="0" err="1">
                          <a:effectLst/>
                        </a:rPr>
                        <a:t>systems</a:t>
                      </a:r>
                      <a:r>
                        <a:rPr lang="de-DE" sz="1100" dirty="0">
                          <a:effectLst/>
                        </a:rPr>
                        <a:t>: </a:t>
                      </a:r>
                      <a:r>
                        <a:rPr lang="de-DE" sz="1100" dirty="0" err="1">
                          <a:effectLst/>
                        </a:rPr>
                        <a:t>principles</a:t>
                      </a:r>
                      <a:r>
                        <a:rPr lang="de-DE" sz="1100" dirty="0">
                          <a:effectLst/>
                        </a:rPr>
                        <a:t> </a:t>
                      </a:r>
                      <a:r>
                        <a:rPr lang="de-DE" sz="1100" dirty="0" err="1">
                          <a:effectLst/>
                        </a:rPr>
                        <a:t>and</a:t>
                      </a:r>
                      <a:r>
                        <a:rPr lang="de-DE" sz="1100" dirty="0">
                          <a:effectLst/>
                        </a:rPr>
                        <a:t> </a:t>
                      </a:r>
                      <a:r>
                        <a:rPr lang="de-DE" sz="1100" dirty="0" err="1">
                          <a:effectLst/>
                        </a:rPr>
                        <a:t>applications</a:t>
                      </a:r>
                      <a:r>
                        <a:rPr lang="de-DE" sz="1100" dirty="0">
                          <a:effectLst/>
                        </a:rPr>
                        <a:t>. </a:t>
                      </a:r>
                      <a:r>
                        <a:rPr lang="id-ID" sz="1050" dirty="0">
                          <a:effectLst/>
                        </a:rPr>
                        <a:t>8th</a:t>
                      </a:r>
                      <a:r>
                        <a:rPr lang="de-DE" sz="1050" dirty="0">
                          <a:effectLst/>
                        </a:rPr>
                        <a:t> </a:t>
                      </a:r>
                      <a:r>
                        <a:rPr lang="de-DE" sz="1050" dirty="0" err="1">
                          <a:effectLst/>
                        </a:rPr>
                        <a:t>ed</a:t>
                      </a:r>
                      <a:r>
                        <a:rPr lang="de-DE" sz="1050" dirty="0">
                          <a:effectLst/>
                        </a:rPr>
                        <a:t>. N</a:t>
                      </a:r>
                      <a:r>
                        <a:rPr lang="id-ID" sz="1050" dirty="0">
                          <a:effectLst/>
                        </a:rPr>
                        <a:t>ew Jersey</a:t>
                      </a:r>
                      <a:r>
                        <a:rPr lang="de-DE" sz="1050" dirty="0">
                          <a:effectLst/>
                        </a:rPr>
                        <a:t>: </a:t>
                      </a:r>
                      <a:r>
                        <a:rPr lang="de-DE" sz="1050" dirty="0" err="1">
                          <a:effectLst/>
                        </a:rPr>
                        <a:t>Prentice</a:t>
                      </a:r>
                      <a:r>
                        <a:rPr lang="de-DE" sz="1050" dirty="0">
                          <a:effectLst/>
                        </a:rPr>
                        <a:t>-Hall, </a:t>
                      </a:r>
                      <a:r>
                        <a:rPr lang="id-ID" sz="1050" dirty="0">
                          <a:effectLst/>
                        </a:rPr>
                        <a:t>2001</a:t>
                      </a:r>
                      <a:r>
                        <a:rPr lang="de-DE" sz="1050" dirty="0">
                          <a:effectLst/>
                        </a:rPr>
                        <a:t>.</a:t>
                      </a:r>
                      <a:endParaRPr lang="de-DE" sz="1100" dirty="0">
                        <a:effectLst/>
                      </a:endParaRPr>
                    </a:p>
                    <a:p>
                      <a:pPr>
                        <a:lnSpc>
                          <a:spcPct val="107000"/>
                        </a:lnSpc>
                        <a:spcAft>
                          <a:spcPts val="0"/>
                        </a:spcAft>
                      </a:pPr>
                      <a:r>
                        <a:rPr lang="de-DE" sz="1050" dirty="0">
                          <a:effectLst/>
                        </a:rPr>
                        <a:t> </a:t>
                      </a:r>
                      <a:endParaRPr lang="de-DE" sz="1100" dirty="0">
                        <a:effectLst/>
                      </a:endParaRPr>
                    </a:p>
                    <a:p>
                      <a:pPr>
                        <a:lnSpc>
                          <a:spcPct val="107000"/>
                        </a:lnSpc>
                        <a:spcAft>
                          <a:spcPts val="0"/>
                        </a:spcAft>
                      </a:pPr>
                      <a:r>
                        <a:rPr lang="de-DE" sz="1050" dirty="0" err="1">
                          <a:effectLst/>
                        </a:rPr>
                        <a:t>Maini</a:t>
                      </a:r>
                      <a:r>
                        <a:rPr lang="de-DE" sz="1050" dirty="0">
                          <a:effectLst/>
                        </a:rPr>
                        <a:t>, A.K.. </a:t>
                      </a:r>
                      <a:r>
                        <a:rPr lang="de-DE" sz="1100" dirty="0">
                          <a:effectLst/>
                        </a:rPr>
                        <a:t>Digital </a:t>
                      </a:r>
                      <a:r>
                        <a:rPr lang="de-DE" sz="1100" dirty="0" err="1">
                          <a:effectLst/>
                        </a:rPr>
                        <a:t>electronics</a:t>
                      </a:r>
                      <a:r>
                        <a:rPr lang="de-DE" sz="1100" dirty="0">
                          <a:effectLst/>
                        </a:rPr>
                        <a:t>: </a:t>
                      </a:r>
                      <a:r>
                        <a:rPr lang="de-DE" sz="1100" dirty="0" err="1">
                          <a:effectLst/>
                        </a:rPr>
                        <a:t>principles</a:t>
                      </a:r>
                      <a:r>
                        <a:rPr lang="de-DE" sz="1100" dirty="0">
                          <a:effectLst/>
                        </a:rPr>
                        <a:t>, </a:t>
                      </a:r>
                      <a:r>
                        <a:rPr lang="de-DE" sz="1100" dirty="0" err="1">
                          <a:effectLst/>
                        </a:rPr>
                        <a:t>devices</a:t>
                      </a:r>
                      <a:r>
                        <a:rPr lang="de-DE" sz="1100" dirty="0">
                          <a:effectLst/>
                        </a:rPr>
                        <a:t> </a:t>
                      </a:r>
                      <a:r>
                        <a:rPr lang="de-DE" sz="1100" dirty="0" err="1">
                          <a:effectLst/>
                        </a:rPr>
                        <a:t>and</a:t>
                      </a:r>
                      <a:r>
                        <a:rPr lang="de-DE" sz="1100" dirty="0">
                          <a:effectLst/>
                        </a:rPr>
                        <a:t> </a:t>
                      </a:r>
                      <a:r>
                        <a:rPr lang="de-DE" sz="1100" dirty="0" err="1">
                          <a:effectLst/>
                        </a:rPr>
                        <a:t>applications</a:t>
                      </a:r>
                      <a:r>
                        <a:rPr lang="de-DE" sz="1100" dirty="0">
                          <a:effectLst/>
                        </a:rPr>
                        <a:t>. New York: John </a:t>
                      </a:r>
                      <a:r>
                        <a:rPr lang="de-DE" sz="1100" dirty="0" err="1">
                          <a:effectLst/>
                        </a:rPr>
                        <a:t>Wiley</a:t>
                      </a:r>
                      <a:r>
                        <a:rPr lang="de-DE" sz="1100" dirty="0">
                          <a:effectLst/>
                        </a:rPr>
                        <a:t> &amp; </a:t>
                      </a:r>
                      <a:r>
                        <a:rPr lang="de-DE" sz="1100" dirty="0" err="1">
                          <a:effectLst/>
                        </a:rPr>
                        <a:t>Sons</a:t>
                      </a:r>
                      <a:r>
                        <a:rPr lang="de-DE" sz="1100" dirty="0">
                          <a:effectLst/>
                        </a:rPr>
                        <a:t>, 2007.</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281648">
                <a:tc>
                  <a:txBody>
                    <a:bodyPr/>
                    <a:lstStyle/>
                    <a:p>
                      <a:pPr>
                        <a:lnSpc>
                          <a:spcPct val="107000"/>
                        </a:lnSpc>
                        <a:spcAft>
                          <a:spcPts val="0"/>
                        </a:spcAft>
                      </a:pPr>
                      <a:r>
                        <a:rPr lang="id-ID" sz="1100" dirty="0" smtClean="0">
                          <a:effectLst/>
                          <a:latin typeface="Calibri" panose="020F0502020204030204" pitchFamily="34" charset="0"/>
                          <a:ea typeface="Calibri" panose="020F0502020204030204" pitchFamily="34" charset="0"/>
                          <a:cs typeface="Times New Roman" panose="02020603050405020304" pitchFamily="18" charset="0"/>
                        </a:rPr>
                        <a:t>IEEE (Books)</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[1] J. K.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Author</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“Title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of</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chapter</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in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the</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book</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in Title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of</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His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Published</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Book,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xth</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ed</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City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of</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Publisher, Country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if</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not </a:t>
                      </a:r>
                    </a:p>
                    <a:p>
                      <a:pPr>
                        <a:lnSpc>
                          <a:spcPct val="107000"/>
                        </a:lnSpc>
                        <a:spcAft>
                          <a:spcPts val="0"/>
                        </a:spcAft>
                      </a:pP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USA: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Abbrev</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of</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Publisher,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year</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ch</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x, sec. x, pp. xxx–xxx. </a:t>
                      </a:r>
                    </a:p>
                    <a:p>
                      <a:pPr>
                        <a:lnSpc>
                          <a:spcPct val="107000"/>
                        </a:lnSpc>
                        <a:spcAft>
                          <a:spcPts val="0"/>
                        </a:spcAft>
                      </a:pP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Examples</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[1] B. Klaus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and</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P. Horn, Robot Vision. Cambridge, MA: MIT Press, 1986. </a:t>
                      </a:r>
                    </a:p>
                    <a:p>
                      <a:pPr>
                        <a:lnSpc>
                          <a:spcPct val="107000"/>
                        </a:lnSpc>
                        <a:spcAft>
                          <a:spcPts val="0"/>
                        </a:spcAft>
                      </a:pP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[2] L. Stein, “Random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patterns</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in Computers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and</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You</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J. S. Brake, Ed. New York: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Wiley</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1994, pp. 55-70. </a:t>
                      </a:r>
                    </a:p>
                    <a:p>
                      <a:pPr>
                        <a:lnSpc>
                          <a:spcPct val="107000"/>
                        </a:lnSpc>
                        <a:spcAft>
                          <a:spcPts val="0"/>
                        </a:spcAft>
                      </a:pP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[3] R. L.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Myer</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Parametric</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oscillators</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and</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nonlinear</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materials</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in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Nonlinear</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Optics</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vol. 4, P. G. Harper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and</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B. S. </a:t>
                      </a:r>
                    </a:p>
                    <a:p>
                      <a:pPr>
                        <a:lnSpc>
                          <a:spcPct val="107000"/>
                        </a:lnSpc>
                        <a:spcAft>
                          <a:spcPts val="0"/>
                        </a:spcAft>
                      </a:pP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Wherret</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Eds. San Francisco, CA: Academic, 1977, pp. 47-160. </a:t>
                      </a:r>
                    </a:p>
                    <a:p>
                      <a:pPr>
                        <a:lnSpc>
                          <a:spcPct val="107000"/>
                        </a:lnSpc>
                        <a:spcAft>
                          <a:spcPts val="0"/>
                        </a:spcAft>
                      </a:pP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[4] M.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Abramowitz</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and</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I. A.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Stegun</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Eds., Handbook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of</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Mathematical</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Functions</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(Applied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Mathematics</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Series 55). </a:t>
                      </a:r>
                    </a:p>
                    <a:p>
                      <a:pPr>
                        <a:lnSpc>
                          <a:spcPct val="107000"/>
                        </a:lnSpc>
                        <a:spcAft>
                          <a:spcPts val="0"/>
                        </a:spcAft>
                      </a:pP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Washington, DC: NBS, 1964, pp. 32-33. </a:t>
                      </a:r>
                    </a:p>
                    <a:p>
                      <a:pPr>
                        <a:lnSpc>
                          <a:spcPct val="107000"/>
                        </a:lnSpc>
                        <a:spcAft>
                          <a:spcPts val="0"/>
                        </a:spcAft>
                      </a:pP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[5] E. F. Moore, “Gedanken-experiments on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sequential</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machines</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in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Automata</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Studies (Ann.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of</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Mathematical</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Studies,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no</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1), C. E. Shannon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and</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J. McCarthy, Eds.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Princeton</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NJ: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Princeton</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Univ. Press, 1965, pp. 129-153. </a:t>
                      </a:r>
                    </a:p>
                    <a:p>
                      <a:pPr>
                        <a:lnSpc>
                          <a:spcPct val="107000"/>
                        </a:lnSpc>
                        <a:spcAft>
                          <a:spcPts val="0"/>
                        </a:spcAft>
                      </a:pP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[6] Westinghouse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Electric</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Corporation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Staff</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of</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Technology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and</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Science, Aerospace Div.), Integrated Electronic </a:t>
                      </a:r>
                    </a:p>
                    <a:p>
                      <a:pPr>
                        <a:lnSpc>
                          <a:spcPct val="107000"/>
                        </a:lnSpc>
                        <a:spcAft>
                          <a:spcPts val="0"/>
                        </a:spcAft>
                      </a:pP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Systems.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Englewood</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Cliffs, NJ: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Prentice</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-Hall, 1970. </a:t>
                      </a:r>
                    </a:p>
                    <a:p>
                      <a:pPr>
                        <a:lnSpc>
                          <a:spcPct val="107000"/>
                        </a:lnSpc>
                        <a:spcAft>
                          <a:spcPts val="0"/>
                        </a:spcAft>
                      </a:pP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[7] M.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Gorkii</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“Optimal design,”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Dokl</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Akad.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Nauk</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SSSR, vol. 12, pp. 111-122, 1961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Transl</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in L.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Pontryagin</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Ed., </a:t>
                      </a:r>
                    </a:p>
                    <a:p>
                      <a:pPr>
                        <a:lnSpc>
                          <a:spcPct val="107000"/>
                        </a:lnSpc>
                        <a:spcAft>
                          <a:spcPts val="0"/>
                        </a:spcAft>
                      </a:pP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The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Mathematical</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Theory</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of</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Optimal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Processes</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New York: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Interscience</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1962, </a:t>
                      </a:r>
                      <a:r>
                        <a:rPr lang="de-DE" sz="1100" dirty="0" err="1" smtClean="0">
                          <a:effectLst/>
                          <a:latin typeface="Calibri" panose="020F0502020204030204" pitchFamily="34" charset="0"/>
                          <a:ea typeface="Calibri" panose="020F0502020204030204" pitchFamily="34" charset="0"/>
                          <a:cs typeface="Times New Roman" panose="02020603050405020304" pitchFamily="18" charset="0"/>
                        </a:rPr>
                        <a:t>ch</a:t>
                      </a: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 2, sec. 3, pp. 127-135). </a:t>
                      </a:r>
                    </a:p>
                    <a:p>
                      <a:pPr>
                        <a:lnSpc>
                          <a:spcPct val="107000"/>
                        </a:lnSpc>
                        <a:spcAft>
                          <a:spcPts val="0"/>
                        </a:spcAft>
                      </a:pPr>
                      <a:r>
                        <a:rPr lang="de-DE" sz="1100" dirty="0" smtClean="0">
                          <a:effectLst/>
                          <a:latin typeface="Calibri" panose="020F0502020204030204" pitchFamily="34" charset="0"/>
                          <a:ea typeface="Calibri" panose="020F0502020204030204" pitchFamily="34" charset="0"/>
                          <a:cs typeface="Times New Roman" panose="02020603050405020304" pitchFamily="18" charset="0"/>
                        </a:rPr>
                        <a:t>[8] </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G. O. Young, “Synthetic structure of industrial plastics,” in Plastics, vol. 3, Polymers of </a:t>
                      </a:r>
                      <a:r>
                        <a:rPr lang="en-US" sz="1100" dirty="0" err="1" smtClean="0">
                          <a:effectLst/>
                          <a:latin typeface="Calibri" panose="020F0502020204030204" pitchFamily="34" charset="0"/>
                          <a:ea typeface="Calibri" panose="020F0502020204030204" pitchFamily="34" charset="0"/>
                          <a:cs typeface="Times New Roman" panose="02020603050405020304" pitchFamily="18" charset="0"/>
                        </a:rPr>
                        <a:t>Hexadromicon</a:t>
                      </a: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 J. Peters, </a:t>
                      </a:r>
                    </a:p>
                    <a:p>
                      <a:pPr>
                        <a:lnSpc>
                          <a:spcPct val="107000"/>
                        </a:lnSpc>
                        <a:spcAft>
                          <a:spcPts val="0"/>
                        </a:spcAft>
                      </a:pPr>
                      <a:r>
                        <a:rPr lang="en-US" sz="1100" dirty="0" smtClean="0">
                          <a:effectLst/>
                          <a:latin typeface="Calibri" panose="020F0502020204030204" pitchFamily="34" charset="0"/>
                          <a:ea typeface="Calibri" panose="020F0502020204030204" pitchFamily="34" charset="0"/>
                          <a:cs typeface="Times New Roman" panose="02020603050405020304" pitchFamily="18" charset="0"/>
                        </a:rPr>
                        <a:t>Ed., 2nd ed. New York: McGraw-Hill, 1964, pp. 15-64.</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7622">
                <a:tc>
                  <a:txBody>
                    <a:bodyPr/>
                    <a:lstStyle/>
                    <a:p>
                      <a:pPr>
                        <a:lnSpc>
                          <a:spcPct val="107000"/>
                        </a:lnSpc>
                        <a:spcAft>
                          <a:spcPts val="0"/>
                        </a:spcAft>
                      </a:pPr>
                      <a:r>
                        <a:rPr lang="id-ID" sz="1100" dirty="0" smtClean="0">
                          <a:effectLst/>
                          <a:latin typeface="Calibri" panose="020F0502020204030204" pitchFamily="34" charset="0"/>
                          <a:ea typeface="Calibri" panose="020F0502020204030204" pitchFamily="34" charset="0"/>
                          <a:cs typeface="Times New Roman" panose="02020603050405020304" pitchFamily="18" charset="0"/>
                        </a:rPr>
                        <a:t>IEEE (Handbooks)</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id-ID" sz="1100" dirty="0" smtClean="0">
                          <a:effectLst/>
                          <a:latin typeface="Calibri" panose="020F0502020204030204" pitchFamily="34" charset="0"/>
                          <a:ea typeface="Calibri" panose="020F0502020204030204" pitchFamily="34" charset="0"/>
                          <a:cs typeface="Times New Roman" panose="02020603050405020304" pitchFamily="18" charset="0"/>
                        </a:rPr>
                        <a:t>Lihat manual IEEE yg sdh saya download.</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id-ID" sz="1100" dirty="0" smtClean="0">
                          <a:effectLst/>
                          <a:latin typeface="Calibri" panose="020F0502020204030204" pitchFamily="34" charset="0"/>
                          <a:ea typeface="Calibri" panose="020F0502020204030204" pitchFamily="34" charset="0"/>
                          <a:cs typeface="Times New Roman" panose="02020603050405020304" pitchFamily="18" charset="0"/>
                        </a:rPr>
                        <a:t>IEEE (Institution’s Reports)</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id-ID" sz="1100" dirty="0" smtClean="0">
                          <a:effectLst/>
                          <a:latin typeface="Calibri" panose="020F0502020204030204" pitchFamily="34" charset="0"/>
                          <a:ea typeface="Calibri" panose="020F0502020204030204" pitchFamily="34" charset="0"/>
                          <a:cs typeface="Times New Roman" panose="02020603050405020304" pitchFamily="18" charset="0"/>
                        </a:rPr>
                        <a:t>Lihat manual IEEE yg sdh saya download.</a:t>
                      </a:r>
                      <a:endParaRPr lang="de-DE" sz="11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id-ID" sz="1100" dirty="0" smtClean="0">
                          <a:effectLst/>
                          <a:latin typeface="Calibri" panose="020F0502020204030204" pitchFamily="34" charset="0"/>
                          <a:ea typeface="Calibri" panose="020F0502020204030204" pitchFamily="34" charset="0"/>
                          <a:cs typeface="Times New Roman" panose="02020603050405020304" pitchFamily="18" charset="0"/>
                        </a:rPr>
                        <a:t>IEEE Conference Technical Articles (Papers)</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id-ID" sz="1100" dirty="0" smtClean="0">
                          <a:effectLst/>
                          <a:latin typeface="Calibri" panose="020F0502020204030204" pitchFamily="34" charset="0"/>
                          <a:ea typeface="Calibri" panose="020F0502020204030204" pitchFamily="34" charset="0"/>
                          <a:cs typeface="Times New Roman" panose="02020603050405020304" pitchFamily="18" charset="0"/>
                        </a:rPr>
                        <a:t>Lihat manual IEEE yg sdh saya download.</a:t>
                      </a:r>
                      <a:endParaRPr lang="de-DE"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9351">
                <a:tc>
                  <a:txBody>
                    <a:bodyPr/>
                    <a:lstStyle/>
                    <a:p>
                      <a:pPr>
                        <a:lnSpc>
                          <a:spcPct val="107000"/>
                        </a:lnSpc>
                        <a:spcAft>
                          <a:spcPts val="0"/>
                        </a:spcAft>
                      </a:pPr>
                      <a:r>
                        <a:rPr lang="id-ID" sz="1100" dirty="0" smtClean="0">
                          <a:effectLst/>
                          <a:latin typeface="Calibri" panose="020F0502020204030204" pitchFamily="34" charset="0"/>
                          <a:ea typeface="Calibri" panose="020F0502020204030204" pitchFamily="34" charset="0"/>
                          <a:cs typeface="Times New Roman" panose="02020603050405020304" pitchFamily="18" charset="0"/>
                        </a:rPr>
                        <a:t>PhD Dessertation, MSc Thesis</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id-ID" sz="1100" dirty="0" smtClean="0">
                          <a:effectLst/>
                          <a:latin typeface="Calibri" panose="020F0502020204030204" pitchFamily="34" charset="0"/>
                          <a:ea typeface="Calibri" panose="020F0502020204030204" pitchFamily="34" charset="0"/>
                          <a:cs typeface="Times New Roman" panose="02020603050405020304" pitchFamily="18" charset="0"/>
                        </a:rPr>
                        <a:t>Lihat manual IEEE yg sdh saya download.</a:t>
                      </a:r>
                      <a:endParaRPr lang="de-DE" sz="11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id-ID" sz="1100" dirty="0" smtClean="0">
                          <a:effectLst/>
                          <a:latin typeface="Calibri" panose="020F0502020204030204" pitchFamily="34" charset="0"/>
                          <a:ea typeface="Calibri" panose="020F0502020204030204" pitchFamily="34" charset="0"/>
                          <a:cs typeface="Times New Roman" panose="02020603050405020304" pitchFamily="18" charset="0"/>
                        </a:rPr>
                        <a:t>Online http,</a:t>
                      </a:r>
                      <a:r>
                        <a:rPr lang="id-ID" sz="1100" baseline="0" dirty="0" smtClean="0">
                          <a:effectLst/>
                          <a:latin typeface="Calibri" panose="020F0502020204030204" pitchFamily="34" charset="0"/>
                          <a:ea typeface="Calibri" panose="020F0502020204030204" pitchFamily="34" charset="0"/>
                          <a:cs typeface="Times New Roman" panose="02020603050405020304" pitchFamily="18" charset="0"/>
                        </a:rPr>
                        <a:t> ftp, email, etc)</a:t>
                      </a:r>
                      <a:endParaRPr lang="de-DE" sz="11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id-ID" sz="1100" dirty="0" smtClean="0">
                          <a:effectLst/>
                          <a:latin typeface="Calibri" panose="020F0502020204030204" pitchFamily="34" charset="0"/>
                          <a:ea typeface="Calibri" panose="020F0502020204030204" pitchFamily="34" charset="0"/>
                          <a:cs typeface="Times New Roman" panose="02020603050405020304" pitchFamily="18" charset="0"/>
                        </a:rPr>
                        <a:t>Lihat manual IEEE yg sdh saya download.</a:t>
                      </a:r>
                      <a:endParaRPr lang="de-DE" sz="11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id-ID" sz="1100" dirty="0" smtClean="0">
                          <a:effectLst/>
                          <a:latin typeface="Calibri" panose="020F0502020204030204" pitchFamily="34" charset="0"/>
                          <a:ea typeface="Calibri" panose="020F0502020204030204" pitchFamily="34" charset="0"/>
                          <a:cs typeface="Times New Roman" panose="02020603050405020304" pitchFamily="18" charset="0"/>
                        </a:rPr>
                        <a:t>Unpublished</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id-ID" sz="1100" dirty="0" smtClean="0">
                          <a:effectLst/>
                          <a:latin typeface="Calibri" panose="020F0502020204030204" pitchFamily="34" charset="0"/>
                          <a:ea typeface="Calibri" panose="020F0502020204030204" pitchFamily="34" charset="0"/>
                          <a:cs typeface="Times New Roman" panose="02020603050405020304" pitchFamily="18" charset="0"/>
                        </a:rPr>
                        <a:t>Lihat manual IEEE yg sdh saya download.</a:t>
                      </a:r>
                      <a:endParaRPr lang="de-DE" sz="11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07000"/>
                        </a:lnSpc>
                        <a:spcAft>
                          <a:spcPts val="0"/>
                        </a:spcAft>
                      </a:pP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7877984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0219" y="980728"/>
            <a:ext cx="8196283" cy="5552739"/>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id-ID" sz="1400" b="1" dirty="0" smtClean="0"/>
              <a:t>Baik PC-based maupun Embedded System sama-sama terdiri dari HW </a:t>
            </a:r>
            <a:r>
              <a:rPr lang="id-ID" sz="1400" b="1" dirty="0"/>
              <a:t>dan </a:t>
            </a:r>
            <a:r>
              <a:rPr lang="id-ID" sz="1400" b="1" dirty="0" smtClean="0"/>
              <a:t>SW.</a:t>
            </a:r>
          </a:p>
          <a:p>
            <a:pPr marL="342900" indent="-342900">
              <a:lnSpc>
                <a:spcPct val="150000"/>
              </a:lnSpc>
              <a:buFont typeface="Wingdings" panose="05000000000000000000" pitchFamily="2" charset="2"/>
              <a:buChar char="§"/>
            </a:pPr>
            <a:r>
              <a:rPr lang="id-ID" sz="1400" b="1" dirty="0" smtClean="0"/>
              <a:t>SW dimasukkan ke dalam HW.</a:t>
            </a:r>
          </a:p>
          <a:p>
            <a:pPr marL="342900" indent="-342900">
              <a:lnSpc>
                <a:spcPct val="150000"/>
              </a:lnSpc>
              <a:buFont typeface="Wingdings" panose="05000000000000000000" pitchFamily="2" charset="2"/>
              <a:buChar char="§"/>
            </a:pPr>
            <a:r>
              <a:rPr lang="id-ID" sz="1400" b="1" dirty="0" smtClean="0"/>
              <a:t>HW Pada PC terdiri dari:</a:t>
            </a:r>
          </a:p>
          <a:p>
            <a:pPr marL="800100" lvl="1" indent="-342900">
              <a:lnSpc>
                <a:spcPct val="150000"/>
              </a:lnSpc>
              <a:buFont typeface="Courier New" panose="02070309020205020404" pitchFamily="49" charset="0"/>
              <a:buChar char="o"/>
            </a:pPr>
            <a:r>
              <a:rPr lang="id-ID" sz="1400" b="1" dirty="0" smtClean="0"/>
              <a:t>Motherboard</a:t>
            </a:r>
          </a:p>
          <a:p>
            <a:pPr marL="800100" lvl="1" indent="-342900">
              <a:lnSpc>
                <a:spcPct val="150000"/>
              </a:lnSpc>
              <a:buFont typeface="Courier New" panose="02070309020205020404" pitchFamily="49" charset="0"/>
              <a:buChar char="o"/>
            </a:pPr>
            <a:r>
              <a:rPr lang="id-ID" sz="1400" b="1" dirty="0" smtClean="0"/>
              <a:t>Microprocessor (s), misalnya Intel atau AMD</a:t>
            </a:r>
          </a:p>
          <a:p>
            <a:pPr marL="800100" lvl="1" indent="-342900">
              <a:lnSpc>
                <a:spcPct val="150000"/>
              </a:lnSpc>
              <a:buFont typeface="Courier New" panose="02070309020205020404" pitchFamily="49" charset="0"/>
              <a:buChar char="o"/>
            </a:pPr>
            <a:r>
              <a:rPr lang="id-ID" sz="1400" b="1" dirty="0" smtClean="0"/>
              <a:t>Memory(ies): E</a:t>
            </a:r>
            <a:r>
              <a:rPr lang="en-US" sz="1400" b="1" dirty="0" smtClean="0"/>
              <a:t>E</a:t>
            </a:r>
            <a:r>
              <a:rPr lang="id-ID" sz="1400" b="1" dirty="0" smtClean="0"/>
              <a:t>PROM, HDD, RAM, Flash Disc, Ext HD </a:t>
            </a:r>
          </a:p>
          <a:p>
            <a:pPr marL="800100" lvl="1" indent="-342900">
              <a:lnSpc>
                <a:spcPct val="150000"/>
              </a:lnSpc>
              <a:buFont typeface="Courier New" panose="02070309020205020404" pitchFamily="49" charset="0"/>
              <a:buChar char="o"/>
            </a:pPr>
            <a:r>
              <a:rPr lang="id-ID" sz="1400" b="1" dirty="0" smtClean="0"/>
              <a:t>Data and I/O Bus</a:t>
            </a:r>
          </a:p>
          <a:p>
            <a:pPr marL="800100" lvl="1" indent="-342900">
              <a:lnSpc>
                <a:spcPct val="150000"/>
              </a:lnSpc>
              <a:buFont typeface="Courier New" panose="02070309020205020404" pitchFamily="49" charset="0"/>
              <a:buChar char="o"/>
            </a:pPr>
            <a:r>
              <a:rPr lang="id-ID" sz="1400" b="1" dirty="0" smtClean="0"/>
              <a:t>Default I/O Cards: Video, Audio, LAN, USB ports, Card Reader, Wi-Fi</a:t>
            </a:r>
          </a:p>
          <a:p>
            <a:pPr marL="800100" lvl="1" indent="-342900">
              <a:lnSpc>
                <a:spcPct val="150000"/>
              </a:lnSpc>
              <a:buFont typeface="Courier New" panose="02070309020205020404" pitchFamily="49" charset="0"/>
              <a:buChar char="o"/>
            </a:pPr>
            <a:r>
              <a:rPr lang="id-ID" sz="1400" b="1" dirty="0" smtClean="0"/>
              <a:t>Screen: CRT Screen, LCD Screen, LCD Projector</a:t>
            </a:r>
          </a:p>
          <a:p>
            <a:pPr marL="800100" lvl="1" indent="-342900">
              <a:lnSpc>
                <a:spcPct val="150000"/>
              </a:lnSpc>
              <a:buFont typeface="Courier New" panose="02070309020205020404" pitchFamily="49" charset="0"/>
              <a:buChar char="o"/>
            </a:pPr>
            <a:r>
              <a:rPr lang="id-ID" sz="1400" b="1" dirty="0" smtClean="0"/>
              <a:t>Input Devices / Data: </a:t>
            </a:r>
          </a:p>
          <a:p>
            <a:pPr marL="1257300" lvl="2" indent="-342900">
              <a:lnSpc>
                <a:spcPct val="150000"/>
              </a:lnSpc>
              <a:buFont typeface="Wingdings" panose="05000000000000000000" pitchFamily="2" charset="2"/>
              <a:buChar char="ü"/>
            </a:pPr>
            <a:r>
              <a:rPr lang="id-ID" sz="1400" b="1" dirty="0" smtClean="0"/>
              <a:t>Keyboard</a:t>
            </a:r>
          </a:p>
          <a:p>
            <a:pPr marL="1257300" lvl="2" indent="-342900">
              <a:lnSpc>
                <a:spcPct val="150000"/>
              </a:lnSpc>
              <a:buFont typeface="Wingdings" panose="05000000000000000000" pitchFamily="2" charset="2"/>
              <a:buChar char="ü"/>
            </a:pPr>
            <a:r>
              <a:rPr lang="id-ID" sz="1400" b="1" dirty="0" smtClean="0"/>
              <a:t>Mouse</a:t>
            </a:r>
          </a:p>
          <a:p>
            <a:pPr marL="1257300" lvl="2" indent="-342900">
              <a:lnSpc>
                <a:spcPct val="150000"/>
              </a:lnSpc>
              <a:buFont typeface="Wingdings" panose="05000000000000000000" pitchFamily="2" charset="2"/>
              <a:buChar char="ü"/>
            </a:pPr>
            <a:r>
              <a:rPr lang="id-ID" sz="1400" b="1" dirty="0" smtClean="0"/>
              <a:t>Game Controller, Joystick</a:t>
            </a:r>
          </a:p>
          <a:p>
            <a:pPr marL="1257300" lvl="2" indent="-342900">
              <a:lnSpc>
                <a:spcPct val="150000"/>
              </a:lnSpc>
              <a:buFont typeface="Wingdings" panose="05000000000000000000" pitchFamily="2" charset="2"/>
              <a:buChar char="ü"/>
            </a:pPr>
            <a:r>
              <a:rPr lang="id-ID" sz="1400" b="1" dirty="0" smtClean="0"/>
              <a:t>TCP/IP data from the LAN or Wi-Fi</a:t>
            </a:r>
          </a:p>
          <a:p>
            <a:pPr marL="800100" lvl="1" indent="-342900">
              <a:lnSpc>
                <a:spcPct val="150000"/>
              </a:lnSpc>
              <a:buFont typeface="Courier New" panose="02070309020205020404" pitchFamily="49" charset="0"/>
              <a:buChar char="o"/>
            </a:pPr>
            <a:r>
              <a:rPr lang="id-ID" sz="1400" b="1" dirty="0" smtClean="0"/>
              <a:t>Output Devices / Data</a:t>
            </a:r>
          </a:p>
          <a:p>
            <a:pPr marL="1257300" lvl="2" indent="-342900">
              <a:lnSpc>
                <a:spcPct val="150000"/>
              </a:lnSpc>
              <a:buFont typeface="Wingdings" panose="05000000000000000000" pitchFamily="2" charset="2"/>
              <a:buChar char="ü"/>
            </a:pPr>
            <a:r>
              <a:rPr lang="id-ID" sz="1400" b="1" dirty="0" smtClean="0"/>
              <a:t>Printer</a:t>
            </a:r>
          </a:p>
          <a:p>
            <a:pPr marL="1257300" lvl="2" indent="-342900">
              <a:lnSpc>
                <a:spcPct val="150000"/>
              </a:lnSpc>
              <a:buFont typeface="Wingdings" panose="05000000000000000000" pitchFamily="2" charset="2"/>
              <a:buChar char="ü"/>
            </a:pPr>
            <a:r>
              <a:rPr lang="id-ID" sz="1400" b="1" dirty="0" smtClean="0"/>
              <a:t>Output Data to the LAN or Wi-Fi</a:t>
            </a:r>
          </a:p>
        </p:txBody>
      </p:sp>
      <p:cxnSp>
        <p:nvCxnSpPr>
          <p:cNvPr id="5" name="Straight Connector 4"/>
          <p:cNvCxnSpPr/>
          <p:nvPr/>
        </p:nvCxnSpPr>
        <p:spPr>
          <a:xfrm>
            <a:off x="179512" y="1008598"/>
            <a:ext cx="885698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9862" y="35913"/>
            <a:ext cx="8196283" cy="584775"/>
          </a:xfrm>
          <a:prstGeom prst="rect">
            <a:avLst/>
          </a:prstGeom>
          <a:noFill/>
        </p:spPr>
        <p:txBody>
          <a:bodyPr wrap="square" rtlCol="0">
            <a:spAutoFit/>
          </a:bodyPr>
          <a:lstStyle/>
          <a:p>
            <a:r>
              <a:rPr lang="id-ID" sz="3200" b="1" dirty="0" smtClean="0"/>
              <a:t>Digital Systems, IT dan IS</a:t>
            </a:r>
            <a:endParaRPr lang="en-US" sz="3200" b="1" dirty="0" smtClean="0"/>
          </a:p>
        </p:txBody>
      </p:sp>
    </p:spTree>
    <p:extLst>
      <p:ext uri="{BB962C8B-B14F-4D97-AF65-F5344CB8AC3E}">
        <p14:creationId xmlns:p14="http://schemas.microsoft.com/office/powerpoint/2010/main" val="10669629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5589</TotalTime>
  <Words>5317</Words>
  <Application>Microsoft Office PowerPoint</Application>
  <PresentationFormat>On-screen Show (4:3)</PresentationFormat>
  <Paragraphs>903</Paragraphs>
  <Slides>84</Slides>
  <Notes>83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84</vt:i4>
      </vt:variant>
    </vt:vector>
  </HeadingPairs>
  <TitlesOfParts>
    <vt:vector size="97" baseType="lpstr">
      <vt:lpstr>Arial</vt:lpstr>
      <vt:lpstr>Bebas Neue</vt:lpstr>
      <vt:lpstr>Calibri</vt:lpstr>
      <vt:lpstr>Century Gothic</vt:lpstr>
      <vt:lpstr>Constantia</vt:lpstr>
      <vt:lpstr>Courier New</vt:lpstr>
      <vt:lpstr>Times New Roman</vt:lpstr>
      <vt:lpstr>Trebuchet MS</vt:lpstr>
      <vt:lpstr>Tw Cen MT</vt:lpstr>
      <vt:lpstr>Wingdings</vt:lpstr>
      <vt:lpstr>Wingdings 2</vt:lpstr>
      <vt:lpstr>Flow</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Laporan Online Campaigns</dc:title>
  <dc:creator>kayra</dc:creator>
  <cp:lastModifiedBy>Nasucha</cp:lastModifiedBy>
  <cp:revision>815</cp:revision>
  <dcterms:created xsi:type="dcterms:W3CDTF">2011-12-12T01:34:29Z</dcterms:created>
  <dcterms:modified xsi:type="dcterms:W3CDTF">2017-03-22T07:12:47Z</dcterms:modified>
</cp:coreProperties>
</file>