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  <p:sldMasterId id="2147483732" r:id="rId2"/>
    <p:sldMasterId id="2147483744" r:id="rId3"/>
  </p:sldMasterIdLst>
  <p:notesMasterIdLst>
    <p:notesMasterId r:id="rId49"/>
  </p:notesMasterIdLst>
  <p:sldIdLst>
    <p:sldId id="303" r:id="rId4"/>
    <p:sldId id="305" r:id="rId5"/>
    <p:sldId id="337" r:id="rId6"/>
    <p:sldId id="341" r:id="rId7"/>
    <p:sldId id="343" r:id="rId8"/>
    <p:sldId id="344" r:id="rId9"/>
    <p:sldId id="347" r:id="rId10"/>
    <p:sldId id="395" r:id="rId11"/>
    <p:sldId id="397" r:id="rId12"/>
    <p:sldId id="403" r:id="rId13"/>
    <p:sldId id="398" r:id="rId14"/>
    <p:sldId id="399" r:id="rId15"/>
    <p:sldId id="400" r:id="rId16"/>
    <p:sldId id="401" r:id="rId17"/>
    <p:sldId id="402" r:id="rId18"/>
    <p:sldId id="404" r:id="rId19"/>
    <p:sldId id="405" r:id="rId20"/>
    <p:sldId id="408" r:id="rId21"/>
    <p:sldId id="409" r:id="rId22"/>
    <p:sldId id="410" r:id="rId23"/>
    <p:sldId id="411" r:id="rId24"/>
    <p:sldId id="412" r:id="rId25"/>
    <p:sldId id="413" r:id="rId26"/>
    <p:sldId id="406" r:id="rId27"/>
    <p:sldId id="414" r:id="rId28"/>
    <p:sldId id="415" r:id="rId29"/>
    <p:sldId id="419" r:id="rId30"/>
    <p:sldId id="439" r:id="rId31"/>
    <p:sldId id="438" r:id="rId32"/>
    <p:sldId id="418" r:id="rId33"/>
    <p:sldId id="422" r:id="rId34"/>
    <p:sldId id="423" r:id="rId35"/>
    <p:sldId id="424" r:id="rId36"/>
    <p:sldId id="426" r:id="rId37"/>
    <p:sldId id="429" r:id="rId38"/>
    <p:sldId id="427" r:id="rId39"/>
    <p:sldId id="430" r:id="rId40"/>
    <p:sldId id="431" r:id="rId41"/>
    <p:sldId id="433" r:id="rId42"/>
    <p:sldId id="434" r:id="rId43"/>
    <p:sldId id="436" r:id="rId44"/>
    <p:sldId id="437" r:id="rId45"/>
    <p:sldId id="428" r:id="rId46"/>
    <p:sldId id="440" r:id="rId47"/>
    <p:sldId id="441" r:id="rId4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5DA19-AB15-4E88-8BC5-DE3952238E51}" type="datetimeFigureOut">
              <a:rPr lang="id-ID" smtClean="0"/>
              <a:t>17/03/2015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116AF-6207-4805-876D-6399BF47C4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008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16AF-6207-4805-876D-6399BF47C4B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057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16AF-6207-4805-876D-6399BF47C4B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881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1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76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9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7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85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0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7150" y="0"/>
            <a:ext cx="2247901" cy="6858001"/>
            <a:chOff x="57150" y="0"/>
            <a:chExt cx="2247901" cy="6858001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 b="1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CE03D40-A3C7-4DAA-8E15-56B0337D2C95}" type="datetime1">
              <a:rPr lang="id-ID" smtClean="0"/>
              <a:t>17/03/2015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530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19A5-C011-406F-A654-431AFD24CFCC}" type="datetime1">
              <a:rPr lang="id-ID" smtClean="0"/>
              <a:t>17/03/2015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1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FEBF-D10D-4BC7-B0B0-564B41448FB6}" type="datetime1">
              <a:rPr lang="id-ID" smtClean="0"/>
              <a:t>17/03/2015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733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BA7D-EA48-4763-937B-78C56F08B85D}" type="datetime1">
              <a:rPr lang="id-ID" smtClean="0"/>
              <a:t>17/03/2015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14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A10-E9CA-401A-8054-96DA7E7D441F}" type="datetime1">
              <a:rPr lang="id-ID" smtClean="0"/>
              <a:t>17/03/2015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456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1CB-04F5-4029-86D6-BB731E35A003}" type="datetime1">
              <a:rPr lang="id-ID" smtClean="0"/>
              <a:t>17/03/2015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321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65B0-34F8-4FFD-815A-8CD2013AEB5C}" type="datetime1">
              <a:rPr lang="id-ID" smtClean="0"/>
              <a:t>17/03/2015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493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4A35-4CA0-4C44-BB25-DE4F3C30EB10}" type="datetime1">
              <a:rPr lang="id-ID" smtClean="0"/>
              <a:t>17/03/2015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424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736-244B-40F8-B97E-EC1469EAD4C3}" type="datetime1">
              <a:rPr lang="id-ID" smtClean="0"/>
              <a:t>17/03/2015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602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D74E-D3C7-448C-A761-C024E56AF0F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791A-6888-414C-9842-7A09FBEE7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13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D74E-D3C7-448C-A761-C024E56AF0F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791A-6888-414C-9842-7A09FBEE7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4511"/>
          </a:xfrm>
        </p:spPr>
        <p:txBody>
          <a:bodyPr>
            <a:normAutofit/>
          </a:bodyPr>
          <a:lstStyle>
            <a:lvl1pPr algn="r">
              <a:defRPr sz="6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27200"/>
            <a:ext cx="9905999" cy="4064001"/>
          </a:xfrm>
        </p:spPr>
        <p:txBody>
          <a:bodyPr>
            <a:normAutofit/>
          </a:bodyPr>
          <a:lstStyle>
            <a:lvl1pPr marL="465138" indent="-465138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914400" indent="-457200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379538" indent="-465138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828800" indent="-4572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293938" indent="-46513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2903-7724-4C61-A7D1-761794A3D28E}" type="datetime1">
              <a:rPr lang="id-ID" smtClean="0"/>
              <a:t>17/03/2015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6739" y="5989983"/>
            <a:ext cx="771089" cy="868017"/>
          </a:xfrm>
          <a:solidFill>
            <a:schemeClr val="tx1">
              <a:lumMod val="50000"/>
            </a:schemeClr>
          </a:solidFill>
          <a:ln>
            <a:noFill/>
          </a:ln>
        </p:spPr>
        <p:txBody>
          <a:bodyPr/>
          <a:lstStyle>
            <a:lvl1pPr algn="ctr">
              <a:defRPr sz="4000">
                <a:latin typeface="Bebas Neue" panose="020B0606020202050201" pitchFamily="34" charset="0"/>
              </a:defRPr>
            </a:lvl1pPr>
          </a:lstStyle>
          <a:p>
            <a:fld id="{31848269-4195-42B5-A56B-8E6FAD82AF4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654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D74E-D3C7-448C-A761-C024E56AF0F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791A-6888-414C-9842-7A09FBEE7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31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D74E-D3C7-448C-A761-C024E56AF0F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791A-6888-414C-9842-7A09FBEE7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D74E-D3C7-448C-A761-C024E56AF0F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791A-6888-414C-9842-7A09FBEE7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85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D74E-D3C7-448C-A761-C024E56AF0F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791A-6888-414C-9842-7A09FBEE7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86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D74E-D3C7-448C-A761-C024E56AF0F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791A-6888-414C-9842-7A09FBEE7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D74E-D3C7-448C-A761-C024E56AF0F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B7791A-6888-414C-9842-7A09FBEE7620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46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D74E-D3C7-448C-A761-C024E56AF0F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791A-6888-414C-9842-7A09FBEE7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2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D74E-D3C7-448C-A761-C024E56AF0F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791A-6888-414C-9842-7A09FBEE7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72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D74E-D3C7-448C-A761-C024E56AF0F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791A-6888-414C-9842-7A09FBEE7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58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2521-5398-EF46-A7BD-C98E01D31BD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3/17/2015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7091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sz="4400">
                <a:solidFill>
                  <a:srgbClr val="80B606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03387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B872-9E70-49BD-AEDB-B513396A9BC9}" type="datetime1">
              <a:rPr lang="id-ID" smtClean="0"/>
              <a:t>17/03/2015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233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2521-5398-EF46-A7BD-C98E01D31BD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3/17/2015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80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172521-5398-EF46-A7BD-C98E01D31BDA}" type="datetimeFigureOut">
              <a:rPr lang="en-US" smtClean="0">
                <a:solidFill>
                  <a:prstClr val="white"/>
                </a:solidFill>
              </a:rPr>
              <a:pPr/>
              <a:t>3/17/2015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1999" y="6356351"/>
            <a:ext cx="1928284" cy="365125"/>
          </a:xfrm>
        </p:spPr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97E0C3-0672-4540-B3F6-3C5FDA6FAC2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7091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sz="4400">
                <a:solidFill>
                  <a:srgbClr val="80B606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25465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2521-5398-EF46-A7BD-C98E01D31BD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3/17/2015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56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2521-5398-EF46-A7BD-C98E01D31BD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3/17/2015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70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2521-5398-EF46-A7BD-C98E01D31BD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3/17/2015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7150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2521-5398-EF46-A7BD-C98E01D31BD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3/17/2015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5929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2521-5398-EF46-A7BD-C98E01D31BD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3/17/2015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5351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2521-5398-EF46-A7BD-C98E01D31BD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3/17/2015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58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2521-5398-EF46-A7BD-C98E01D31BD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3/17/2015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9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172521-5398-EF46-A7BD-C98E01D31BDA}" type="datetimeFigureOut">
              <a:rPr lang="en-US" smtClean="0">
                <a:solidFill>
                  <a:prstClr val="white"/>
                </a:solidFill>
              </a:rPr>
              <a:pPr/>
              <a:t>3/17/2015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AD8E-3F11-4640-B56D-C1D07FD54242}" type="datetime1">
              <a:rPr lang="id-ID" smtClean="0"/>
              <a:t>17/03/2015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5385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172521-5398-EF46-A7BD-C98E01D31BDA}" type="datetimeFigureOut">
              <a:rPr lang="en-US" smtClean="0">
                <a:solidFill>
                  <a:prstClr val="white"/>
                </a:solidFill>
              </a:rPr>
              <a:pPr/>
              <a:t>3/17/2015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5142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172521-5398-EF46-A7BD-C98E01D31BDA}" type="datetimeFigureOut">
              <a:rPr lang="en-US" smtClean="0">
                <a:solidFill>
                  <a:prstClr val="white"/>
                </a:solidFill>
              </a:rPr>
              <a:pPr/>
              <a:t>3/17/2015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194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2521-5398-EF46-A7BD-C98E01D31BD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3/17/2015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52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2521-5398-EF46-A7BD-C98E01D31BD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3/17/2015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33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2521-5398-EF46-A7BD-C98E01D31BD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3/17/2015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24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8DF6-55C3-41DD-831D-745B8CAAFFB9}" type="datetime1">
              <a:rPr lang="id-ID" smtClean="0"/>
              <a:t>17/03/2015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339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E57-8E20-4D0D-BDD5-DD70F76FEAA7}" type="datetime1">
              <a:rPr lang="id-ID" smtClean="0"/>
              <a:t>17/03/2015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397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ABB6-9A04-4F0A-8392-87902E25C9EC}" type="datetime1">
              <a:rPr lang="id-ID" smtClean="0"/>
              <a:t>17/03/2015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107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C61-14E9-4481-90FB-141D60729D8E}" type="datetime1">
              <a:rPr lang="id-ID" smtClean="0"/>
              <a:t>17/03/2015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861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15A1-7758-4819-A141-5B57F1928AE0}" type="datetime1">
              <a:rPr lang="id-ID" smtClean="0"/>
              <a:t>17/03/2015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829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14000"/>
            <a:lum/>
          </a:blip>
          <a:srcRect/>
          <a:stretch>
            <a:fillRect l="78000" t="5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525" y="0"/>
            <a:ext cx="1216025" cy="6858001"/>
            <a:chOff x="-9525" y="0"/>
            <a:chExt cx="1216025" cy="6858001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8"/>
            <p:cNvSpPr/>
            <p:nvPr/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/>
            <p:cNvSpPr/>
            <p:nvPr/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/>
            <p:cNvSpPr/>
            <p:nvPr/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/>
            <p:cNvSpPr/>
            <p:nvPr/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solidFill>
              <a:schemeClr val="tx1">
                <a:lumMod val="65000"/>
              </a:schemeClr>
            </a:solidFill>
            <a:ln w="15" cap="flat">
              <a:solidFill>
                <a:schemeClr val="tx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4" name="Freeform 18"/>
            <p:cNvSpPr/>
            <p:nvPr/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/>
            <p:cNvSpPr/>
            <p:nvPr/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8" name="Freeform 22"/>
            <p:cNvSpPr/>
            <p:nvPr/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/>
            <p:cNvSpPr/>
            <p:nvPr/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/>
            <p:cNvSpPr/>
            <p:nvPr/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/>
            <p:cNvSpPr/>
            <p:nvPr/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0" name="Group 9"/>
          <p:cNvGrpSpPr/>
          <p:nvPr/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lumMod val="65000"/>
            </a:schemeClr>
          </a:solidFill>
        </p:grpSpPr>
        <p:sp>
          <p:nvSpPr>
            <p:cNvPr id="11" name="Freeform 32"/>
            <p:cNvSpPr/>
            <p:nvPr/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33"/>
            <p:cNvSpPr>
              <a:spLocks noEditPoints="1"/>
            </p:cNvSpPr>
            <p:nvPr/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34"/>
            <p:cNvSpPr>
              <a:spLocks noEditPoints="1"/>
            </p:cNvSpPr>
            <p:nvPr/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35"/>
            <p:cNvSpPr/>
            <p:nvPr/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36"/>
            <p:cNvSpPr>
              <a:spLocks noEditPoints="1"/>
            </p:cNvSpPr>
            <p:nvPr/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37"/>
            <p:cNvSpPr/>
            <p:nvPr/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38"/>
            <p:cNvSpPr>
              <a:spLocks noEditPoints="1"/>
            </p:cNvSpPr>
            <p:nvPr/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39"/>
            <p:cNvSpPr/>
            <p:nvPr/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40"/>
            <p:cNvSpPr>
              <a:spLocks noEditPoints="1"/>
            </p:cNvSpPr>
            <p:nvPr/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41"/>
            <p:cNvSpPr>
              <a:spLocks noChangeArrowheads="1"/>
            </p:cNvSpPr>
            <p:nvPr/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B5BE-1271-4947-84C7-5ABACBA0B70E}" type="datetime1">
              <a:rPr lang="id-ID" smtClean="0"/>
              <a:t>17/03/2015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0708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A2CD74E-D3C7-448C-A761-C024E56AF0F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7B7791A-6888-414C-9842-7A09FBEE7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9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514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67" y="2770095"/>
            <a:ext cx="10217152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4172521-5398-EF46-A7BD-C98E01D31BD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3/17/2015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D697E0C3-0672-4540-B3F6-3C5FDA6FAC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4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7360" y="4546813"/>
            <a:ext cx="575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Mohammad Nasucha, S.T., M.Sc.</a:t>
            </a:r>
            <a:endParaRPr lang="id-ID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9808" y="5008478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Program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Studi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Teknik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Informatika</a:t>
            </a:r>
            <a:endParaRPr lang="en-US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Universitas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Pembangunan Jaya</a:t>
            </a:r>
            <a:endParaRPr lang="id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Jl. Boulevard -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Bintaro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Jaya Sektor VII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Tangerang Selatan –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Banten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15442 </a:t>
            </a:r>
            <a:endParaRPr lang="id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77" y="4546813"/>
            <a:ext cx="1538883" cy="15388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826134" y="1173480"/>
            <a:ext cx="9125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</a:rPr>
              <a:t>Matematika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Diskret</a:t>
            </a:r>
            <a:r>
              <a:rPr lang="en-US" sz="6000" dirty="0" smtClean="0">
                <a:solidFill>
                  <a:schemeClr val="bg1"/>
                </a:solidFill>
              </a:rPr>
              <a:t> 2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TIF </a:t>
            </a:r>
            <a:r>
              <a:rPr lang="en-US" sz="6000" dirty="0" smtClean="0">
                <a:solidFill>
                  <a:schemeClr val="bg1"/>
                </a:solidFill>
              </a:rPr>
              <a:t>102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1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1434" y="1096963"/>
            <a:ext cx="2990183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Idempoten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4622" y="1100138"/>
            <a:ext cx="384498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Komplemen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2214" y="1100138"/>
            <a:ext cx="4209799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2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Dominasi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2573" y="1100138"/>
            <a:ext cx="4169081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8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Involusi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1"/>
            <a:ext cx="5334000" cy="327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2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6325" y="2078918"/>
            <a:ext cx="3200400" cy="174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4588" y="2088648"/>
            <a:ext cx="3200400" cy="172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Penyerapan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6307" y="1934307"/>
            <a:ext cx="7131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Pembuktian</a:t>
            </a:r>
            <a:r>
              <a:rPr lang="en-US" sz="4400" dirty="0" smtClean="0"/>
              <a:t> </a:t>
            </a:r>
            <a:r>
              <a:rPr lang="en-US" sz="4400" dirty="0" err="1" smtClean="0"/>
              <a:t>Hukum</a:t>
            </a:r>
            <a:r>
              <a:rPr lang="en-US" sz="4400" dirty="0" smtClean="0"/>
              <a:t> 7 </a:t>
            </a:r>
            <a:r>
              <a:rPr lang="en-US" sz="4400" dirty="0" err="1" smtClean="0"/>
              <a:t>s.d.</a:t>
            </a:r>
            <a:r>
              <a:rPr lang="en-US" sz="4400" dirty="0" smtClean="0"/>
              <a:t> 10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55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0016" y="366390"/>
            <a:ext cx="10593388" cy="290544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Hari</a:t>
            </a:r>
            <a:r>
              <a:rPr lang="en-US" dirty="0" smtClean="0">
                <a:latin typeface="Bebas Neue" panose="020B0606020202050201" pitchFamily="34" charset="0"/>
              </a:rPr>
              <a:t>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	</a:t>
            </a:r>
            <a:r>
              <a:rPr lang="en-US" dirty="0" err="1" smtClean="0">
                <a:latin typeface="Bebas Neue" panose="020B0606020202050201" pitchFamily="34" charset="0"/>
              </a:rPr>
              <a:t>Rabu</a:t>
            </a:r>
            <a:r>
              <a:rPr lang="en-US" dirty="0" smtClean="0">
                <a:latin typeface="Bebas Neue" panose="020B0606020202050201" pitchFamily="34" charset="0"/>
              </a:rPr>
              <a:t> 11/2/15						</a:t>
            </a:r>
            <a:r>
              <a:rPr lang="en-US" dirty="0" err="1" smtClean="0">
                <a:latin typeface="Bebas Neue" panose="020B0606020202050201" pitchFamily="34" charset="0"/>
              </a:rPr>
              <a:t>Sesi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</a:t>
            </a:r>
            <a:r>
              <a:rPr lang="en-US" dirty="0" smtClean="0">
                <a:latin typeface="Bebas Neue" panose="020B0606020202050201" pitchFamily="34" charset="0"/>
              </a:rPr>
              <a:t>:	 2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Topik</a:t>
            </a:r>
            <a:r>
              <a:rPr lang="en-US" dirty="0" smtClean="0">
                <a:latin typeface="Bebas Neue" panose="020B0606020202050201" pitchFamily="34" charset="0"/>
              </a:rPr>
              <a:t>: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Mhs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melakukan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pembuktian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kebenaran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hukum</a:t>
            </a:r>
            <a:r>
              <a:rPr lang="en-US" dirty="0" smtClean="0">
                <a:latin typeface="Bebas Neue" panose="020B0606020202050201" pitchFamily="34" charset="0"/>
              </a:rPr>
              <a:t> ke-7 </a:t>
            </a:r>
            <a:r>
              <a:rPr lang="en-US" dirty="0" err="1" smtClean="0">
                <a:latin typeface="Bebas Neue" panose="020B0606020202050201" pitchFamily="34" charset="0"/>
              </a:rPr>
              <a:t>s.d.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hukum</a:t>
            </a:r>
            <a:r>
              <a:rPr lang="en-US" dirty="0" smtClean="0">
                <a:latin typeface="Bebas Neue" panose="020B0606020202050201" pitchFamily="34" charset="0"/>
              </a:rPr>
              <a:t> ke.10 </a:t>
            </a:r>
            <a:r>
              <a:rPr lang="en-US" dirty="0" err="1" smtClean="0">
                <a:latin typeface="Bebas Neue" panose="020B0606020202050201" pitchFamily="34" charset="0"/>
              </a:rPr>
              <a:t>secara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numerik</a:t>
            </a:r>
            <a:r>
              <a:rPr lang="en-US" dirty="0" smtClean="0">
                <a:latin typeface="Bebas Neue" panose="020B0606020202050201" pitchFamily="34" charset="0"/>
              </a:rPr>
              <a:t>, </a:t>
            </a:r>
            <a:r>
              <a:rPr lang="en-US" dirty="0" err="1" smtClean="0">
                <a:latin typeface="Bebas Neue" panose="020B0606020202050201" pitchFamily="34" charset="0"/>
              </a:rPr>
              <a:t>yaitu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dengan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memasukkan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nilai</a:t>
            </a:r>
            <a:r>
              <a:rPr lang="en-US" dirty="0" smtClean="0">
                <a:latin typeface="Bebas Neue" panose="020B0606020202050201" pitchFamily="34" charset="0"/>
              </a:rPr>
              <a:t> 0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1 </a:t>
            </a:r>
            <a:r>
              <a:rPr lang="en-US" dirty="0" err="1" smtClean="0">
                <a:latin typeface="Bebas Neue" panose="020B0606020202050201" pitchFamily="34" charset="0"/>
              </a:rPr>
              <a:t>pada</a:t>
            </a:r>
            <a:r>
              <a:rPr lang="en-US" dirty="0" smtClean="0">
                <a:latin typeface="Bebas Neue" panose="020B0606020202050201" pitchFamily="34" charset="0"/>
              </a:rPr>
              <a:t> variable A, B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C.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Penilaian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dilakukan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bersama-sama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secara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obyektif</a:t>
            </a:r>
            <a:r>
              <a:rPr lang="en-US" dirty="0" smtClean="0">
                <a:latin typeface="Bebas Neue" panose="020B0606020202050201" pitchFamily="34" charset="0"/>
              </a:rPr>
              <a:t> dg </a:t>
            </a:r>
            <a:r>
              <a:rPr lang="en-US" dirty="0" err="1" smtClean="0">
                <a:latin typeface="Bebas Neue" panose="020B0606020202050201" pitchFamily="34" charset="0"/>
              </a:rPr>
              <a:t>acuan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a.l</a:t>
            </a:r>
            <a:r>
              <a:rPr lang="en-US" dirty="0" smtClean="0">
                <a:latin typeface="Bebas Neue" panose="020B0606020202050201" pitchFamily="34" charset="0"/>
              </a:rPr>
              <a:t>.: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Bebas Neue" panose="020B0606020202050201" pitchFamily="34" charset="0"/>
              </a:rPr>
              <a:t>Kebenaran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hasil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kerja</a:t>
            </a:r>
            <a:endParaRPr lang="en-US" dirty="0" smtClean="0">
              <a:latin typeface="Bebas Neue" panose="020B0606020202050201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Bebas Neue" panose="020B0606020202050201" pitchFamily="34" charset="0"/>
              </a:rPr>
              <a:t>Ketepatan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waktu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penyelesaian</a:t>
            </a:r>
            <a:endParaRPr lang="en-US" dirty="0" smtClean="0">
              <a:latin typeface="Bebas Neue" panose="020B0606020202050201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Bebas Neue" panose="020B0606020202050201" pitchFamily="34" charset="0"/>
              </a:rPr>
              <a:t>Mampu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melakukan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presentasi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pada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waktu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yg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tersedia</a:t>
            </a:r>
            <a:endParaRPr lang="en-US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HUKUM KOMUTATIF</a:t>
            </a:r>
            <a:endParaRPr lang="en-US" dirty="0"/>
          </a:p>
        </p:txBody>
      </p:sp>
      <p:pic>
        <p:nvPicPr>
          <p:cNvPr id="4" name="Content Placeholder 3" descr="Screen Shot 2015-02-11 at 3.10.2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7367" r="23800" b="62062"/>
          <a:stretch/>
        </p:blipFill>
        <p:spPr>
          <a:xfrm>
            <a:off x="1524000" y="4009567"/>
            <a:ext cx="8976318" cy="1712271"/>
          </a:xfrm>
        </p:spPr>
      </p:pic>
    </p:spTree>
    <p:extLst>
      <p:ext uri="{BB962C8B-B14F-4D97-AF65-F5344CB8AC3E}">
        <p14:creationId xmlns:p14="http://schemas.microsoft.com/office/powerpoint/2010/main" val="17321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HUKUM ASOSIATIF</a:t>
            </a:r>
            <a:endParaRPr lang="en-US" dirty="0"/>
          </a:p>
        </p:txBody>
      </p:sp>
      <p:pic>
        <p:nvPicPr>
          <p:cNvPr id="9" name="Content Placeholder 8" descr="Screen Shot 2015-02-11 at 3.33.1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 r="5019" b="47795"/>
          <a:stretch/>
        </p:blipFill>
        <p:spPr>
          <a:xfrm>
            <a:off x="1981200" y="3204707"/>
            <a:ext cx="8229600" cy="2673051"/>
          </a:xfrm>
        </p:spPr>
      </p:pic>
    </p:spTree>
    <p:extLst>
      <p:ext uri="{BB962C8B-B14F-4D97-AF65-F5344CB8AC3E}">
        <p14:creationId xmlns:p14="http://schemas.microsoft.com/office/powerpoint/2010/main" val="31535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970" y="915330"/>
            <a:ext cx="9905999" cy="4064001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>
                <a:latin typeface="Bebas Neue" panose="020B0606020202050201" pitchFamily="34" charset="0"/>
              </a:rPr>
              <a:t>Agenda </a:t>
            </a:r>
            <a:r>
              <a:rPr lang="en-US" dirty="0" err="1" smtClean="0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smtClean="0">
                <a:latin typeface="Bebas Neue" panose="020B0606020202050201" pitchFamily="34" charset="0"/>
              </a:rPr>
              <a:t>Ke-1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Penjelasan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tentang</a:t>
            </a:r>
            <a:r>
              <a:rPr lang="en-US" dirty="0" smtClean="0">
                <a:latin typeface="Bebas Neue" panose="020B0606020202050201" pitchFamily="34" charset="0"/>
              </a:rPr>
              <a:t> Student Centered Learning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Kontrak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Kuliah</a:t>
            </a:r>
            <a:endParaRPr lang="en-US" dirty="0" smtClean="0">
              <a:latin typeface="Bebas Neue" panose="020B0606020202050201" pitchFamily="34" charset="0"/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Rencana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Pembelajaran</a:t>
            </a:r>
            <a:r>
              <a:rPr lang="en-US" dirty="0" smtClean="0">
                <a:latin typeface="Bebas Neue" panose="020B0606020202050201" pitchFamily="34" charset="0"/>
              </a:rPr>
              <a:t> Semester dg </a:t>
            </a:r>
            <a:r>
              <a:rPr lang="en-US" dirty="0" err="1" smtClean="0">
                <a:latin typeface="Bebas Neue" panose="020B0606020202050201" pitchFamily="34" charset="0"/>
              </a:rPr>
              <a:t>Metode</a:t>
            </a:r>
            <a:r>
              <a:rPr lang="en-US" dirty="0" smtClean="0">
                <a:latin typeface="Bebas Neue" panose="020B0606020202050201" pitchFamily="34" charset="0"/>
              </a:rPr>
              <a:t> SCL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Penyampaian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Materi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oleh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endParaRPr lang="en-US" dirty="0" smtClean="0">
              <a:latin typeface="Bebas Neue" panose="020B0606020202050201" pitchFamily="34" charset="0"/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Mahasiswa</a:t>
            </a:r>
            <a:r>
              <a:rPr lang="en-US" dirty="0" smtClean="0">
                <a:latin typeface="Bebas Neue" panose="020B0606020202050201" pitchFamily="34" charset="0"/>
              </a:rPr>
              <a:t>: </a:t>
            </a:r>
            <a:r>
              <a:rPr lang="en-US" dirty="0" err="1" smtClean="0">
                <a:latin typeface="Bebas Neue" panose="020B0606020202050201" pitchFamily="34" charset="0"/>
              </a:rPr>
              <a:t>Eksplorasi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Informasi</a:t>
            </a:r>
            <a:r>
              <a:rPr lang="en-US" dirty="0">
                <a:latin typeface="Bebas Neue" panose="020B0606020202050201" pitchFamily="34" charset="0"/>
              </a:rPr>
              <a:t>,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Diskusi</a:t>
            </a:r>
            <a:r>
              <a:rPr lang="en-US" dirty="0" smtClean="0">
                <a:latin typeface="Bebas Neue" panose="020B0606020202050201" pitchFamily="34" charset="0"/>
              </a:rPr>
              <a:t>, </a:t>
            </a:r>
            <a:r>
              <a:rPr lang="en-US" dirty="0" err="1" smtClean="0">
                <a:latin typeface="Bebas Neue" panose="020B0606020202050201" pitchFamily="34" charset="0"/>
              </a:rPr>
              <a:t>Persiapan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Materi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Presentasi</a:t>
            </a:r>
            <a:r>
              <a:rPr lang="en-US" dirty="0" smtClean="0">
                <a:latin typeface="Bebas Neue" panose="020B0606020202050201" pitchFamily="34" charset="0"/>
              </a:rPr>
              <a:t>, </a:t>
            </a:r>
            <a:r>
              <a:rPr lang="en-US" dirty="0" err="1" smtClean="0">
                <a:latin typeface="Bebas Neue" panose="020B0606020202050201" pitchFamily="34" charset="0"/>
              </a:rPr>
              <a:t>Presentasi</a:t>
            </a:r>
            <a:endParaRPr lang="en-US" dirty="0" smtClean="0">
              <a:latin typeface="Bebas Neue" panose="020B0606020202050201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74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HUKUM DISTRIBUTIF</a:t>
            </a:r>
            <a:endParaRPr lang="en-US" dirty="0"/>
          </a:p>
        </p:txBody>
      </p:sp>
      <p:pic>
        <p:nvPicPr>
          <p:cNvPr id="13" name="Content Placeholder 12" descr="Screen Shot 2015-02-11 at 3.09.2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33132" r="13372" b="6718"/>
          <a:stretch/>
        </p:blipFill>
        <p:spPr>
          <a:xfrm>
            <a:off x="1981201" y="2311565"/>
            <a:ext cx="8193511" cy="2996473"/>
          </a:xfrm>
        </p:spPr>
      </p:pic>
    </p:spTree>
    <p:extLst>
      <p:ext uri="{BB962C8B-B14F-4D97-AF65-F5344CB8AC3E}">
        <p14:creationId xmlns:p14="http://schemas.microsoft.com/office/powerpoint/2010/main" val="31554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HUKUM DE MORGAN</a:t>
            </a:r>
            <a:endParaRPr lang="en-US" dirty="0"/>
          </a:p>
        </p:txBody>
      </p:sp>
      <p:pic>
        <p:nvPicPr>
          <p:cNvPr id="4" name="Content Placeholder 3" descr="Screen Shot 2015-02-11 at 3.03.3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25" r="4728"/>
          <a:stretch/>
        </p:blipFill>
        <p:spPr>
          <a:xfrm>
            <a:off x="1748766" y="3253314"/>
            <a:ext cx="8462035" cy="1883497"/>
          </a:xfrm>
        </p:spPr>
      </p:pic>
    </p:spTree>
    <p:extLst>
      <p:ext uri="{BB962C8B-B14F-4D97-AF65-F5344CB8AC3E}">
        <p14:creationId xmlns:p14="http://schemas.microsoft.com/office/powerpoint/2010/main" val="1786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6307" y="1934307"/>
            <a:ext cx="6292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Sesi</a:t>
            </a:r>
            <a:r>
              <a:rPr lang="en-US" sz="4400" dirty="0" smtClean="0"/>
              <a:t> ke-3: </a:t>
            </a:r>
            <a:r>
              <a:rPr lang="en-US" sz="4400" dirty="0" err="1" smtClean="0"/>
              <a:t>Fungsi</a:t>
            </a:r>
            <a:r>
              <a:rPr lang="en-US" sz="4400" dirty="0" smtClean="0"/>
              <a:t> Boolean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318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0016" y="366390"/>
            <a:ext cx="10593388" cy="659711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Hari</a:t>
            </a:r>
            <a:r>
              <a:rPr lang="en-US" b="0" dirty="0" smtClean="0">
                <a:latin typeface="Bebas Neue" panose="020B0606020202050201" pitchFamily="34" charset="0"/>
              </a:rPr>
              <a:t> / </a:t>
            </a:r>
            <a:r>
              <a:rPr lang="en-US" b="0" dirty="0" err="1" smtClean="0">
                <a:latin typeface="Bebas Neue" panose="020B0606020202050201" pitchFamily="34" charset="0"/>
              </a:rPr>
              <a:t>Tanggal</a:t>
            </a:r>
            <a:r>
              <a:rPr lang="en-US" b="0" dirty="0" smtClean="0">
                <a:latin typeface="Bebas Neue" panose="020B0606020202050201" pitchFamily="34" charset="0"/>
              </a:rPr>
              <a:t>:	</a:t>
            </a:r>
            <a:r>
              <a:rPr lang="en-US" b="0" dirty="0" err="1" smtClean="0">
                <a:latin typeface="Bebas Neue" panose="020B0606020202050201" pitchFamily="34" charset="0"/>
              </a:rPr>
              <a:t>Rabu</a:t>
            </a:r>
            <a:r>
              <a:rPr lang="en-US" b="0" dirty="0" smtClean="0">
                <a:latin typeface="Bebas Neue" panose="020B0606020202050201" pitchFamily="34" charset="0"/>
              </a:rPr>
              <a:t> 18/2/15						</a:t>
            </a:r>
            <a:r>
              <a:rPr lang="en-US" b="0" dirty="0" err="1" smtClean="0">
                <a:latin typeface="Bebas Neue" panose="020B0606020202050201" pitchFamily="34" charset="0"/>
              </a:rPr>
              <a:t>Sesi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</a:t>
            </a:r>
            <a:r>
              <a:rPr lang="en-US" b="0" dirty="0" smtClean="0">
                <a:latin typeface="Bebas Neue" panose="020B0606020202050201" pitchFamily="34" charset="0"/>
              </a:rPr>
              <a:t>:	 </a:t>
            </a:r>
            <a:r>
              <a:rPr lang="en-US" b="0" dirty="0">
                <a:latin typeface="Bebas Neue" panose="020B0606020202050201" pitchFamily="34" charset="0"/>
              </a:rPr>
              <a:t>3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Topik</a:t>
            </a:r>
            <a:r>
              <a:rPr lang="en-US" b="0" dirty="0" smtClean="0">
                <a:latin typeface="Bebas Neue" panose="020B0606020202050201" pitchFamily="34" charset="0"/>
              </a:rPr>
              <a:t>:</a:t>
            </a:r>
            <a:r>
              <a:rPr lang="en-US" b="0" dirty="0">
                <a:latin typeface="Bebas Neue" panose="020B0606020202050201" pitchFamily="34" charset="0"/>
              </a:rPr>
              <a:t>	</a:t>
            </a:r>
            <a:r>
              <a:rPr lang="en-US" b="0" dirty="0" smtClean="0">
                <a:latin typeface="Bebas Neue" panose="020B0606020202050201" pitchFamily="34" charset="0"/>
              </a:rPr>
              <a:t>	</a:t>
            </a:r>
            <a:r>
              <a:rPr lang="en-US" b="0" dirty="0" err="1" smtClean="0">
                <a:latin typeface="Bebas Neue" panose="020B0606020202050201" pitchFamily="34" charset="0"/>
              </a:rPr>
              <a:t>Fungsi</a:t>
            </a:r>
            <a:r>
              <a:rPr lang="en-US" b="0" dirty="0" smtClean="0">
                <a:latin typeface="Bebas Neue" panose="020B0606020202050201" pitchFamily="34" charset="0"/>
              </a:rPr>
              <a:t> Boolean</a:t>
            </a:r>
            <a:endParaRPr lang="en-US" b="0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Kegiatan</a:t>
            </a:r>
            <a:r>
              <a:rPr lang="en-US" b="0" dirty="0" smtClean="0">
                <a:latin typeface="Bebas Neue" panose="020B0606020202050201" pitchFamily="34" charset="0"/>
              </a:rPr>
              <a:t>:		</a:t>
            </a:r>
            <a:r>
              <a:rPr lang="en-US" b="0" dirty="0" err="1" smtClean="0">
                <a:latin typeface="Bebas Neue" panose="020B0606020202050201" pitchFamily="34" charset="0"/>
              </a:rPr>
              <a:t>Dosen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memberikan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materi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tentang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Fungsi</a:t>
            </a:r>
            <a:r>
              <a:rPr lang="en-US" b="0" dirty="0" smtClean="0">
                <a:latin typeface="Bebas Neue" panose="020B0606020202050201" pitchFamily="34" charset="0"/>
              </a:rPr>
              <a:t> Boolean </a:t>
            </a:r>
            <a:r>
              <a:rPr lang="en-US" b="0" dirty="0" err="1" smtClean="0">
                <a:latin typeface="Bebas Neue" panose="020B0606020202050201" pitchFamily="34" charset="0"/>
              </a:rPr>
              <a:t>beserta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contoh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soal-soal</a:t>
            </a:r>
            <a:r>
              <a:rPr lang="en-US" b="0" dirty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cara</a:t>
            </a:r>
            <a:r>
              <a:rPr lang="en-US" b="0" dirty="0" smtClean="0">
                <a:latin typeface="Bebas Neue" panose="020B0606020202050201" pitchFamily="34" charset="0"/>
              </a:rPr>
              <a:t>  				</a:t>
            </a:r>
            <a:r>
              <a:rPr lang="en-US" b="0" dirty="0" err="1" smtClean="0">
                <a:latin typeface="Bebas Neue" panose="020B0606020202050201" pitchFamily="34" charset="0"/>
              </a:rPr>
              <a:t>penyelesainnya</a:t>
            </a:r>
            <a:r>
              <a:rPr lang="en-US" b="0" dirty="0" smtClean="0">
                <a:latin typeface="Bebas Neue" panose="020B0606020202050201" pitchFamily="34" charset="0"/>
              </a:rPr>
              <a:t>.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>
                <a:latin typeface="Bebas Neue" panose="020B0606020202050201" pitchFamily="34" charset="0"/>
              </a:rPr>
              <a:t>	</a:t>
            </a:r>
            <a:r>
              <a:rPr lang="en-US" b="0" dirty="0" smtClean="0">
                <a:latin typeface="Bebas Neue" panose="020B0606020202050201" pitchFamily="34" charset="0"/>
              </a:rPr>
              <a:t>	</a:t>
            </a:r>
            <a:r>
              <a:rPr lang="en-US" b="0" dirty="0" err="1" smtClean="0">
                <a:latin typeface="Bebas Neue" panose="020B0606020202050201" pitchFamily="34" charset="0"/>
              </a:rPr>
              <a:t>Mhs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secara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aktif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kreatif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membuat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soal</a:t>
            </a:r>
            <a:r>
              <a:rPr lang="en-US" b="0" dirty="0" smtClean="0">
                <a:latin typeface="Bebas Neue" panose="020B0606020202050201" pitchFamily="34" charset="0"/>
              </a:rPr>
              <a:t>, </a:t>
            </a:r>
            <a:r>
              <a:rPr lang="en-US" b="0" dirty="0" err="1" smtClean="0">
                <a:latin typeface="Bebas Neue" panose="020B0606020202050201" pitchFamily="34" charset="0"/>
              </a:rPr>
              <a:t>saling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bertukar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soal</a:t>
            </a:r>
            <a:r>
              <a:rPr lang="en-US" b="0" dirty="0" smtClean="0">
                <a:latin typeface="Bebas Neue" panose="020B0606020202050201" pitchFamily="34" charset="0"/>
              </a:rPr>
              <a:t>, </a:t>
            </a:r>
            <a:r>
              <a:rPr lang="en-US" b="0" dirty="0" err="1" smtClean="0">
                <a:latin typeface="Bebas Neue" panose="020B0606020202050201" pitchFamily="34" charset="0"/>
              </a:rPr>
              <a:t>kemudian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menyelesaikannya</a:t>
            </a:r>
            <a:r>
              <a:rPr lang="en-US" b="0" dirty="0" smtClean="0">
                <a:latin typeface="Bebas Neue" panose="020B0606020202050201" pitchFamily="34" charset="0"/>
              </a:rPr>
              <a:t>.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0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0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Penilaian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dilakukan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bersama-sama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secara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obyektif</a:t>
            </a:r>
            <a:r>
              <a:rPr lang="en-US" b="0" dirty="0" smtClean="0">
                <a:latin typeface="Bebas Neue" panose="020B0606020202050201" pitchFamily="34" charset="0"/>
              </a:rPr>
              <a:t> dg </a:t>
            </a:r>
            <a:r>
              <a:rPr lang="en-US" b="0" dirty="0" err="1" smtClean="0">
                <a:latin typeface="Bebas Neue" panose="020B0606020202050201" pitchFamily="34" charset="0"/>
              </a:rPr>
              <a:t>acuan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a.l</a:t>
            </a:r>
            <a:r>
              <a:rPr lang="en-US" b="0" dirty="0" smtClean="0">
                <a:latin typeface="Bebas Neue" panose="020B0606020202050201" pitchFamily="34" charset="0"/>
              </a:rPr>
              <a:t>.: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Kebenaran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hasil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kerja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Ketepatan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waktu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penyelesaian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Mampu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melakukan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presentasi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pada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waktu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yg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tersedia</a:t>
            </a:r>
            <a:endParaRPr lang="en-US" b="0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0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2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118" y="858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Fungsi</a:t>
            </a:r>
            <a:r>
              <a:rPr lang="en-US" sz="4000" b="1" dirty="0" smtClean="0"/>
              <a:t> Boolean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9841" y="1063663"/>
            <a:ext cx="11313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Fungsi</a:t>
            </a:r>
            <a:r>
              <a:rPr lang="en-US" sz="4000" b="1" dirty="0" smtClean="0"/>
              <a:t> Boolean </a:t>
            </a:r>
            <a:r>
              <a:rPr lang="en-US" sz="4000" b="1" dirty="0" err="1" smtClean="0"/>
              <a:t>adalah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persamaan</a:t>
            </a:r>
            <a:r>
              <a:rPr lang="en-US" sz="4000" b="1" dirty="0" smtClean="0"/>
              <a:t> yang  </a:t>
            </a:r>
            <a:r>
              <a:rPr lang="en-US" sz="4000" b="1" dirty="0" err="1" smtClean="0"/>
              <a:t>mendefinisikan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nilai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sebuah</a:t>
            </a:r>
            <a:r>
              <a:rPr lang="en-US" sz="4000" b="1" dirty="0" smtClean="0"/>
              <a:t> variabel </a:t>
            </a:r>
            <a:r>
              <a:rPr lang="en-US" sz="4000" b="1" dirty="0" err="1" smtClean="0"/>
              <a:t>berdasarkan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nilai</a:t>
            </a:r>
            <a:r>
              <a:rPr lang="en-US" sz="4000" b="1" dirty="0" smtClean="0"/>
              <a:t> </a:t>
            </a:r>
            <a:r>
              <a:rPr lang="en-US" sz="4000" b="1" dirty="0" smtClean="0"/>
              <a:t>variabel-variabel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/</a:t>
            </a:r>
            <a:r>
              <a:rPr lang="en-US" sz="4000" b="1" dirty="0" err="1" smtClean="0"/>
              <a:t>atau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konstanta</a:t>
            </a:r>
            <a:r>
              <a:rPr lang="en-US" sz="4000" b="1" dirty="0" smtClean="0"/>
              <a:t> </a:t>
            </a:r>
            <a:r>
              <a:rPr lang="en-US" sz="4000" b="1" dirty="0" smtClean="0"/>
              <a:t>lain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secara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khusus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menggunakan</a:t>
            </a:r>
            <a:r>
              <a:rPr lang="en-US" sz="4000" b="1" dirty="0" smtClean="0"/>
              <a:t> sistem </a:t>
            </a:r>
            <a:r>
              <a:rPr lang="en-US" sz="4000" b="1" dirty="0" err="1" smtClean="0"/>
              <a:t>bilangan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biner</a:t>
            </a:r>
            <a:r>
              <a:rPr lang="en-US" sz="4000" b="1" dirty="0" smtClean="0"/>
              <a:t>. </a:t>
            </a:r>
            <a:endParaRPr lang="en-US" sz="4000" b="1" dirty="0" smtClean="0"/>
          </a:p>
          <a:p>
            <a:endParaRPr lang="en-US" sz="4000" b="1" dirty="0"/>
          </a:p>
          <a:p>
            <a:r>
              <a:rPr lang="en-US" sz="4000" b="1" dirty="0" smtClean="0"/>
              <a:t>Variabel </a:t>
            </a:r>
            <a:r>
              <a:rPr lang="en-US" sz="4000" b="1" dirty="0" err="1" smtClean="0"/>
              <a:t>disebut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juga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peubah</a:t>
            </a:r>
            <a:r>
              <a:rPr lang="en-US" sz="4000" b="1" dirty="0" smtClean="0"/>
              <a:t>.</a:t>
            </a:r>
          </a:p>
          <a:p>
            <a:r>
              <a:rPr lang="en-US" sz="4000" b="1" dirty="0" smtClean="0"/>
              <a:t>Di </a:t>
            </a:r>
            <a:r>
              <a:rPr lang="en-US" sz="4000" b="1" dirty="0" err="1" smtClean="0"/>
              <a:t>dalam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Aljabar</a:t>
            </a:r>
            <a:r>
              <a:rPr lang="en-US" sz="4000" b="1" dirty="0" smtClean="0"/>
              <a:t> Boolean variabel </a:t>
            </a:r>
            <a:r>
              <a:rPr lang="en-US" sz="4000" b="1" dirty="0" err="1" smtClean="0"/>
              <a:t>atau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komplemennya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disebut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juga</a:t>
            </a:r>
            <a:r>
              <a:rPr lang="en-US" sz="4000" b="1" dirty="0" smtClean="0"/>
              <a:t> “literal”.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241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118" y="858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Fungsi</a:t>
            </a:r>
            <a:r>
              <a:rPr lang="en-US" sz="4000" b="1" dirty="0" smtClean="0"/>
              <a:t> Boolean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9841" y="1063663"/>
            <a:ext cx="108115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Contoh-contoh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Fungsi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Booelan</a:t>
            </a:r>
            <a:endParaRPr lang="en-US" sz="4000" b="1" dirty="0" smtClean="0"/>
          </a:p>
          <a:p>
            <a:endParaRPr lang="en-US" sz="4000" b="1" dirty="0"/>
          </a:p>
          <a:p>
            <a:r>
              <a:rPr lang="en-US" sz="4000" b="1" dirty="0"/>
              <a:t>f</a:t>
            </a:r>
            <a:r>
              <a:rPr lang="en-US" sz="4000" b="1" dirty="0" smtClean="0"/>
              <a:t>(x)		=	x </a:t>
            </a:r>
          </a:p>
          <a:p>
            <a:r>
              <a:rPr lang="en-US" sz="4000" b="1" dirty="0" smtClean="0"/>
              <a:t>f(x)		=	x	+	1</a:t>
            </a:r>
          </a:p>
          <a:p>
            <a:r>
              <a:rPr lang="en-US" sz="4000" b="1" dirty="0"/>
              <a:t>f</a:t>
            </a:r>
            <a:r>
              <a:rPr lang="en-US" sz="4000" b="1" dirty="0" smtClean="0"/>
              <a:t>(x)		=	x . 0</a:t>
            </a:r>
          </a:p>
          <a:p>
            <a:r>
              <a:rPr lang="en-US" sz="4000" b="1" dirty="0"/>
              <a:t>f</a:t>
            </a:r>
            <a:r>
              <a:rPr lang="en-US" sz="4000" b="1" dirty="0" smtClean="0"/>
              <a:t>(x)		=	x’</a:t>
            </a:r>
          </a:p>
          <a:p>
            <a:r>
              <a:rPr lang="en-US" sz="4000" b="1" dirty="0"/>
              <a:t>f</a:t>
            </a:r>
            <a:r>
              <a:rPr lang="en-US" sz="4000" b="1" dirty="0" smtClean="0"/>
              <a:t>(x, y)	=	x + y</a:t>
            </a:r>
          </a:p>
          <a:p>
            <a:r>
              <a:rPr lang="en-US" sz="4000" b="1" dirty="0"/>
              <a:t>f</a:t>
            </a:r>
            <a:r>
              <a:rPr lang="en-US" sz="4000" b="1" dirty="0" smtClean="0"/>
              <a:t>(x, y)	=	x + x’ + y + y’</a:t>
            </a:r>
          </a:p>
          <a:p>
            <a:r>
              <a:rPr lang="en-US" sz="4000" b="1" dirty="0" smtClean="0"/>
              <a:t>f(x, y)	= 	x + x’ + y + y’ + 1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925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118" y="858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Fungsi</a:t>
            </a:r>
            <a:r>
              <a:rPr lang="en-US" sz="4000" b="1" dirty="0" smtClean="0"/>
              <a:t> Boolean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9841" y="1063663"/>
            <a:ext cx="108115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Contoh-contoh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Fungsi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Booelan</a:t>
            </a:r>
            <a:endParaRPr lang="en-US" sz="4000" b="1" dirty="0" smtClean="0"/>
          </a:p>
          <a:p>
            <a:endParaRPr lang="en-US" sz="4000" b="1" dirty="0"/>
          </a:p>
          <a:p>
            <a:r>
              <a:rPr lang="en-US" sz="4000" b="1" dirty="0" smtClean="0"/>
              <a:t>f(x, y, z)</a:t>
            </a:r>
            <a:r>
              <a:rPr lang="en-US" sz="4000" b="1" dirty="0"/>
              <a:t>	</a:t>
            </a:r>
            <a:r>
              <a:rPr lang="en-US" sz="4000" b="1" dirty="0" smtClean="0"/>
              <a:t>	= 	x + y + z</a:t>
            </a:r>
          </a:p>
          <a:p>
            <a:r>
              <a:rPr lang="en-US" sz="4000" b="1" dirty="0"/>
              <a:t>f</a:t>
            </a:r>
            <a:r>
              <a:rPr lang="en-US" sz="4000" b="1" dirty="0" smtClean="0"/>
              <a:t>(x, y, z)		= 	x + </a:t>
            </a:r>
            <a:r>
              <a:rPr lang="en-US" sz="4000" b="1" dirty="0" err="1" smtClean="0"/>
              <a:t>y.y</a:t>
            </a:r>
            <a:r>
              <a:rPr lang="en-US" sz="4000" b="1" dirty="0" smtClean="0"/>
              <a:t> + </a:t>
            </a:r>
            <a:r>
              <a:rPr lang="en-US" sz="4000" b="1" dirty="0" err="1" smtClean="0"/>
              <a:t>x.y.z</a:t>
            </a:r>
            <a:endParaRPr lang="en-US" sz="4000" b="1" dirty="0" smtClean="0"/>
          </a:p>
          <a:p>
            <a:r>
              <a:rPr lang="en-US" sz="4000" b="1" dirty="0"/>
              <a:t>f</a:t>
            </a:r>
            <a:r>
              <a:rPr lang="en-US" sz="4000" b="1" dirty="0" smtClean="0"/>
              <a:t>(x, y, z) 		=	</a:t>
            </a:r>
            <a:r>
              <a:rPr lang="en-US" sz="4000" b="1" dirty="0" err="1" smtClean="0"/>
              <a:t>x.y.z</a:t>
            </a:r>
            <a:r>
              <a:rPr lang="en-US" sz="4000" b="1" dirty="0" smtClean="0"/>
              <a:t> + x + y + z’</a:t>
            </a:r>
          </a:p>
          <a:p>
            <a:endParaRPr lang="en-US" sz="4000" b="1" dirty="0"/>
          </a:p>
          <a:p>
            <a:r>
              <a:rPr lang="en-US" sz="4000" b="1" dirty="0"/>
              <a:t>f</a:t>
            </a:r>
            <a:r>
              <a:rPr lang="en-US" sz="4000" b="1" dirty="0" smtClean="0"/>
              <a:t>(a, b, c, d)	=	</a:t>
            </a:r>
            <a:r>
              <a:rPr lang="en-US" sz="4000" b="1" dirty="0" err="1" smtClean="0"/>
              <a:t>a.b.c.d</a:t>
            </a:r>
            <a:r>
              <a:rPr lang="en-US" sz="4000" b="1" dirty="0" smtClean="0"/>
              <a:t> + a’ + b’ + c’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473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0016" y="366390"/>
            <a:ext cx="10593388" cy="65971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Hari</a:t>
            </a:r>
            <a:r>
              <a:rPr lang="en-US" b="0" dirty="0" smtClean="0">
                <a:latin typeface="Bebas Neue" panose="020B0606020202050201" pitchFamily="34" charset="0"/>
              </a:rPr>
              <a:t> / </a:t>
            </a:r>
            <a:r>
              <a:rPr lang="en-US" b="0" dirty="0" err="1" smtClean="0">
                <a:latin typeface="Bebas Neue" panose="020B0606020202050201" pitchFamily="34" charset="0"/>
              </a:rPr>
              <a:t>Tanggal</a:t>
            </a:r>
            <a:r>
              <a:rPr lang="en-US" b="0" dirty="0" smtClean="0">
                <a:latin typeface="Bebas Neue" panose="020B0606020202050201" pitchFamily="34" charset="0"/>
              </a:rPr>
              <a:t>:	</a:t>
            </a:r>
            <a:r>
              <a:rPr lang="en-US" b="0" dirty="0" err="1" smtClean="0">
                <a:latin typeface="Bebas Neue" panose="020B0606020202050201" pitchFamily="34" charset="0"/>
              </a:rPr>
              <a:t>Rabu</a:t>
            </a:r>
            <a:r>
              <a:rPr lang="en-US" b="0" dirty="0" smtClean="0">
                <a:latin typeface="Bebas Neue" panose="020B0606020202050201" pitchFamily="34" charset="0"/>
              </a:rPr>
              <a:t> 25/2/15						</a:t>
            </a:r>
            <a:r>
              <a:rPr lang="en-US" b="0" dirty="0" err="1" smtClean="0">
                <a:latin typeface="Bebas Neue" panose="020B0606020202050201" pitchFamily="34" charset="0"/>
              </a:rPr>
              <a:t>Sesi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</a:t>
            </a:r>
            <a:r>
              <a:rPr lang="en-US" b="0" dirty="0" smtClean="0">
                <a:latin typeface="Bebas Neue" panose="020B0606020202050201" pitchFamily="34" charset="0"/>
              </a:rPr>
              <a:t>:	 </a:t>
            </a:r>
            <a:r>
              <a:rPr lang="en-US" b="0" dirty="0">
                <a:latin typeface="Bebas Neue" panose="020B0606020202050201" pitchFamily="34" charset="0"/>
              </a:rPr>
              <a:t>4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smtClean="0">
                <a:latin typeface="Bebas Neue" panose="020B0606020202050201" pitchFamily="34" charset="0"/>
              </a:rPr>
              <a:t>Topik:</a:t>
            </a:r>
            <a:r>
              <a:rPr lang="en-US" b="0" dirty="0">
                <a:latin typeface="Bebas Neue" panose="020B0606020202050201" pitchFamily="34" charset="0"/>
              </a:rPr>
              <a:t>	</a:t>
            </a:r>
            <a:r>
              <a:rPr lang="en-US" b="0" dirty="0" smtClean="0">
                <a:latin typeface="Bebas Neue" panose="020B0606020202050201" pitchFamily="34" charset="0"/>
              </a:rPr>
              <a:t>	</a:t>
            </a:r>
            <a:r>
              <a:rPr lang="en-US" b="0" dirty="0" err="1" smtClean="0">
                <a:latin typeface="Bebas Neue" panose="020B0606020202050201" pitchFamily="34" charset="0"/>
              </a:rPr>
              <a:t>Konversi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Tabel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Kebenaran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dalam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Persamaan</a:t>
            </a:r>
            <a:r>
              <a:rPr lang="en-US" b="0" dirty="0" smtClean="0">
                <a:latin typeface="Bebas Neue" panose="020B0606020202050201" pitchFamily="34" charset="0"/>
              </a:rPr>
              <a:t> Boolean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Kegiatan</a:t>
            </a:r>
            <a:r>
              <a:rPr lang="en-US" b="0" dirty="0" smtClean="0">
                <a:latin typeface="Bebas Neue" panose="020B0606020202050201" pitchFamily="34" charset="0"/>
              </a:rPr>
              <a:t>:	</a:t>
            </a:r>
            <a:r>
              <a:rPr lang="en-US" b="0" dirty="0" err="1" smtClean="0">
                <a:latin typeface="Bebas Neue" panose="020B0606020202050201" pitchFamily="34" charset="0"/>
              </a:rPr>
              <a:t>Dosen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memberikan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materi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tentang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konversi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tabel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kebenaran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dalam</a:t>
            </a:r>
            <a:r>
              <a:rPr lang="en-US" b="0" dirty="0" smtClean="0">
                <a:latin typeface="Bebas Neue" panose="020B0606020202050201" pitchFamily="34" charset="0"/>
              </a:rPr>
              <a:t>  		</a:t>
            </a:r>
            <a:r>
              <a:rPr lang="en-US" b="0" dirty="0" err="1" smtClean="0">
                <a:latin typeface="Bebas Neue" panose="020B0606020202050201" pitchFamily="34" charset="0"/>
              </a:rPr>
              <a:t>persamaan</a:t>
            </a:r>
            <a:r>
              <a:rPr lang="en-US" b="0" dirty="0" smtClean="0">
                <a:latin typeface="Bebas Neue" panose="020B0606020202050201" pitchFamily="34" charset="0"/>
              </a:rPr>
              <a:t> Boolean </a:t>
            </a:r>
            <a:r>
              <a:rPr lang="en-US" b="0" dirty="0" err="1" smtClean="0">
                <a:latin typeface="Bebas Neue" panose="020B0606020202050201" pitchFamily="34" charset="0"/>
              </a:rPr>
              <a:t>serta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penerapannya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pada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gerbang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logika</a:t>
            </a:r>
            <a:r>
              <a:rPr lang="en-US" b="0" dirty="0" smtClean="0">
                <a:latin typeface="Bebas Neue" panose="020B0606020202050201" pitchFamily="34" charset="0"/>
              </a:rPr>
              <a:t>. 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>
                <a:latin typeface="Bebas Neue" panose="020B0606020202050201" pitchFamily="34" charset="0"/>
              </a:rPr>
              <a:t>	</a:t>
            </a:r>
            <a:r>
              <a:rPr lang="en-US" b="0" dirty="0" smtClean="0">
                <a:latin typeface="Bebas Neue" panose="020B0606020202050201" pitchFamily="34" charset="0"/>
              </a:rPr>
              <a:t>	</a:t>
            </a:r>
            <a:r>
              <a:rPr lang="en-US" b="0" dirty="0" err="1" smtClean="0">
                <a:latin typeface="Bebas Neue" panose="020B0606020202050201" pitchFamily="34" charset="0"/>
              </a:rPr>
              <a:t>Mhs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secara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aktif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kreatif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menyelesaikan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soal</a:t>
            </a:r>
            <a:r>
              <a:rPr lang="en-US" b="0" dirty="0" smtClean="0">
                <a:latin typeface="Bebas Neue" panose="020B0606020202050201" pitchFamily="34" charset="0"/>
              </a:rPr>
              <a:t> yang </a:t>
            </a:r>
            <a:r>
              <a:rPr lang="en-US" b="0" dirty="0" err="1" smtClean="0">
                <a:latin typeface="Bebas Neue" panose="020B0606020202050201" pitchFamily="34" charset="0"/>
              </a:rPr>
              <a:t>diberikan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oleh</a:t>
            </a:r>
            <a:r>
              <a:rPr lang="en-US" b="0" dirty="0" smtClean="0">
                <a:latin typeface="Bebas Neue" panose="020B0606020202050201" pitchFamily="34" charset="0"/>
              </a:rPr>
              <a:t>  		</a:t>
            </a:r>
            <a:r>
              <a:rPr lang="en-US" b="0" dirty="0" err="1" smtClean="0">
                <a:latin typeface="Bebas Neue" panose="020B0606020202050201" pitchFamily="34" charset="0"/>
              </a:rPr>
              <a:t>dosen</a:t>
            </a:r>
            <a:r>
              <a:rPr lang="en-US" b="0" dirty="0" smtClean="0">
                <a:latin typeface="Bebas Neue" panose="020B0606020202050201" pitchFamily="34" charset="0"/>
              </a:rPr>
              <a:t>.</a:t>
            </a:r>
            <a:endParaRPr lang="en-US" b="0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0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Penilaian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dilakukan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bersama-sama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secara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obyektif</a:t>
            </a:r>
            <a:r>
              <a:rPr lang="en-US" b="0" dirty="0" smtClean="0">
                <a:latin typeface="Bebas Neue" panose="020B0606020202050201" pitchFamily="34" charset="0"/>
              </a:rPr>
              <a:t> dg </a:t>
            </a:r>
            <a:r>
              <a:rPr lang="en-US" b="0" dirty="0" err="1" smtClean="0">
                <a:latin typeface="Bebas Neue" panose="020B0606020202050201" pitchFamily="34" charset="0"/>
              </a:rPr>
              <a:t>acuan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a.l</a:t>
            </a:r>
            <a:r>
              <a:rPr lang="en-US" b="0" dirty="0" smtClean="0">
                <a:latin typeface="Bebas Neue" panose="020B0606020202050201" pitchFamily="34" charset="0"/>
              </a:rPr>
              <a:t>.: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Kebenaran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hasil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kerja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Ketepatan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waktu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penyelesaian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Mampu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melakukan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presentasi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pada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waktu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yg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tersedia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598" y="0"/>
            <a:ext cx="10805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Penerapan</a:t>
            </a:r>
            <a:r>
              <a:rPr lang="en-US" sz="4400" dirty="0" smtClean="0"/>
              <a:t> </a:t>
            </a:r>
            <a:r>
              <a:rPr lang="en-US" sz="4400" dirty="0" err="1" smtClean="0"/>
              <a:t>Aljabar</a:t>
            </a:r>
            <a:r>
              <a:rPr lang="en-US" sz="4400" dirty="0" smtClean="0"/>
              <a:t> Boolean </a:t>
            </a:r>
            <a:r>
              <a:rPr lang="en-US" sz="4400" dirty="0" err="1" smtClean="0"/>
              <a:t>pada</a:t>
            </a:r>
            <a:r>
              <a:rPr lang="en-US" sz="4400" dirty="0" smtClean="0"/>
              <a:t> IT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17175" y="1065418"/>
            <a:ext cx="1080538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Pembuatan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Microchip. </a:t>
            </a:r>
            <a:r>
              <a:rPr lang="en-US" sz="3200" i="1" dirty="0" smtClean="0"/>
              <a:t>Full </a:t>
            </a:r>
            <a:r>
              <a:rPr lang="en-US" sz="3200" i="1" dirty="0"/>
              <a:t>Life Cycle of </a:t>
            </a:r>
            <a:r>
              <a:rPr lang="en-US" sz="3200" i="1" dirty="0" smtClean="0"/>
              <a:t>Microchip Design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sbb</a:t>
            </a:r>
            <a:r>
              <a:rPr lang="en-US" sz="3200" dirty="0" smtClean="0"/>
              <a:t>.:</a:t>
            </a:r>
          </a:p>
          <a:p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Tentukan</a:t>
            </a:r>
            <a:r>
              <a:rPr lang="en-US" sz="2800" dirty="0" smtClean="0"/>
              <a:t> </a:t>
            </a:r>
            <a:r>
              <a:rPr lang="en-US" sz="2800" dirty="0" err="1"/>
              <a:t>k</a:t>
            </a:r>
            <a:r>
              <a:rPr lang="en-US" sz="2800" dirty="0" err="1" smtClean="0"/>
              <a:t>asus</a:t>
            </a:r>
            <a:r>
              <a:rPr lang="en-US" sz="2800" dirty="0" smtClean="0"/>
              <a:t> (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ingin</a:t>
            </a:r>
            <a:r>
              <a:rPr lang="en-US" sz="2800" dirty="0" smtClean="0"/>
              <a:t> </a:t>
            </a:r>
            <a:r>
              <a:rPr lang="en-US" sz="2800" dirty="0" err="1" smtClean="0"/>
              <a:t>dipecahkan</a:t>
            </a:r>
            <a:r>
              <a:rPr lang="en-US" sz="2800" dirty="0" smtClean="0"/>
              <a:t>)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ym typeface="Wingdings" panose="05000000000000000000" pitchFamily="2" charset="2"/>
              </a:rPr>
              <a:t>Membuat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Tabel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Kebenarannya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ym typeface="Wingdings" panose="05000000000000000000" pitchFamily="2" charset="2"/>
              </a:rPr>
              <a:t>Membuat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Persamaan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Boolean </a:t>
            </a:r>
            <a:r>
              <a:rPr lang="en-US" sz="2800" dirty="0" smtClean="0">
                <a:sym typeface="Wingdings" panose="05000000000000000000" pitchFamily="2" charset="2"/>
              </a:rPr>
              <a:t>dg POS </a:t>
            </a:r>
            <a:r>
              <a:rPr lang="en-US" sz="2800" dirty="0" err="1" smtClean="0">
                <a:sym typeface="Wingdings" panose="05000000000000000000" pitchFamily="2" charset="2"/>
              </a:rPr>
              <a:t>atau</a:t>
            </a:r>
            <a:r>
              <a:rPr lang="en-US" sz="2800" dirty="0" smtClean="0">
                <a:sym typeface="Wingdings" panose="05000000000000000000" pitchFamily="2" charset="2"/>
              </a:rPr>
              <a:t> SOP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ym typeface="Wingdings" panose="05000000000000000000" pitchFamily="2" charset="2"/>
              </a:rPr>
              <a:t>Menyederhanakan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Persamaan</a:t>
            </a:r>
            <a:r>
              <a:rPr lang="en-US" sz="2800" dirty="0" smtClean="0">
                <a:sym typeface="Wingdings" panose="05000000000000000000" pitchFamily="2" charset="2"/>
              </a:rPr>
              <a:t> Boolean </a:t>
            </a:r>
            <a:r>
              <a:rPr lang="en-US" sz="2800" dirty="0" err="1" smtClean="0">
                <a:sym typeface="Wingdings" panose="05000000000000000000" pitchFamily="2" charset="2"/>
              </a:rPr>
              <a:t>sesuai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hukum</a:t>
            </a:r>
            <a:r>
              <a:rPr lang="en-US" sz="2800" dirty="0" smtClean="0">
                <a:sym typeface="Wingdings" panose="05000000000000000000" pitchFamily="2" charset="2"/>
              </a:rPr>
              <a:t>-hokum Boolean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ym typeface="Wingdings" panose="05000000000000000000" pitchFamily="2" charset="2"/>
              </a:rPr>
              <a:t>Menggambar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Gerbanng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Logika</a:t>
            </a:r>
            <a:endParaRPr lang="en-US" sz="2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ym typeface="Wingdings" panose="05000000000000000000" pitchFamily="2" charset="2"/>
              </a:rPr>
              <a:t>Mendesain</a:t>
            </a:r>
            <a:r>
              <a:rPr lang="en-US" sz="2800" dirty="0" smtClean="0">
                <a:sym typeface="Wingdings" panose="05000000000000000000" pitchFamily="2" charset="2"/>
              </a:rPr>
              <a:t> Microchip </a:t>
            </a:r>
            <a:r>
              <a:rPr lang="en-US" sz="2800" dirty="0" err="1" smtClean="0">
                <a:sym typeface="Wingdings" panose="05000000000000000000" pitchFamily="2" charset="2"/>
              </a:rPr>
              <a:t>sesuai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dengan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Gambar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Gerbang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Logika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ym typeface="Wingdings" panose="05000000000000000000" pitchFamily="2" charset="2"/>
              </a:rPr>
              <a:t>Membuat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Microchip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ym typeface="Wingdings" panose="05000000000000000000" pitchFamily="2" charset="2"/>
              </a:rPr>
              <a:t>Menguji</a:t>
            </a:r>
            <a:r>
              <a:rPr lang="en-US" sz="2800" dirty="0" smtClean="0">
                <a:sym typeface="Wingdings" panose="05000000000000000000" pitchFamily="2" charset="2"/>
              </a:rPr>
              <a:t> Microchip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75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598" y="0"/>
            <a:ext cx="10805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Penerapan</a:t>
            </a:r>
            <a:r>
              <a:rPr lang="en-US" sz="4400" dirty="0" smtClean="0"/>
              <a:t> </a:t>
            </a:r>
            <a:r>
              <a:rPr lang="en-US" sz="4400" dirty="0" err="1" smtClean="0"/>
              <a:t>Aljabar</a:t>
            </a:r>
            <a:r>
              <a:rPr lang="en-US" sz="4400" dirty="0" smtClean="0"/>
              <a:t> Boolean </a:t>
            </a:r>
            <a:r>
              <a:rPr lang="en-US" sz="4400" dirty="0" err="1" smtClean="0"/>
              <a:t>pada</a:t>
            </a:r>
            <a:r>
              <a:rPr lang="en-US" sz="4400" dirty="0" smtClean="0"/>
              <a:t> IT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17175" y="1065418"/>
            <a:ext cx="111296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Pembuatan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Microchip. </a:t>
            </a:r>
            <a:r>
              <a:rPr lang="en-US" sz="3200" i="1" dirty="0" smtClean="0"/>
              <a:t>Full </a:t>
            </a:r>
            <a:r>
              <a:rPr lang="en-US" sz="3200" i="1" dirty="0"/>
              <a:t>Life Cycle of </a:t>
            </a:r>
            <a:r>
              <a:rPr lang="en-US" sz="3200" i="1" dirty="0" smtClean="0"/>
              <a:t>Motherboard Design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sbb</a:t>
            </a:r>
            <a:r>
              <a:rPr lang="en-US" sz="3200" dirty="0" smtClean="0"/>
              <a:t>.:</a:t>
            </a:r>
          </a:p>
          <a:p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Tentukan</a:t>
            </a:r>
            <a:r>
              <a:rPr lang="en-US" sz="2800" dirty="0" smtClean="0"/>
              <a:t> </a:t>
            </a:r>
            <a:r>
              <a:rPr lang="en-US" sz="2800" dirty="0" err="1"/>
              <a:t>k</a:t>
            </a:r>
            <a:r>
              <a:rPr lang="en-US" sz="2800" dirty="0" err="1" smtClean="0"/>
              <a:t>asus</a:t>
            </a:r>
            <a:r>
              <a:rPr lang="en-US" sz="2800" dirty="0" smtClean="0"/>
              <a:t> (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ingin</a:t>
            </a:r>
            <a:r>
              <a:rPr lang="en-US" sz="2800" dirty="0" smtClean="0"/>
              <a:t> </a:t>
            </a:r>
            <a:r>
              <a:rPr lang="en-US" sz="2800" dirty="0" err="1" smtClean="0"/>
              <a:t>dipecahkan</a:t>
            </a:r>
            <a:r>
              <a:rPr lang="en-US" sz="2800" dirty="0" smtClean="0"/>
              <a:t>)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ym typeface="Wingdings" panose="05000000000000000000" pitchFamily="2" charset="2"/>
              </a:rPr>
              <a:t>Membuat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Tabel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Kebenarannya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ym typeface="Wingdings" panose="05000000000000000000" pitchFamily="2" charset="2"/>
              </a:rPr>
              <a:t>Membuat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Persamaan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Boolean </a:t>
            </a:r>
            <a:r>
              <a:rPr lang="en-US" sz="2800" dirty="0" smtClean="0">
                <a:sym typeface="Wingdings" panose="05000000000000000000" pitchFamily="2" charset="2"/>
              </a:rPr>
              <a:t>dg POS </a:t>
            </a:r>
            <a:r>
              <a:rPr lang="en-US" sz="2800" dirty="0" err="1" smtClean="0">
                <a:sym typeface="Wingdings" panose="05000000000000000000" pitchFamily="2" charset="2"/>
              </a:rPr>
              <a:t>atau</a:t>
            </a:r>
            <a:r>
              <a:rPr lang="en-US" sz="2800" dirty="0" smtClean="0">
                <a:sym typeface="Wingdings" panose="05000000000000000000" pitchFamily="2" charset="2"/>
              </a:rPr>
              <a:t> SOP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ym typeface="Wingdings" panose="05000000000000000000" pitchFamily="2" charset="2"/>
              </a:rPr>
              <a:t>Menyederhanakan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Persamaan</a:t>
            </a:r>
            <a:r>
              <a:rPr lang="en-US" sz="2800" dirty="0" smtClean="0">
                <a:sym typeface="Wingdings" panose="05000000000000000000" pitchFamily="2" charset="2"/>
              </a:rPr>
              <a:t> Boolean </a:t>
            </a:r>
            <a:r>
              <a:rPr lang="en-US" sz="2800" dirty="0" err="1" smtClean="0">
                <a:sym typeface="Wingdings" panose="05000000000000000000" pitchFamily="2" charset="2"/>
              </a:rPr>
              <a:t>sesuai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hukum-hukum</a:t>
            </a:r>
            <a:r>
              <a:rPr lang="en-US" sz="2800" dirty="0" smtClean="0">
                <a:sym typeface="Wingdings" panose="05000000000000000000" pitchFamily="2" charset="2"/>
              </a:rPr>
              <a:t> Boolean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ym typeface="Wingdings" panose="05000000000000000000" pitchFamily="2" charset="2"/>
              </a:rPr>
              <a:t>Menggambar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Gerbang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Logika</a:t>
            </a:r>
            <a:endParaRPr lang="en-US" sz="2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ym typeface="Wingdings" panose="05000000000000000000" pitchFamily="2" charset="2"/>
              </a:rPr>
              <a:t>Mendesain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jalur</a:t>
            </a:r>
            <a:r>
              <a:rPr lang="en-US" sz="2800" dirty="0" smtClean="0">
                <a:sym typeface="Wingdings" panose="05000000000000000000" pitchFamily="2" charset="2"/>
              </a:rPr>
              <a:t> PCB </a:t>
            </a:r>
            <a:r>
              <a:rPr lang="en-US" sz="2800" dirty="0" err="1" smtClean="0">
                <a:sym typeface="Wingdings" panose="05000000000000000000" pitchFamily="2" charset="2"/>
              </a:rPr>
              <a:t>untk</a:t>
            </a:r>
            <a:r>
              <a:rPr lang="en-US" sz="2800" dirty="0" smtClean="0">
                <a:sym typeface="Wingdings" panose="05000000000000000000" pitchFamily="2" charset="2"/>
              </a:rPr>
              <a:t> Motherboard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ym typeface="Wingdings" panose="05000000000000000000" pitchFamily="2" charset="2"/>
              </a:rPr>
              <a:t>Membuat</a:t>
            </a:r>
            <a:r>
              <a:rPr lang="en-US" sz="2800" dirty="0" smtClean="0">
                <a:sym typeface="Wingdings" panose="05000000000000000000" pitchFamily="2" charset="2"/>
              </a:rPr>
              <a:t> Motherboard Model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ym typeface="Wingdings" panose="05000000000000000000" pitchFamily="2" charset="2"/>
              </a:rPr>
              <a:t>Menguji</a:t>
            </a:r>
            <a:r>
              <a:rPr lang="en-US" sz="2800" dirty="0" smtClean="0">
                <a:sym typeface="Wingdings" panose="05000000000000000000" pitchFamily="2" charset="2"/>
              </a:rPr>
              <a:t> Motherboard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98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970" y="915330"/>
            <a:ext cx="9905999" cy="5822354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3100" dirty="0" err="1">
                <a:latin typeface="Bebas Neue" panose="020B0606020202050201" pitchFamily="34" charset="0"/>
              </a:rPr>
              <a:t>Metode</a:t>
            </a:r>
            <a:r>
              <a:rPr lang="en-US" sz="3100" dirty="0">
                <a:latin typeface="Bebas Neue" panose="020B0606020202050201" pitchFamily="34" charset="0"/>
              </a:rPr>
              <a:t>: </a:t>
            </a:r>
            <a:r>
              <a:rPr lang="en-US" sz="3100" dirty="0" smtClean="0">
                <a:latin typeface="Bebas Neue" panose="020B0606020202050201" pitchFamily="34" charset="0"/>
              </a:rPr>
              <a:t>	Student </a:t>
            </a:r>
            <a:r>
              <a:rPr lang="en-US" sz="3100" dirty="0">
                <a:latin typeface="Bebas Neue" panose="020B0606020202050201" pitchFamily="34" charset="0"/>
              </a:rPr>
              <a:t>Centered Learning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3100" dirty="0">
                <a:latin typeface="Bebas Neue" panose="020B0606020202050201" pitchFamily="34" charset="0"/>
              </a:rPr>
              <a:t>Model: </a:t>
            </a:r>
            <a:r>
              <a:rPr lang="en-US" sz="3100" dirty="0" smtClean="0">
                <a:latin typeface="Bebas Neue" panose="020B0606020202050201" pitchFamily="34" charset="0"/>
              </a:rPr>
              <a:t>		Speech (20%), Student </a:t>
            </a:r>
            <a:r>
              <a:rPr lang="en-US" sz="3100" dirty="0">
                <a:latin typeface="Bebas Neue" panose="020B0606020202050201" pitchFamily="34" charset="0"/>
              </a:rPr>
              <a:t>Research </a:t>
            </a:r>
            <a:r>
              <a:rPr lang="en-US" sz="3100" dirty="0" smtClean="0">
                <a:latin typeface="Bebas Neue" panose="020B0606020202050201" pitchFamily="34" charset="0"/>
              </a:rPr>
              <a:t>(80</a:t>
            </a:r>
            <a:r>
              <a:rPr lang="en-US" sz="3100" dirty="0">
                <a:latin typeface="Bebas Neue" panose="020B0606020202050201" pitchFamily="34" charset="0"/>
              </a:rPr>
              <a:t>%)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>
                <a:latin typeface="Bebas Neue" panose="020B0606020202050201" pitchFamily="34" charset="0"/>
              </a:rPr>
              <a:t> 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>
                <a:latin typeface="Bebas Neue" panose="020B0606020202050201" pitchFamily="34" charset="0"/>
              </a:rPr>
              <a:t>Student Centered Learning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menjadi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pengarah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topik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fasilitator</a:t>
            </a:r>
            <a:endParaRPr lang="en-US" dirty="0" smtClean="0">
              <a:latin typeface="Bebas Neue" panose="020B0606020202050201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en-US" dirty="0" smtClean="0">
              <a:latin typeface="Bebas Neue" panose="020B0606020202050201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Bebas Neue" panose="020B0606020202050201" pitchFamily="34" charset="0"/>
              </a:rPr>
              <a:t>Mahasiswa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sepenuhnya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aktif</a:t>
            </a:r>
            <a:r>
              <a:rPr lang="en-US" dirty="0" smtClean="0">
                <a:latin typeface="Bebas Neue" panose="020B0606020202050201" pitchFamily="34" charset="0"/>
              </a:rPr>
              <a:t>:</a:t>
            </a:r>
          </a:p>
          <a:p>
            <a:pPr marL="906462" lvl="1">
              <a:buClr>
                <a:srgbClr val="FF0000"/>
              </a:buClr>
              <a:buSzPct val="100000"/>
            </a:pPr>
            <a:r>
              <a:rPr lang="en-US" dirty="0" err="1">
                <a:latin typeface="Bebas Neue" panose="020B0606020202050201" pitchFamily="34" charset="0"/>
              </a:rPr>
              <a:t>I</a:t>
            </a:r>
            <a:r>
              <a:rPr lang="en-US" dirty="0" err="1" smtClean="0">
                <a:latin typeface="Bebas Neue" panose="020B0606020202050201" pitchFamily="34" charset="0"/>
              </a:rPr>
              <a:t>kut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menentukan</a:t>
            </a:r>
            <a:r>
              <a:rPr lang="en-US" dirty="0" smtClean="0">
                <a:latin typeface="Bebas Neue" panose="020B0606020202050201" pitchFamily="34" charset="0"/>
              </a:rPr>
              <a:t> format </a:t>
            </a:r>
            <a:r>
              <a:rPr lang="en-US" dirty="0" err="1" smtClean="0">
                <a:latin typeface="Bebas Neue" panose="020B0606020202050201" pitchFamily="34" charset="0"/>
              </a:rPr>
              <a:t>pembelajaran</a:t>
            </a:r>
            <a:endParaRPr lang="en-US" dirty="0" smtClean="0">
              <a:latin typeface="Bebas Neue" panose="020B0606020202050201" pitchFamily="34" charset="0"/>
            </a:endParaRPr>
          </a:p>
          <a:p>
            <a:pPr marL="906462" lvl="1">
              <a:buClr>
                <a:srgbClr val="FF0000"/>
              </a:buClr>
              <a:buSzPct val="100000"/>
            </a:pPr>
            <a:r>
              <a:rPr lang="en-US" dirty="0" err="1">
                <a:latin typeface="Bebas Neue" panose="020B0606020202050201" pitchFamily="34" charset="0"/>
              </a:rPr>
              <a:t>I</a:t>
            </a:r>
            <a:r>
              <a:rPr lang="en-US" dirty="0" err="1" smtClean="0">
                <a:latin typeface="Bebas Neue" panose="020B0606020202050201" pitchFamily="34" charset="0"/>
              </a:rPr>
              <a:t>kut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menentukan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kontrak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kuliah</a:t>
            </a:r>
            <a:endParaRPr lang="en-US" dirty="0" smtClean="0">
              <a:latin typeface="Bebas Neue" panose="020B0606020202050201" pitchFamily="34" charset="0"/>
            </a:endParaRPr>
          </a:p>
          <a:p>
            <a:pPr marL="906462" lvl="1"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Mengeksplorasi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informasi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terkait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topik</a:t>
            </a:r>
            <a:endParaRPr lang="en-US" dirty="0" smtClean="0">
              <a:latin typeface="Bebas Neue" panose="020B0606020202050201" pitchFamily="34" charset="0"/>
            </a:endParaRPr>
          </a:p>
          <a:p>
            <a:pPr marL="906462" lvl="1"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Membuat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atau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bahan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presentasi</a:t>
            </a:r>
            <a:endParaRPr lang="en-US" dirty="0" smtClean="0">
              <a:latin typeface="Bebas Neue" panose="020B0606020202050201" pitchFamily="34" charset="0"/>
            </a:endParaRPr>
          </a:p>
          <a:p>
            <a:pPr marL="906462" lvl="1"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Melakukan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presentasi</a:t>
            </a:r>
            <a:endParaRPr lang="en-US" dirty="0" smtClean="0">
              <a:latin typeface="Bebas Neue" panose="020B0606020202050201" pitchFamily="34" charset="0"/>
            </a:endParaRPr>
          </a:p>
          <a:p>
            <a:pPr marL="906462" lvl="1"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Ikut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menilai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sesama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rekan</a:t>
            </a:r>
            <a:endParaRPr lang="en-US" dirty="0" smtClean="0">
              <a:latin typeface="Bebas Neue" panose="020B0606020202050201" pitchFamily="34" charset="0"/>
            </a:endParaRPr>
          </a:p>
          <a:p>
            <a:pPr marL="906462" lvl="1">
              <a:buClr>
                <a:srgbClr val="FF0000"/>
              </a:buClr>
              <a:buSzPct val="100000"/>
            </a:pPr>
            <a:endParaRPr lang="en-US" dirty="0">
              <a:latin typeface="Bebas Neue" panose="020B0606020202050201" pitchFamily="34" charset="0"/>
            </a:endParaRPr>
          </a:p>
          <a:p>
            <a:pPr marL="465138" lvl="1" indent="-465138"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200" dirty="0" err="1">
                <a:latin typeface="Bebas Neue" panose="020B0606020202050201" pitchFamily="34" charset="0"/>
              </a:rPr>
              <a:t>Mahasiswa</a:t>
            </a:r>
            <a:r>
              <a:rPr lang="en-US" sz="3200" dirty="0">
                <a:latin typeface="Bebas Neue" panose="020B0606020202050201" pitchFamily="34" charset="0"/>
              </a:rPr>
              <a:t> </a:t>
            </a:r>
            <a:r>
              <a:rPr lang="en-US" sz="3200" dirty="0" err="1">
                <a:latin typeface="Bebas Neue" panose="020B0606020202050201" pitchFamily="34" charset="0"/>
              </a:rPr>
              <a:t>mengingatkan</a:t>
            </a:r>
            <a:r>
              <a:rPr lang="en-US" sz="3200" dirty="0">
                <a:latin typeface="Bebas Neue" panose="020B0606020202050201" pitchFamily="34" charset="0"/>
              </a:rPr>
              <a:t> </a:t>
            </a:r>
            <a:r>
              <a:rPr lang="en-US" sz="3200" dirty="0" err="1">
                <a:latin typeface="Bebas Neue" panose="020B0606020202050201" pitchFamily="34" charset="0"/>
              </a:rPr>
              <a:t>dosen</a:t>
            </a:r>
            <a:r>
              <a:rPr lang="en-US" sz="3200" dirty="0">
                <a:latin typeface="Bebas Neue" panose="020B0606020202050201" pitchFamily="34" charset="0"/>
              </a:rPr>
              <a:t> </a:t>
            </a:r>
            <a:r>
              <a:rPr lang="en-US" sz="3200" dirty="0" err="1" smtClean="0">
                <a:latin typeface="Bebas Neue" panose="020B0606020202050201" pitchFamily="34" charset="0"/>
              </a:rPr>
              <a:t>ttg</a:t>
            </a:r>
            <a:r>
              <a:rPr lang="en-US" sz="3200" dirty="0" smtClean="0">
                <a:latin typeface="Bebas Neue" panose="020B0606020202050201" pitchFamily="34" charset="0"/>
              </a:rPr>
              <a:t> </a:t>
            </a:r>
            <a:r>
              <a:rPr lang="en-US" sz="3200" dirty="0" err="1" smtClean="0">
                <a:latin typeface="Bebas Neue" panose="020B0606020202050201" pitchFamily="34" charset="0"/>
              </a:rPr>
              <a:t>hak</a:t>
            </a:r>
            <a:r>
              <a:rPr lang="en-US" sz="3200" dirty="0" smtClean="0">
                <a:latin typeface="Bebas Neue" panose="020B0606020202050201" pitchFamily="34" charset="0"/>
              </a:rPr>
              <a:t> </a:t>
            </a:r>
            <a:r>
              <a:rPr lang="en-US" sz="3200" dirty="0" err="1" smtClean="0">
                <a:latin typeface="Bebas Neue" panose="020B0606020202050201" pitchFamily="34" charset="0"/>
              </a:rPr>
              <a:t>mhs</a:t>
            </a:r>
            <a:r>
              <a:rPr lang="en-US" sz="3200" dirty="0" smtClean="0">
                <a:latin typeface="Bebas Neue" panose="020B0606020202050201" pitchFamily="34" charset="0"/>
              </a:rPr>
              <a:t>:</a:t>
            </a:r>
            <a:endParaRPr lang="en-US" sz="3200" dirty="0">
              <a:latin typeface="Bebas Neue" panose="020B0606020202050201" pitchFamily="34" charset="0"/>
            </a:endParaRPr>
          </a:p>
          <a:p>
            <a:pPr marL="906462" lvl="1"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memberikan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materi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kuliah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kpd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mhs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dlm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btk</a:t>
            </a:r>
            <a:r>
              <a:rPr lang="en-US" dirty="0" smtClean="0">
                <a:latin typeface="Bebas Neue" panose="020B0606020202050201" pitchFamily="34" charset="0"/>
              </a:rPr>
              <a:t> softcopy.</a:t>
            </a:r>
          </a:p>
          <a:p>
            <a:pPr marL="906462" lvl="1"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mengisi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daftar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hadir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pada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sisforun</a:t>
            </a:r>
            <a:r>
              <a:rPr lang="en-US" dirty="0" smtClean="0">
                <a:latin typeface="Bebas Neue" panose="020B0606020202050201" pitchFamily="34" charset="0"/>
              </a:rPr>
              <a:t>.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79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7506" y="1691420"/>
            <a:ext cx="10805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Sesi</a:t>
            </a:r>
            <a:r>
              <a:rPr lang="en-US" sz="4400" dirty="0" smtClean="0"/>
              <a:t> ke-4: </a:t>
            </a:r>
          </a:p>
          <a:p>
            <a:r>
              <a:rPr lang="en-US" sz="4400" dirty="0" err="1" smtClean="0">
                <a:latin typeface="Bebas Neue" panose="020B0606020202050201" pitchFamily="34" charset="0"/>
              </a:rPr>
              <a:t>Konversi</a:t>
            </a:r>
            <a:r>
              <a:rPr lang="en-US" sz="4400" dirty="0" smtClean="0">
                <a:latin typeface="Bebas Neue" panose="020B0606020202050201" pitchFamily="34" charset="0"/>
              </a:rPr>
              <a:t> </a:t>
            </a:r>
            <a:r>
              <a:rPr lang="en-US" sz="4400" dirty="0" err="1">
                <a:latin typeface="Bebas Neue" panose="020B0606020202050201" pitchFamily="34" charset="0"/>
              </a:rPr>
              <a:t>tabel</a:t>
            </a:r>
            <a:r>
              <a:rPr lang="en-US" sz="4400" dirty="0">
                <a:latin typeface="Bebas Neue" panose="020B0606020202050201" pitchFamily="34" charset="0"/>
              </a:rPr>
              <a:t> </a:t>
            </a:r>
            <a:r>
              <a:rPr lang="en-US" sz="4400" dirty="0" err="1">
                <a:latin typeface="Bebas Neue" panose="020B0606020202050201" pitchFamily="34" charset="0"/>
              </a:rPr>
              <a:t>kebenaran</a:t>
            </a:r>
            <a:r>
              <a:rPr lang="en-US" sz="4400" dirty="0">
                <a:latin typeface="Bebas Neue" panose="020B0606020202050201" pitchFamily="34" charset="0"/>
              </a:rPr>
              <a:t> </a:t>
            </a:r>
            <a:r>
              <a:rPr lang="en-US" sz="4400" dirty="0" err="1">
                <a:latin typeface="Bebas Neue" panose="020B0606020202050201" pitchFamily="34" charset="0"/>
              </a:rPr>
              <a:t>ke</a:t>
            </a:r>
            <a:r>
              <a:rPr lang="en-US" sz="4400" dirty="0">
                <a:latin typeface="Bebas Neue" panose="020B0606020202050201" pitchFamily="34" charset="0"/>
              </a:rPr>
              <a:t> </a:t>
            </a:r>
            <a:r>
              <a:rPr lang="en-US" sz="4400" dirty="0" err="1">
                <a:latin typeface="Bebas Neue" panose="020B0606020202050201" pitchFamily="34" charset="0"/>
              </a:rPr>
              <a:t>dalam</a:t>
            </a:r>
            <a:r>
              <a:rPr lang="en-US" sz="4400" dirty="0">
                <a:latin typeface="Bebas Neue" panose="020B0606020202050201" pitchFamily="34" charset="0"/>
              </a:rPr>
              <a:t> </a:t>
            </a:r>
            <a:r>
              <a:rPr lang="en-US" sz="4400" dirty="0" err="1" smtClean="0">
                <a:latin typeface="Bebas Neue" panose="020B0606020202050201" pitchFamily="34" charset="0"/>
              </a:rPr>
              <a:t>persamaan</a:t>
            </a:r>
            <a:r>
              <a:rPr lang="en-US" sz="4400" dirty="0" smtClean="0">
                <a:latin typeface="Bebas Neue" panose="020B0606020202050201" pitchFamily="34" charset="0"/>
              </a:rPr>
              <a:t> </a:t>
            </a:r>
            <a:r>
              <a:rPr lang="en-US" sz="4400" dirty="0">
                <a:latin typeface="Bebas Neue" panose="020B0606020202050201" pitchFamily="34" charset="0"/>
              </a:rPr>
              <a:t>Boolean </a:t>
            </a:r>
            <a:r>
              <a:rPr lang="en-US" sz="4400" dirty="0" err="1">
                <a:latin typeface="Bebas Neue" panose="020B0606020202050201" pitchFamily="34" charset="0"/>
              </a:rPr>
              <a:t>serta</a:t>
            </a:r>
            <a:r>
              <a:rPr lang="en-US" sz="4400" dirty="0">
                <a:latin typeface="Bebas Neue" panose="020B0606020202050201" pitchFamily="34" charset="0"/>
              </a:rPr>
              <a:t> </a:t>
            </a:r>
            <a:r>
              <a:rPr lang="en-US" sz="4400" dirty="0" err="1">
                <a:latin typeface="Bebas Neue" panose="020B0606020202050201" pitchFamily="34" charset="0"/>
              </a:rPr>
              <a:t>penerapannya</a:t>
            </a:r>
            <a:r>
              <a:rPr lang="en-US" sz="4400" dirty="0">
                <a:latin typeface="Bebas Neue" panose="020B0606020202050201" pitchFamily="34" charset="0"/>
              </a:rPr>
              <a:t> </a:t>
            </a:r>
            <a:r>
              <a:rPr lang="en-US" sz="4400" dirty="0" err="1">
                <a:latin typeface="Bebas Neue" panose="020B0606020202050201" pitchFamily="34" charset="0"/>
              </a:rPr>
              <a:t>pada</a:t>
            </a:r>
            <a:r>
              <a:rPr lang="en-US" sz="4400" dirty="0">
                <a:latin typeface="Bebas Neue" panose="020B0606020202050201" pitchFamily="34" charset="0"/>
              </a:rPr>
              <a:t> </a:t>
            </a:r>
            <a:r>
              <a:rPr lang="en-US" sz="4400" dirty="0" err="1">
                <a:latin typeface="Bebas Neue" panose="020B0606020202050201" pitchFamily="34" charset="0"/>
              </a:rPr>
              <a:t>gerbang</a:t>
            </a:r>
            <a:r>
              <a:rPr lang="en-US" sz="4400" dirty="0">
                <a:latin typeface="Bebas Neue" panose="020B0606020202050201" pitchFamily="34" charset="0"/>
              </a:rPr>
              <a:t> </a:t>
            </a:r>
            <a:r>
              <a:rPr lang="en-US" sz="4400" dirty="0" err="1">
                <a:latin typeface="Bebas Neue" panose="020B0606020202050201" pitchFamily="34" charset="0"/>
              </a:rPr>
              <a:t>logika</a:t>
            </a:r>
            <a:r>
              <a:rPr lang="en-US" sz="4400" dirty="0">
                <a:latin typeface="Bebas Neue" panose="020B0606020202050201" pitchFamily="34" charset="0"/>
              </a:rPr>
              <a:t>.</a:t>
            </a:r>
            <a:endParaRPr lang="en-US" sz="4400" dirty="0" smtClean="0"/>
          </a:p>
          <a:p>
            <a:endParaRPr lang="en-US" sz="4400" dirty="0"/>
          </a:p>
          <a:p>
            <a:r>
              <a:rPr lang="en-US" sz="4400" dirty="0" err="1" smtClean="0"/>
              <a:t>Penerapan</a:t>
            </a:r>
            <a:r>
              <a:rPr lang="en-US" sz="4400" dirty="0" smtClean="0"/>
              <a:t> </a:t>
            </a:r>
            <a:r>
              <a:rPr lang="en-US" sz="4400" dirty="0" err="1" smtClean="0"/>
              <a:t>Fungsi</a:t>
            </a:r>
            <a:r>
              <a:rPr lang="en-US" sz="4400" dirty="0" smtClean="0"/>
              <a:t> Boolean </a:t>
            </a:r>
            <a:r>
              <a:rPr lang="en-US" sz="4400" dirty="0" err="1" smtClean="0"/>
              <a:t>pada</a:t>
            </a:r>
            <a:r>
              <a:rPr lang="en-US" sz="4400" dirty="0" smtClean="0"/>
              <a:t> 7 Segment Display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94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662" y="234462"/>
            <a:ext cx="1125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Tahap</a:t>
            </a:r>
            <a:r>
              <a:rPr lang="en-US" sz="3200" dirty="0" smtClean="0"/>
              <a:t> </a:t>
            </a:r>
            <a:r>
              <a:rPr lang="en-US" sz="3200" dirty="0" err="1" smtClean="0"/>
              <a:t>Konversi</a:t>
            </a:r>
            <a:r>
              <a:rPr lang="en-US" sz="3200" dirty="0" smtClean="0"/>
              <a:t> </a:t>
            </a:r>
            <a:r>
              <a:rPr lang="en-US" sz="3200" dirty="0" err="1" smtClean="0"/>
              <a:t>Tabel</a:t>
            </a:r>
            <a:r>
              <a:rPr lang="en-US" sz="3200" dirty="0" smtClean="0"/>
              <a:t> </a:t>
            </a:r>
            <a:r>
              <a:rPr lang="en-US" sz="3200" dirty="0" err="1" smtClean="0"/>
              <a:t>Kebenaran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Boolean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344725"/>
              </p:ext>
            </p:extLst>
          </p:nvPr>
        </p:nvGraphicFramePr>
        <p:xfrm>
          <a:off x="761998" y="1563727"/>
          <a:ext cx="35989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663"/>
                <a:gridCol w="1199663"/>
                <a:gridCol w="1199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7170" y="4067908"/>
            <a:ext cx="1028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A’.B’ + A.B 		</a:t>
            </a:r>
            <a:r>
              <a:rPr lang="en-US" dirty="0" err="1" smtClean="0"/>
              <a:t>Butuh</a:t>
            </a:r>
            <a:r>
              <a:rPr lang="en-US" dirty="0" smtClean="0"/>
              <a:t> 2 NOT, 2 AND, 1 OR	 (total 5 </a:t>
            </a:r>
            <a:r>
              <a:rPr lang="en-US" dirty="0" err="1" smtClean="0"/>
              <a:t>gerbang</a:t>
            </a:r>
            <a:r>
              <a:rPr lang="en-US" dirty="0" smtClean="0"/>
              <a:t>)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662" y="234462"/>
            <a:ext cx="1125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Tahap</a:t>
            </a:r>
            <a:r>
              <a:rPr lang="en-US" sz="3200" dirty="0" smtClean="0"/>
              <a:t> </a:t>
            </a:r>
            <a:r>
              <a:rPr lang="en-US" sz="3200" dirty="0" err="1" smtClean="0"/>
              <a:t>Konversi</a:t>
            </a:r>
            <a:r>
              <a:rPr lang="en-US" sz="3200" dirty="0" smtClean="0"/>
              <a:t> </a:t>
            </a:r>
            <a:r>
              <a:rPr lang="en-US" sz="3200" dirty="0" err="1" smtClean="0"/>
              <a:t>Tabel</a:t>
            </a:r>
            <a:r>
              <a:rPr lang="en-US" sz="3200" dirty="0" smtClean="0"/>
              <a:t> </a:t>
            </a:r>
            <a:r>
              <a:rPr lang="en-US" sz="3200" dirty="0" err="1" smtClean="0"/>
              <a:t>Kebenaran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Boolean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852385"/>
              </p:ext>
            </p:extLst>
          </p:nvPr>
        </p:nvGraphicFramePr>
        <p:xfrm>
          <a:off x="761998" y="1563727"/>
          <a:ext cx="35989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663"/>
                <a:gridCol w="1199663"/>
                <a:gridCol w="1199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1661" y="3810000"/>
            <a:ext cx="1057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A’.B’ + A’.B + A.B’	</a:t>
            </a:r>
            <a:r>
              <a:rPr lang="en-US" dirty="0" err="1" smtClean="0"/>
              <a:t>Butuh</a:t>
            </a:r>
            <a:r>
              <a:rPr lang="en-US" dirty="0" smtClean="0"/>
              <a:t> 4 NOT, 3 AND, 2 OR (Total 9 </a:t>
            </a:r>
            <a:r>
              <a:rPr lang="en-US" dirty="0" err="1" smtClean="0"/>
              <a:t>Gerbang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0016" y="366390"/>
            <a:ext cx="11063738" cy="65971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Hari</a:t>
            </a:r>
            <a:r>
              <a:rPr lang="en-US" b="0" dirty="0" smtClean="0">
                <a:latin typeface="Bebas Neue" panose="020B0606020202050201" pitchFamily="34" charset="0"/>
              </a:rPr>
              <a:t> / </a:t>
            </a:r>
            <a:r>
              <a:rPr lang="en-US" b="0" dirty="0" err="1" smtClean="0">
                <a:latin typeface="Bebas Neue" panose="020B0606020202050201" pitchFamily="34" charset="0"/>
              </a:rPr>
              <a:t>Tanggal</a:t>
            </a:r>
            <a:r>
              <a:rPr lang="en-US" b="0" dirty="0" smtClean="0">
                <a:latin typeface="Bebas Neue" panose="020B0606020202050201" pitchFamily="34" charset="0"/>
              </a:rPr>
              <a:t>:	</a:t>
            </a:r>
            <a:r>
              <a:rPr lang="en-US" b="0" dirty="0" err="1" smtClean="0">
                <a:latin typeface="Bebas Neue" panose="020B0606020202050201" pitchFamily="34" charset="0"/>
              </a:rPr>
              <a:t>Rabu</a:t>
            </a:r>
            <a:r>
              <a:rPr lang="en-US" b="0" dirty="0" smtClean="0">
                <a:latin typeface="Bebas Neue" panose="020B0606020202050201" pitchFamily="34" charset="0"/>
              </a:rPr>
              <a:t> 4/3/15						</a:t>
            </a:r>
            <a:r>
              <a:rPr lang="en-US" b="0" dirty="0" err="1" smtClean="0">
                <a:latin typeface="Bebas Neue" panose="020B0606020202050201" pitchFamily="34" charset="0"/>
              </a:rPr>
              <a:t>Sesi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</a:t>
            </a:r>
            <a:r>
              <a:rPr lang="en-US" b="0" dirty="0" smtClean="0">
                <a:latin typeface="Bebas Neue" panose="020B0606020202050201" pitchFamily="34" charset="0"/>
              </a:rPr>
              <a:t>:	 5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smtClean="0">
                <a:latin typeface="Bebas Neue" panose="020B0606020202050201" pitchFamily="34" charset="0"/>
              </a:rPr>
              <a:t>Topik:</a:t>
            </a:r>
            <a:r>
              <a:rPr lang="en-US" b="0" dirty="0">
                <a:latin typeface="Bebas Neue" panose="020B0606020202050201" pitchFamily="34" charset="0"/>
              </a:rPr>
              <a:t>	</a:t>
            </a:r>
            <a:r>
              <a:rPr lang="en-US" b="0" dirty="0" smtClean="0">
                <a:latin typeface="Bebas Neue" panose="020B0606020202050201" pitchFamily="34" charset="0"/>
              </a:rPr>
              <a:t>	</a:t>
            </a:r>
            <a:r>
              <a:rPr lang="en-US" b="0" dirty="0" err="1" smtClean="0">
                <a:latin typeface="Bebas Neue" panose="020B0606020202050201" pitchFamily="34" charset="0"/>
              </a:rPr>
              <a:t>Konversi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Tabel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Kebenaran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dalam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Persamaan</a:t>
            </a:r>
            <a:r>
              <a:rPr lang="en-US" b="0" dirty="0" smtClean="0">
                <a:latin typeface="Bebas Neue" panose="020B0606020202050201" pitchFamily="34" charset="0"/>
              </a:rPr>
              <a:t> Boolean dg </a:t>
            </a:r>
            <a:r>
              <a:rPr lang="en-US" b="0" dirty="0" err="1" smtClean="0">
                <a:latin typeface="Bebas Neue" panose="020B0606020202050201" pitchFamily="34" charset="0"/>
              </a:rPr>
              <a:t>minterm</a:t>
            </a:r>
            <a:r>
              <a:rPr lang="en-US" b="0" dirty="0" smtClean="0">
                <a:latin typeface="Bebas Neue" panose="020B0606020202050201" pitchFamily="34" charset="0"/>
              </a:rPr>
              <a:t>  		</a:t>
            </a:r>
            <a:r>
              <a:rPr lang="en-US" b="0" dirty="0" err="1" smtClean="0">
                <a:latin typeface="Bebas Neue" panose="020B0606020202050201" pitchFamily="34" charset="0"/>
              </a:rPr>
              <a:t>dan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maxterm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Kegiatan</a:t>
            </a:r>
            <a:r>
              <a:rPr lang="en-US" b="0" dirty="0" smtClean="0">
                <a:latin typeface="Bebas Neue" panose="020B0606020202050201" pitchFamily="34" charset="0"/>
              </a:rPr>
              <a:t>:	</a:t>
            </a:r>
            <a:r>
              <a:rPr lang="en-US" b="0" dirty="0" err="1" smtClean="0">
                <a:latin typeface="Bebas Neue" panose="020B0606020202050201" pitchFamily="34" charset="0"/>
              </a:rPr>
              <a:t>Dosen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memberikan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materi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tentang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konversi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tabel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kebenaran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dalam</a:t>
            </a:r>
            <a:r>
              <a:rPr lang="en-US" b="0" dirty="0" smtClean="0">
                <a:latin typeface="Bebas Neue" panose="020B0606020202050201" pitchFamily="34" charset="0"/>
              </a:rPr>
              <a:t>  		</a:t>
            </a:r>
            <a:r>
              <a:rPr lang="en-US" b="0" dirty="0" err="1" smtClean="0">
                <a:latin typeface="Bebas Neue" panose="020B0606020202050201" pitchFamily="34" charset="0"/>
              </a:rPr>
              <a:t>persamaan</a:t>
            </a:r>
            <a:r>
              <a:rPr lang="en-US" b="0" dirty="0" smtClean="0">
                <a:latin typeface="Bebas Neue" panose="020B0606020202050201" pitchFamily="34" charset="0"/>
              </a:rPr>
              <a:t> Boolean </a:t>
            </a:r>
            <a:r>
              <a:rPr lang="en-US" b="0" dirty="0" err="1" smtClean="0">
                <a:latin typeface="Bebas Neue" panose="020B0606020202050201" pitchFamily="34" charset="0"/>
              </a:rPr>
              <a:t>dengan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Minterm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Maxterm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>
                <a:latin typeface="Bebas Neue" panose="020B0606020202050201" pitchFamily="34" charset="0"/>
              </a:rPr>
              <a:t>	</a:t>
            </a:r>
            <a:r>
              <a:rPr lang="en-US" b="0" dirty="0" smtClean="0">
                <a:latin typeface="Bebas Neue" panose="020B0606020202050201" pitchFamily="34" charset="0"/>
              </a:rPr>
              <a:t>	</a:t>
            </a:r>
            <a:r>
              <a:rPr lang="en-US" b="0" dirty="0" err="1" smtClean="0">
                <a:latin typeface="Bebas Neue" panose="020B0606020202050201" pitchFamily="34" charset="0"/>
              </a:rPr>
              <a:t>Mhs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secara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aktif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kreatif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menyelesaikan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soal</a:t>
            </a:r>
            <a:r>
              <a:rPr lang="en-US" b="0" dirty="0" smtClean="0">
                <a:latin typeface="Bebas Neue" panose="020B0606020202050201" pitchFamily="34" charset="0"/>
              </a:rPr>
              <a:t> yang </a:t>
            </a:r>
            <a:r>
              <a:rPr lang="en-US" b="0" dirty="0" err="1" smtClean="0">
                <a:latin typeface="Bebas Neue" panose="020B0606020202050201" pitchFamily="34" charset="0"/>
              </a:rPr>
              <a:t>diberikan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oleh</a:t>
            </a:r>
            <a:r>
              <a:rPr lang="en-US" b="0" dirty="0" smtClean="0">
                <a:latin typeface="Bebas Neue" panose="020B0606020202050201" pitchFamily="34" charset="0"/>
              </a:rPr>
              <a:t>  		</a:t>
            </a:r>
            <a:r>
              <a:rPr lang="en-US" b="0" dirty="0" err="1" smtClean="0">
                <a:latin typeface="Bebas Neue" panose="020B0606020202050201" pitchFamily="34" charset="0"/>
              </a:rPr>
              <a:t>dosen</a:t>
            </a:r>
            <a:r>
              <a:rPr lang="en-US" b="0" dirty="0" smtClean="0">
                <a:latin typeface="Bebas Neue" panose="020B0606020202050201" pitchFamily="34" charset="0"/>
              </a:rPr>
              <a:t>.</a:t>
            </a:r>
            <a:endParaRPr lang="en-US" b="0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Penilaian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dilakukan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bersama-sama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secara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obyektif</a:t>
            </a:r>
            <a:r>
              <a:rPr lang="en-US" b="0" dirty="0" smtClean="0">
                <a:latin typeface="Bebas Neue" panose="020B0606020202050201" pitchFamily="34" charset="0"/>
              </a:rPr>
              <a:t> dg </a:t>
            </a:r>
            <a:r>
              <a:rPr lang="en-US" b="0" dirty="0" err="1" smtClean="0">
                <a:latin typeface="Bebas Neue" panose="020B0606020202050201" pitchFamily="34" charset="0"/>
              </a:rPr>
              <a:t>acuan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a.l</a:t>
            </a:r>
            <a:r>
              <a:rPr lang="en-US" b="0" dirty="0" smtClean="0">
                <a:latin typeface="Bebas Neue" panose="020B0606020202050201" pitchFamily="34" charset="0"/>
              </a:rPr>
              <a:t>.: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Kebenaran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hasil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kerja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Ketepatan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waktu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penyelesaian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Mampu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melakukan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presentasi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pada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waktu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yg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tersedia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662" y="234462"/>
            <a:ext cx="11250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Konversi</a:t>
            </a:r>
            <a:r>
              <a:rPr lang="en-US" sz="3200" dirty="0" smtClean="0"/>
              <a:t> </a:t>
            </a:r>
            <a:r>
              <a:rPr lang="en-US" sz="3200" dirty="0" err="1" smtClean="0"/>
              <a:t>Tabel</a:t>
            </a:r>
            <a:r>
              <a:rPr lang="en-US" sz="3200" dirty="0" smtClean="0"/>
              <a:t> </a:t>
            </a:r>
            <a:r>
              <a:rPr lang="en-US" sz="3200" dirty="0" err="1" smtClean="0"/>
              <a:t>Kebenaran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Boolean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Metode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91662" y="1805354"/>
            <a:ext cx="109962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Minterm</a:t>
            </a:r>
            <a:r>
              <a:rPr lang="en-US" sz="3200" dirty="0" smtClean="0"/>
              <a:t>, Sum of Product (SOP)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Maxterm</a:t>
            </a:r>
            <a:r>
              <a:rPr lang="en-US" sz="3200" dirty="0" smtClean="0"/>
              <a:t>, Product of Sum (POS)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Bentuk</a:t>
            </a:r>
            <a:r>
              <a:rPr lang="en-US" sz="3200" dirty="0" smtClean="0"/>
              <a:t> </a:t>
            </a:r>
            <a:r>
              <a:rPr lang="en-US" sz="3200" dirty="0" err="1" smtClean="0"/>
              <a:t>Kanonik</a:t>
            </a:r>
            <a:r>
              <a:rPr lang="en-US" sz="3200" dirty="0" smtClean="0"/>
              <a:t> (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SOP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POS yang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/>
              <a:t>fungsi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sama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1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1998" y="1563727"/>
          <a:ext cx="35989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663"/>
                <a:gridCol w="1199663"/>
                <a:gridCol w="1199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7170" y="4067908"/>
            <a:ext cx="10996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A’.B’ + A.B 		Cara </a:t>
            </a:r>
            <a:r>
              <a:rPr lang="en-US" dirty="0" err="1" smtClean="0"/>
              <a:t>minterm</a:t>
            </a:r>
            <a:r>
              <a:rPr lang="en-US" dirty="0" smtClean="0"/>
              <a:t>:	</a:t>
            </a:r>
            <a:r>
              <a:rPr lang="en-US" dirty="0" err="1" smtClean="0"/>
              <a:t>Butuh</a:t>
            </a:r>
            <a:r>
              <a:rPr lang="en-US" dirty="0" smtClean="0"/>
              <a:t> 2 NOT, 2 AND, 1 OR	 (total 5 </a:t>
            </a:r>
            <a:r>
              <a:rPr lang="en-US" dirty="0" err="1" smtClean="0"/>
              <a:t>gerbang</a:t>
            </a:r>
            <a:r>
              <a:rPr lang="en-US" dirty="0" smtClean="0"/>
              <a:t>),		</a:t>
            </a:r>
            <a:r>
              <a:rPr lang="en-US" dirty="0" err="1" smtClean="0"/>
              <a:t>atau</a:t>
            </a:r>
            <a:endParaRPr lang="en-US" dirty="0" smtClean="0"/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F = (A+B’) . (A’+B)		Cara </a:t>
            </a:r>
            <a:r>
              <a:rPr lang="en-US" dirty="0" err="1" smtClean="0"/>
              <a:t>maxterm</a:t>
            </a:r>
            <a:r>
              <a:rPr lang="en-US" dirty="0" smtClean="0"/>
              <a:t>:	</a:t>
            </a:r>
            <a:r>
              <a:rPr lang="en-US" dirty="0" err="1" smtClean="0"/>
              <a:t>Butuh</a:t>
            </a:r>
            <a:r>
              <a:rPr lang="en-US" dirty="0" smtClean="0"/>
              <a:t> 2 NOT, 2 OR, 1 AND	 (total 5 </a:t>
            </a:r>
            <a:r>
              <a:rPr lang="en-US" dirty="0" err="1" smtClean="0"/>
              <a:t>gerbang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Thus, </a:t>
            </a:r>
            <a:r>
              <a:rPr lang="en-US" dirty="0" err="1" smtClean="0"/>
              <a:t>sama-sama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5 </a:t>
            </a:r>
            <a:r>
              <a:rPr lang="en-US" dirty="0" err="1" smtClean="0"/>
              <a:t>gerbang</a:t>
            </a:r>
            <a:r>
              <a:rPr lang="en-US" dirty="0" smtClean="0"/>
              <a:t>,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1662" y="234462"/>
            <a:ext cx="11250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Konversi</a:t>
            </a:r>
            <a:r>
              <a:rPr lang="en-US" sz="3200" dirty="0" smtClean="0"/>
              <a:t> </a:t>
            </a:r>
            <a:r>
              <a:rPr lang="en-US" sz="3200" dirty="0" err="1" smtClean="0"/>
              <a:t>Tabel</a:t>
            </a:r>
            <a:r>
              <a:rPr lang="en-US" sz="3200" dirty="0" smtClean="0"/>
              <a:t> </a:t>
            </a:r>
            <a:r>
              <a:rPr lang="en-US" sz="3200" dirty="0" err="1" smtClean="0"/>
              <a:t>Kebenaran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Boolean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Metode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85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1662" y="1507780"/>
            <a:ext cx="105742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mewah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dihuni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sepasang</a:t>
            </a:r>
            <a:r>
              <a:rPr lang="en-US" sz="2400" dirty="0" smtClean="0"/>
              <a:t> </a:t>
            </a:r>
            <a:r>
              <a:rPr lang="en-US" sz="2400" dirty="0" err="1" smtClean="0"/>
              <a:t>suami</a:t>
            </a:r>
            <a:r>
              <a:rPr lang="en-US" sz="2400" dirty="0" smtClean="0"/>
              <a:t> </a:t>
            </a:r>
            <a:r>
              <a:rPr lang="en-US" sz="2400" dirty="0" err="1" smtClean="0"/>
              <a:t>istri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, </a:t>
            </a:r>
            <a:r>
              <a:rPr lang="en-US" sz="2400" dirty="0" err="1" smtClean="0"/>
              <a:t>menerapkan</a:t>
            </a:r>
            <a:r>
              <a:rPr lang="en-US" sz="2400" dirty="0" smtClean="0"/>
              <a:t> sistem </a:t>
            </a:r>
            <a:r>
              <a:rPr lang="en-US" sz="2400" dirty="0" err="1" smtClean="0"/>
              <a:t>keamanan</a:t>
            </a:r>
            <a:r>
              <a:rPr lang="en-US" sz="2400" dirty="0" smtClean="0"/>
              <a:t> digital 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peti</a:t>
            </a:r>
            <a:r>
              <a:rPr lang="en-US" sz="2400" dirty="0" smtClean="0"/>
              <a:t> </a:t>
            </a:r>
            <a:r>
              <a:rPr lang="en-US" sz="2400" dirty="0" err="1" smtClean="0"/>
              <a:t>brankas</a:t>
            </a:r>
            <a:r>
              <a:rPr lang="en-US" sz="2400" dirty="0" smtClean="0"/>
              <a:t>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 smtClean="0"/>
              <a:t>perhiasan</a:t>
            </a:r>
            <a:r>
              <a:rPr lang="en-US" sz="2400" dirty="0" smtClean="0"/>
              <a:t>.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peti</a:t>
            </a:r>
            <a:r>
              <a:rPr lang="en-US" sz="2400" dirty="0" smtClean="0"/>
              <a:t> </a:t>
            </a:r>
            <a:r>
              <a:rPr lang="en-US" sz="2400" dirty="0" err="1" smtClean="0"/>
              <a:t>brankas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dipasang</a:t>
            </a:r>
            <a:r>
              <a:rPr lang="en-US" sz="2400" dirty="0" smtClean="0"/>
              <a:t> 3 </a:t>
            </a:r>
            <a:r>
              <a:rPr lang="en-US" sz="2400" dirty="0" err="1" smtClean="0"/>
              <a:t>buah</a:t>
            </a:r>
            <a:r>
              <a:rPr lang="en-US" sz="2400" dirty="0" smtClean="0"/>
              <a:t> sensor </a:t>
            </a:r>
            <a:r>
              <a:rPr lang="en-US" sz="2400" dirty="0" err="1" smtClean="0"/>
              <a:t>utk</a:t>
            </a:r>
            <a:r>
              <a:rPr lang="en-US" sz="2400" dirty="0" smtClean="0"/>
              <a:t> Smart Card.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suami</a:t>
            </a:r>
            <a:r>
              <a:rPr lang="en-US" sz="2400" dirty="0" smtClean="0"/>
              <a:t>, </a:t>
            </a:r>
            <a:r>
              <a:rPr lang="en-US" sz="2400" dirty="0" err="1" smtClean="0"/>
              <a:t>istri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smartcard. </a:t>
            </a:r>
            <a:r>
              <a:rPr lang="en-US" sz="2400" dirty="0" err="1" smtClean="0"/>
              <a:t>Pasangan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meminta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, </a:t>
            </a:r>
            <a:r>
              <a:rPr lang="en-US" sz="2400" dirty="0" err="1" smtClean="0"/>
              <a:t>sbg</a:t>
            </a:r>
            <a:r>
              <a:rPr lang="en-US" sz="2400" dirty="0" smtClean="0"/>
              <a:t> 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i="1" dirty="0" smtClean="0"/>
              <a:t>digital system  designer</a:t>
            </a:r>
            <a:r>
              <a:rPr lang="en-US" sz="2400" dirty="0" smtClean="0"/>
              <a:t>, agar </a:t>
            </a:r>
            <a:r>
              <a:rPr lang="en-US" sz="2400" dirty="0" err="1" smtClean="0"/>
              <a:t>mengatur</a:t>
            </a:r>
            <a:r>
              <a:rPr lang="en-US" sz="2400" dirty="0"/>
              <a:t> </a:t>
            </a:r>
            <a:r>
              <a:rPr lang="en-US" sz="2400" dirty="0" smtClean="0"/>
              <a:t>setting </a:t>
            </a:r>
            <a:r>
              <a:rPr lang="en-US" sz="2400" dirty="0" err="1" smtClean="0"/>
              <a:t>brankas</a:t>
            </a:r>
            <a:r>
              <a:rPr lang="en-US" sz="2400" dirty="0" smtClean="0"/>
              <a:t> </a:t>
            </a:r>
            <a:r>
              <a:rPr lang="en-US" sz="2400" dirty="0" err="1" smtClean="0"/>
              <a:t>sbb</a:t>
            </a:r>
            <a:r>
              <a:rPr lang="en-US" sz="2400" dirty="0" smtClean="0"/>
              <a:t>.: </a:t>
            </a:r>
            <a:r>
              <a:rPr lang="en-US" sz="2400" dirty="0" err="1" smtClean="0"/>
              <a:t>Brankas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terbuka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minimal 2 orang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menempelkan</a:t>
            </a:r>
            <a:r>
              <a:rPr lang="en-US" sz="2400" dirty="0" smtClean="0"/>
              <a:t> smart card.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 smtClean="0"/>
              <a:t>Buatlah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Kebenaran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dg setting </a:t>
            </a:r>
            <a:r>
              <a:rPr lang="en-US" sz="2400" dirty="0" err="1" smtClean="0"/>
              <a:t>keamanan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diminta</a:t>
            </a:r>
            <a:r>
              <a:rPr lang="en-US" sz="2400" dirty="0" smtClean="0"/>
              <a:t> customer </a:t>
            </a:r>
            <a:r>
              <a:rPr lang="en-US" sz="2400" dirty="0" err="1" smtClean="0"/>
              <a:t>Anda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Buatlah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Boolean dg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minterm</a:t>
            </a:r>
            <a:r>
              <a:rPr lang="en-US" sz="2400" dirty="0" smtClean="0"/>
              <a:t> (POS) </a:t>
            </a:r>
            <a:r>
              <a:rPr lang="en-US" sz="2200" dirty="0" err="1" smtClean="0"/>
              <a:t>beserta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gerbangnya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Buatlah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Boolean dg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maxterm</a:t>
            </a:r>
            <a:r>
              <a:rPr lang="en-US" sz="2400" dirty="0" smtClean="0"/>
              <a:t> (SOP) </a:t>
            </a:r>
            <a:r>
              <a:rPr lang="en-US" sz="2400" dirty="0" err="1" smtClean="0"/>
              <a:t>beserta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gerbangnya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kesimpulan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ttg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di </a:t>
            </a:r>
            <a:r>
              <a:rPr lang="en-US" sz="2400" dirty="0" err="1" smtClean="0"/>
              <a:t>atas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1662" y="234462"/>
            <a:ext cx="11250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Konversi</a:t>
            </a:r>
            <a:r>
              <a:rPr lang="en-US" sz="3200" dirty="0" smtClean="0"/>
              <a:t> </a:t>
            </a:r>
            <a:r>
              <a:rPr lang="en-US" sz="3200" dirty="0" err="1" smtClean="0"/>
              <a:t>Tabel</a:t>
            </a:r>
            <a:r>
              <a:rPr lang="en-US" sz="3200" dirty="0" smtClean="0"/>
              <a:t> </a:t>
            </a:r>
            <a:r>
              <a:rPr lang="en-US" sz="3200" dirty="0" err="1" smtClean="0"/>
              <a:t>Kebenaran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Boolean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Metode</a:t>
            </a:r>
            <a:r>
              <a:rPr lang="en-US" sz="3200" dirty="0" smtClean="0"/>
              <a:t>.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Desain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08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97017"/>
              </p:ext>
            </p:extLst>
          </p:nvPr>
        </p:nvGraphicFramePr>
        <p:xfrm>
          <a:off x="691658" y="1493389"/>
          <a:ext cx="56662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380"/>
                <a:gridCol w="944380"/>
                <a:gridCol w="944380"/>
                <a:gridCol w="690015"/>
                <a:gridCol w="1100137"/>
                <a:gridCol w="10429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minterm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maxterm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7362" y="248750"/>
            <a:ext cx="1125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Jawaban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529388" y="1893542"/>
            <a:ext cx="551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Metode</a:t>
            </a:r>
            <a:r>
              <a:rPr lang="en-US" sz="2400" dirty="0" smtClean="0"/>
              <a:t> 1: </a:t>
            </a:r>
            <a:r>
              <a:rPr lang="en-US" sz="2400" dirty="0" err="1" smtClean="0"/>
              <a:t>Minterm</a:t>
            </a:r>
            <a:r>
              <a:rPr lang="en-US" sz="2400" dirty="0" smtClean="0"/>
              <a:t> (SOP)</a:t>
            </a:r>
          </a:p>
          <a:p>
            <a:r>
              <a:rPr lang="en-US" sz="2400" dirty="0" smtClean="0"/>
              <a:t>F = (A’BC) + (AB’C) + (ABC’) + (ABC)</a:t>
            </a:r>
          </a:p>
          <a:p>
            <a:r>
              <a:rPr lang="en-US" sz="2400" dirty="0" smtClean="0"/>
              <a:t>F = m3     +   m5    + m6     + m7</a:t>
            </a:r>
            <a:endParaRPr lang="en-US" sz="2400" dirty="0"/>
          </a:p>
          <a:p>
            <a:r>
              <a:rPr lang="en-US" sz="2400" dirty="0" smtClean="0"/>
              <a:t>F = </a:t>
            </a:r>
            <a:r>
              <a:rPr lang="el-GR" sz="2400" dirty="0" smtClean="0"/>
              <a:t>Σ</a:t>
            </a:r>
            <a:r>
              <a:rPr lang="en-US" sz="2400" dirty="0" smtClean="0"/>
              <a:t> (3, 5, 6, 7) </a:t>
            </a:r>
          </a:p>
          <a:p>
            <a:endParaRPr lang="en-US" sz="2400" dirty="0">
              <a:latin typeface="Symbol" panose="05050102010706020507" pitchFamily="18" charset="2"/>
            </a:endParaRPr>
          </a:p>
          <a:p>
            <a:r>
              <a:rPr lang="en-US" sz="2400" dirty="0" err="1" smtClean="0"/>
              <a:t>Metode</a:t>
            </a:r>
            <a:r>
              <a:rPr lang="en-US" sz="2400" dirty="0" smtClean="0"/>
              <a:t> 2: </a:t>
            </a:r>
            <a:r>
              <a:rPr lang="en-US" sz="2400" dirty="0" err="1" smtClean="0"/>
              <a:t>Maxterm</a:t>
            </a:r>
            <a:r>
              <a:rPr lang="en-US" sz="2400" dirty="0" smtClean="0"/>
              <a:t> (POS)</a:t>
            </a:r>
          </a:p>
          <a:p>
            <a:r>
              <a:rPr lang="en-US" sz="2400" dirty="0" smtClean="0"/>
              <a:t>F = (A+B+C).(A+B+C’).(A+B’+C).(A’+B+C)</a:t>
            </a:r>
          </a:p>
          <a:p>
            <a:r>
              <a:rPr lang="en-US" sz="2400" dirty="0" smtClean="0"/>
              <a:t>F =    M0     .       M1   .    M2     .   M4</a:t>
            </a:r>
          </a:p>
          <a:p>
            <a:r>
              <a:rPr lang="en-US" sz="2400" dirty="0" smtClean="0"/>
              <a:t>F = </a:t>
            </a:r>
            <a:r>
              <a:rPr lang="el-GR" sz="2400" dirty="0" smtClean="0"/>
              <a:t>Π</a:t>
            </a:r>
            <a:r>
              <a:rPr lang="en-US" sz="2400" dirty="0" smtClean="0"/>
              <a:t> (0, 1, 2,4)</a:t>
            </a:r>
            <a:endParaRPr lang="el-G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40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0016" y="366390"/>
            <a:ext cx="11063738" cy="65971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Hari</a:t>
            </a:r>
            <a:r>
              <a:rPr lang="en-US" b="0" dirty="0" smtClean="0">
                <a:latin typeface="Bebas Neue" panose="020B0606020202050201" pitchFamily="34" charset="0"/>
              </a:rPr>
              <a:t> / </a:t>
            </a:r>
            <a:r>
              <a:rPr lang="en-US" b="0" dirty="0" err="1" smtClean="0">
                <a:latin typeface="Bebas Neue" panose="020B0606020202050201" pitchFamily="34" charset="0"/>
              </a:rPr>
              <a:t>Tanggal</a:t>
            </a:r>
            <a:r>
              <a:rPr lang="en-US" b="0" dirty="0" smtClean="0">
                <a:latin typeface="Bebas Neue" panose="020B0606020202050201" pitchFamily="34" charset="0"/>
              </a:rPr>
              <a:t>:	</a:t>
            </a:r>
            <a:r>
              <a:rPr lang="en-US" b="0" dirty="0" err="1" smtClean="0">
                <a:latin typeface="Bebas Neue" panose="020B0606020202050201" pitchFamily="34" charset="0"/>
              </a:rPr>
              <a:t>Rabu</a:t>
            </a:r>
            <a:r>
              <a:rPr lang="en-US" b="0" dirty="0" smtClean="0">
                <a:latin typeface="Bebas Neue" panose="020B0606020202050201" pitchFamily="34" charset="0"/>
              </a:rPr>
              <a:t> 11/3/15						</a:t>
            </a:r>
            <a:r>
              <a:rPr lang="en-US" b="0" dirty="0" err="1" smtClean="0">
                <a:latin typeface="Bebas Neue" panose="020B0606020202050201" pitchFamily="34" charset="0"/>
              </a:rPr>
              <a:t>Sesi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</a:t>
            </a:r>
            <a:r>
              <a:rPr lang="en-US" b="0" dirty="0" smtClean="0">
                <a:latin typeface="Bebas Neue" panose="020B0606020202050201" pitchFamily="34" charset="0"/>
              </a:rPr>
              <a:t>:	 6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smtClean="0">
                <a:latin typeface="Bebas Neue" panose="020B0606020202050201" pitchFamily="34" charset="0"/>
              </a:rPr>
              <a:t>Topik:</a:t>
            </a:r>
            <a:r>
              <a:rPr lang="en-US" b="0" dirty="0">
                <a:latin typeface="Bebas Neue" panose="020B0606020202050201" pitchFamily="34" charset="0"/>
              </a:rPr>
              <a:t>	</a:t>
            </a:r>
            <a:r>
              <a:rPr lang="en-US" b="0" dirty="0" smtClean="0">
                <a:latin typeface="Bebas Neue" panose="020B0606020202050201" pitchFamily="34" charset="0"/>
              </a:rPr>
              <a:t>	</a:t>
            </a:r>
            <a:r>
              <a:rPr lang="en-US" b="0" dirty="0" err="1" smtClean="0">
                <a:latin typeface="Bebas Neue" panose="020B0606020202050201" pitchFamily="34" charset="0"/>
              </a:rPr>
              <a:t>Konversi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Tabel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Kebenaran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dalam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Persamaan</a:t>
            </a:r>
            <a:r>
              <a:rPr lang="en-US" b="0" dirty="0" smtClean="0">
                <a:latin typeface="Bebas Neue" panose="020B0606020202050201" pitchFamily="34" charset="0"/>
              </a:rPr>
              <a:t> Boolean dg </a:t>
            </a:r>
            <a:r>
              <a:rPr lang="en-US" b="0" dirty="0" err="1" smtClean="0">
                <a:latin typeface="Bebas Neue" panose="020B0606020202050201" pitchFamily="34" charset="0"/>
              </a:rPr>
              <a:t>minterm</a:t>
            </a:r>
            <a:r>
              <a:rPr lang="en-US" b="0" dirty="0" smtClean="0">
                <a:latin typeface="Bebas Neue" panose="020B0606020202050201" pitchFamily="34" charset="0"/>
              </a:rPr>
              <a:t>  		</a:t>
            </a:r>
            <a:r>
              <a:rPr lang="en-US" b="0" dirty="0" err="1" smtClean="0">
                <a:latin typeface="Bebas Neue" panose="020B0606020202050201" pitchFamily="34" charset="0"/>
              </a:rPr>
              <a:t>dan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maxterm</a:t>
            </a:r>
            <a:r>
              <a:rPr lang="en-US" b="0" dirty="0" smtClean="0">
                <a:latin typeface="Bebas Neue" panose="020B0606020202050201" pitchFamily="34" charset="0"/>
              </a:rPr>
              <a:t>: </a:t>
            </a:r>
            <a:r>
              <a:rPr lang="en-US" b="0" dirty="0" err="1" smtClean="0">
                <a:latin typeface="Bebas Neue" panose="020B0606020202050201" pitchFamily="34" charset="0"/>
              </a:rPr>
              <a:t>menggambar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gerbang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untuk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kasus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pd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Sesi</a:t>
            </a:r>
            <a:r>
              <a:rPr lang="en-US" b="0" dirty="0" smtClean="0">
                <a:latin typeface="Bebas Neue" panose="020B0606020202050201" pitchFamily="34" charset="0"/>
              </a:rPr>
              <a:t> ke-5 (3 bit).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Kegiatan</a:t>
            </a:r>
            <a:r>
              <a:rPr lang="en-US" b="0" dirty="0" smtClean="0">
                <a:latin typeface="Bebas Neue" panose="020B0606020202050201" pitchFamily="34" charset="0"/>
              </a:rPr>
              <a:t>:	</a:t>
            </a:r>
            <a:r>
              <a:rPr lang="en-US" b="0" dirty="0" err="1" smtClean="0">
                <a:latin typeface="Bebas Neue" panose="020B0606020202050201" pitchFamily="34" charset="0"/>
              </a:rPr>
              <a:t>Dosen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memberikan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materi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tentang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konversi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tabel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kebenaran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dalam</a:t>
            </a:r>
            <a:r>
              <a:rPr lang="en-US" b="0" dirty="0" smtClean="0">
                <a:latin typeface="Bebas Neue" panose="020B0606020202050201" pitchFamily="34" charset="0"/>
              </a:rPr>
              <a:t>  		</a:t>
            </a:r>
            <a:r>
              <a:rPr lang="en-US" b="0" dirty="0" err="1" smtClean="0">
                <a:latin typeface="Bebas Neue" panose="020B0606020202050201" pitchFamily="34" charset="0"/>
              </a:rPr>
              <a:t>persamaan</a:t>
            </a:r>
            <a:r>
              <a:rPr lang="en-US" b="0" dirty="0" smtClean="0">
                <a:latin typeface="Bebas Neue" panose="020B0606020202050201" pitchFamily="34" charset="0"/>
              </a:rPr>
              <a:t> Boolean </a:t>
            </a:r>
            <a:r>
              <a:rPr lang="en-US" b="0" dirty="0" err="1" smtClean="0">
                <a:latin typeface="Bebas Neue" panose="020B0606020202050201" pitchFamily="34" charset="0"/>
              </a:rPr>
              <a:t>dengan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Minterm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Maxterm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>
                <a:latin typeface="Bebas Neue" panose="020B0606020202050201" pitchFamily="34" charset="0"/>
              </a:rPr>
              <a:t>	</a:t>
            </a:r>
            <a:r>
              <a:rPr lang="en-US" b="0" dirty="0" smtClean="0">
                <a:latin typeface="Bebas Neue" panose="020B0606020202050201" pitchFamily="34" charset="0"/>
              </a:rPr>
              <a:t>	</a:t>
            </a:r>
            <a:r>
              <a:rPr lang="en-US" b="0" dirty="0" err="1" smtClean="0">
                <a:latin typeface="Bebas Neue" panose="020B0606020202050201" pitchFamily="34" charset="0"/>
              </a:rPr>
              <a:t>Mhs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secara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aktif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kreatif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menyelesaikan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soal</a:t>
            </a:r>
            <a:r>
              <a:rPr lang="en-US" b="0" dirty="0" smtClean="0">
                <a:latin typeface="Bebas Neue" panose="020B0606020202050201" pitchFamily="34" charset="0"/>
              </a:rPr>
              <a:t> yang </a:t>
            </a:r>
            <a:r>
              <a:rPr lang="en-US" b="0" dirty="0" err="1" smtClean="0">
                <a:latin typeface="Bebas Neue" panose="020B0606020202050201" pitchFamily="34" charset="0"/>
              </a:rPr>
              <a:t>diberikan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oleh</a:t>
            </a:r>
            <a:r>
              <a:rPr lang="en-US" b="0" dirty="0" smtClean="0">
                <a:latin typeface="Bebas Neue" panose="020B0606020202050201" pitchFamily="34" charset="0"/>
              </a:rPr>
              <a:t>  		</a:t>
            </a:r>
            <a:r>
              <a:rPr lang="en-US" b="0" dirty="0" err="1" smtClean="0">
                <a:latin typeface="Bebas Neue" panose="020B0606020202050201" pitchFamily="34" charset="0"/>
              </a:rPr>
              <a:t>dosen</a:t>
            </a:r>
            <a:r>
              <a:rPr lang="en-US" b="0" dirty="0" smtClean="0">
                <a:latin typeface="Bebas Neue" panose="020B0606020202050201" pitchFamily="34" charset="0"/>
              </a:rPr>
              <a:t>.</a:t>
            </a:r>
            <a:endParaRPr lang="en-US" b="0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Penilaian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dilakukan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bersama-sama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secara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obyektif</a:t>
            </a:r>
            <a:r>
              <a:rPr lang="en-US" b="0" dirty="0" smtClean="0">
                <a:latin typeface="Bebas Neue" panose="020B0606020202050201" pitchFamily="34" charset="0"/>
              </a:rPr>
              <a:t> dg </a:t>
            </a:r>
            <a:r>
              <a:rPr lang="en-US" b="0" dirty="0" err="1" smtClean="0">
                <a:latin typeface="Bebas Neue" panose="020B0606020202050201" pitchFamily="34" charset="0"/>
              </a:rPr>
              <a:t>acuan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a.l</a:t>
            </a:r>
            <a:r>
              <a:rPr lang="en-US" b="0" dirty="0" smtClean="0">
                <a:latin typeface="Bebas Neue" panose="020B0606020202050201" pitchFamily="34" charset="0"/>
              </a:rPr>
              <a:t>.: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Kebenaran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hasil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kerja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Ketepatan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waktu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penyelesaian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Mampu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melakukan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presentasi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pada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waktu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yg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tersedia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5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662" y="234462"/>
            <a:ext cx="1125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Lanjutan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Sesi</a:t>
            </a:r>
            <a:r>
              <a:rPr lang="en-US" sz="3200" dirty="0" smtClean="0"/>
              <a:t> </a:t>
            </a:r>
            <a:r>
              <a:rPr lang="en-US" sz="3200" dirty="0" err="1" smtClean="0"/>
              <a:t>Sebelumnya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91662" y="1805354"/>
            <a:ext cx="10996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Gambarlah</a:t>
            </a:r>
            <a:r>
              <a:rPr lang="en-US" sz="3200" dirty="0" smtClean="0"/>
              <a:t> </a:t>
            </a:r>
            <a:r>
              <a:rPr lang="en-US" sz="3200" dirty="0" err="1" smtClean="0"/>
              <a:t>gerbang</a:t>
            </a:r>
            <a:r>
              <a:rPr lang="en-US" sz="3200" dirty="0" smtClean="0"/>
              <a:t> 3 bit </a:t>
            </a:r>
            <a:r>
              <a:rPr lang="en-US" sz="3200" dirty="0" err="1" smtClean="0"/>
              <a:t>utk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</a:t>
            </a:r>
            <a:r>
              <a:rPr lang="en-US" sz="3200" dirty="0" err="1" smtClean="0"/>
              <a:t>Minterm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Maxterm</a:t>
            </a:r>
            <a:r>
              <a:rPr lang="en-US" sz="32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Istilah</a:t>
            </a:r>
            <a:r>
              <a:rPr lang="en-US" sz="3200" dirty="0" smtClean="0"/>
              <a:t> </a:t>
            </a:r>
            <a:r>
              <a:rPr lang="en-US" sz="3200" dirty="0" err="1" smtClean="0"/>
              <a:t>Kanonik</a:t>
            </a: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Buatlah</a:t>
            </a:r>
            <a:r>
              <a:rPr lang="en-US" sz="3200" dirty="0" smtClean="0"/>
              <a:t> </a:t>
            </a:r>
            <a:r>
              <a:rPr lang="en-US" sz="3200" dirty="0" err="1" smtClean="0"/>
              <a:t>gambar</a:t>
            </a:r>
            <a:r>
              <a:rPr lang="en-US" sz="3200" dirty="0" smtClean="0"/>
              <a:t> circuit </a:t>
            </a:r>
            <a:r>
              <a:rPr lang="en-US" sz="3200" dirty="0" err="1" smtClean="0"/>
              <a:t>nyatanya</a:t>
            </a:r>
            <a:r>
              <a:rPr lang="en-US" sz="3200" dirty="0" smtClean="0"/>
              <a:t>, </a:t>
            </a:r>
            <a:r>
              <a:rPr lang="en-US" sz="3200" dirty="0" err="1" smtClean="0"/>
              <a:t>melibatkan</a:t>
            </a:r>
            <a:r>
              <a:rPr lang="en-US" sz="3200" dirty="0" smtClean="0"/>
              <a:t> NFC </a:t>
            </a:r>
            <a:r>
              <a:rPr lang="en-US" sz="3200" dirty="0" err="1" smtClean="0"/>
              <a:t>dan</a:t>
            </a:r>
            <a:r>
              <a:rPr lang="en-US" sz="3200" dirty="0" smtClean="0"/>
              <a:t> relay </a:t>
            </a:r>
            <a:r>
              <a:rPr lang="en-US" sz="3200" dirty="0" err="1" smtClean="0"/>
              <a:t>pembuka</a:t>
            </a:r>
            <a:r>
              <a:rPr lang="en-US" sz="3200" dirty="0" smtClean="0"/>
              <a:t> / </a:t>
            </a:r>
            <a:r>
              <a:rPr lang="en-US" sz="3200" dirty="0" err="1" smtClean="0"/>
              <a:t>pengancing</a:t>
            </a:r>
            <a:r>
              <a:rPr lang="en-US" sz="32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Buatlah</a:t>
            </a:r>
            <a:r>
              <a:rPr lang="en-US" sz="3200" dirty="0" smtClean="0"/>
              <a:t> </a:t>
            </a:r>
            <a:r>
              <a:rPr lang="en-US" sz="3200" dirty="0" err="1" smtClean="0"/>
              <a:t>kesimpulan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39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591" y="337814"/>
            <a:ext cx="10593388" cy="6640502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Kontrak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Kuliah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Keterlambatan</a:t>
            </a:r>
            <a:r>
              <a:rPr lang="en-US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0-15 </a:t>
            </a:r>
            <a:r>
              <a:rPr lang="en-US" dirty="0" err="1" smtClean="0"/>
              <a:t>menit</a:t>
            </a:r>
            <a:r>
              <a:rPr lang="en-US" dirty="0" smtClean="0"/>
              <a:t>: 		</a:t>
            </a:r>
            <a:r>
              <a:rPr lang="en-US" dirty="0" err="1"/>
              <a:t>t</a:t>
            </a:r>
            <a:r>
              <a:rPr lang="en-US" dirty="0" err="1" smtClean="0"/>
              <a:t>idak</a:t>
            </a:r>
            <a:r>
              <a:rPr lang="en-US" dirty="0" smtClean="0"/>
              <a:t> </a:t>
            </a:r>
            <a:r>
              <a:rPr lang="en-US" dirty="0" err="1" smtClean="0"/>
              <a:t>menurangi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16-30 </a:t>
            </a:r>
            <a:r>
              <a:rPr lang="en-US" dirty="0" err="1" smtClean="0"/>
              <a:t>menit</a:t>
            </a:r>
            <a:r>
              <a:rPr lang="en-US" dirty="0" smtClean="0"/>
              <a:t>: 		minus </a:t>
            </a:r>
            <a:r>
              <a:rPr lang="en-US" dirty="0"/>
              <a:t>7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&gt;</a:t>
            </a:r>
            <a:r>
              <a:rPr lang="en-US" dirty="0" smtClean="0"/>
              <a:t>30 </a:t>
            </a:r>
            <a:r>
              <a:rPr lang="en-US" dirty="0" err="1" smtClean="0"/>
              <a:t>menit</a:t>
            </a:r>
            <a:r>
              <a:rPr lang="en-US" dirty="0" smtClean="0"/>
              <a:t>: 		minus 20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berhak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hadir</a:t>
            </a:r>
            <a:endParaRPr lang="en-US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sesi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.</a:t>
            </a:r>
          </a:p>
          <a:p>
            <a:pPr marL="465138" lvl="1" indent="-4651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smtClean="0"/>
              <a:t>Proses </a:t>
            </a:r>
            <a:r>
              <a:rPr lang="en-US" sz="3200" dirty="0" err="1" smtClean="0"/>
              <a:t>Penilaian</a:t>
            </a:r>
            <a:r>
              <a:rPr lang="en-US" sz="32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900" dirty="0" err="1"/>
              <a:t>Mhs</a:t>
            </a:r>
            <a:r>
              <a:rPr lang="en-US" sz="2900" dirty="0"/>
              <a:t> </a:t>
            </a:r>
            <a:r>
              <a:rPr lang="en-US" sz="2900" dirty="0" err="1"/>
              <a:t>saling</a:t>
            </a:r>
            <a:r>
              <a:rPr lang="en-US" sz="2900" dirty="0"/>
              <a:t> </a:t>
            </a:r>
            <a:r>
              <a:rPr lang="en-US" sz="2900" dirty="0" err="1"/>
              <a:t>menilai</a:t>
            </a:r>
            <a:r>
              <a:rPr lang="en-US" sz="2900" dirty="0"/>
              <a:t> </a:t>
            </a:r>
            <a:r>
              <a:rPr lang="en-US" sz="2900" dirty="0" err="1"/>
              <a:t>rekannya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harus</a:t>
            </a:r>
            <a:r>
              <a:rPr lang="en-US" sz="2900" dirty="0"/>
              <a:t> </a:t>
            </a:r>
            <a:r>
              <a:rPr lang="en-US" sz="2900" dirty="0" err="1"/>
              <a:t>obyektif</a:t>
            </a:r>
            <a:r>
              <a:rPr lang="en-US" sz="2900" dirty="0"/>
              <a:t>, </a:t>
            </a:r>
            <a:r>
              <a:rPr lang="en-US" sz="2900" dirty="0" err="1"/>
              <a:t>jujur</a:t>
            </a:r>
            <a:r>
              <a:rPr lang="en-US" sz="2900" dirty="0"/>
              <a:t> </a:t>
            </a:r>
            <a:r>
              <a:rPr lang="en-US" sz="2900" dirty="0" err="1"/>
              <a:t>menurut</a:t>
            </a:r>
            <a:r>
              <a:rPr lang="en-US" sz="2900" dirty="0"/>
              <a:t> </a:t>
            </a:r>
            <a:r>
              <a:rPr lang="en-US" sz="2900" dirty="0" err="1"/>
              <a:t>nurani</a:t>
            </a:r>
            <a:endParaRPr lang="en-US" sz="2900" dirty="0"/>
          </a:p>
          <a:p>
            <a:pPr lvl="1">
              <a:lnSpc>
                <a:spcPct val="150000"/>
              </a:lnSpc>
            </a:pPr>
            <a:r>
              <a:rPr lang="en-US" sz="2900" dirty="0" err="1"/>
              <a:t>Bisa</a:t>
            </a:r>
            <a:r>
              <a:rPr lang="en-US" sz="2900" dirty="0"/>
              <a:t> </a:t>
            </a:r>
            <a:r>
              <a:rPr lang="en-US" sz="2900" dirty="0" err="1"/>
              <a:t>saja</a:t>
            </a:r>
            <a:r>
              <a:rPr lang="en-US" sz="2900" dirty="0"/>
              <a:t> </a:t>
            </a:r>
            <a:r>
              <a:rPr lang="en-US" sz="2900" dirty="0" err="1"/>
              <a:t>mhs</a:t>
            </a:r>
            <a:r>
              <a:rPr lang="en-US" sz="2900" dirty="0"/>
              <a:t> </a:t>
            </a:r>
            <a:r>
              <a:rPr lang="en-US" sz="2900" dirty="0" err="1"/>
              <a:t>dipersilahkan</a:t>
            </a:r>
            <a:r>
              <a:rPr lang="en-US" sz="2900" dirty="0"/>
              <a:t> </a:t>
            </a:r>
            <a:r>
              <a:rPr lang="en-US" sz="2900" dirty="0" err="1"/>
              <a:t>memilih</a:t>
            </a:r>
            <a:r>
              <a:rPr lang="en-US" sz="2900" dirty="0"/>
              <a:t> </a:t>
            </a:r>
            <a:r>
              <a:rPr lang="en-US" sz="2900" dirty="0" err="1"/>
              <a:t>tingkat</a:t>
            </a:r>
            <a:r>
              <a:rPr lang="en-US" sz="2900" dirty="0"/>
              <a:t> </a:t>
            </a:r>
            <a:r>
              <a:rPr lang="en-US" sz="2900" dirty="0" err="1"/>
              <a:t>kesulitan</a:t>
            </a:r>
            <a:r>
              <a:rPr lang="en-US" sz="2900" dirty="0"/>
              <a:t> </a:t>
            </a:r>
            <a:r>
              <a:rPr lang="en-US" sz="2900" dirty="0" err="1"/>
              <a:t>soal</a:t>
            </a:r>
            <a:r>
              <a:rPr lang="en-US" sz="2900" dirty="0"/>
              <a:t> / </a:t>
            </a:r>
            <a:r>
              <a:rPr lang="en-US" sz="2900" dirty="0" err="1"/>
              <a:t>tugasnya</a:t>
            </a:r>
            <a:r>
              <a:rPr lang="en-US" sz="2900" dirty="0"/>
              <a:t> </a:t>
            </a:r>
            <a:r>
              <a:rPr lang="en-US" sz="2900" dirty="0" err="1"/>
              <a:t>sendiri</a:t>
            </a:r>
            <a:r>
              <a:rPr lang="en-US" sz="2900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900" dirty="0" err="1"/>
              <a:t>Nilai</a:t>
            </a:r>
            <a:r>
              <a:rPr lang="en-US" sz="2900" dirty="0"/>
              <a:t> </a:t>
            </a:r>
            <a:r>
              <a:rPr lang="en-US" sz="2900" dirty="0" err="1"/>
              <a:t>bersifat</a:t>
            </a:r>
            <a:r>
              <a:rPr lang="en-US" sz="2900" dirty="0"/>
              <a:t> </a:t>
            </a:r>
            <a:r>
              <a:rPr lang="en-US" sz="2900" dirty="0" err="1"/>
              <a:t>individu</a:t>
            </a:r>
            <a:r>
              <a:rPr lang="en-US" sz="2900" dirty="0"/>
              <a:t>, </a:t>
            </a:r>
            <a:r>
              <a:rPr lang="en-US" sz="2900" dirty="0" err="1"/>
              <a:t>bukan</a:t>
            </a:r>
            <a:r>
              <a:rPr lang="en-US" sz="2900" dirty="0"/>
              <a:t> </a:t>
            </a:r>
            <a:r>
              <a:rPr lang="en-US" sz="2900" dirty="0" err="1" smtClean="0"/>
              <a:t>kelompok</a:t>
            </a:r>
            <a:endParaRPr lang="en-US" sz="2900" dirty="0" smtClean="0"/>
          </a:p>
          <a:p>
            <a:pPr lvl="1">
              <a:lnSpc>
                <a:spcPct val="150000"/>
              </a:lnSpc>
            </a:pPr>
            <a:r>
              <a:rPr lang="en-US" sz="2900" dirty="0" err="1" smtClean="0"/>
              <a:t>Nilai</a:t>
            </a:r>
            <a:r>
              <a:rPr lang="en-US" sz="2900" dirty="0" smtClean="0"/>
              <a:t> </a:t>
            </a:r>
            <a:r>
              <a:rPr lang="en-US" sz="2900" dirty="0" err="1" smtClean="0"/>
              <a:t>dicatat</a:t>
            </a:r>
            <a:r>
              <a:rPr lang="en-US" sz="2900" dirty="0" smtClean="0"/>
              <a:t> </a:t>
            </a:r>
            <a:r>
              <a:rPr lang="en-US" sz="2900" dirty="0" err="1" smtClean="0"/>
              <a:t>oleh</a:t>
            </a:r>
            <a:r>
              <a:rPr lang="en-US" sz="2900" dirty="0" smtClean="0"/>
              <a:t> </a:t>
            </a:r>
            <a:r>
              <a:rPr lang="en-US" sz="2900" dirty="0" err="1" smtClean="0"/>
              <a:t>dosen</a:t>
            </a:r>
            <a:r>
              <a:rPr lang="en-US" sz="2900" dirty="0" smtClean="0"/>
              <a:t> </a:t>
            </a:r>
            <a:r>
              <a:rPr lang="en-US" sz="2900" dirty="0" err="1" smtClean="0"/>
              <a:t>dan</a:t>
            </a:r>
            <a:r>
              <a:rPr lang="en-US" sz="2900" dirty="0" smtClean="0"/>
              <a:t> </a:t>
            </a:r>
            <a:r>
              <a:rPr lang="en-US" sz="2900" dirty="0" err="1" smtClean="0"/>
              <a:t>diperlihatkan</a:t>
            </a:r>
            <a:r>
              <a:rPr lang="en-US" sz="2900" dirty="0" smtClean="0"/>
              <a:t> </a:t>
            </a:r>
            <a:r>
              <a:rPr lang="en-US" sz="2900" dirty="0" err="1" smtClean="0"/>
              <a:t>secara</a:t>
            </a:r>
            <a:r>
              <a:rPr lang="en-US" sz="2900" dirty="0" smtClean="0"/>
              <a:t> </a:t>
            </a:r>
            <a:r>
              <a:rPr lang="en-US" sz="2900" dirty="0" err="1" smtClean="0"/>
              <a:t>terbuka</a:t>
            </a:r>
            <a:endParaRPr lang="en-US" sz="2900" dirty="0" smtClean="0"/>
          </a:p>
          <a:p>
            <a:pPr marL="465138" lvl="1" indent="-4651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/>
              <a:t>Ketidakhadiran</a:t>
            </a:r>
            <a:r>
              <a:rPr lang="en-US" sz="32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900" dirty="0" err="1" smtClean="0"/>
              <a:t>Mhs</a:t>
            </a:r>
            <a:r>
              <a:rPr lang="en-US" sz="2900" dirty="0" smtClean="0"/>
              <a:t> </a:t>
            </a:r>
            <a:r>
              <a:rPr lang="en-US" sz="2900" dirty="0" err="1" smtClean="0"/>
              <a:t>yg</a:t>
            </a:r>
            <a:r>
              <a:rPr lang="en-US" sz="2900" dirty="0" smtClean="0"/>
              <a:t> </a:t>
            </a:r>
            <a:r>
              <a:rPr lang="en-US" sz="2900" dirty="0" err="1" smtClean="0"/>
              <a:t>tidak</a:t>
            </a:r>
            <a:r>
              <a:rPr lang="en-US" sz="2900" dirty="0" smtClean="0"/>
              <a:t> </a:t>
            </a:r>
            <a:r>
              <a:rPr lang="en-US" sz="2900" dirty="0" err="1" smtClean="0"/>
              <a:t>hadir</a:t>
            </a:r>
            <a:r>
              <a:rPr lang="en-US" sz="2900" dirty="0" smtClean="0"/>
              <a:t> </a:t>
            </a:r>
            <a:r>
              <a:rPr lang="en-US" sz="2900" dirty="0" err="1" smtClean="0"/>
              <a:t>krn</a:t>
            </a:r>
            <a:r>
              <a:rPr lang="en-US" sz="2900" dirty="0" smtClean="0"/>
              <a:t> </a:t>
            </a:r>
            <a:r>
              <a:rPr lang="en-US" sz="2900" dirty="0" err="1" smtClean="0"/>
              <a:t>sakit</a:t>
            </a:r>
            <a:r>
              <a:rPr lang="en-US" sz="2900" dirty="0" smtClean="0"/>
              <a:t>, </a:t>
            </a:r>
            <a:r>
              <a:rPr lang="en-US" sz="2900" dirty="0" err="1" smtClean="0"/>
              <a:t>dimohon</a:t>
            </a:r>
            <a:r>
              <a:rPr lang="en-US" sz="2900" dirty="0" smtClean="0"/>
              <a:t> </a:t>
            </a:r>
            <a:r>
              <a:rPr lang="en-US" sz="2900" dirty="0" err="1" smtClean="0"/>
              <a:t>menemui</a:t>
            </a:r>
            <a:r>
              <a:rPr lang="en-US" sz="2900" dirty="0" smtClean="0"/>
              <a:t> </a:t>
            </a:r>
            <a:r>
              <a:rPr lang="en-US" sz="2900" dirty="0" err="1" smtClean="0"/>
              <a:t>dosen</a:t>
            </a:r>
            <a:r>
              <a:rPr lang="en-US" sz="2900" dirty="0" smtClean="0"/>
              <a:t> </a:t>
            </a:r>
            <a:r>
              <a:rPr lang="en-US" sz="2900" dirty="0" err="1" smtClean="0"/>
              <a:t>dlm</a:t>
            </a:r>
            <a:r>
              <a:rPr lang="en-US" sz="2900" dirty="0" smtClean="0"/>
              <a:t> </a:t>
            </a:r>
            <a:r>
              <a:rPr lang="en-US" sz="2900" dirty="0" err="1" smtClean="0"/>
              <a:t>kurun</a:t>
            </a:r>
            <a:r>
              <a:rPr lang="en-US" sz="2900" dirty="0" smtClean="0"/>
              <a:t> 3 </a:t>
            </a:r>
            <a:r>
              <a:rPr lang="en-US" sz="2900" dirty="0" err="1" smtClean="0"/>
              <a:t>hari</a:t>
            </a:r>
            <a:r>
              <a:rPr lang="en-US" sz="2900" dirty="0" smtClean="0"/>
              <a:t> </a:t>
            </a:r>
            <a:r>
              <a:rPr lang="en-US" sz="2900" dirty="0" err="1" smtClean="0"/>
              <a:t>setelah</a:t>
            </a:r>
            <a:r>
              <a:rPr lang="en-US" sz="2900" dirty="0" smtClean="0"/>
              <a:t> </a:t>
            </a:r>
            <a:r>
              <a:rPr lang="en-US" sz="2900" dirty="0" err="1" smtClean="0"/>
              <a:t>sehat</a:t>
            </a:r>
            <a:r>
              <a:rPr lang="en-US" sz="2900" dirty="0" smtClean="0"/>
              <a:t> dg </a:t>
            </a:r>
            <a:r>
              <a:rPr lang="en-US" sz="2900" dirty="0" err="1" smtClean="0"/>
              <a:t>membawa</a:t>
            </a:r>
            <a:r>
              <a:rPr lang="en-US" sz="2900" dirty="0" smtClean="0"/>
              <a:t> </a:t>
            </a:r>
            <a:r>
              <a:rPr lang="en-US" sz="2900" dirty="0" err="1" smtClean="0"/>
              <a:t>surat</a:t>
            </a:r>
            <a:r>
              <a:rPr lang="en-US" sz="2900" dirty="0" smtClean="0"/>
              <a:t> </a:t>
            </a:r>
            <a:r>
              <a:rPr lang="en-US" sz="2900" dirty="0" err="1" smtClean="0"/>
              <a:t>dokter</a:t>
            </a:r>
            <a:r>
              <a:rPr lang="en-US" sz="29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900" dirty="0" err="1"/>
              <a:t>Mhs</a:t>
            </a:r>
            <a:r>
              <a:rPr lang="en-US" sz="2900" dirty="0"/>
              <a:t> </a:t>
            </a:r>
            <a:r>
              <a:rPr lang="en-US" sz="2900" dirty="0" err="1"/>
              <a:t>yg</a:t>
            </a:r>
            <a:r>
              <a:rPr lang="en-US" sz="2900" dirty="0"/>
              <a:t> </a:t>
            </a:r>
            <a:r>
              <a:rPr lang="en-US" sz="2900" dirty="0" err="1"/>
              <a:t>tidak</a:t>
            </a:r>
            <a:r>
              <a:rPr lang="en-US" sz="2900" dirty="0"/>
              <a:t> </a:t>
            </a:r>
            <a:r>
              <a:rPr lang="en-US" sz="2900" dirty="0" err="1"/>
              <a:t>hadir</a:t>
            </a:r>
            <a:r>
              <a:rPr lang="en-US" sz="2900" dirty="0"/>
              <a:t> </a:t>
            </a:r>
            <a:r>
              <a:rPr lang="en-US" sz="2900" dirty="0" err="1"/>
              <a:t>krn</a:t>
            </a:r>
            <a:r>
              <a:rPr lang="en-US" sz="2900" dirty="0"/>
              <a:t> </a:t>
            </a:r>
            <a:r>
              <a:rPr lang="en-US" sz="2900" dirty="0" err="1" smtClean="0"/>
              <a:t>kepentingan</a:t>
            </a:r>
            <a:r>
              <a:rPr lang="en-US" sz="2900" dirty="0" smtClean="0"/>
              <a:t> </a:t>
            </a:r>
            <a:r>
              <a:rPr lang="en-US" sz="2900" dirty="0" err="1" smtClean="0"/>
              <a:t>mendesak</a:t>
            </a:r>
            <a:r>
              <a:rPr lang="en-US" sz="2900" dirty="0" smtClean="0"/>
              <a:t>, </a:t>
            </a:r>
            <a:r>
              <a:rPr lang="en-US" sz="2900" dirty="0" err="1"/>
              <a:t>dimohon</a:t>
            </a:r>
            <a:r>
              <a:rPr lang="en-US" sz="2900" dirty="0"/>
              <a:t> </a:t>
            </a:r>
            <a:r>
              <a:rPr lang="en-US" sz="2900" dirty="0" err="1"/>
              <a:t>menemui</a:t>
            </a:r>
            <a:r>
              <a:rPr lang="en-US" sz="2900" dirty="0"/>
              <a:t> </a:t>
            </a:r>
            <a:r>
              <a:rPr lang="en-US" sz="2900" dirty="0" err="1"/>
              <a:t>dosen</a:t>
            </a:r>
            <a:r>
              <a:rPr lang="en-US" sz="2900" dirty="0"/>
              <a:t> </a:t>
            </a:r>
            <a:r>
              <a:rPr lang="en-US" sz="2900" dirty="0" err="1"/>
              <a:t>dlm</a:t>
            </a:r>
            <a:r>
              <a:rPr lang="en-US" sz="2900" dirty="0"/>
              <a:t> </a:t>
            </a:r>
            <a:r>
              <a:rPr lang="en-US" sz="2900" dirty="0" err="1"/>
              <a:t>kurun</a:t>
            </a:r>
            <a:r>
              <a:rPr lang="en-US" sz="2900" dirty="0"/>
              <a:t> 3 </a:t>
            </a:r>
            <a:r>
              <a:rPr lang="en-US" sz="2900" dirty="0" err="1"/>
              <a:t>hari</a:t>
            </a:r>
            <a:r>
              <a:rPr lang="en-US" sz="2900" dirty="0"/>
              <a:t> </a:t>
            </a:r>
            <a:r>
              <a:rPr lang="en-US" sz="2900" dirty="0" err="1" smtClean="0"/>
              <a:t>setelah</a:t>
            </a:r>
            <a:r>
              <a:rPr lang="en-US" sz="2900" dirty="0" smtClean="0"/>
              <a:t> </a:t>
            </a:r>
            <a:r>
              <a:rPr lang="en-US" sz="2900" dirty="0" err="1" smtClean="0"/>
              <a:t>kepentingan</a:t>
            </a:r>
            <a:r>
              <a:rPr lang="en-US" sz="2900" dirty="0" smtClean="0"/>
              <a:t> </a:t>
            </a:r>
            <a:r>
              <a:rPr lang="en-US" sz="2900" dirty="0" err="1" smtClean="0"/>
              <a:t>itu</a:t>
            </a:r>
            <a:r>
              <a:rPr lang="en-US" sz="2900" dirty="0" smtClean="0"/>
              <a:t> </a:t>
            </a:r>
            <a:r>
              <a:rPr lang="en-US" sz="2900" dirty="0" err="1" smtClean="0"/>
              <a:t>dengan</a:t>
            </a:r>
            <a:r>
              <a:rPr lang="en-US" sz="2900" dirty="0" smtClean="0"/>
              <a:t> </a:t>
            </a:r>
            <a:r>
              <a:rPr lang="en-US" sz="2900" dirty="0" err="1" smtClean="0"/>
              <a:t>membawa</a:t>
            </a:r>
            <a:r>
              <a:rPr lang="en-US" sz="2900" dirty="0" smtClean="0"/>
              <a:t> </a:t>
            </a:r>
            <a:r>
              <a:rPr lang="en-US" sz="2900" dirty="0" err="1" smtClean="0"/>
              <a:t>surat</a:t>
            </a:r>
            <a:r>
              <a:rPr lang="en-US" sz="2900" dirty="0" smtClean="0"/>
              <a:t> </a:t>
            </a:r>
            <a:r>
              <a:rPr lang="en-US" sz="2900" dirty="0" err="1" smtClean="0"/>
              <a:t>keterangan</a:t>
            </a:r>
            <a:r>
              <a:rPr lang="en-US" sz="2900" dirty="0" smtClean="0"/>
              <a:t> </a:t>
            </a:r>
            <a:r>
              <a:rPr lang="en-US" sz="2900" dirty="0" err="1" smtClean="0"/>
              <a:t>dari</a:t>
            </a:r>
            <a:r>
              <a:rPr lang="en-US" sz="2900" dirty="0" smtClean="0"/>
              <a:t> orang </a:t>
            </a:r>
            <a:r>
              <a:rPr lang="en-US" sz="2900" dirty="0" err="1" smtClean="0"/>
              <a:t>tua</a:t>
            </a:r>
            <a:r>
              <a:rPr lang="en-US" sz="2900" dirty="0" smtClean="0"/>
              <a:t>.</a:t>
            </a:r>
            <a:endParaRPr lang="en-US" dirty="0"/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8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0016" y="366390"/>
            <a:ext cx="11063738" cy="6597118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Hari</a:t>
            </a:r>
            <a:r>
              <a:rPr lang="en-US" b="0" dirty="0" smtClean="0">
                <a:latin typeface="Bebas Neue" panose="020B0606020202050201" pitchFamily="34" charset="0"/>
              </a:rPr>
              <a:t> / </a:t>
            </a:r>
            <a:r>
              <a:rPr lang="en-US" b="0" dirty="0" err="1" smtClean="0">
                <a:latin typeface="Bebas Neue" panose="020B0606020202050201" pitchFamily="34" charset="0"/>
              </a:rPr>
              <a:t>Tanggal</a:t>
            </a:r>
            <a:r>
              <a:rPr lang="en-US" b="0" dirty="0" smtClean="0">
                <a:latin typeface="Bebas Neue" panose="020B0606020202050201" pitchFamily="34" charset="0"/>
              </a:rPr>
              <a:t>:	</a:t>
            </a:r>
            <a:r>
              <a:rPr lang="en-US" b="0" dirty="0" err="1" smtClean="0">
                <a:latin typeface="Bebas Neue" panose="020B0606020202050201" pitchFamily="34" charset="0"/>
              </a:rPr>
              <a:t>Rabu</a:t>
            </a:r>
            <a:r>
              <a:rPr lang="en-US" b="0" dirty="0" smtClean="0">
                <a:latin typeface="Bebas Neue" panose="020B0606020202050201" pitchFamily="34" charset="0"/>
              </a:rPr>
              <a:t> 18/3/15						</a:t>
            </a:r>
            <a:r>
              <a:rPr lang="en-US" b="0" dirty="0" err="1" smtClean="0">
                <a:latin typeface="Bebas Neue" panose="020B0606020202050201" pitchFamily="34" charset="0"/>
              </a:rPr>
              <a:t>Sesi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</a:t>
            </a:r>
            <a:r>
              <a:rPr lang="en-US" b="0" dirty="0" smtClean="0">
                <a:latin typeface="Bebas Neue" panose="020B0606020202050201" pitchFamily="34" charset="0"/>
              </a:rPr>
              <a:t>:	 7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smtClean="0">
                <a:latin typeface="Bebas Neue" panose="020B0606020202050201" pitchFamily="34" charset="0"/>
              </a:rPr>
              <a:t>Topik:</a:t>
            </a:r>
            <a:r>
              <a:rPr lang="en-US" b="0" dirty="0">
                <a:latin typeface="Bebas Neue" panose="020B0606020202050201" pitchFamily="34" charset="0"/>
              </a:rPr>
              <a:t>	</a:t>
            </a:r>
            <a:r>
              <a:rPr lang="en-US" b="0" dirty="0" smtClean="0">
                <a:latin typeface="Bebas Neue" panose="020B0606020202050201" pitchFamily="34" charset="0"/>
              </a:rPr>
              <a:t>	</a:t>
            </a:r>
            <a:r>
              <a:rPr lang="en-US" b="0" dirty="0" err="1" smtClean="0">
                <a:latin typeface="Bebas Neue" panose="020B0606020202050201" pitchFamily="34" charset="0"/>
              </a:rPr>
              <a:t>Penyederhanaan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Sirkit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Logika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berdasarkan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Hukum-hukum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pada</a:t>
            </a:r>
            <a:r>
              <a:rPr lang="en-US" b="0" dirty="0" smtClean="0">
                <a:latin typeface="Bebas Neue" panose="020B0606020202050201" pitchFamily="34" charset="0"/>
              </a:rPr>
              <a:t> 		</a:t>
            </a:r>
            <a:r>
              <a:rPr lang="en-US" b="0" dirty="0" err="1" smtClean="0">
                <a:latin typeface="Bebas Neue" panose="020B0606020202050201" pitchFamily="34" charset="0"/>
              </a:rPr>
              <a:t>Matematika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Diskrit</a:t>
            </a:r>
            <a:r>
              <a:rPr lang="en-US" b="0" dirty="0">
                <a:latin typeface="Bebas Neue" panose="020B0606020202050201" pitchFamily="34" charset="0"/>
              </a:rPr>
              <a:t>.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Kegiatan</a:t>
            </a:r>
            <a:r>
              <a:rPr lang="en-US" b="0" dirty="0" smtClean="0">
                <a:latin typeface="Bebas Neue" panose="020B0606020202050201" pitchFamily="34" charset="0"/>
              </a:rPr>
              <a:t>:	</a:t>
            </a:r>
            <a:r>
              <a:rPr lang="en-US" b="0" dirty="0" err="1" smtClean="0">
                <a:latin typeface="Bebas Neue" panose="020B0606020202050201" pitchFamily="34" charset="0"/>
              </a:rPr>
              <a:t>Dosen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memberikan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materi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soal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ttg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penyederhanaan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sirkit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logika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>
                <a:latin typeface="Bebas Neue" panose="020B0606020202050201" pitchFamily="34" charset="0"/>
              </a:rPr>
              <a:t>	</a:t>
            </a:r>
            <a:r>
              <a:rPr lang="en-US" b="0" dirty="0" smtClean="0">
                <a:latin typeface="Bebas Neue" panose="020B0606020202050201" pitchFamily="34" charset="0"/>
              </a:rPr>
              <a:t>	</a:t>
            </a:r>
            <a:r>
              <a:rPr lang="en-US" b="0" dirty="0" err="1" smtClean="0">
                <a:latin typeface="Bebas Neue" panose="020B0606020202050201" pitchFamily="34" charset="0"/>
              </a:rPr>
              <a:t>Mhs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secara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aktif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kreatif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menyelesaikan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soal</a:t>
            </a:r>
            <a:r>
              <a:rPr lang="en-US" b="0" dirty="0" smtClean="0">
                <a:latin typeface="Bebas Neue" panose="020B0606020202050201" pitchFamily="34" charset="0"/>
              </a:rPr>
              <a:t> yang </a:t>
            </a:r>
            <a:r>
              <a:rPr lang="en-US" b="0" dirty="0" err="1" smtClean="0">
                <a:latin typeface="Bebas Neue" panose="020B0606020202050201" pitchFamily="34" charset="0"/>
              </a:rPr>
              <a:t>diberikan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oleh</a:t>
            </a:r>
            <a:r>
              <a:rPr lang="en-US" b="0" dirty="0" smtClean="0">
                <a:latin typeface="Bebas Neue" panose="020B0606020202050201" pitchFamily="34" charset="0"/>
              </a:rPr>
              <a:t>  		</a:t>
            </a:r>
            <a:r>
              <a:rPr lang="en-US" b="0" dirty="0" err="1" smtClean="0">
                <a:latin typeface="Bebas Neue" panose="020B0606020202050201" pitchFamily="34" charset="0"/>
              </a:rPr>
              <a:t>dosen</a:t>
            </a:r>
            <a:r>
              <a:rPr lang="en-US" b="0" dirty="0" smtClean="0">
                <a:latin typeface="Bebas Neue" panose="020B0606020202050201" pitchFamily="34" charset="0"/>
              </a:rPr>
              <a:t>.</a:t>
            </a:r>
            <a:endParaRPr lang="en-US" b="0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0" dirty="0" err="1" smtClean="0">
                <a:latin typeface="Bebas Neue" panose="020B0606020202050201" pitchFamily="34" charset="0"/>
              </a:rPr>
              <a:t>Penilaian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dilakukan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bersama-sama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secara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obyektif</a:t>
            </a:r>
            <a:r>
              <a:rPr lang="en-US" b="0" dirty="0" smtClean="0">
                <a:latin typeface="Bebas Neue" panose="020B0606020202050201" pitchFamily="34" charset="0"/>
              </a:rPr>
              <a:t> dg </a:t>
            </a:r>
            <a:r>
              <a:rPr lang="en-US" b="0" dirty="0" err="1" smtClean="0">
                <a:latin typeface="Bebas Neue" panose="020B0606020202050201" pitchFamily="34" charset="0"/>
              </a:rPr>
              <a:t>acuan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a.l</a:t>
            </a:r>
            <a:r>
              <a:rPr lang="en-US" b="0" dirty="0" smtClean="0">
                <a:latin typeface="Bebas Neue" panose="020B0606020202050201" pitchFamily="34" charset="0"/>
              </a:rPr>
              <a:t>.: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Kebenaran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hasil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kerja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Ketepatan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waktu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penyelesaian</a:t>
            </a:r>
            <a:endParaRPr lang="en-US" b="0" dirty="0" smtClean="0">
              <a:latin typeface="Bebas Neue" panose="020B0606020202050201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Bebas Neue" panose="020B0606020202050201" pitchFamily="34" charset="0"/>
              </a:rPr>
              <a:t>Mampu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melakukan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presentasi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pada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waktu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yg</a:t>
            </a:r>
            <a:r>
              <a:rPr lang="en-US" b="0" dirty="0" smtClean="0">
                <a:latin typeface="Bebas Neue" panose="020B0606020202050201" pitchFamily="34" charset="0"/>
              </a:rPr>
              <a:t> </a:t>
            </a:r>
            <a:r>
              <a:rPr lang="en-US" b="0" dirty="0" err="1" smtClean="0">
                <a:latin typeface="Bebas Neue" panose="020B0606020202050201" pitchFamily="34" charset="0"/>
              </a:rPr>
              <a:t>tersedia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662" y="234462"/>
            <a:ext cx="1125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Penyederhanaan</a:t>
            </a:r>
            <a:r>
              <a:rPr lang="en-US" sz="3200" dirty="0" smtClean="0"/>
              <a:t> </a:t>
            </a:r>
            <a:r>
              <a:rPr lang="en-US" sz="3200" dirty="0" err="1" smtClean="0"/>
              <a:t>Sirkit</a:t>
            </a:r>
            <a:r>
              <a:rPr lang="en-US" sz="3200" dirty="0" smtClean="0"/>
              <a:t> </a:t>
            </a:r>
            <a:r>
              <a:rPr lang="en-US" sz="3200" dirty="0" err="1" smtClean="0"/>
              <a:t>Logika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91662" y="1290934"/>
            <a:ext cx="96246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Hukum-hukum</a:t>
            </a:r>
            <a:r>
              <a:rPr lang="en-US" dirty="0" smtClean="0"/>
              <a:t> yang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penyederhanaan</a:t>
            </a:r>
            <a:r>
              <a:rPr lang="en-US" dirty="0" smtClean="0"/>
              <a:t> </a:t>
            </a:r>
            <a:r>
              <a:rPr lang="en-US" dirty="0" err="1" smtClean="0"/>
              <a:t>sirkit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fontAlgn="t"/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Distributif</a:t>
            </a:r>
            <a:endParaRPr lang="en-US" dirty="0"/>
          </a:p>
          <a:p>
            <a:pPr fontAlgn="t"/>
            <a:r>
              <a:rPr lang="en-US" dirty="0"/>
              <a:t>(A + B) . (A + C) 	= A + (B . C) ?</a:t>
            </a:r>
          </a:p>
          <a:p>
            <a:pPr fontAlgn="t"/>
            <a:r>
              <a:rPr lang="en-US" dirty="0"/>
              <a:t>(A . B) + ( A . C)	= A . (B + C) ?</a:t>
            </a:r>
          </a:p>
          <a:p>
            <a:endParaRPr lang="en-US" dirty="0"/>
          </a:p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/>
              <a:t>Penyerapan</a:t>
            </a:r>
            <a:endParaRPr lang="en-US" dirty="0"/>
          </a:p>
          <a:p>
            <a:r>
              <a:rPr lang="en-US" dirty="0"/>
              <a:t>A + AB    = A</a:t>
            </a:r>
          </a:p>
          <a:p>
            <a:r>
              <a:rPr lang="en-US" dirty="0"/>
              <a:t>A (A + B) = </a:t>
            </a:r>
            <a:r>
              <a:rPr lang="en-US" dirty="0" smtClean="0"/>
              <a:t>A</a:t>
            </a:r>
          </a:p>
          <a:p>
            <a:endParaRPr lang="en-US" dirty="0" smtClean="0"/>
          </a:p>
          <a:p>
            <a:pPr fontAlgn="t"/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/>
              <a:t>De Morgan</a:t>
            </a:r>
          </a:p>
          <a:p>
            <a:pPr fontAlgn="t"/>
            <a:r>
              <a:rPr lang="en-US" dirty="0" smtClean="0"/>
              <a:t>A</a:t>
            </a:r>
            <a:r>
              <a:rPr lang="en-US" dirty="0"/>
              <a:t>’ . B</a:t>
            </a:r>
            <a:r>
              <a:rPr lang="en-US" dirty="0" smtClean="0"/>
              <a:t>’ = (A + B)’</a:t>
            </a:r>
            <a:endParaRPr lang="en-US" dirty="0"/>
          </a:p>
          <a:p>
            <a:pPr fontAlgn="t"/>
            <a:r>
              <a:rPr lang="en-US" dirty="0" smtClean="0"/>
              <a:t>A</a:t>
            </a:r>
            <a:r>
              <a:rPr lang="en-US" dirty="0"/>
              <a:t>’ + B</a:t>
            </a:r>
            <a:r>
              <a:rPr lang="en-US" dirty="0" smtClean="0"/>
              <a:t>’ = (A . B)’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662" y="234462"/>
            <a:ext cx="1125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UTS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91662" y="1290934"/>
            <a:ext cx="96246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Mhs</a:t>
            </a:r>
            <a:r>
              <a:rPr lang="en-US" sz="3200" dirty="0" smtClean="0"/>
              <a:t> </a:t>
            </a:r>
            <a:r>
              <a:rPr lang="en-US" sz="3200" dirty="0" err="1" smtClean="0"/>
              <a:t>membuat</a:t>
            </a:r>
            <a:r>
              <a:rPr lang="en-US" sz="3200" dirty="0" smtClean="0"/>
              <a:t> </a:t>
            </a:r>
            <a:r>
              <a:rPr lang="en-US" sz="3200" dirty="0" err="1" smtClean="0"/>
              <a:t>materi</a:t>
            </a:r>
            <a:r>
              <a:rPr lang="en-US" sz="3200" dirty="0" smtClean="0"/>
              <a:t> </a:t>
            </a:r>
            <a:r>
              <a:rPr lang="en-US" sz="3200" dirty="0" err="1" smtClean="0"/>
              <a:t>presentasi</a:t>
            </a:r>
            <a:r>
              <a:rPr lang="en-US" sz="3200" dirty="0" smtClean="0"/>
              <a:t> </a:t>
            </a:r>
            <a:r>
              <a:rPr lang="en-US" sz="3200" dirty="0" err="1" smtClean="0"/>
              <a:t>ttg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materi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sudah</a:t>
            </a:r>
            <a:r>
              <a:rPr lang="en-US" sz="3200" dirty="0" smtClean="0"/>
              <a:t> </a:t>
            </a:r>
            <a:r>
              <a:rPr lang="en-US" sz="3200" dirty="0" err="1" smtClean="0"/>
              <a:t>dilatihkan</a:t>
            </a:r>
            <a:r>
              <a:rPr lang="en-US" sz="3200" dirty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mempresentasikannya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hari</a:t>
            </a:r>
            <a:r>
              <a:rPr lang="en-US" sz="3200" dirty="0" smtClean="0"/>
              <a:t>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 smtClean="0"/>
              <a:t>jadwal</a:t>
            </a:r>
            <a:r>
              <a:rPr lang="en-US" sz="3200" dirty="0" smtClean="0"/>
              <a:t> UTS. + Tanya </a:t>
            </a:r>
            <a:r>
              <a:rPr lang="en-US" sz="3200" dirty="0" err="1" smtClean="0"/>
              <a:t>jawab</a:t>
            </a:r>
            <a:r>
              <a:rPr lang="en-US" sz="3200" dirty="0" smtClean="0"/>
              <a:t> dg </a:t>
            </a:r>
            <a:r>
              <a:rPr lang="en-US" sz="3200" dirty="0" err="1" smtClean="0"/>
              <a:t>dosen</a:t>
            </a:r>
            <a:endParaRPr lang="en-US" sz="3200" dirty="0" smtClean="0"/>
          </a:p>
          <a:p>
            <a:r>
              <a:rPr lang="en-US" sz="3200" dirty="0" err="1" smtClean="0"/>
              <a:t>Aspek-aspek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dinilai</a:t>
            </a:r>
            <a:r>
              <a:rPr lang="en-US" sz="3200" dirty="0" smtClean="0"/>
              <a:t>:</a:t>
            </a:r>
          </a:p>
          <a:p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Kelengkapan</a:t>
            </a:r>
            <a:r>
              <a:rPr lang="en-US" sz="3200" dirty="0" smtClean="0"/>
              <a:t> </a:t>
            </a:r>
            <a:r>
              <a:rPr lang="en-US" sz="3200" dirty="0" err="1" smtClean="0"/>
              <a:t>materi</a:t>
            </a:r>
            <a:endParaRPr lang="en-US" sz="3200" dirty="0" smtClean="0"/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Penampilan</a:t>
            </a:r>
            <a:r>
              <a:rPr lang="en-US" sz="3200" dirty="0" smtClean="0"/>
              <a:t> </a:t>
            </a:r>
            <a:r>
              <a:rPr lang="en-US" sz="3200" dirty="0" err="1" smtClean="0"/>
              <a:t>materi</a:t>
            </a:r>
            <a:endParaRPr lang="en-US" sz="3200" dirty="0" smtClean="0"/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Penguasaan</a:t>
            </a:r>
            <a:r>
              <a:rPr lang="en-US" sz="3200" dirty="0" smtClean="0"/>
              <a:t> </a:t>
            </a:r>
            <a:r>
              <a:rPr lang="en-US" sz="3200" dirty="0" err="1" smtClean="0"/>
              <a:t>materi</a:t>
            </a:r>
            <a:r>
              <a:rPr lang="en-US" sz="3200" dirty="0" smtClean="0"/>
              <a:t> (</a:t>
            </a:r>
            <a:r>
              <a:rPr lang="en-US" sz="3200" dirty="0" err="1" smtClean="0"/>
              <a:t>dinilai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hasil</a:t>
            </a:r>
            <a:r>
              <a:rPr lang="en-US" sz="3200" dirty="0" smtClean="0"/>
              <a:t> Tanya </a:t>
            </a:r>
            <a:r>
              <a:rPr lang="en-US" sz="3200" dirty="0" err="1" smtClean="0"/>
              <a:t>jawab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82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12712"/>
            <a:ext cx="8229600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176" y="1068294"/>
            <a:ext cx="10611318" cy="4996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Munir</a:t>
            </a:r>
            <a:r>
              <a:rPr lang="en-US" sz="2000" dirty="0" smtClean="0"/>
              <a:t>, Rinaldi, </a:t>
            </a:r>
            <a:r>
              <a:rPr lang="en-US" sz="2000" i="1" dirty="0" err="1" smtClean="0"/>
              <a:t>Matematika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Diskrit</a:t>
            </a:r>
            <a:r>
              <a:rPr lang="en-US" sz="2000" dirty="0" smtClean="0"/>
              <a:t>, </a:t>
            </a:r>
            <a:r>
              <a:rPr lang="en-US" sz="2000" dirty="0" err="1" smtClean="0"/>
              <a:t>Edisi</a:t>
            </a:r>
            <a:r>
              <a:rPr lang="en-US" sz="2000" dirty="0" smtClean="0"/>
              <a:t> </a:t>
            </a:r>
            <a:r>
              <a:rPr lang="en-US" sz="2000" dirty="0" err="1" smtClean="0"/>
              <a:t>Ketiga</a:t>
            </a:r>
            <a:r>
              <a:rPr lang="en-US" sz="2000" dirty="0" smtClean="0"/>
              <a:t>, Bandung, Indonesia: </a:t>
            </a:r>
            <a:r>
              <a:rPr lang="en-US" sz="2000" dirty="0" err="1" smtClean="0"/>
              <a:t>Informatika</a:t>
            </a:r>
            <a:r>
              <a:rPr lang="en-US" sz="2000" dirty="0" smtClean="0"/>
              <a:t> Bandung, 2005.</a:t>
            </a:r>
            <a:r>
              <a:rPr lang="id-ID" sz="20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Note: IEEE Basic Citation for a Book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[1] J. K. Author, “Title of chapter in the book,” in </a:t>
            </a:r>
            <a:r>
              <a:rPr lang="en-US" sz="2000" i="1" dirty="0"/>
              <a:t>Title of His Published Book</a:t>
            </a:r>
            <a:r>
              <a:rPr lang="en-US" sz="2000" dirty="0"/>
              <a:t>, </a:t>
            </a:r>
            <a:r>
              <a:rPr lang="en-US" sz="2000" dirty="0" err="1"/>
              <a:t>xth</a:t>
            </a:r>
            <a:r>
              <a:rPr lang="en-US" sz="2000" dirty="0"/>
              <a:t> ed. City of Publisher, Country if not USA: Abbrev. of Publisher, year, </a:t>
            </a:r>
            <a:r>
              <a:rPr lang="en-US" sz="2000" dirty="0" err="1"/>
              <a:t>ch.</a:t>
            </a:r>
            <a:r>
              <a:rPr lang="en-US" sz="2000" dirty="0"/>
              <a:t> x, sec. x, pp. xxx–xxx.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89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598" y="0"/>
            <a:ext cx="10805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00"/>
                </a:solidFill>
              </a:rPr>
              <a:t>Penerapan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Aljabar</a:t>
            </a:r>
            <a:r>
              <a:rPr lang="en-US" sz="4400" dirty="0" smtClean="0">
                <a:solidFill>
                  <a:srgbClr val="000000"/>
                </a:solidFill>
              </a:rPr>
              <a:t> Boolean </a:t>
            </a:r>
            <a:r>
              <a:rPr lang="en-US" sz="4400" dirty="0" err="1" smtClean="0">
                <a:solidFill>
                  <a:srgbClr val="000000"/>
                </a:solidFill>
              </a:rPr>
              <a:t>pada</a:t>
            </a:r>
            <a:r>
              <a:rPr lang="en-US" sz="4400" dirty="0" smtClean="0">
                <a:solidFill>
                  <a:srgbClr val="000000"/>
                </a:solidFill>
              </a:rPr>
              <a:t> IT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175" y="1065418"/>
            <a:ext cx="1080538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Pembuatan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Sebuah</a:t>
            </a:r>
            <a:r>
              <a:rPr lang="en-US" sz="3200" dirty="0" smtClean="0">
                <a:solidFill>
                  <a:srgbClr val="000000"/>
                </a:solidFill>
              </a:rPr>
              <a:t> Microchip. </a:t>
            </a:r>
            <a:r>
              <a:rPr lang="en-US" sz="3200" i="1" dirty="0" smtClean="0">
                <a:solidFill>
                  <a:srgbClr val="000000"/>
                </a:solidFill>
              </a:rPr>
              <a:t>Full </a:t>
            </a:r>
            <a:r>
              <a:rPr lang="en-US" sz="3200" i="1" dirty="0">
                <a:solidFill>
                  <a:srgbClr val="000000"/>
                </a:solidFill>
              </a:rPr>
              <a:t>Life Cycle of </a:t>
            </a:r>
            <a:r>
              <a:rPr lang="en-US" sz="3200" i="1" dirty="0" smtClean="0">
                <a:solidFill>
                  <a:srgbClr val="000000"/>
                </a:solidFill>
              </a:rPr>
              <a:t>Microchip Design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adalah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sbb</a:t>
            </a:r>
            <a:r>
              <a:rPr lang="en-US" sz="3200" dirty="0" smtClean="0">
                <a:solidFill>
                  <a:srgbClr val="000000"/>
                </a:solidFill>
              </a:rPr>
              <a:t>.: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</a:rPr>
              <a:t>Tentukan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</a:t>
            </a:r>
            <a:r>
              <a:rPr lang="en-US" sz="2800" dirty="0" err="1" smtClean="0">
                <a:solidFill>
                  <a:srgbClr val="000000"/>
                </a:solidFill>
              </a:rPr>
              <a:t>asus</a:t>
            </a:r>
            <a:r>
              <a:rPr lang="en-US" sz="2800" dirty="0" smtClean="0">
                <a:solidFill>
                  <a:srgbClr val="000000"/>
                </a:solidFill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</a:rPr>
              <a:t>masalah</a:t>
            </a:r>
            <a:r>
              <a:rPr lang="en-US" sz="2800" dirty="0" smtClean="0">
                <a:solidFill>
                  <a:srgbClr val="000000"/>
                </a:solidFill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</a:rPr>
              <a:t>ingin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dipecahkan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Membuat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Tabel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Kebenarannya</a:t>
            </a:r>
            <a:endParaRPr lang="en-US" sz="2800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Membuat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Persamaan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Boolean dg POS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atau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SOP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Menyederhanakan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Persamaan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Boolean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sesuai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hukum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-hokum Boolean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Menggambar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Gerbanng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Logika</a:t>
            </a:r>
            <a:endParaRPr lang="en-US" sz="28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Mendesain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Microchip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sesuai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Gambar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Gerbang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Logika</a:t>
            </a:r>
            <a:endParaRPr lang="en-US" sz="2800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Membuat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Microchip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Menguji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Microchip model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598" y="0"/>
            <a:ext cx="10805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00"/>
                </a:solidFill>
              </a:rPr>
              <a:t>Penerapan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Aljabar</a:t>
            </a:r>
            <a:r>
              <a:rPr lang="en-US" sz="4400" dirty="0" smtClean="0">
                <a:solidFill>
                  <a:srgbClr val="000000"/>
                </a:solidFill>
              </a:rPr>
              <a:t> Boolean </a:t>
            </a:r>
            <a:r>
              <a:rPr lang="en-US" sz="4400" dirty="0" err="1" smtClean="0">
                <a:solidFill>
                  <a:srgbClr val="000000"/>
                </a:solidFill>
              </a:rPr>
              <a:t>pada</a:t>
            </a:r>
            <a:r>
              <a:rPr lang="en-US" sz="4400" dirty="0" smtClean="0">
                <a:solidFill>
                  <a:srgbClr val="000000"/>
                </a:solidFill>
              </a:rPr>
              <a:t> IT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175" y="1065418"/>
            <a:ext cx="111296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Pembuatan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Sebuah</a:t>
            </a:r>
            <a:r>
              <a:rPr lang="en-US" sz="3200" dirty="0" smtClean="0">
                <a:solidFill>
                  <a:srgbClr val="000000"/>
                </a:solidFill>
              </a:rPr>
              <a:t> Microchip. </a:t>
            </a:r>
            <a:r>
              <a:rPr lang="en-US" sz="3200" i="1" dirty="0" smtClean="0">
                <a:solidFill>
                  <a:srgbClr val="000000"/>
                </a:solidFill>
              </a:rPr>
              <a:t>Full </a:t>
            </a:r>
            <a:r>
              <a:rPr lang="en-US" sz="3200" i="1" dirty="0">
                <a:solidFill>
                  <a:srgbClr val="000000"/>
                </a:solidFill>
              </a:rPr>
              <a:t>Life Cycle of </a:t>
            </a:r>
            <a:r>
              <a:rPr lang="en-US" sz="3200" i="1" dirty="0" smtClean="0">
                <a:solidFill>
                  <a:srgbClr val="000000"/>
                </a:solidFill>
              </a:rPr>
              <a:t>Motherboard Design </a:t>
            </a:r>
            <a:r>
              <a:rPr lang="en-US" sz="3200" dirty="0" err="1" smtClean="0">
                <a:solidFill>
                  <a:srgbClr val="000000"/>
                </a:solidFill>
              </a:rPr>
              <a:t>adalah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sbb</a:t>
            </a:r>
            <a:r>
              <a:rPr lang="en-US" sz="3200" dirty="0" smtClean="0">
                <a:solidFill>
                  <a:srgbClr val="000000"/>
                </a:solidFill>
              </a:rPr>
              <a:t>.: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</a:rPr>
              <a:t>Tentukan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</a:t>
            </a:r>
            <a:r>
              <a:rPr lang="en-US" sz="2800" dirty="0" err="1" smtClean="0">
                <a:solidFill>
                  <a:srgbClr val="000000"/>
                </a:solidFill>
              </a:rPr>
              <a:t>asus</a:t>
            </a:r>
            <a:r>
              <a:rPr lang="en-US" sz="2800" dirty="0" smtClean="0">
                <a:solidFill>
                  <a:srgbClr val="000000"/>
                </a:solidFill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</a:rPr>
              <a:t>masalah</a:t>
            </a:r>
            <a:r>
              <a:rPr lang="en-US" sz="2800" dirty="0" smtClean="0">
                <a:solidFill>
                  <a:srgbClr val="000000"/>
                </a:solidFill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</a:rPr>
              <a:t>ingin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dipecahkan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Membuat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Tabel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Kebenarannya</a:t>
            </a:r>
            <a:endParaRPr lang="en-US" sz="2800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Membuat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Persamaan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Boolean dg POS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atau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SOP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Menyederhanakan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Persamaan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Boolean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sesuai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hukum-hukum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Boolean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Menggambar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Gerbang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Logika</a:t>
            </a:r>
            <a:endParaRPr lang="en-US" sz="28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Mendesain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jalur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PCB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untk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Motherboard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Membuat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Motherboard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Menguji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Motherboard Model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3327" y="-148680"/>
            <a:ext cx="8196283" cy="75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</a:rPr>
              <a:t>Rencana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Pengajaran</a:t>
            </a:r>
            <a:r>
              <a:rPr lang="en-US" sz="3200" b="1" dirty="0">
                <a:solidFill>
                  <a:schemeClr val="bg1"/>
                </a:solidFill>
              </a:rPr>
              <a:t> Semester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41640"/>
              </p:ext>
            </p:extLst>
          </p:nvPr>
        </p:nvGraphicFramePr>
        <p:xfrm>
          <a:off x="1213327" y="930982"/>
          <a:ext cx="10513453" cy="531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296"/>
                <a:gridCol w="820051"/>
                <a:gridCol w="3822941"/>
                <a:gridCol w="2758274"/>
                <a:gridCol w="2051891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Hari &amp; </a:t>
                      </a:r>
                      <a:endParaRPr lang="en-US" sz="11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Tanggal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Sesi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Topik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Kegiatan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Persentase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</a:rPr>
                        <a:t>Nilai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931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SCL,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Kontrak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Kuliah</a:t>
                      </a:r>
                      <a:endParaRPr lang="en-US" sz="11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</a:rPr>
                        <a:t>Hukum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</a:rPr>
                        <a:t>dlm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</a:rPr>
                        <a:t>Aljabar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Boolean (1):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</a:rPr>
                        <a:t>Hukum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1s.d.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</a:rPr>
                        <a:t>Hukum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5</a:t>
                      </a:r>
                    </a:p>
                    <a:p>
                      <a:pPr marL="117475" indent="-117475">
                        <a:buFont typeface="Wingdings" panose="05000000000000000000" pitchFamily="2" charset="2"/>
                        <a:buChar char="§"/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 algn="l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Diskusi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ttg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SCL,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Kontrak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Kuliah</a:t>
                      </a:r>
                      <a:endParaRPr kumimoji="0" lang="en-US" sz="11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belajar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aktif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tentang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Bilangan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8754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bg1"/>
                          </a:solidFill>
                        </a:rPr>
                        <a:t>Rabu</a:t>
                      </a: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11/2/15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ke-2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Aljabar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Boolean: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): </a:t>
                      </a:r>
                      <a:r>
                        <a:rPr lang="en-US" sz="1000" b="1" baseline="0" dirty="0" err="1" smtClean="0">
                          <a:solidFill>
                            <a:schemeClr val="bg1"/>
                          </a:solidFill>
                        </a:rPr>
                        <a:t>Hukum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6 </a:t>
                      </a:r>
                      <a:r>
                        <a:rPr lang="en-US" sz="1000" b="1" baseline="0" dirty="0" err="1" smtClean="0">
                          <a:solidFill>
                            <a:schemeClr val="bg1"/>
                          </a:solidFill>
                        </a:rPr>
                        <a:t>s.d.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bg1"/>
                          </a:solidFill>
                        </a:rPr>
                        <a:t>Hukum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Eksplorasi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ke-3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Fungsi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Boolean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Eksplorasi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ke-4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Aplikasi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Boolean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Eksplorasi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ke-5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Penyederhanaan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Fungsi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Boolean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Eksplorasi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5488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ke-6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Penyederhanaan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Rangkaian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Logika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Eksplorasi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18/3/15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ke-7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Meninjau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ulang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topik-topik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Eksplorasi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TS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UTS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UTS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tertulis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soal-soal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dibat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64005" y="-34170"/>
            <a:ext cx="404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Student Centered Learning</a:t>
            </a:r>
          </a:p>
        </p:txBody>
      </p:sp>
    </p:spTree>
    <p:extLst>
      <p:ext uri="{BB962C8B-B14F-4D97-AF65-F5344CB8AC3E}">
        <p14:creationId xmlns:p14="http://schemas.microsoft.com/office/powerpoint/2010/main" val="16014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3327" y="-148680"/>
            <a:ext cx="8196283" cy="75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</a:rPr>
              <a:t>Rencana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Pengajaran</a:t>
            </a:r>
            <a:r>
              <a:rPr lang="en-US" sz="3200" b="1" dirty="0">
                <a:solidFill>
                  <a:schemeClr val="bg1"/>
                </a:solidFill>
              </a:rPr>
              <a:t> Semester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19428"/>
              </p:ext>
            </p:extLst>
          </p:nvPr>
        </p:nvGraphicFramePr>
        <p:xfrm>
          <a:off x="1213327" y="930982"/>
          <a:ext cx="10513453" cy="5262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296"/>
                <a:gridCol w="820051"/>
                <a:gridCol w="2427107"/>
                <a:gridCol w="4154108"/>
                <a:gridCol w="2051891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Hari &amp; </a:t>
                      </a:r>
                      <a:endParaRPr lang="en-US" sz="11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Tanggal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Sesi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Topik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Kegiatan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Persentase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</a:rPr>
                        <a:t>Nilai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931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Graf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Eksplorasi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8754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Eksplorasi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Eksplorasi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Eksplorasi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Eksplorasi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5488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Eksplorasi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Eksplorasi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UAS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UAS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UTS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tertulis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soal-soal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dibat</a:t>
                      </a: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64005" y="-34170"/>
            <a:ext cx="404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Student Centered Learning</a:t>
            </a:r>
          </a:p>
        </p:txBody>
      </p:sp>
    </p:spTree>
    <p:extLst>
      <p:ext uri="{BB962C8B-B14F-4D97-AF65-F5344CB8AC3E}">
        <p14:creationId xmlns:p14="http://schemas.microsoft.com/office/powerpoint/2010/main" val="13195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56" y="181962"/>
            <a:ext cx="11860706" cy="896008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Apakah</a:t>
            </a:r>
            <a:r>
              <a:rPr lang="en-US" sz="4000" dirty="0" smtClean="0"/>
              <a:t> </a:t>
            </a:r>
            <a:r>
              <a:rPr lang="en-US" sz="4000" dirty="0" err="1" smtClean="0"/>
              <a:t>Aljabar</a:t>
            </a:r>
            <a:r>
              <a:rPr lang="en-US" sz="4000" dirty="0" smtClean="0"/>
              <a:t> Boolean ITU?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556" y="1655401"/>
            <a:ext cx="11403506" cy="5199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aljabar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yang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0 </a:t>
            </a:r>
            <a:r>
              <a:rPr lang="en-US" dirty="0" err="1" smtClean="0"/>
              <a:t>dan</a:t>
            </a:r>
            <a:r>
              <a:rPr lang="en-US" dirty="0" smtClean="0"/>
              <a:t> 1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menyarankan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paling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solusinya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0 </a:t>
            </a:r>
            <a:r>
              <a:rPr lang="en-US" dirty="0" err="1" smtClean="0"/>
              <a:t>dan</a:t>
            </a:r>
            <a:r>
              <a:rPr lang="en-US" dirty="0" smtClean="0"/>
              <a:t> 1,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system </a:t>
            </a:r>
            <a:r>
              <a:rPr lang="en-US" dirty="0" err="1" smtClean="0"/>
              <a:t>bilangan</a:t>
            </a:r>
            <a:r>
              <a:rPr lang="en-US" dirty="0" smtClean="0"/>
              <a:t> binary.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menyegarkan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AND, OR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Komplemen</a:t>
            </a:r>
            <a:r>
              <a:rPr lang="en-US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75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42" y="0"/>
            <a:ext cx="11860706" cy="896008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Hukum-hukum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Aljabar</a:t>
            </a:r>
            <a:r>
              <a:rPr lang="en-US" sz="3200" dirty="0" smtClean="0"/>
              <a:t> Boolean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76019"/>
              </p:ext>
            </p:extLst>
          </p:nvPr>
        </p:nvGraphicFramePr>
        <p:xfrm>
          <a:off x="361025" y="917734"/>
          <a:ext cx="4064000" cy="600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</a:tblGrid>
              <a:tr h="718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80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Hukum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Identitas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+ 0 = A</a:t>
                      </a:r>
                    </a:p>
                    <a:p>
                      <a:r>
                        <a:rPr lang="en-US" baseline="0" dirty="0" smtClean="0"/>
                        <a:t>A  .  1 = A</a:t>
                      </a:r>
                      <a:endParaRPr lang="en-US" dirty="0"/>
                    </a:p>
                  </a:txBody>
                  <a:tcPr/>
                </a:tc>
              </a:tr>
              <a:tr h="7180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Hukum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Idempoten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 + A = A</a:t>
                      </a:r>
                    </a:p>
                    <a:p>
                      <a:r>
                        <a:rPr lang="en-US" dirty="0" smtClean="0"/>
                        <a:t>A  .</a:t>
                      </a:r>
                      <a:r>
                        <a:rPr lang="en-US" baseline="0" dirty="0" smtClean="0"/>
                        <a:t>  A = A</a:t>
                      </a:r>
                      <a:endParaRPr lang="en-US" dirty="0"/>
                    </a:p>
                  </a:txBody>
                  <a:tcPr/>
                </a:tc>
              </a:tr>
              <a:tr h="7180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Hukum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Komplemen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 + A’  = 1</a:t>
                      </a:r>
                    </a:p>
                    <a:p>
                      <a:r>
                        <a:rPr lang="en-US" dirty="0" smtClean="0"/>
                        <a:t>A  .  A’  = 0</a:t>
                      </a:r>
                      <a:endParaRPr lang="en-US" dirty="0"/>
                    </a:p>
                  </a:txBody>
                  <a:tcPr/>
                </a:tc>
              </a:tr>
              <a:tr h="7180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Hukum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Dominansi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  .  0 = 0</a:t>
                      </a:r>
                    </a:p>
                    <a:p>
                      <a:r>
                        <a:rPr lang="en-US" dirty="0" smtClean="0"/>
                        <a:t>A + 1 =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7180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Hukum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Involusi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A’’ = A</a:t>
                      </a:r>
                      <a:endParaRPr lang="en-US" dirty="0"/>
                    </a:p>
                  </a:txBody>
                  <a:tcPr/>
                </a:tc>
              </a:tr>
              <a:tr h="7180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Hukum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Penyerapan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 +</a:t>
                      </a:r>
                      <a:r>
                        <a:rPr lang="en-US" baseline="0" dirty="0" smtClean="0"/>
                        <a:t> AB    = A</a:t>
                      </a:r>
                    </a:p>
                    <a:p>
                      <a:r>
                        <a:rPr lang="en-US" baseline="0" dirty="0" smtClean="0"/>
                        <a:t>A (A + B) = 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50625"/>
              </p:ext>
            </p:extLst>
          </p:nvPr>
        </p:nvGraphicFramePr>
        <p:xfrm>
          <a:off x="5126368" y="892716"/>
          <a:ext cx="4064000" cy="5845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</a:tblGrid>
              <a:tr h="7293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937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Hukum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Komutatif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 + B = B + A</a:t>
                      </a:r>
                    </a:p>
                    <a:p>
                      <a:r>
                        <a:rPr lang="en-US" dirty="0" smtClean="0"/>
                        <a:t>A  .  B = B  .  A</a:t>
                      </a:r>
                      <a:endParaRPr lang="en-US" dirty="0"/>
                    </a:p>
                  </a:txBody>
                  <a:tcPr/>
                </a:tc>
              </a:tr>
              <a:tr h="72937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Hukum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Asosiatif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+ (B + C) = (A + B) + C</a:t>
                      </a:r>
                    </a:p>
                    <a:p>
                      <a:r>
                        <a:rPr lang="en-US" baseline="0" dirty="0" smtClean="0"/>
                        <a:t>A . (B . C)    = (A . B) . C</a:t>
                      </a:r>
                      <a:endParaRPr lang="en-US" dirty="0"/>
                    </a:p>
                  </a:txBody>
                  <a:tcPr/>
                </a:tc>
              </a:tr>
              <a:tr h="72937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Hukum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Distributif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 + (B . C)  = (A + B)</a:t>
                      </a:r>
                      <a:r>
                        <a:rPr lang="en-US" baseline="0" dirty="0" smtClean="0"/>
                        <a:t> . (A + C)</a:t>
                      </a:r>
                      <a:endParaRPr lang="en-US" dirty="0"/>
                    </a:p>
                  </a:txBody>
                  <a:tcPr/>
                </a:tc>
              </a:tr>
              <a:tr h="72937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Hukum</a:t>
                      </a:r>
                      <a:r>
                        <a:rPr lang="en-US" dirty="0" smtClean="0"/>
                        <a:t> De Morgan</a:t>
                      </a:r>
                    </a:p>
                    <a:p>
                      <a:r>
                        <a:rPr lang="en-US" dirty="0" smtClean="0"/>
                        <a:t>(A</a:t>
                      </a:r>
                      <a:r>
                        <a:rPr lang="en-US" baseline="0" dirty="0" smtClean="0"/>
                        <a:t> + B)’ = A’ . B’</a:t>
                      </a:r>
                    </a:p>
                    <a:p>
                      <a:r>
                        <a:rPr lang="en-US" baseline="0" dirty="0" smtClean="0"/>
                        <a:t>(A  . B)’   = A’ + B’</a:t>
                      </a:r>
                      <a:endParaRPr lang="en-US" dirty="0"/>
                    </a:p>
                  </a:txBody>
                  <a:tcPr/>
                </a:tc>
              </a:tr>
              <a:tr h="72937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Hukum</a:t>
                      </a:r>
                      <a:r>
                        <a:rPr lang="en-US" dirty="0" smtClean="0"/>
                        <a:t> 0/1</a:t>
                      </a:r>
                    </a:p>
                    <a:p>
                      <a:r>
                        <a:rPr lang="en-US" dirty="0" smtClean="0"/>
                        <a:t>0’ = 1</a:t>
                      </a:r>
                    </a:p>
                    <a:p>
                      <a:r>
                        <a:rPr lang="en-US" dirty="0" smtClean="0"/>
                        <a:t>1’ = 0</a:t>
                      </a:r>
                      <a:endParaRPr lang="en-US" dirty="0"/>
                    </a:p>
                  </a:txBody>
                  <a:tcPr/>
                </a:tc>
              </a:tr>
              <a:tr h="7293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8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6307" y="1934307"/>
            <a:ext cx="6819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Pembuktian</a:t>
            </a:r>
            <a:r>
              <a:rPr lang="en-US" sz="4400" dirty="0" smtClean="0"/>
              <a:t> </a:t>
            </a:r>
            <a:r>
              <a:rPr lang="en-US" sz="4400" dirty="0" err="1" smtClean="0"/>
              <a:t>Hukum</a:t>
            </a:r>
            <a:r>
              <a:rPr lang="en-US" sz="4400" dirty="0" smtClean="0"/>
              <a:t> 1 </a:t>
            </a:r>
            <a:r>
              <a:rPr lang="en-US" sz="4400" dirty="0" err="1" smtClean="0"/>
              <a:t>s.d.</a:t>
            </a:r>
            <a:r>
              <a:rPr lang="en-US" sz="4400" dirty="0" smtClean="0"/>
              <a:t> 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43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2772</TotalTime>
  <Words>1577</Words>
  <Application>Microsoft Office PowerPoint</Application>
  <PresentationFormat>Widescreen</PresentationFormat>
  <Paragraphs>515</Paragraphs>
  <Slides>45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61" baseType="lpstr">
      <vt:lpstr>Arial</vt:lpstr>
      <vt:lpstr>Bebas Neue</vt:lpstr>
      <vt:lpstr>Calibri</vt:lpstr>
      <vt:lpstr>Calisto MT</vt:lpstr>
      <vt:lpstr>Century Gothic</vt:lpstr>
      <vt:lpstr>Franklin Gothic Book</vt:lpstr>
      <vt:lpstr>Franklin Gothic Medium</vt:lpstr>
      <vt:lpstr>Symbol</vt:lpstr>
      <vt:lpstr>Times New Roman</vt:lpstr>
      <vt:lpstr>Trebuchet MS</vt:lpstr>
      <vt:lpstr>Tunga</vt:lpstr>
      <vt:lpstr>Tw Cen MT</vt:lpstr>
      <vt:lpstr>Wingdings</vt:lpstr>
      <vt:lpstr>Circuit</vt:lpstr>
      <vt:lpstr>Angles</vt:lpstr>
      <vt:lpstr>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Apakah Aljabar Boolean ITU?</vt:lpstr>
      <vt:lpstr>Hukum-hukum dalam Aljabar Boolean</vt:lpstr>
      <vt:lpstr>PowerPoint Presentation</vt:lpstr>
      <vt:lpstr>Hukum Identitas </vt:lpstr>
      <vt:lpstr>Hukum Idempoten</vt:lpstr>
      <vt:lpstr>Hukum Komplemen</vt:lpstr>
      <vt:lpstr>Hukum Dominasi</vt:lpstr>
      <vt:lpstr>Hukum Involusi</vt:lpstr>
      <vt:lpstr>Hukum Penyerapan</vt:lpstr>
      <vt:lpstr>PowerPoint Presentation</vt:lpstr>
      <vt:lpstr>PowerPoint Presentation</vt:lpstr>
      <vt:lpstr>HUKUM KOMUTATIF</vt:lpstr>
      <vt:lpstr>HUKUM ASOSIATIF</vt:lpstr>
      <vt:lpstr>HUKUM DISTRIBUTIF</vt:lpstr>
      <vt:lpstr>HUKUM DE MORGAN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 UPJ</dc:creator>
  <cp:lastModifiedBy>Nasucha</cp:lastModifiedBy>
  <cp:revision>420</cp:revision>
  <dcterms:created xsi:type="dcterms:W3CDTF">2013-09-02T01:09:44Z</dcterms:created>
  <dcterms:modified xsi:type="dcterms:W3CDTF">2015-03-17T04:27:44Z</dcterms:modified>
</cp:coreProperties>
</file>