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47"/>
  </p:notesMasterIdLst>
  <p:sldIdLst>
    <p:sldId id="256" r:id="rId2"/>
    <p:sldId id="257" r:id="rId3"/>
    <p:sldId id="258" r:id="rId4"/>
    <p:sldId id="259"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Lst>
  <p:sldSz cx="9144000" cy="6858000" type="screen4x3"/>
  <p:notesSz cx="6858000" cy="9144000"/>
  <p:defaultTextStyle>
    <a:defPPr>
      <a:defRPr lang="id-ID"/>
    </a:defPPr>
    <a:lvl1pPr marL="0" algn="l" defTabSz="914107" rtl="0" eaLnBrk="1" latinLnBrk="0" hangingPunct="1">
      <a:defRPr sz="1800" kern="1200">
        <a:solidFill>
          <a:schemeClr val="tx1"/>
        </a:solidFill>
        <a:latin typeface="+mn-lt"/>
        <a:ea typeface="+mn-ea"/>
        <a:cs typeface="+mn-cs"/>
      </a:defRPr>
    </a:lvl1pPr>
    <a:lvl2pPr marL="457054" algn="l" defTabSz="914107" rtl="0" eaLnBrk="1" latinLnBrk="0" hangingPunct="1">
      <a:defRPr sz="1800" kern="1200">
        <a:solidFill>
          <a:schemeClr val="tx1"/>
        </a:solidFill>
        <a:latin typeface="+mn-lt"/>
        <a:ea typeface="+mn-ea"/>
        <a:cs typeface="+mn-cs"/>
      </a:defRPr>
    </a:lvl2pPr>
    <a:lvl3pPr marL="914107" algn="l" defTabSz="914107" rtl="0" eaLnBrk="1" latinLnBrk="0" hangingPunct="1">
      <a:defRPr sz="1800" kern="1200">
        <a:solidFill>
          <a:schemeClr val="tx1"/>
        </a:solidFill>
        <a:latin typeface="+mn-lt"/>
        <a:ea typeface="+mn-ea"/>
        <a:cs typeface="+mn-cs"/>
      </a:defRPr>
    </a:lvl3pPr>
    <a:lvl4pPr marL="1371161" algn="l" defTabSz="914107" rtl="0" eaLnBrk="1" latinLnBrk="0" hangingPunct="1">
      <a:defRPr sz="1800" kern="1200">
        <a:solidFill>
          <a:schemeClr val="tx1"/>
        </a:solidFill>
        <a:latin typeface="+mn-lt"/>
        <a:ea typeface="+mn-ea"/>
        <a:cs typeface="+mn-cs"/>
      </a:defRPr>
    </a:lvl4pPr>
    <a:lvl5pPr marL="1828215" algn="l" defTabSz="914107" rtl="0" eaLnBrk="1" latinLnBrk="0" hangingPunct="1">
      <a:defRPr sz="1800" kern="1200">
        <a:solidFill>
          <a:schemeClr val="tx1"/>
        </a:solidFill>
        <a:latin typeface="+mn-lt"/>
        <a:ea typeface="+mn-ea"/>
        <a:cs typeface="+mn-cs"/>
      </a:defRPr>
    </a:lvl5pPr>
    <a:lvl6pPr marL="2285268" algn="l" defTabSz="914107" rtl="0" eaLnBrk="1" latinLnBrk="0" hangingPunct="1">
      <a:defRPr sz="1800" kern="1200">
        <a:solidFill>
          <a:schemeClr val="tx1"/>
        </a:solidFill>
        <a:latin typeface="+mn-lt"/>
        <a:ea typeface="+mn-ea"/>
        <a:cs typeface="+mn-cs"/>
      </a:defRPr>
    </a:lvl6pPr>
    <a:lvl7pPr marL="2742322" algn="l" defTabSz="914107" rtl="0" eaLnBrk="1" latinLnBrk="0" hangingPunct="1">
      <a:defRPr sz="1800" kern="1200">
        <a:solidFill>
          <a:schemeClr val="tx1"/>
        </a:solidFill>
        <a:latin typeface="+mn-lt"/>
        <a:ea typeface="+mn-ea"/>
        <a:cs typeface="+mn-cs"/>
      </a:defRPr>
    </a:lvl7pPr>
    <a:lvl8pPr marL="3199376" algn="l" defTabSz="914107" rtl="0" eaLnBrk="1" latinLnBrk="0" hangingPunct="1">
      <a:defRPr sz="1800" kern="1200">
        <a:solidFill>
          <a:schemeClr val="tx1"/>
        </a:solidFill>
        <a:latin typeface="+mn-lt"/>
        <a:ea typeface="+mn-ea"/>
        <a:cs typeface="+mn-cs"/>
      </a:defRPr>
    </a:lvl8pPr>
    <a:lvl9pPr marL="3656430" algn="l" defTabSz="91410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3333" autoAdjust="0"/>
  </p:normalViewPr>
  <p:slideViewPr>
    <p:cSldViewPr>
      <p:cViewPr varScale="1">
        <p:scale>
          <a:sx n="71" d="100"/>
          <a:sy n="71" d="100"/>
        </p:scale>
        <p:origin x="1176" y="6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C0E223-4A14-4F27-82FB-D7C45DC09997}"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92856B25-DBA4-4C3A-A363-EBFC09339DF0}">
      <dgm:prSet/>
      <dgm:spPr/>
      <dgm:t>
        <a:bodyPr/>
        <a:lstStyle/>
        <a:p>
          <a:pPr rtl="0"/>
          <a:r>
            <a:rPr lang="en-US" smtClean="0"/>
            <a:t>derajat keseragaman</a:t>
          </a:r>
          <a:endParaRPr lang="en-US"/>
        </a:p>
      </dgm:t>
    </dgm:pt>
    <dgm:pt modelId="{CFAD4EE9-3553-4DB0-981F-3FE01059F726}" type="parTrans" cxnId="{D981F985-FF9F-420A-BC0F-C50F5332BC79}">
      <dgm:prSet/>
      <dgm:spPr/>
      <dgm:t>
        <a:bodyPr/>
        <a:lstStyle/>
        <a:p>
          <a:endParaRPr lang="en-US"/>
        </a:p>
      </dgm:t>
    </dgm:pt>
    <dgm:pt modelId="{96F8FA53-4711-4529-84D9-839C7632B344}" type="sibTrans" cxnId="{D981F985-FF9F-420A-BC0F-C50F5332BC79}">
      <dgm:prSet/>
      <dgm:spPr/>
      <dgm:t>
        <a:bodyPr/>
        <a:lstStyle/>
        <a:p>
          <a:endParaRPr lang="en-US"/>
        </a:p>
      </dgm:t>
    </dgm:pt>
    <dgm:pt modelId="{A705FF13-28C4-4F73-9014-ECDFCA8E10DA}">
      <dgm:prSet/>
      <dgm:spPr/>
      <dgm:t>
        <a:bodyPr/>
        <a:lstStyle/>
        <a:p>
          <a:pPr rtl="0"/>
          <a:r>
            <a:rPr lang="en-US" smtClean="0"/>
            <a:t>rencana analisis</a:t>
          </a:r>
          <a:endParaRPr lang="en-US"/>
        </a:p>
      </dgm:t>
    </dgm:pt>
    <dgm:pt modelId="{D75CE2EA-283F-404D-BCD7-6C5280B81732}" type="parTrans" cxnId="{56F69C65-C157-4EE1-B02F-93E512B57D57}">
      <dgm:prSet/>
      <dgm:spPr/>
      <dgm:t>
        <a:bodyPr/>
        <a:lstStyle/>
        <a:p>
          <a:endParaRPr lang="en-US"/>
        </a:p>
      </dgm:t>
    </dgm:pt>
    <dgm:pt modelId="{5D5EA6E5-79CA-4061-A2D5-D198FB96E7FC}" type="sibTrans" cxnId="{56F69C65-C157-4EE1-B02F-93E512B57D57}">
      <dgm:prSet/>
      <dgm:spPr/>
      <dgm:t>
        <a:bodyPr/>
        <a:lstStyle/>
        <a:p>
          <a:endParaRPr lang="en-US"/>
        </a:p>
      </dgm:t>
    </dgm:pt>
    <dgm:pt modelId="{FF343C80-FCA7-417C-A6F1-A14F057ADF3E}">
      <dgm:prSet/>
      <dgm:spPr/>
      <dgm:t>
        <a:bodyPr/>
        <a:lstStyle/>
        <a:p>
          <a:pPr rtl="0"/>
          <a:r>
            <a:rPr lang="en-US" smtClean="0"/>
            <a:t>biaya, waktu, dan tenaga yang tersedia </a:t>
          </a:r>
          <a:endParaRPr lang="en-US"/>
        </a:p>
      </dgm:t>
    </dgm:pt>
    <dgm:pt modelId="{8AFA209E-6EB5-4E5A-8AE4-14D808962793}" type="parTrans" cxnId="{50DEF8FB-B272-41A3-8188-91D3AFFC81CD}">
      <dgm:prSet/>
      <dgm:spPr/>
      <dgm:t>
        <a:bodyPr/>
        <a:lstStyle/>
        <a:p>
          <a:endParaRPr lang="en-US"/>
        </a:p>
      </dgm:t>
    </dgm:pt>
    <dgm:pt modelId="{B228852D-D654-4F99-8E6F-067C2400D09A}" type="sibTrans" cxnId="{50DEF8FB-B272-41A3-8188-91D3AFFC81CD}">
      <dgm:prSet/>
      <dgm:spPr/>
      <dgm:t>
        <a:bodyPr/>
        <a:lstStyle/>
        <a:p>
          <a:endParaRPr lang="en-US"/>
        </a:p>
      </dgm:t>
    </dgm:pt>
    <dgm:pt modelId="{FC1E588C-DDBF-483E-9290-71E4A291D458}" type="pres">
      <dgm:prSet presAssocID="{D4C0E223-4A14-4F27-82FB-D7C45DC09997}" presName="CompostProcess" presStyleCnt="0">
        <dgm:presLayoutVars>
          <dgm:dir/>
          <dgm:resizeHandles val="exact"/>
        </dgm:presLayoutVars>
      </dgm:prSet>
      <dgm:spPr/>
    </dgm:pt>
    <dgm:pt modelId="{A50FE892-C528-41E0-8F22-81018AFDB318}" type="pres">
      <dgm:prSet presAssocID="{D4C0E223-4A14-4F27-82FB-D7C45DC09997}" presName="arrow" presStyleLbl="bgShp" presStyleIdx="0" presStyleCnt="1"/>
      <dgm:spPr/>
    </dgm:pt>
    <dgm:pt modelId="{AA7417FB-F251-40F0-9BD2-B7F89499D3D7}" type="pres">
      <dgm:prSet presAssocID="{D4C0E223-4A14-4F27-82FB-D7C45DC09997}" presName="linearProcess" presStyleCnt="0"/>
      <dgm:spPr/>
    </dgm:pt>
    <dgm:pt modelId="{B605371A-B2F5-4D18-AAFD-E28B0F6E4ED3}" type="pres">
      <dgm:prSet presAssocID="{92856B25-DBA4-4C3A-A363-EBFC09339DF0}" presName="textNode" presStyleLbl="node1" presStyleIdx="0" presStyleCnt="3">
        <dgm:presLayoutVars>
          <dgm:bulletEnabled val="1"/>
        </dgm:presLayoutVars>
      </dgm:prSet>
      <dgm:spPr/>
    </dgm:pt>
    <dgm:pt modelId="{4539C849-CE03-4FA1-9C57-DF193AC13081}" type="pres">
      <dgm:prSet presAssocID="{96F8FA53-4711-4529-84D9-839C7632B344}" presName="sibTrans" presStyleCnt="0"/>
      <dgm:spPr/>
    </dgm:pt>
    <dgm:pt modelId="{0787B925-0A53-4397-B930-1D909DC1551E}" type="pres">
      <dgm:prSet presAssocID="{A705FF13-28C4-4F73-9014-ECDFCA8E10DA}" presName="textNode" presStyleLbl="node1" presStyleIdx="1" presStyleCnt="3">
        <dgm:presLayoutVars>
          <dgm:bulletEnabled val="1"/>
        </dgm:presLayoutVars>
      </dgm:prSet>
      <dgm:spPr/>
    </dgm:pt>
    <dgm:pt modelId="{B1DAF4AC-9E59-4678-9389-0AAD44DAE576}" type="pres">
      <dgm:prSet presAssocID="{5D5EA6E5-79CA-4061-A2D5-D198FB96E7FC}" presName="sibTrans" presStyleCnt="0"/>
      <dgm:spPr/>
    </dgm:pt>
    <dgm:pt modelId="{BD97F5FE-1393-481B-AAC5-E4C0E63EC90D}" type="pres">
      <dgm:prSet presAssocID="{FF343C80-FCA7-417C-A6F1-A14F057ADF3E}" presName="textNode" presStyleLbl="node1" presStyleIdx="2" presStyleCnt="3">
        <dgm:presLayoutVars>
          <dgm:bulletEnabled val="1"/>
        </dgm:presLayoutVars>
      </dgm:prSet>
      <dgm:spPr/>
    </dgm:pt>
  </dgm:ptLst>
  <dgm:cxnLst>
    <dgm:cxn modelId="{84B23BC5-0F30-4CB6-B8FD-B012CEF8C3F8}" type="presOf" srcId="{92856B25-DBA4-4C3A-A363-EBFC09339DF0}" destId="{B605371A-B2F5-4D18-AAFD-E28B0F6E4ED3}" srcOrd="0" destOrd="0" presId="urn:microsoft.com/office/officeart/2005/8/layout/hProcess9"/>
    <dgm:cxn modelId="{BF6FA9AC-B065-441D-BD28-ADCDD07F6E98}" type="presOf" srcId="{A705FF13-28C4-4F73-9014-ECDFCA8E10DA}" destId="{0787B925-0A53-4397-B930-1D909DC1551E}" srcOrd="0" destOrd="0" presId="urn:microsoft.com/office/officeart/2005/8/layout/hProcess9"/>
    <dgm:cxn modelId="{E6484876-FA4C-4B88-A0DF-644FB67D47CF}" type="presOf" srcId="{FF343C80-FCA7-417C-A6F1-A14F057ADF3E}" destId="{BD97F5FE-1393-481B-AAC5-E4C0E63EC90D}" srcOrd="0" destOrd="0" presId="urn:microsoft.com/office/officeart/2005/8/layout/hProcess9"/>
    <dgm:cxn modelId="{50DEF8FB-B272-41A3-8188-91D3AFFC81CD}" srcId="{D4C0E223-4A14-4F27-82FB-D7C45DC09997}" destId="{FF343C80-FCA7-417C-A6F1-A14F057ADF3E}" srcOrd="2" destOrd="0" parTransId="{8AFA209E-6EB5-4E5A-8AE4-14D808962793}" sibTransId="{B228852D-D654-4F99-8E6F-067C2400D09A}"/>
    <dgm:cxn modelId="{D981F985-FF9F-420A-BC0F-C50F5332BC79}" srcId="{D4C0E223-4A14-4F27-82FB-D7C45DC09997}" destId="{92856B25-DBA4-4C3A-A363-EBFC09339DF0}" srcOrd="0" destOrd="0" parTransId="{CFAD4EE9-3553-4DB0-981F-3FE01059F726}" sibTransId="{96F8FA53-4711-4529-84D9-839C7632B344}"/>
    <dgm:cxn modelId="{ABEBE9F8-0218-4F35-9ED9-130D421801FD}" type="presOf" srcId="{D4C0E223-4A14-4F27-82FB-D7C45DC09997}" destId="{FC1E588C-DDBF-483E-9290-71E4A291D458}" srcOrd="0" destOrd="0" presId="urn:microsoft.com/office/officeart/2005/8/layout/hProcess9"/>
    <dgm:cxn modelId="{56F69C65-C157-4EE1-B02F-93E512B57D57}" srcId="{D4C0E223-4A14-4F27-82FB-D7C45DC09997}" destId="{A705FF13-28C4-4F73-9014-ECDFCA8E10DA}" srcOrd="1" destOrd="0" parTransId="{D75CE2EA-283F-404D-BCD7-6C5280B81732}" sibTransId="{5D5EA6E5-79CA-4061-A2D5-D198FB96E7FC}"/>
    <dgm:cxn modelId="{C5645D51-EF5B-4BA2-9130-953C568F82E1}" type="presParOf" srcId="{FC1E588C-DDBF-483E-9290-71E4A291D458}" destId="{A50FE892-C528-41E0-8F22-81018AFDB318}" srcOrd="0" destOrd="0" presId="urn:microsoft.com/office/officeart/2005/8/layout/hProcess9"/>
    <dgm:cxn modelId="{4308E536-E06A-4031-B096-35D89568D29B}" type="presParOf" srcId="{FC1E588C-DDBF-483E-9290-71E4A291D458}" destId="{AA7417FB-F251-40F0-9BD2-B7F89499D3D7}" srcOrd="1" destOrd="0" presId="urn:microsoft.com/office/officeart/2005/8/layout/hProcess9"/>
    <dgm:cxn modelId="{ACF6F7AD-F0E4-4499-9A64-9CB6AC468F4F}" type="presParOf" srcId="{AA7417FB-F251-40F0-9BD2-B7F89499D3D7}" destId="{B605371A-B2F5-4D18-AAFD-E28B0F6E4ED3}" srcOrd="0" destOrd="0" presId="urn:microsoft.com/office/officeart/2005/8/layout/hProcess9"/>
    <dgm:cxn modelId="{04F88397-8545-495A-8D2A-B13F7578AD3B}" type="presParOf" srcId="{AA7417FB-F251-40F0-9BD2-B7F89499D3D7}" destId="{4539C849-CE03-4FA1-9C57-DF193AC13081}" srcOrd="1" destOrd="0" presId="urn:microsoft.com/office/officeart/2005/8/layout/hProcess9"/>
    <dgm:cxn modelId="{B7B09FA1-9370-4EBA-BA45-A021DD54BA63}" type="presParOf" srcId="{AA7417FB-F251-40F0-9BD2-B7F89499D3D7}" destId="{0787B925-0A53-4397-B930-1D909DC1551E}" srcOrd="2" destOrd="0" presId="urn:microsoft.com/office/officeart/2005/8/layout/hProcess9"/>
    <dgm:cxn modelId="{C46AA536-1425-4627-B5CE-FE779FF468A1}" type="presParOf" srcId="{AA7417FB-F251-40F0-9BD2-B7F89499D3D7}" destId="{B1DAF4AC-9E59-4678-9389-0AAD44DAE576}" srcOrd="3" destOrd="0" presId="urn:microsoft.com/office/officeart/2005/8/layout/hProcess9"/>
    <dgm:cxn modelId="{BF204CE5-143B-4251-854B-742D05E8E840}" type="presParOf" srcId="{AA7417FB-F251-40F0-9BD2-B7F89499D3D7}" destId="{BD97F5FE-1393-481B-AAC5-E4C0E63EC90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FE892-C528-41E0-8F22-81018AFDB318}">
      <dsp:nvSpPr>
        <dsp:cNvPr id="0" name=""/>
        <dsp:cNvSpPr/>
      </dsp:nvSpPr>
      <dsp:spPr>
        <a:xfrm>
          <a:off x="617219" y="0"/>
          <a:ext cx="6995160" cy="4325112"/>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05371A-B2F5-4D18-AAFD-E28B0F6E4ED3}">
      <dsp:nvSpPr>
        <dsp:cNvPr id="0" name=""/>
        <dsp:cNvSpPr/>
      </dsp:nvSpPr>
      <dsp:spPr>
        <a:xfrm>
          <a:off x="8840" y="1297533"/>
          <a:ext cx="2648902" cy="173004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smtClean="0"/>
            <a:t>derajat keseragaman</a:t>
          </a:r>
          <a:endParaRPr lang="en-US" sz="3000" kern="1200"/>
        </a:p>
      </dsp:txBody>
      <dsp:txXfrm>
        <a:off x="93294" y="1381987"/>
        <a:ext cx="2479994" cy="1561136"/>
      </dsp:txXfrm>
    </dsp:sp>
    <dsp:sp modelId="{0787B925-0A53-4397-B930-1D909DC1551E}">
      <dsp:nvSpPr>
        <dsp:cNvPr id="0" name=""/>
        <dsp:cNvSpPr/>
      </dsp:nvSpPr>
      <dsp:spPr>
        <a:xfrm>
          <a:off x="2790348" y="1297533"/>
          <a:ext cx="2648902" cy="173004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smtClean="0"/>
            <a:t>rencana analisis</a:t>
          </a:r>
          <a:endParaRPr lang="en-US" sz="3000" kern="1200"/>
        </a:p>
      </dsp:txBody>
      <dsp:txXfrm>
        <a:off x="2874802" y="1381987"/>
        <a:ext cx="2479994" cy="1561136"/>
      </dsp:txXfrm>
    </dsp:sp>
    <dsp:sp modelId="{BD97F5FE-1393-481B-AAC5-E4C0E63EC90D}">
      <dsp:nvSpPr>
        <dsp:cNvPr id="0" name=""/>
        <dsp:cNvSpPr/>
      </dsp:nvSpPr>
      <dsp:spPr>
        <a:xfrm>
          <a:off x="5571857" y="1297533"/>
          <a:ext cx="2648902" cy="173004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en-US" sz="3000" kern="1200" smtClean="0"/>
            <a:t>biaya, waktu, dan tenaga yang tersedia </a:t>
          </a:r>
          <a:endParaRPr lang="en-US" sz="3000" kern="1200"/>
        </a:p>
      </dsp:txBody>
      <dsp:txXfrm>
        <a:off x="5656311" y="1381987"/>
        <a:ext cx="2479994" cy="156113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12972-45E0-4A02-9098-D0EBB0199C4B}" type="datetimeFigureOut">
              <a:rPr lang="id-ID" smtClean="0"/>
              <a:pPr/>
              <a:t>01/10/2018</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19FB5-3E22-4347-9D47-E764C09E46CC}" type="slidenum">
              <a:rPr lang="id-ID" smtClean="0"/>
              <a:pPr/>
              <a:t>‹#›</a:t>
            </a:fld>
            <a:endParaRPr lang="id-ID"/>
          </a:p>
        </p:txBody>
      </p:sp>
    </p:spTree>
    <p:extLst>
      <p:ext uri="{BB962C8B-B14F-4D97-AF65-F5344CB8AC3E}">
        <p14:creationId xmlns:p14="http://schemas.microsoft.com/office/powerpoint/2010/main" val="2308625026"/>
      </p:ext>
    </p:extLst>
  </p:cSld>
  <p:clrMap bg1="lt1" tx1="dk1" bg2="lt2" tx2="dk2" accent1="accent1" accent2="accent2" accent3="accent3" accent4="accent4" accent5="accent5" accent6="accent6" hlink="hlink" folHlink="folHlink"/>
  <p:notesStyle>
    <a:lvl1pPr marL="0" algn="l" defTabSz="914107" rtl="0" eaLnBrk="1" latinLnBrk="0" hangingPunct="1">
      <a:defRPr sz="1200" kern="1200">
        <a:solidFill>
          <a:schemeClr val="tx1"/>
        </a:solidFill>
        <a:latin typeface="+mn-lt"/>
        <a:ea typeface="+mn-ea"/>
        <a:cs typeface="+mn-cs"/>
      </a:defRPr>
    </a:lvl1pPr>
    <a:lvl2pPr marL="457054" algn="l" defTabSz="914107" rtl="0" eaLnBrk="1" latinLnBrk="0" hangingPunct="1">
      <a:defRPr sz="1200" kern="1200">
        <a:solidFill>
          <a:schemeClr val="tx1"/>
        </a:solidFill>
        <a:latin typeface="+mn-lt"/>
        <a:ea typeface="+mn-ea"/>
        <a:cs typeface="+mn-cs"/>
      </a:defRPr>
    </a:lvl2pPr>
    <a:lvl3pPr marL="914107" algn="l" defTabSz="914107" rtl="0" eaLnBrk="1" latinLnBrk="0" hangingPunct="1">
      <a:defRPr sz="1200" kern="1200">
        <a:solidFill>
          <a:schemeClr val="tx1"/>
        </a:solidFill>
        <a:latin typeface="+mn-lt"/>
        <a:ea typeface="+mn-ea"/>
        <a:cs typeface="+mn-cs"/>
      </a:defRPr>
    </a:lvl3pPr>
    <a:lvl4pPr marL="1371161" algn="l" defTabSz="914107" rtl="0" eaLnBrk="1" latinLnBrk="0" hangingPunct="1">
      <a:defRPr sz="1200" kern="1200">
        <a:solidFill>
          <a:schemeClr val="tx1"/>
        </a:solidFill>
        <a:latin typeface="+mn-lt"/>
        <a:ea typeface="+mn-ea"/>
        <a:cs typeface="+mn-cs"/>
      </a:defRPr>
    </a:lvl4pPr>
    <a:lvl5pPr marL="1828215" algn="l" defTabSz="914107" rtl="0" eaLnBrk="1" latinLnBrk="0" hangingPunct="1">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1117CD8-E8BB-4662-87FF-5DBB4B9FCD62}" type="slidenum">
              <a:rPr lang="en-US" altLang="en-US">
                <a:latin typeface="Arial" panose="020B0604020202020204" pitchFamily="34" charset="0"/>
              </a:rPr>
              <a:pPr/>
              <a:t>3</a:t>
            </a:fld>
            <a:endParaRPr lang="en-US" altLang="en-US">
              <a:latin typeface="Arial" panose="020B0604020202020204" pitchFamily="34" charset="0"/>
            </a:endParaRPr>
          </a:p>
        </p:txBody>
      </p:sp>
    </p:spTree>
    <p:extLst>
      <p:ext uri="{BB962C8B-B14F-4D97-AF65-F5344CB8AC3E}">
        <p14:creationId xmlns:p14="http://schemas.microsoft.com/office/powerpoint/2010/main" val="1422766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AE410E0-988C-402B-932D-B4793A7545AD}" type="slidenum">
              <a:rPr lang="en-US" altLang="en-US">
                <a:latin typeface="Arial" panose="020B0604020202020204" pitchFamily="34" charset="0"/>
              </a:rPr>
              <a:pPr/>
              <a:t>12</a:t>
            </a:fld>
            <a:endParaRPr lang="en-US" altLang="en-US">
              <a:latin typeface="Arial" panose="020B0604020202020204" pitchFamily="34" charset="0"/>
            </a:endParaRPr>
          </a:p>
        </p:txBody>
      </p:sp>
    </p:spTree>
    <p:extLst>
      <p:ext uri="{BB962C8B-B14F-4D97-AF65-F5344CB8AC3E}">
        <p14:creationId xmlns:p14="http://schemas.microsoft.com/office/powerpoint/2010/main" val="40952270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27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9AC0DC7-918E-4DAD-9D2F-9E483E99E3CC}" type="slidenum">
              <a:rPr lang="en-US" altLang="en-US">
                <a:latin typeface="Arial" panose="020B0604020202020204" pitchFamily="34" charset="0"/>
              </a:rPr>
              <a:pPr/>
              <a:t>13</a:t>
            </a:fld>
            <a:endParaRPr lang="en-US" altLang="en-US">
              <a:latin typeface="Arial" panose="020B0604020202020204" pitchFamily="34" charset="0"/>
            </a:endParaRPr>
          </a:p>
        </p:txBody>
      </p:sp>
    </p:spTree>
    <p:extLst>
      <p:ext uri="{BB962C8B-B14F-4D97-AF65-F5344CB8AC3E}">
        <p14:creationId xmlns:p14="http://schemas.microsoft.com/office/powerpoint/2010/main" val="15207678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37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11DA514-94D8-4305-A12F-BB8DD3FC6A7D}" type="slidenum">
              <a:rPr lang="en-US" altLang="en-US">
                <a:latin typeface="Arial" panose="020B0604020202020204" pitchFamily="34" charset="0"/>
              </a:rPr>
              <a:pPr/>
              <a:t>14</a:t>
            </a:fld>
            <a:endParaRPr lang="en-US" altLang="en-US">
              <a:latin typeface="Arial" panose="020B0604020202020204" pitchFamily="34" charset="0"/>
            </a:endParaRPr>
          </a:p>
        </p:txBody>
      </p:sp>
    </p:spTree>
    <p:extLst>
      <p:ext uri="{BB962C8B-B14F-4D97-AF65-F5344CB8AC3E}">
        <p14:creationId xmlns:p14="http://schemas.microsoft.com/office/powerpoint/2010/main" val="1049193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47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0E4CCE9-D387-46EA-9937-2C65DDE369C0}" type="slidenum">
              <a:rPr lang="en-US" altLang="en-US">
                <a:latin typeface="Arial" panose="020B0604020202020204" pitchFamily="34" charset="0"/>
              </a:rPr>
              <a:pPr/>
              <a:t>15</a:t>
            </a:fld>
            <a:endParaRPr lang="en-US" altLang="en-US">
              <a:latin typeface="Arial" panose="020B0604020202020204" pitchFamily="34" charset="0"/>
            </a:endParaRPr>
          </a:p>
        </p:txBody>
      </p:sp>
    </p:spTree>
    <p:extLst>
      <p:ext uri="{BB962C8B-B14F-4D97-AF65-F5344CB8AC3E}">
        <p14:creationId xmlns:p14="http://schemas.microsoft.com/office/powerpoint/2010/main" val="28309885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57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A8E6D47-BDB2-4F6F-A261-856789B68F33}" type="slidenum">
              <a:rPr lang="en-US" altLang="en-US">
                <a:latin typeface="Arial" panose="020B0604020202020204" pitchFamily="34" charset="0"/>
              </a:rPr>
              <a:pPr/>
              <a:t>16</a:t>
            </a:fld>
            <a:endParaRPr lang="en-US" altLang="en-US">
              <a:latin typeface="Arial" panose="020B0604020202020204" pitchFamily="34" charset="0"/>
            </a:endParaRPr>
          </a:p>
        </p:txBody>
      </p:sp>
    </p:spTree>
    <p:extLst>
      <p:ext uri="{BB962C8B-B14F-4D97-AF65-F5344CB8AC3E}">
        <p14:creationId xmlns:p14="http://schemas.microsoft.com/office/powerpoint/2010/main" val="21691996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68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5674238-6B4A-42B8-97DD-0EB39A35B5DA}" type="slidenum">
              <a:rPr lang="en-US" altLang="en-US">
                <a:latin typeface="Arial" panose="020B0604020202020204" pitchFamily="34" charset="0"/>
              </a:rPr>
              <a:pPr/>
              <a:t>17</a:t>
            </a:fld>
            <a:endParaRPr lang="en-US" altLang="en-US">
              <a:latin typeface="Arial" panose="020B0604020202020204" pitchFamily="34" charset="0"/>
            </a:endParaRPr>
          </a:p>
        </p:txBody>
      </p:sp>
    </p:spTree>
    <p:extLst>
      <p:ext uri="{BB962C8B-B14F-4D97-AF65-F5344CB8AC3E}">
        <p14:creationId xmlns:p14="http://schemas.microsoft.com/office/powerpoint/2010/main" val="4292112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B1B54F2-103E-4600-B4F2-D677921685A7}" type="slidenum">
              <a:rPr lang="en-US" altLang="en-US">
                <a:latin typeface="Arial" panose="020B0604020202020204" pitchFamily="34" charset="0"/>
              </a:rPr>
              <a:pPr/>
              <a:t>18</a:t>
            </a:fld>
            <a:endParaRPr lang="en-US" altLang="en-US">
              <a:latin typeface="Arial" panose="020B0604020202020204" pitchFamily="34" charset="0"/>
            </a:endParaRPr>
          </a:p>
        </p:txBody>
      </p:sp>
    </p:spTree>
    <p:extLst>
      <p:ext uri="{BB962C8B-B14F-4D97-AF65-F5344CB8AC3E}">
        <p14:creationId xmlns:p14="http://schemas.microsoft.com/office/powerpoint/2010/main" val="936344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88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C7EDAD41-D98F-439A-BDD0-1A34EBB8AFAD}" type="slidenum">
              <a:rPr lang="en-US" altLang="en-US">
                <a:latin typeface="Arial" panose="020B0604020202020204" pitchFamily="34" charset="0"/>
              </a:rPr>
              <a:pPr/>
              <a:t>19</a:t>
            </a:fld>
            <a:endParaRPr lang="en-US" altLang="en-US">
              <a:latin typeface="Arial" panose="020B0604020202020204" pitchFamily="34" charset="0"/>
            </a:endParaRPr>
          </a:p>
        </p:txBody>
      </p:sp>
    </p:spTree>
    <p:extLst>
      <p:ext uri="{BB962C8B-B14F-4D97-AF65-F5344CB8AC3E}">
        <p14:creationId xmlns:p14="http://schemas.microsoft.com/office/powerpoint/2010/main" val="37182522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98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ACAC12AD-025C-4D53-8639-708D7C443053}" type="slidenum">
              <a:rPr lang="en-US" altLang="en-US">
                <a:latin typeface="Arial" panose="020B0604020202020204" pitchFamily="34" charset="0"/>
              </a:rPr>
              <a:pPr/>
              <a:t>20</a:t>
            </a:fld>
            <a:endParaRPr lang="en-US" altLang="en-US">
              <a:latin typeface="Arial" panose="020B0604020202020204" pitchFamily="34" charset="0"/>
            </a:endParaRPr>
          </a:p>
        </p:txBody>
      </p:sp>
    </p:spTree>
    <p:extLst>
      <p:ext uri="{BB962C8B-B14F-4D97-AF65-F5344CB8AC3E}">
        <p14:creationId xmlns:p14="http://schemas.microsoft.com/office/powerpoint/2010/main" val="41779498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0F156BD-FB7A-41F9-BD56-DE08D5056FF2}" type="slidenum">
              <a:rPr lang="en-US" altLang="en-US">
                <a:latin typeface="Arial" panose="020B0604020202020204" pitchFamily="34" charset="0"/>
              </a:rPr>
              <a:pPr/>
              <a:t>21</a:t>
            </a:fld>
            <a:endParaRPr lang="en-US" altLang="en-US">
              <a:latin typeface="Arial" panose="020B0604020202020204" pitchFamily="34" charset="0"/>
            </a:endParaRPr>
          </a:p>
        </p:txBody>
      </p:sp>
    </p:spTree>
    <p:extLst>
      <p:ext uri="{BB962C8B-B14F-4D97-AF65-F5344CB8AC3E}">
        <p14:creationId xmlns:p14="http://schemas.microsoft.com/office/powerpoint/2010/main" val="4208881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14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CF2B4E36-006F-4C15-8DFB-0468F1A62E62}" type="slidenum">
              <a:rPr lang="en-US" altLang="en-US">
                <a:latin typeface="Arial" panose="020B0604020202020204" pitchFamily="34" charset="0"/>
              </a:rPr>
              <a:pPr/>
              <a:t>4</a:t>
            </a:fld>
            <a:endParaRPr lang="en-US" altLang="en-US">
              <a:latin typeface="Arial" panose="020B0604020202020204" pitchFamily="34" charset="0"/>
            </a:endParaRPr>
          </a:p>
        </p:txBody>
      </p:sp>
    </p:spTree>
    <p:extLst>
      <p:ext uri="{BB962C8B-B14F-4D97-AF65-F5344CB8AC3E}">
        <p14:creationId xmlns:p14="http://schemas.microsoft.com/office/powerpoint/2010/main" val="1652612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19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E9E04DF-C11D-40A8-A270-5251BB310EEE}" type="slidenum">
              <a:rPr lang="en-US" altLang="en-US">
                <a:latin typeface="Arial" panose="020B0604020202020204" pitchFamily="34" charset="0"/>
              </a:rPr>
              <a:pPr/>
              <a:t>22</a:t>
            </a:fld>
            <a:endParaRPr lang="en-US" altLang="en-US">
              <a:latin typeface="Arial" panose="020B0604020202020204" pitchFamily="34" charset="0"/>
            </a:endParaRPr>
          </a:p>
        </p:txBody>
      </p:sp>
    </p:spTree>
    <p:extLst>
      <p:ext uri="{BB962C8B-B14F-4D97-AF65-F5344CB8AC3E}">
        <p14:creationId xmlns:p14="http://schemas.microsoft.com/office/powerpoint/2010/main" val="39288950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29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16F7269-D411-47E2-9551-57C68423EFC5}" type="slidenum">
              <a:rPr lang="en-US" altLang="en-US">
                <a:latin typeface="Arial" panose="020B0604020202020204" pitchFamily="34" charset="0"/>
              </a:rPr>
              <a:pPr/>
              <a:t>23</a:t>
            </a:fld>
            <a:endParaRPr lang="en-US" altLang="en-US">
              <a:latin typeface="Arial" panose="020B0604020202020204" pitchFamily="34" charset="0"/>
            </a:endParaRPr>
          </a:p>
        </p:txBody>
      </p:sp>
    </p:spTree>
    <p:extLst>
      <p:ext uri="{BB962C8B-B14F-4D97-AF65-F5344CB8AC3E}">
        <p14:creationId xmlns:p14="http://schemas.microsoft.com/office/powerpoint/2010/main" val="3403011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39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3E57DFF-9BD9-4C1E-A332-E14183A1BC9F}" type="slidenum">
              <a:rPr lang="en-US" altLang="en-US">
                <a:latin typeface="Arial" panose="020B0604020202020204" pitchFamily="34" charset="0"/>
              </a:rPr>
              <a:pPr/>
              <a:t>24</a:t>
            </a:fld>
            <a:endParaRPr lang="en-US" altLang="en-US">
              <a:latin typeface="Arial" panose="020B0604020202020204" pitchFamily="34" charset="0"/>
            </a:endParaRPr>
          </a:p>
        </p:txBody>
      </p:sp>
    </p:spTree>
    <p:extLst>
      <p:ext uri="{BB962C8B-B14F-4D97-AF65-F5344CB8AC3E}">
        <p14:creationId xmlns:p14="http://schemas.microsoft.com/office/powerpoint/2010/main" val="1009084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49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458ED0A-318F-4228-9576-0BD5736724AB}" type="slidenum">
              <a:rPr lang="en-US" altLang="en-US">
                <a:latin typeface="Arial" panose="020B0604020202020204" pitchFamily="34" charset="0"/>
              </a:rPr>
              <a:pPr/>
              <a:t>25</a:t>
            </a:fld>
            <a:endParaRPr lang="en-US" altLang="en-US">
              <a:latin typeface="Arial" panose="020B0604020202020204" pitchFamily="34" charset="0"/>
            </a:endParaRPr>
          </a:p>
        </p:txBody>
      </p:sp>
    </p:spTree>
    <p:extLst>
      <p:ext uri="{BB962C8B-B14F-4D97-AF65-F5344CB8AC3E}">
        <p14:creationId xmlns:p14="http://schemas.microsoft.com/office/powerpoint/2010/main" val="3388285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60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B75F256-1181-421F-93AB-D2C2AF57DCA9}" type="slidenum">
              <a:rPr lang="en-US" altLang="en-US">
                <a:latin typeface="Arial" panose="020B0604020202020204" pitchFamily="34" charset="0"/>
              </a:rPr>
              <a:pPr/>
              <a:t>26</a:t>
            </a:fld>
            <a:endParaRPr lang="en-US" altLang="en-US">
              <a:latin typeface="Arial" panose="020B0604020202020204" pitchFamily="34" charset="0"/>
            </a:endParaRPr>
          </a:p>
        </p:txBody>
      </p:sp>
    </p:spTree>
    <p:extLst>
      <p:ext uri="{BB962C8B-B14F-4D97-AF65-F5344CB8AC3E}">
        <p14:creationId xmlns:p14="http://schemas.microsoft.com/office/powerpoint/2010/main" val="12316877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70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5C2F71E-6405-4F10-9308-E6583DF68B18}" type="slidenum">
              <a:rPr lang="en-US" altLang="en-US">
                <a:latin typeface="Arial" panose="020B0604020202020204" pitchFamily="34" charset="0"/>
              </a:rPr>
              <a:pPr/>
              <a:t>27</a:t>
            </a:fld>
            <a:endParaRPr lang="en-US" altLang="en-US">
              <a:latin typeface="Arial" panose="020B0604020202020204" pitchFamily="34" charset="0"/>
            </a:endParaRPr>
          </a:p>
        </p:txBody>
      </p:sp>
    </p:spTree>
    <p:extLst>
      <p:ext uri="{BB962C8B-B14F-4D97-AF65-F5344CB8AC3E}">
        <p14:creationId xmlns:p14="http://schemas.microsoft.com/office/powerpoint/2010/main" val="17587744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80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01F01CE-619C-4B0A-A308-A6A600B110A5}" type="slidenum">
              <a:rPr lang="en-US" altLang="en-US">
                <a:latin typeface="Arial" panose="020B0604020202020204" pitchFamily="34" charset="0"/>
              </a:rPr>
              <a:pPr/>
              <a:t>28</a:t>
            </a:fld>
            <a:endParaRPr lang="en-US" altLang="en-US">
              <a:latin typeface="Arial" panose="020B0604020202020204" pitchFamily="34" charset="0"/>
            </a:endParaRPr>
          </a:p>
        </p:txBody>
      </p:sp>
    </p:spTree>
    <p:extLst>
      <p:ext uri="{BB962C8B-B14F-4D97-AF65-F5344CB8AC3E}">
        <p14:creationId xmlns:p14="http://schemas.microsoft.com/office/powerpoint/2010/main" val="22287843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65B58E5C-3EF8-45E5-A6EF-E0A2DFEA90B0}" type="slidenum">
              <a:rPr lang="en-US" altLang="en-US">
                <a:latin typeface="Arial" panose="020B0604020202020204" pitchFamily="34" charset="0"/>
              </a:rPr>
              <a:pPr/>
              <a:t>29</a:t>
            </a:fld>
            <a:endParaRPr lang="en-US" altLang="en-US">
              <a:latin typeface="Arial" panose="020B0604020202020204" pitchFamily="34" charset="0"/>
            </a:endParaRPr>
          </a:p>
        </p:txBody>
      </p:sp>
    </p:spTree>
    <p:extLst>
      <p:ext uri="{BB962C8B-B14F-4D97-AF65-F5344CB8AC3E}">
        <p14:creationId xmlns:p14="http://schemas.microsoft.com/office/powerpoint/2010/main" val="11772873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783017A-5589-4245-9705-253C80F00F91}" type="slidenum">
              <a:rPr lang="en-US" altLang="en-US">
                <a:latin typeface="Arial" panose="020B0604020202020204" pitchFamily="34" charset="0"/>
              </a:rPr>
              <a:pPr/>
              <a:t>30</a:t>
            </a:fld>
            <a:endParaRPr lang="en-US" altLang="en-US">
              <a:latin typeface="Arial" panose="020B0604020202020204" pitchFamily="34" charset="0"/>
            </a:endParaRPr>
          </a:p>
        </p:txBody>
      </p:sp>
    </p:spTree>
    <p:extLst>
      <p:ext uri="{BB962C8B-B14F-4D97-AF65-F5344CB8AC3E}">
        <p14:creationId xmlns:p14="http://schemas.microsoft.com/office/powerpoint/2010/main" val="8891998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smtClean="0">
                <a:latin typeface="Arial" panose="020B0604020202020204" pitchFamily="34" charset="0"/>
              </a:rPr>
              <a:t>Meotode Penelitian</a:t>
            </a:r>
          </a:p>
        </p:txBody>
      </p:sp>
      <p:sp>
        <p:nvSpPr>
          <p:cNvPr id="91139"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smtClean="0">
                <a:latin typeface="Arial" panose="020B0604020202020204" pitchFamily="34" charset="0"/>
              </a:rPr>
              <a:t>Suliyanto, SE, M.Si</a:t>
            </a:r>
          </a:p>
        </p:txBody>
      </p:sp>
      <p:sp>
        <p:nvSpPr>
          <p:cNvPr id="9114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69CB49F-4991-4B4F-BDD1-7685D0C05F1F}" type="slidenum">
              <a:rPr lang="en-US" altLang="en-US">
                <a:latin typeface="Arial" panose="020B0604020202020204" pitchFamily="34" charset="0"/>
              </a:rPr>
              <a:pPr/>
              <a:t>31</a:t>
            </a:fld>
            <a:endParaRPr lang="en-US" altLang="en-US">
              <a:latin typeface="Arial" panose="020B0604020202020204" pitchFamily="34" charset="0"/>
            </a:endParaRPr>
          </a:p>
        </p:txBody>
      </p:sp>
      <p:sp>
        <p:nvSpPr>
          <p:cNvPr id="91141" name="Rectangle 2"/>
          <p:cNvSpPr>
            <a:spLocks noGrp="1" noRot="1" noChangeAspect="1" noChangeArrowheads="1" noTextEdit="1"/>
          </p:cNvSpPr>
          <p:nvPr>
            <p:ph type="sldImg"/>
          </p:nvPr>
        </p:nvSpPr>
        <p:spPr>
          <a:ln/>
        </p:spPr>
      </p:sp>
      <p:sp>
        <p:nvSpPr>
          <p:cNvPr id="9114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Tree>
    <p:extLst>
      <p:ext uri="{BB962C8B-B14F-4D97-AF65-F5344CB8AC3E}">
        <p14:creationId xmlns:p14="http://schemas.microsoft.com/office/powerpoint/2010/main" val="3824691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8222632-C297-4649-93C5-4F4859F502BA}" type="slidenum">
              <a:rPr lang="en-US" altLang="en-US">
                <a:latin typeface="Arial" panose="020B0604020202020204" pitchFamily="34" charset="0"/>
              </a:rPr>
              <a:pPr/>
              <a:t>5</a:t>
            </a:fld>
            <a:endParaRPr lang="en-US" altLang="en-US">
              <a:latin typeface="Arial" panose="020B0604020202020204" pitchFamily="34" charset="0"/>
            </a:endParaRPr>
          </a:p>
        </p:txBody>
      </p:sp>
      <p:sp>
        <p:nvSpPr>
          <p:cNvPr id="63491"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63492"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5071188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21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AF0F823-833F-4968-BDA0-3B00B7C67538}" type="slidenum">
              <a:rPr lang="en-US" altLang="en-US">
                <a:latin typeface="Arial" panose="020B0604020202020204" pitchFamily="34" charset="0"/>
              </a:rPr>
              <a:pPr/>
              <a:t>32</a:t>
            </a:fld>
            <a:endParaRPr lang="en-US" altLang="en-US">
              <a:latin typeface="Arial" panose="020B0604020202020204" pitchFamily="34" charset="0"/>
            </a:endParaRPr>
          </a:p>
        </p:txBody>
      </p:sp>
    </p:spTree>
    <p:extLst>
      <p:ext uri="{BB962C8B-B14F-4D97-AF65-F5344CB8AC3E}">
        <p14:creationId xmlns:p14="http://schemas.microsoft.com/office/powerpoint/2010/main" val="38502363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ln/>
        </p:spPr>
      </p:sp>
      <p:sp>
        <p:nvSpPr>
          <p:cNvPr id="931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931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E9A0AEE-2749-436B-B704-FE02D9F23E6D}" type="slidenum">
              <a:rPr lang="en-US" altLang="en-US">
                <a:latin typeface="Arial" panose="020B0604020202020204" pitchFamily="34" charset="0"/>
              </a:rPr>
              <a:pPr/>
              <a:t>33</a:t>
            </a:fld>
            <a:endParaRPr lang="en-US" altLang="en-US">
              <a:latin typeface="Arial" panose="020B0604020202020204" pitchFamily="34" charset="0"/>
            </a:endParaRPr>
          </a:p>
        </p:txBody>
      </p:sp>
    </p:spTree>
    <p:extLst>
      <p:ext uri="{BB962C8B-B14F-4D97-AF65-F5344CB8AC3E}">
        <p14:creationId xmlns:p14="http://schemas.microsoft.com/office/powerpoint/2010/main" val="16487772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4688D68-CEB6-4386-BECB-2E517C685433}" type="slidenum">
              <a:rPr lang="en-US" altLang="en-US">
                <a:latin typeface="Arial" panose="020B0604020202020204" pitchFamily="34" charset="0"/>
              </a:rPr>
              <a:pPr/>
              <a:t>34</a:t>
            </a:fld>
            <a:endParaRPr lang="en-US" altLang="en-US">
              <a:latin typeface="Arial" panose="020B0604020202020204" pitchFamily="34" charset="0"/>
            </a:endParaRPr>
          </a:p>
        </p:txBody>
      </p:sp>
      <p:sp>
        <p:nvSpPr>
          <p:cNvPr id="94211"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94212"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1396829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FF0BAB06-A9CE-4D2D-83AF-25A66E77220C}" type="slidenum">
              <a:rPr lang="en-US" altLang="en-US">
                <a:latin typeface="Arial" panose="020B0604020202020204" pitchFamily="34" charset="0"/>
              </a:rPr>
              <a:pPr/>
              <a:t>35</a:t>
            </a:fld>
            <a:endParaRPr lang="en-US" altLang="en-US">
              <a:latin typeface="Arial" panose="020B0604020202020204" pitchFamily="34" charset="0"/>
            </a:endParaRPr>
          </a:p>
        </p:txBody>
      </p:sp>
      <p:sp>
        <p:nvSpPr>
          <p:cNvPr id="95235"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95236"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7479085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7E98E17-5950-43EA-ACDC-AFDB34A88C4B}" type="slidenum">
              <a:rPr lang="en-US" altLang="en-US">
                <a:latin typeface="Arial" panose="020B0604020202020204" pitchFamily="34" charset="0"/>
              </a:rPr>
              <a:pPr/>
              <a:t>36</a:t>
            </a:fld>
            <a:endParaRPr lang="en-US" altLang="en-US">
              <a:latin typeface="Arial" panose="020B0604020202020204" pitchFamily="34" charset="0"/>
            </a:endParaRPr>
          </a:p>
        </p:txBody>
      </p:sp>
      <p:sp>
        <p:nvSpPr>
          <p:cNvPr id="96259"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96260"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1416985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615466B-1350-494A-925F-4123B884AC2D}" type="slidenum">
              <a:rPr lang="en-US" altLang="en-US">
                <a:latin typeface="Arial" panose="020B0604020202020204" pitchFamily="34" charset="0"/>
              </a:rPr>
              <a:pPr/>
              <a:t>37</a:t>
            </a:fld>
            <a:endParaRPr lang="en-US" altLang="en-US">
              <a:latin typeface="Arial" panose="020B0604020202020204" pitchFamily="34" charset="0"/>
            </a:endParaRPr>
          </a:p>
        </p:txBody>
      </p:sp>
      <p:sp>
        <p:nvSpPr>
          <p:cNvPr id="97283"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97284"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743427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8FBDC89-562C-4FD0-9A02-DF3112C7133D}" type="slidenum">
              <a:rPr lang="en-US" altLang="en-US">
                <a:latin typeface="Arial" panose="020B0604020202020204" pitchFamily="34" charset="0"/>
              </a:rPr>
              <a:pPr/>
              <a:t>38</a:t>
            </a:fld>
            <a:endParaRPr lang="en-US" altLang="en-US">
              <a:latin typeface="Arial" panose="020B0604020202020204" pitchFamily="34" charset="0"/>
            </a:endParaRPr>
          </a:p>
        </p:txBody>
      </p:sp>
      <p:sp>
        <p:nvSpPr>
          <p:cNvPr id="98307"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98308"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97429158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D744F228-8292-47A2-A9CA-EDCCBCF8A5F7}" type="slidenum">
              <a:rPr lang="en-US" altLang="en-US">
                <a:latin typeface="Arial" panose="020B0604020202020204" pitchFamily="34" charset="0"/>
              </a:rPr>
              <a:pPr/>
              <a:t>39</a:t>
            </a:fld>
            <a:endParaRPr lang="en-US" altLang="en-US">
              <a:latin typeface="Arial" panose="020B0604020202020204" pitchFamily="34" charset="0"/>
            </a:endParaRPr>
          </a:p>
        </p:txBody>
      </p:sp>
      <p:sp>
        <p:nvSpPr>
          <p:cNvPr id="99331"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99332"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831050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FDA9801-3A08-42B8-9E52-B8C443601230}" type="slidenum">
              <a:rPr lang="en-US" altLang="en-US">
                <a:latin typeface="Arial" panose="020B0604020202020204" pitchFamily="34" charset="0"/>
              </a:rPr>
              <a:pPr/>
              <a:t>40</a:t>
            </a:fld>
            <a:endParaRPr lang="en-US" altLang="en-US">
              <a:latin typeface="Arial" panose="020B0604020202020204" pitchFamily="34" charset="0"/>
            </a:endParaRPr>
          </a:p>
        </p:txBody>
      </p:sp>
      <p:sp>
        <p:nvSpPr>
          <p:cNvPr id="100355"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100356"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368299011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0C81EAB-E8D6-4220-B857-03D35708D1B7}" type="slidenum">
              <a:rPr lang="en-US" altLang="en-US">
                <a:latin typeface="Arial" panose="020B0604020202020204" pitchFamily="34" charset="0"/>
              </a:rPr>
              <a:pPr/>
              <a:t>41</a:t>
            </a:fld>
            <a:endParaRPr lang="en-US" altLang="en-US">
              <a:latin typeface="Arial" panose="020B0604020202020204" pitchFamily="34" charset="0"/>
            </a:endParaRPr>
          </a:p>
        </p:txBody>
      </p:sp>
      <p:sp>
        <p:nvSpPr>
          <p:cNvPr id="101379"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101380"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91933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DFF69C1-261F-4A22-8AC2-04DC01A746E3}" type="slidenum">
              <a:rPr lang="en-US" altLang="en-US">
                <a:latin typeface="Arial" panose="020B0604020202020204" pitchFamily="34" charset="0"/>
              </a:rPr>
              <a:pPr/>
              <a:t>6</a:t>
            </a:fld>
            <a:endParaRPr lang="en-US" altLang="en-US">
              <a:latin typeface="Arial" panose="020B0604020202020204" pitchFamily="34" charset="0"/>
            </a:endParaRPr>
          </a:p>
        </p:txBody>
      </p:sp>
      <p:sp>
        <p:nvSpPr>
          <p:cNvPr id="65539"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65540"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1234086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27159042-EF16-4F4B-B1E1-E5F47D6B625D}" type="slidenum">
              <a:rPr lang="en-US" altLang="en-US">
                <a:latin typeface="Arial" panose="020B0604020202020204" pitchFamily="34" charset="0"/>
              </a:rPr>
              <a:pPr/>
              <a:t>42</a:t>
            </a:fld>
            <a:endParaRPr lang="en-US" altLang="en-US">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102404"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12265483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7358E5A-4B20-44B5-856B-323B27C5D0B2}" type="slidenum">
              <a:rPr lang="en-US" altLang="en-US">
                <a:latin typeface="Arial" panose="020B0604020202020204" pitchFamily="34" charset="0"/>
              </a:rPr>
              <a:pPr/>
              <a:t>43</a:t>
            </a:fld>
            <a:endParaRPr lang="en-US" altLang="en-US">
              <a:latin typeface="Arial" panose="020B0604020202020204" pitchFamily="34" charset="0"/>
            </a:endParaRPr>
          </a:p>
        </p:txBody>
      </p:sp>
      <p:sp>
        <p:nvSpPr>
          <p:cNvPr id="103427"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103428"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27275400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9F7724A-1CDF-4AF1-A674-84FD8AEEE4DA}" type="slidenum">
              <a:rPr lang="en-US" altLang="en-US">
                <a:latin typeface="Arial" panose="020B0604020202020204" pitchFamily="34" charset="0"/>
              </a:rPr>
              <a:pPr/>
              <a:t>44</a:t>
            </a:fld>
            <a:endParaRPr lang="en-US" altLang="en-US">
              <a:latin typeface="Arial" panose="020B0604020202020204" pitchFamily="34" charset="0"/>
            </a:endParaRPr>
          </a:p>
        </p:txBody>
      </p:sp>
      <p:sp>
        <p:nvSpPr>
          <p:cNvPr id="104451" name="Rectangle 2"/>
          <p:cNvSpPr>
            <a:spLocks noGrp="1" noRot="1" noChangeAspect="1" noChangeArrowheads="1" noTextEdit="1"/>
          </p:cNvSpPr>
          <p:nvPr>
            <p:ph type="sldImg"/>
          </p:nvPr>
        </p:nvSpPr>
        <p:spPr>
          <a:xfrm>
            <a:off x="1319213" y="877888"/>
            <a:ext cx="4219575" cy="3165475"/>
          </a:xfrm>
          <a:solidFill>
            <a:srgbClr val="FFFFFF"/>
          </a:solidFill>
          <a:ln/>
        </p:spPr>
      </p:sp>
      <p:sp>
        <p:nvSpPr>
          <p:cNvPr id="104452" name="Rectangle 3"/>
          <p:cNvSpPr>
            <a:spLocks noGrp="1" noChangeArrowheads="1"/>
          </p:cNvSpPr>
          <p:nvPr>
            <p:ph type="body" idx="1"/>
          </p:nvPr>
        </p:nvSpPr>
        <p:spPr>
          <a:xfrm>
            <a:off x="1062038" y="4349750"/>
            <a:ext cx="4740275" cy="3514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57200"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4382643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1054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BB8F23F9-A7DE-41A1-A82C-07049DAC1476}" type="slidenum">
              <a:rPr lang="en-US" altLang="en-US">
                <a:latin typeface="Arial" panose="020B0604020202020204" pitchFamily="34" charset="0"/>
              </a:rPr>
              <a:pPr/>
              <a:t>45</a:t>
            </a:fld>
            <a:endParaRPr lang="en-US" altLang="en-US">
              <a:latin typeface="Arial" panose="020B0604020202020204" pitchFamily="34" charset="0"/>
            </a:endParaRPr>
          </a:p>
        </p:txBody>
      </p:sp>
    </p:spTree>
    <p:extLst>
      <p:ext uri="{BB962C8B-B14F-4D97-AF65-F5344CB8AC3E}">
        <p14:creationId xmlns:p14="http://schemas.microsoft.com/office/powerpoint/2010/main" val="1853588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65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E495149-428F-4ED6-B5A3-7F7B4A034A8E}" type="slidenum">
              <a:rPr lang="en-US" altLang="en-US">
                <a:latin typeface="Arial" panose="020B0604020202020204" pitchFamily="34" charset="0"/>
              </a:rPr>
              <a:pPr/>
              <a:t>7</a:t>
            </a:fld>
            <a:endParaRPr lang="en-US" altLang="en-US">
              <a:latin typeface="Arial" panose="020B0604020202020204" pitchFamily="34" charset="0"/>
            </a:endParaRPr>
          </a:p>
        </p:txBody>
      </p:sp>
    </p:spTree>
    <p:extLst>
      <p:ext uri="{BB962C8B-B14F-4D97-AF65-F5344CB8AC3E}">
        <p14:creationId xmlns:p14="http://schemas.microsoft.com/office/powerpoint/2010/main" val="2328248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75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0CF5A49F-C39E-4452-8D3B-D850B6F9EBDD}" type="slidenum">
              <a:rPr lang="en-US" altLang="en-US">
                <a:latin typeface="Arial" panose="020B0604020202020204" pitchFamily="34" charset="0"/>
              </a:rPr>
              <a:pPr/>
              <a:t>8</a:t>
            </a:fld>
            <a:endParaRPr lang="en-US" altLang="en-US">
              <a:latin typeface="Arial" panose="020B0604020202020204" pitchFamily="34" charset="0"/>
            </a:endParaRPr>
          </a:p>
        </p:txBody>
      </p:sp>
    </p:spTree>
    <p:extLst>
      <p:ext uri="{BB962C8B-B14F-4D97-AF65-F5344CB8AC3E}">
        <p14:creationId xmlns:p14="http://schemas.microsoft.com/office/powerpoint/2010/main" val="11427514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86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56EF28C-091B-47EF-BA9C-792716724618}" type="slidenum">
              <a:rPr lang="en-US" altLang="en-US">
                <a:latin typeface="Arial" panose="020B0604020202020204" pitchFamily="34" charset="0"/>
              </a:rPr>
              <a:pPr/>
              <a:t>9</a:t>
            </a:fld>
            <a:endParaRPr lang="en-US" altLang="en-US">
              <a:latin typeface="Arial" panose="020B0604020202020204" pitchFamily="34" charset="0"/>
            </a:endParaRPr>
          </a:p>
        </p:txBody>
      </p:sp>
    </p:spTree>
    <p:extLst>
      <p:ext uri="{BB962C8B-B14F-4D97-AF65-F5344CB8AC3E}">
        <p14:creationId xmlns:p14="http://schemas.microsoft.com/office/powerpoint/2010/main" val="434903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696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E9CEC83E-FCBE-4017-94DD-3BEDC2AC2CA7}" type="slidenum">
              <a:rPr lang="en-US" altLang="en-US">
                <a:latin typeface="Arial" panose="020B0604020202020204" pitchFamily="34" charset="0"/>
              </a:rPr>
              <a:pPr/>
              <a:t>10</a:t>
            </a:fld>
            <a:endParaRPr lang="en-US" altLang="en-US">
              <a:latin typeface="Arial" panose="020B0604020202020204" pitchFamily="34" charset="0"/>
            </a:endParaRPr>
          </a:p>
        </p:txBody>
      </p:sp>
    </p:spTree>
    <p:extLst>
      <p:ext uri="{BB962C8B-B14F-4D97-AF65-F5344CB8AC3E}">
        <p14:creationId xmlns:p14="http://schemas.microsoft.com/office/powerpoint/2010/main" val="610118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ndParaRPr>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478E571E-AA31-4FAF-9630-633766BDCA83}" type="slidenum">
              <a:rPr lang="en-US" altLang="en-US">
                <a:latin typeface="Arial" panose="020B0604020202020204" pitchFamily="34" charset="0"/>
              </a:rPr>
              <a:pPr/>
              <a:t>11</a:t>
            </a:fld>
            <a:endParaRPr lang="en-US" altLang="en-US">
              <a:latin typeface="Arial" panose="020B0604020202020204" pitchFamily="34" charset="0"/>
            </a:endParaRPr>
          </a:p>
        </p:txBody>
      </p:sp>
    </p:spTree>
    <p:extLst>
      <p:ext uri="{BB962C8B-B14F-4D97-AF65-F5344CB8AC3E}">
        <p14:creationId xmlns:p14="http://schemas.microsoft.com/office/powerpoint/2010/main" val="36648355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1"/>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4" name="Rectangle 23"/>
          <p:cNvSpPr/>
          <p:nvPr/>
        </p:nvSpPr>
        <p:spPr>
          <a:xfrm flipV="1">
            <a:off x="5410201" y="3897010"/>
            <a:ext cx="3733801" cy="192024"/>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5" name="Rectangle 24"/>
          <p:cNvSpPr/>
          <p:nvPr/>
        </p:nvSpPr>
        <p:spPr>
          <a:xfrm flipV="1">
            <a:off x="5410201"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0" name="Rectangle 9"/>
          <p:cNvSpPr/>
          <p:nvPr/>
        </p:nvSpPr>
        <p:spPr>
          <a:xfrm>
            <a:off x="1" y="3675528"/>
            <a:ext cx="9144001" cy="14067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a:xfrm>
            <a:off x="6705600" y="4206240"/>
            <a:ext cx="960120" cy="457200"/>
          </a:xfrm>
        </p:spPr>
        <p:txBody>
          <a:bodyPr/>
          <a:lstStyle/>
          <a:p>
            <a:fld id="{C815B4FD-92E0-4978-907F-923BCA868FE5}" type="datetimeFigureOut">
              <a:rPr lang="id-ID" smtClean="0"/>
              <a:pPr/>
              <a:t>01/10/2018</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D71EAF9-DB67-464C-8987-984D7DE842F6}" type="slidenum">
              <a:rPr lang="id-ID" smtClean="0"/>
              <a:pPr/>
              <a:t>‹#›</a:t>
            </a:fld>
            <a:endParaRPr lang="id-ID"/>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62207" y="5038229"/>
            <a:ext cx="1828800" cy="183794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pPr/>
              <a:t>01/10/2018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pPr/>
              <a:t>01/10/2018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815B4FD-92E0-4978-907F-923BCA868FE5}" type="datetimeFigureOut">
              <a:rPr lang="id-ID" smtClean="0"/>
              <a:pPr/>
              <a:t>01/10/2018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
        <p:nvSpPr>
          <p:cNvPr id="7" name="Title 1"/>
          <p:cNvSpPr txBox="1">
            <a:spLocks/>
          </p:cNvSpPr>
          <p:nvPr userDrawn="1"/>
        </p:nvSpPr>
        <p:spPr>
          <a:xfrm>
            <a:off x="0" y="-23408"/>
            <a:ext cx="8121080" cy="356065"/>
          </a:xfrm>
          <a:prstGeom prst="rect">
            <a:avLst/>
          </a:prstGeom>
        </p:spPr>
        <p:txBody>
          <a:bodyPr vert="horz"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sz="1200" i="1" dirty="0">
              <a:solidFill>
                <a:schemeClr val="bg1"/>
              </a:solidFill>
            </a:endParaRP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815B4FD-92E0-4978-907F-923BCA868FE5}" type="datetimeFigureOut">
              <a:rPr lang="id-ID" smtClean="0"/>
              <a:pPr/>
              <a:t>01/10/2018</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pPr/>
              <a:t>01/10/2018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815B4FD-92E0-4978-907F-923BCA868FE5}" type="datetimeFigureOut">
              <a:rPr lang="id-ID" smtClean="0"/>
              <a:pPr/>
              <a:t>01/10/2018</a:t>
            </a:fld>
            <a:endParaRPr lang="id-ID"/>
          </a:p>
        </p:txBody>
      </p:sp>
      <p:sp>
        <p:nvSpPr>
          <p:cNvPr id="27" name="Slide Number Placeholder 26"/>
          <p:cNvSpPr>
            <a:spLocks noGrp="1"/>
          </p:cNvSpPr>
          <p:nvPr>
            <p:ph type="sldNum" sz="quarter" idx="11"/>
          </p:nvPr>
        </p:nvSpPr>
        <p:spPr/>
        <p:txBody>
          <a:bodyPr rtlCol="0"/>
          <a:lstStyle/>
          <a:p>
            <a:fld id="{0D71EAF9-DB67-464C-8987-984D7DE842F6}"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815B4FD-92E0-4978-907F-923BCA868FE5}" type="datetimeFigureOut">
              <a:rPr lang="id-ID" smtClean="0"/>
              <a:pPr/>
              <a:t>01/10/2018</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5B4FD-92E0-4978-907F-923BCA868FE5}" type="datetimeFigureOut">
              <a:rPr lang="id-ID" smtClean="0"/>
              <a:pPr/>
              <a:t>01/10/2018</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815B4FD-92E0-4978-907F-923BCA868FE5}" type="datetimeFigureOut">
              <a:rPr lang="id-ID" smtClean="0"/>
              <a:pPr/>
              <a:t>01/10/2018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9"/>
            <a:ext cx="2590800" cy="2516489"/>
          </a:xfrm>
        </p:spPr>
        <p:txBody>
          <a:bodyPr lIns="0" tIns="0" rIns="45705"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15B4FD-92E0-4978-907F-923BCA868FE5}" type="datetimeFigureOut">
              <a:rPr lang="id-ID" smtClean="0"/>
              <a:pPr/>
              <a:t>01/10/2018</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D71EAF9-DB67-464C-8987-984D7DE842F6}" type="slidenum">
              <a:rPr lang="id-ID" smtClean="0"/>
              <a:pPr/>
              <a:t>‹#›</a:t>
            </a:fld>
            <a:endParaRPr lang="id-ID"/>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9144000" cy="8440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29" name="Rectangle 28"/>
          <p:cNvSpPr/>
          <p:nvPr/>
        </p:nvSpPr>
        <p:spPr>
          <a:xfrm>
            <a:off x="0" y="0"/>
            <a:ext cx="9144000" cy="310663"/>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0" name="Rectangle 29"/>
          <p:cNvSpPr/>
          <p:nvPr/>
        </p:nvSpPr>
        <p:spPr>
          <a:xfrm>
            <a:off x="1" y="308277"/>
            <a:ext cx="9144001" cy="91441"/>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1" name="Rectangle 30"/>
          <p:cNvSpPr/>
          <p:nvPr/>
        </p:nvSpPr>
        <p:spPr>
          <a:xfrm flipV="1">
            <a:off x="5410182" y="360247"/>
            <a:ext cx="3733819" cy="910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2" name="Rectangle 31"/>
          <p:cNvSpPr/>
          <p:nvPr/>
        </p:nvSpPr>
        <p:spPr>
          <a:xfrm flipV="1">
            <a:off x="5410201" y="440113"/>
            <a:ext cx="3733801" cy="18003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eaLnBrk="1" latinLnBrk="0" hangingPunct="1"/>
            <a:endParaRPr kumimoji="0" lang="en-US" dirty="0"/>
          </a:p>
        </p:txBody>
      </p:sp>
      <p:sp>
        <p:nvSpPr>
          <p:cNvPr id="22" name="Title Placeholder 21"/>
          <p:cNvSpPr>
            <a:spLocks noGrp="1"/>
          </p:cNvSpPr>
          <p:nvPr>
            <p:ph type="title"/>
          </p:nvPr>
        </p:nvSpPr>
        <p:spPr>
          <a:xfrm>
            <a:off x="457200" y="836712"/>
            <a:ext cx="8229600" cy="1066800"/>
          </a:xfrm>
          <a:prstGeom prst="rect">
            <a:avLst/>
          </a:prstGeom>
        </p:spPr>
        <p:txBody>
          <a:bodyPr vert="horz" lIns="91411" tIns="45705" rIns="91411" bIns="45705" anchor="ctr">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457200" y="1943136"/>
            <a:ext cx="8229600" cy="4325112"/>
          </a:xfrm>
          <a:prstGeom prst="rect">
            <a:avLst/>
          </a:prstGeom>
        </p:spPr>
        <p:txBody>
          <a:bodyPr vert="horz" lIns="91411" tIns="45705" rIns="91411" bIns="45705">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lIns="91411" tIns="45705" rIns="91411" bIns="45705"/>
          <a:lstStyle>
            <a:lvl1pPr algn="l" eaLnBrk="1" latinLnBrk="0" hangingPunct="1">
              <a:defRPr kumimoji="0" sz="800">
                <a:solidFill>
                  <a:schemeClr val="accent2"/>
                </a:solidFill>
              </a:defRPr>
            </a:lvl1pPr>
          </a:lstStyle>
          <a:p>
            <a:fld id="{C815B4FD-92E0-4978-907F-923BCA868FE5}" type="datetimeFigureOut">
              <a:rPr lang="id-ID" smtClean="0"/>
              <a:pPr/>
              <a:t>01/10/2018</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lIns="91411" tIns="45705" rIns="91411" bIns="45705"/>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lIns="91411" tIns="45705" rIns="91411" bIns="45705" anchor="b"/>
          <a:lstStyle>
            <a:lvl1pPr algn="r" eaLnBrk="1" latinLnBrk="0" hangingPunct="1">
              <a:defRPr kumimoji="0" sz="1800">
                <a:solidFill>
                  <a:srgbClr val="FFFFFF"/>
                </a:solidFill>
              </a:defRPr>
            </a:lvl1pPr>
          </a:lstStyle>
          <a:p>
            <a:fld id="{0D71EAF9-DB67-464C-8987-984D7DE842F6}" type="slidenum">
              <a:rPr lang="id-ID" smtClean="0"/>
              <a:pPr/>
              <a:t>‹#›</a:t>
            </a:fld>
            <a:endParaRPr lang="id-ID"/>
          </a:p>
        </p:txBody>
      </p:sp>
      <p:pic>
        <p:nvPicPr>
          <p:cNvPr id="20" name="Picture 1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244408" y="5949280"/>
            <a:ext cx="914400" cy="918972"/>
          </a:xfrm>
          <a:prstGeom prst="rect">
            <a:avLst/>
          </a:prstGeom>
        </p:spPr>
      </p:pic>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txStyles>
    <p:titleStyle>
      <a:lvl1pPr algn="l" rtl="0" eaLnBrk="1" latinLnBrk="0" hangingPunct="1">
        <a:spcBef>
          <a:spcPct val="0"/>
        </a:spcBef>
        <a:buNone/>
        <a:defRPr kumimoji="0" sz="4000" kern="1200">
          <a:solidFill>
            <a:srgbClr val="C00000"/>
          </a:solidFill>
          <a:latin typeface="+mj-lt"/>
          <a:ea typeface="+mj-ea"/>
          <a:cs typeface="+mj-cs"/>
        </a:defRPr>
      </a:lvl1pPr>
    </p:titleStyle>
    <p:bodyStyle>
      <a:lvl1pPr marL="365643" indent="-255950"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157" indent="-246809"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249" indent="-21938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198" indent="-201104"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443" indent="-182821"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6.wmf"/><Relationship Id="rId4" Type="http://schemas.openxmlformats.org/officeDocument/2006/relationships/oleObject" Target="../embeddings/oleObject4.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8.wmf"/><Relationship Id="rId4" Type="http://schemas.openxmlformats.org/officeDocument/2006/relationships/oleObject" Target="../embeddings/oleObject6.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11.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0.wmf"/><Relationship Id="rId4" Type="http://schemas.openxmlformats.org/officeDocument/2006/relationships/oleObject" Target="../embeddings/oleObject8.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0560" y="1052736"/>
            <a:ext cx="8458200" cy="1470025"/>
          </a:xfrm>
        </p:spPr>
        <p:txBody>
          <a:bodyPr anchor="ctr">
            <a:normAutofit/>
          </a:bodyPr>
          <a:lstStyle/>
          <a:p>
            <a:pPr algn="ctr"/>
            <a:r>
              <a:rPr lang="en-US" sz="4800" dirty="0" err="1" smtClean="0">
                <a:effectLst>
                  <a:outerShdw blurRad="38100" dist="38100" dir="2700000" algn="tl">
                    <a:srgbClr val="000000">
                      <a:alpha val="43137"/>
                    </a:srgbClr>
                  </a:outerShdw>
                </a:effectLst>
              </a:rPr>
              <a:t>Statistika</a:t>
            </a:r>
            <a:r>
              <a:rPr lang="en-US" sz="4800" dirty="0" smtClean="0">
                <a:effectLst>
                  <a:outerShdw blurRad="38100" dist="38100" dir="2700000" algn="tl">
                    <a:srgbClr val="000000">
                      <a:alpha val="43137"/>
                    </a:srgbClr>
                  </a:outerShdw>
                </a:effectLst>
              </a:rPr>
              <a:t> </a:t>
            </a:r>
            <a:r>
              <a:rPr lang="en-US" sz="4800" dirty="0" err="1" smtClean="0">
                <a:effectLst>
                  <a:outerShdw blurRad="38100" dist="38100" dir="2700000" algn="tl">
                    <a:srgbClr val="000000">
                      <a:alpha val="43137"/>
                    </a:srgbClr>
                  </a:outerShdw>
                </a:effectLst>
              </a:rPr>
              <a:t>dan</a:t>
            </a:r>
            <a:r>
              <a:rPr lang="en-US" sz="4800" dirty="0" smtClean="0">
                <a:effectLst>
                  <a:outerShdw blurRad="38100" dist="38100" dir="2700000" algn="tl">
                    <a:srgbClr val="000000">
                      <a:alpha val="43137"/>
                    </a:srgbClr>
                  </a:outerShdw>
                </a:effectLst>
              </a:rPr>
              <a:t> </a:t>
            </a:r>
            <a:r>
              <a:rPr lang="en-US" sz="4800" dirty="0" err="1" smtClean="0">
                <a:effectLst>
                  <a:outerShdw blurRad="38100" dist="38100" dir="2700000" algn="tl">
                    <a:srgbClr val="000000">
                      <a:alpha val="43137"/>
                    </a:srgbClr>
                  </a:outerShdw>
                </a:effectLst>
              </a:rPr>
              <a:t>Probabilitas</a:t>
            </a:r>
            <a:endParaRPr lang="id-ID" sz="48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p:txBody>
          <a:bodyPr>
            <a:normAutofit fontScale="92500" lnSpcReduction="10000"/>
          </a:bodyPr>
          <a:lstStyle/>
          <a:p>
            <a:r>
              <a:rPr lang="en-US" dirty="0" err="1" smtClean="0"/>
              <a:t>Pertemuan</a:t>
            </a:r>
            <a:r>
              <a:rPr lang="en-US" dirty="0" smtClean="0"/>
              <a:t> 5</a:t>
            </a:r>
          </a:p>
          <a:p>
            <a:r>
              <a:rPr lang="en-US" dirty="0" err="1" smtClean="0"/>
              <a:t>Populasi</a:t>
            </a:r>
            <a:r>
              <a:rPr lang="en-US" dirty="0" smtClean="0"/>
              <a:t> </a:t>
            </a:r>
            <a:r>
              <a:rPr lang="en-US" dirty="0" err="1" smtClean="0"/>
              <a:t>dan</a:t>
            </a:r>
            <a:r>
              <a:rPr lang="en-US" dirty="0" smtClean="0"/>
              <a:t> </a:t>
            </a:r>
            <a:r>
              <a:rPr lang="en-US" dirty="0" err="1" smtClean="0"/>
              <a:t>Teknik</a:t>
            </a:r>
            <a:r>
              <a:rPr lang="en-US" dirty="0" smtClean="0"/>
              <a:t> Sampling</a:t>
            </a:r>
          </a:p>
          <a:p>
            <a:r>
              <a:rPr lang="en-US" dirty="0" err="1" smtClean="0"/>
              <a:t>Senin</a:t>
            </a:r>
            <a:r>
              <a:rPr lang="en-US" dirty="0" smtClean="0"/>
              <a:t>, 24 September 2018</a:t>
            </a:r>
          </a:p>
          <a:p>
            <a:endParaRPr lang="en-US" dirty="0"/>
          </a:p>
          <a:p>
            <a:r>
              <a:rPr lang="en-US" dirty="0" err="1" smtClean="0"/>
              <a:t>Safitri</a:t>
            </a:r>
            <a:r>
              <a:rPr lang="en-US" dirty="0" smtClean="0"/>
              <a:t> Jaya, </a:t>
            </a:r>
            <a:r>
              <a:rPr lang="en-US" dirty="0" err="1" smtClean="0"/>
              <a:t>S.Kom</a:t>
            </a:r>
            <a:r>
              <a:rPr lang="en-US" dirty="0" smtClean="0"/>
              <a:t>, M.T.I</a:t>
            </a:r>
            <a:endParaRPr lang="id-ID" dirty="0"/>
          </a:p>
        </p:txBody>
      </p:sp>
    </p:spTree>
    <p:extLst>
      <p:ext uri="{BB962C8B-B14F-4D97-AF65-F5344CB8AC3E}">
        <p14:creationId xmlns:p14="http://schemas.microsoft.com/office/powerpoint/2010/main" val="32745774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Syarat Sampel yang Baik</a:t>
            </a:r>
          </a:p>
        </p:txBody>
      </p:sp>
      <p:sp>
        <p:nvSpPr>
          <p:cNvPr id="24579" name="Rectangle 3"/>
          <p:cNvSpPr>
            <a:spLocks noGrp="1" noChangeArrowheads="1"/>
          </p:cNvSpPr>
          <p:nvPr>
            <p:ph idx="1"/>
          </p:nvPr>
        </p:nvSpPr>
        <p:spPr/>
        <p:txBody>
          <a:bodyPr/>
          <a:lstStyle/>
          <a:p>
            <a:pPr eaLnBrk="1" hangingPunct="1">
              <a:lnSpc>
                <a:spcPct val="90000"/>
              </a:lnSpc>
            </a:pPr>
            <a:r>
              <a:rPr lang="en-US" altLang="en-US" sz="2800" smtClean="0"/>
              <a:t>Mewakili sebanyak mungkin karakteristik populasi </a:t>
            </a:r>
            <a:r>
              <a:rPr lang="en-US" altLang="en-US" sz="2800" smtClean="0">
                <a:sym typeface="Wingdings" panose="05000000000000000000" pitchFamily="2" charset="2"/>
              </a:rPr>
              <a:t></a:t>
            </a:r>
            <a:r>
              <a:rPr lang="en-US" altLang="en-US" sz="2800" smtClean="0"/>
              <a:t>valid</a:t>
            </a:r>
          </a:p>
          <a:p>
            <a:pPr eaLnBrk="1" hangingPunct="1">
              <a:lnSpc>
                <a:spcPct val="90000"/>
              </a:lnSpc>
            </a:pPr>
            <a:r>
              <a:rPr lang="en-US" altLang="en-US" sz="2800" smtClean="0"/>
              <a:t>Sampel valid ditentukan oleh dua pertimbangan.</a:t>
            </a:r>
          </a:p>
          <a:p>
            <a:pPr marL="822325" lvl="1" indent="-457200" eaLnBrk="1" hangingPunct="1">
              <a:lnSpc>
                <a:spcPct val="90000"/>
              </a:lnSpc>
              <a:buFont typeface="Tw Cen MT" panose="020B0602020104020603" pitchFamily="34" charset="0"/>
              <a:buAutoNum type="arabicPeriod"/>
            </a:pPr>
            <a:r>
              <a:rPr lang="en-US" altLang="en-US" sz="2400" smtClean="0">
                <a:solidFill>
                  <a:srgbClr val="002060"/>
                </a:solidFill>
              </a:rPr>
              <a:t>Akurasi atau ketepatan </a:t>
            </a:r>
            <a:r>
              <a:rPr lang="en-US" altLang="en-US" sz="2400" smtClean="0">
                <a:solidFill>
                  <a:srgbClr val="002060"/>
                </a:solidFill>
                <a:sym typeface="Wingdings" panose="05000000000000000000" pitchFamily="2" charset="2"/>
              </a:rPr>
              <a:t> </a:t>
            </a:r>
            <a:r>
              <a:rPr lang="en-US" altLang="en-US" sz="2400" smtClean="0">
                <a:solidFill>
                  <a:srgbClr val="002060"/>
                </a:solidFill>
              </a:rPr>
              <a:t>tingkat ketidakadaan “bias” (kekeliruan) dalam sample </a:t>
            </a:r>
            <a:r>
              <a:rPr lang="en-US" altLang="en-US" sz="2400" smtClean="0">
                <a:solidFill>
                  <a:srgbClr val="002060"/>
                </a:solidFill>
                <a:sym typeface="Wingdings" panose="05000000000000000000" pitchFamily="2" charset="2"/>
              </a:rPr>
              <a:t> </a:t>
            </a:r>
            <a:r>
              <a:rPr lang="en-US" altLang="en-US" sz="2400" smtClean="0">
                <a:solidFill>
                  <a:srgbClr val="002060"/>
                </a:solidFill>
              </a:rPr>
              <a:t>makin sedikit tingkat kekeliruan yang ada dalam sampel, makin akurat sampel tersebut.</a:t>
            </a:r>
          </a:p>
          <a:p>
            <a:pPr marL="822325" lvl="1" indent="-457200" eaLnBrk="1" hangingPunct="1">
              <a:lnSpc>
                <a:spcPct val="90000"/>
              </a:lnSpc>
              <a:buFont typeface="Tw Cen MT" panose="020B0602020104020603" pitchFamily="34" charset="0"/>
              <a:buAutoNum type="arabicPeriod"/>
            </a:pPr>
            <a:r>
              <a:rPr lang="en-US" altLang="en-US" sz="2400" smtClean="0">
                <a:solidFill>
                  <a:srgbClr val="002060"/>
                </a:solidFill>
              </a:rPr>
              <a:t>Presisi Estimasi </a:t>
            </a:r>
            <a:r>
              <a:rPr lang="en-US" altLang="en-US" sz="2400" smtClean="0">
                <a:solidFill>
                  <a:srgbClr val="002060"/>
                </a:solidFill>
                <a:sym typeface="Wingdings" panose="05000000000000000000" pitchFamily="2" charset="2"/>
              </a:rPr>
              <a:t></a:t>
            </a:r>
            <a:r>
              <a:rPr lang="en-US" altLang="en-US" sz="2400" smtClean="0">
                <a:solidFill>
                  <a:srgbClr val="002060"/>
                </a:solidFill>
              </a:rPr>
              <a:t>mengacu pada persoalan sedekat mana estimasi kita dengan karakteristik populasi. </a:t>
            </a:r>
          </a:p>
        </p:txBody>
      </p:sp>
    </p:spTree>
    <p:extLst>
      <p:ext uri="{BB962C8B-B14F-4D97-AF65-F5344CB8AC3E}">
        <p14:creationId xmlns:p14="http://schemas.microsoft.com/office/powerpoint/2010/main" val="18981084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Faktor untuk Menentukan Sampel</a:t>
            </a: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901855802"/>
              </p:ext>
            </p:extLst>
          </p:nvPr>
        </p:nvGraphicFramePr>
        <p:xfrm>
          <a:off x="457200" y="1943136"/>
          <a:ext cx="8229600" cy="43251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89630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Teknik Sampling</a:t>
            </a:r>
          </a:p>
        </p:txBody>
      </p:sp>
      <p:sp>
        <p:nvSpPr>
          <p:cNvPr id="26627" name="Rectangle 3"/>
          <p:cNvSpPr>
            <a:spLocks noGrp="1" noChangeArrowheads="1"/>
          </p:cNvSpPr>
          <p:nvPr>
            <p:ph idx="1"/>
          </p:nvPr>
        </p:nvSpPr>
        <p:spPr/>
        <p:txBody>
          <a:bodyPr/>
          <a:lstStyle/>
          <a:p>
            <a:pPr eaLnBrk="1" hangingPunct="1"/>
            <a:r>
              <a:rPr lang="en-US" altLang="en-US" dirty="0" smtClean="0"/>
              <a:t>Proses </a:t>
            </a:r>
            <a:r>
              <a:rPr lang="en-US" altLang="en-US" dirty="0" err="1" smtClean="0"/>
              <a:t>seleksi</a:t>
            </a:r>
            <a:r>
              <a:rPr lang="en-US" altLang="en-US" dirty="0" smtClean="0"/>
              <a:t> </a:t>
            </a:r>
            <a:r>
              <a:rPr lang="en-US" altLang="en-US" dirty="0" err="1" smtClean="0"/>
              <a:t>sampel</a:t>
            </a:r>
            <a:r>
              <a:rPr lang="en-US" altLang="en-US" dirty="0" smtClean="0"/>
              <a:t> yang </a:t>
            </a:r>
            <a:r>
              <a:rPr lang="en-US" altLang="en-US" dirty="0" err="1" smtClean="0"/>
              <a:t>digunakan</a:t>
            </a:r>
            <a:r>
              <a:rPr lang="en-US" altLang="en-US" dirty="0" smtClean="0"/>
              <a:t> </a:t>
            </a:r>
            <a:r>
              <a:rPr lang="en-US" altLang="en-US" dirty="0" err="1" smtClean="0"/>
              <a:t>dalam</a:t>
            </a:r>
            <a:r>
              <a:rPr lang="en-US" altLang="en-US" dirty="0" smtClean="0"/>
              <a:t> </a:t>
            </a:r>
            <a:r>
              <a:rPr lang="en-US" altLang="en-US" dirty="0" err="1" smtClean="0"/>
              <a:t>penelitian</a:t>
            </a:r>
            <a:r>
              <a:rPr lang="en-US" altLang="en-US" dirty="0" smtClean="0"/>
              <a:t> </a:t>
            </a:r>
            <a:r>
              <a:rPr lang="en-US" altLang="en-US" dirty="0" err="1" smtClean="0"/>
              <a:t>dari</a:t>
            </a:r>
            <a:r>
              <a:rPr lang="en-US" altLang="en-US" dirty="0" smtClean="0"/>
              <a:t> </a:t>
            </a:r>
            <a:r>
              <a:rPr lang="en-US" altLang="en-US" dirty="0" err="1" smtClean="0"/>
              <a:t>populasi</a:t>
            </a:r>
            <a:r>
              <a:rPr lang="en-US" altLang="en-US" dirty="0" smtClean="0"/>
              <a:t> </a:t>
            </a:r>
            <a:r>
              <a:rPr lang="en-US" altLang="en-US" dirty="0" smtClean="0"/>
              <a:t>yang </a:t>
            </a:r>
            <a:r>
              <a:rPr lang="en-US" altLang="en-US" dirty="0" err="1" smtClean="0"/>
              <a:t>ada</a:t>
            </a:r>
            <a:endParaRPr lang="en-US" altLang="en-US" dirty="0" smtClean="0"/>
          </a:p>
          <a:p>
            <a:pPr eaLnBrk="1" hangingPunct="1"/>
            <a:r>
              <a:rPr lang="en-US" altLang="en-US" dirty="0" err="1" smtClean="0"/>
              <a:t>jumlah</a:t>
            </a:r>
            <a:r>
              <a:rPr lang="en-US" altLang="en-US" dirty="0" smtClean="0"/>
              <a:t> </a:t>
            </a:r>
            <a:r>
              <a:rPr lang="en-US" altLang="en-US" dirty="0" err="1" smtClean="0"/>
              <a:t>sampel</a:t>
            </a:r>
            <a:r>
              <a:rPr lang="en-US" altLang="en-US" dirty="0" smtClean="0"/>
              <a:t> </a:t>
            </a:r>
            <a:r>
              <a:rPr lang="en-US" altLang="en-US" dirty="0" err="1" smtClean="0"/>
              <a:t>dapat</a:t>
            </a:r>
            <a:r>
              <a:rPr lang="en-US" altLang="en-US" dirty="0" smtClean="0"/>
              <a:t> </a:t>
            </a:r>
            <a:r>
              <a:rPr lang="en-US" altLang="en-US" dirty="0" err="1" smtClean="0"/>
              <a:t>mewakili</a:t>
            </a:r>
            <a:r>
              <a:rPr lang="en-US" altLang="en-US" dirty="0" smtClean="0"/>
              <a:t> </a:t>
            </a:r>
            <a:r>
              <a:rPr lang="en-US" altLang="en-US" dirty="0" err="1" smtClean="0"/>
              <a:t>seluruh</a:t>
            </a:r>
            <a:r>
              <a:rPr lang="en-US" altLang="en-US" dirty="0" smtClean="0"/>
              <a:t> </a:t>
            </a:r>
            <a:r>
              <a:rPr lang="en-US" altLang="en-US" dirty="0" err="1" smtClean="0"/>
              <a:t>populasi</a:t>
            </a:r>
            <a:r>
              <a:rPr lang="en-US" altLang="en-US" dirty="0" smtClean="0"/>
              <a:t> </a:t>
            </a:r>
            <a:r>
              <a:rPr lang="en-US" altLang="en-US" dirty="0" smtClean="0"/>
              <a:t>yang </a:t>
            </a:r>
            <a:r>
              <a:rPr lang="en-US" altLang="en-US" dirty="0" err="1" smtClean="0"/>
              <a:t>ada</a:t>
            </a:r>
            <a:r>
              <a:rPr lang="en-US" altLang="en-US" dirty="0" smtClean="0"/>
              <a:t>.</a:t>
            </a:r>
          </a:p>
          <a:p>
            <a:pPr eaLnBrk="1" hangingPunct="1"/>
            <a:r>
              <a:rPr lang="en-US" altLang="en-US" dirty="0" err="1" smtClean="0"/>
              <a:t>Pembagian</a:t>
            </a:r>
            <a:endParaRPr lang="en-US" altLang="en-US" dirty="0" smtClean="0"/>
          </a:p>
          <a:p>
            <a:pPr lvl="1" eaLnBrk="1" hangingPunct="1"/>
            <a:r>
              <a:rPr lang="en-US" altLang="en-US" dirty="0" smtClean="0"/>
              <a:t>Probability sampling</a:t>
            </a:r>
          </a:p>
          <a:p>
            <a:pPr lvl="1" eaLnBrk="1" hangingPunct="1"/>
            <a:r>
              <a:rPr lang="en-US" altLang="en-US" dirty="0" smtClean="0"/>
              <a:t>Non-Probability sampling</a:t>
            </a:r>
          </a:p>
        </p:txBody>
      </p:sp>
    </p:spTree>
    <p:extLst>
      <p:ext uri="{BB962C8B-B14F-4D97-AF65-F5344CB8AC3E}">
        <p14:creationId xmlns:p14="http://schemas.microsoft.com/office/powerpoint/2010/main" val="40134613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Probability Sampling</a:t>
            </a:r>
          </a:p>
        </p:txBody>
      </p:sp>
      <p:sp>
        <p:nvSpPr>
          <p:cNvPr id="27651" name="Rectangle 3"/>
          <p:cNvSpPr>
            <a:spLocks noGrp="1" noChangeArrowheads="1"/>
          </p:cNvSpPr>
          <p:nvPr>
            <p:ph idx="1"/>
          </p:nvPr>
        </p:nvSpPr>
        <p:spPr/>
        <p:txBody>
          <a:bodyPr/>
          <a:lstStyle/>
          <a:p>
            <a:pPr eaLnBrk="1" hangingPunct="1"/>
            <a:r>
              <a:rPr lang="en-US" altLang="en-US" dirty="0" err="1" smtClean="0"/>
              <a:t>Maksud</a:t>
            </a:r>
            <a:r>
              <a:rPr lang="en-US" altLang="en-US" dirty="0" smtClean="0"/>
              <a:t> </a:t>
            </a:r>
            <a:r>
              <a:rPr lang="en-US" altLang="en-US" dirty="0" smtClean="0">
                <a:sym typeface="Wingdings" panose="05000000000000000000" pitchFamily="2" charset="2"/>
              </a:rPr>
              <a:t> </a:t>
            </a:r>
            <a:r>
              <a:rPr lang="en-US" altLang="en-US" dirty="0" err="1" smtClean="0">
                <a:sym typeface="Wingdings" panose="05000000000000000000" pitchFamily="2" charset="2"/>
              </a:rPr>
              <a:t>memberikan</a:t>
            </a:r>
            <a:r>
              <a:rPr lang="en-US" altLang="en-US" dirty="0" smtClean="0">
                <a:sym typeface="Wingdings" panose="05000000000000000000" pitchFamily="2" charset="2"/>
              </a:rPr>
              <a:t> </a:t>
            </a:r>
            <a:r>
              <a:rPr lang="en-US" altLang="en-US" dirty="0" err="1" smtClean="0">
                <a:sym typeface="Wingdings" panose="05000000000000000000" pitchFamily="2" charset="2"/>
              </a:rPr>
              <a:t>peluang</a:t>
            </a:r>
            <a:r>
              <a:rPr lang="en-US" altLang="en-US" dirty="0" smtClean="0">
                <a:sym typeface="Wingdings" panose="05000000000000000000" pitchFamily="2" charset="2"/>
              </a:rPr>
              <a:t> </a:t>
            </a:r>
            <a:r>
              <a:rPr lang="en-US" altLang="en-US" dirty="0" smtClean="0">
                <a:sym typeface="Wingdings" panose="05000000000000000000" pitchFamily="2" charset="2"/>
              </a:rPr>
              <a:t>yang </a:t>
            </a:r>
            <a:r>
              <a:rPr lang="en-US" altLang="en-US" dirty="0" err="1" smtClean="0">
                <a:sym typeface="Wingdings" panose="05000000000000000000" pitchFamily="2" charset="2"/>
              </a:rPr>
              <a:t>sama</a:t>
            </a:r>
            <a:r>
              <a:rPr lang="en-US" altLang="en-US" dirty="0" smtClean="0">
                <a:sym typeface="Wingdings" panose="05000000000000000000" pitchFamily="2" charset="2"/>
              </a:rPr>
              <a:t> </a:t>
            </a:r>
            <a:r>
              <a:rPr lang="en-US" altLang="en-US" dirty="0" err="1" smtClean="0">
                <a:sym typeface="Wingdings" panose="05000000000000000000" pitchFamily="2" charset="2"/>
              </a:rPr>
              <a:t>dalam</a:t>
            </a:r>
            <a:r>
              <a:rPr lang="en-US" altLang="en-US" dirty="0" smtClean="0">
                <a:sym typeface="Wingdings" panose="05000000000000000000" pitchFamily="2" charset="2"/>
              </a:rPr>
              <a:t> </a:t>
            </a:r>
            <a:r>
              <a:rPr lang="en-US" altLang="en-US" dirty="0" err="1" smtClean="0">
                <a:sym typeface="Wingdings" panose="05000000000000000000" pitchFamily="2" charset="2"/>
              </a:rPr>
              <a:t>pengambilan</a:t>
            </a:r>
            <a:r>
              <a:rPr lang="en-US" altLang="en-US" dirty="0" smtClean="0">
                <a:sym typeface="Wingdings" panose="05000000000000000000" pitchFamily="2" charset="2"/>
              </a:rPr>
              <a:t> </a:t>
            </a:r>
            <a:r>
              <a:rPr lang="en-US" altLang="en-US" dirty="0" err="1" smtClean="0">
                <a:sym typeface="Wingdings" panose="05000000000000000000" pitchFamily="2" charset="2"/>
              </a:rPr>
              <a:t>sampel</a:t>
            </a:r>
            <a:endParaRPr lang="en-US" altLang="en-US" dirty="0" smtClean="0">
              <a:sym typeface="Wingdings" panose="05000000000000000000" pitchFamily="2" charset="2"/>
            </a:endParaRPr>
          </a:p>
          <a:p>
            <a:pPr eaLnBrk="1" hangingPunct="1"/>
            <a:r>
              <a:rPr lang="en-US" altLang="en-US" dirty="0" err="1" smtClean="0">
                <a:sym typeface="Wingdings" panose="05000000000000000000" pitchFamily="2" charset="2"/>
              </a:rPr>
              <a:t>Bertujuan</a:t>
            </a:r>
            <a:r>
              <a:rPr lang="en-US" altLang="en-US" dirty="0" smtClean="0">
                <a:sym typeface="Wingdings" panose="05000000000000000000" pitchFamily="2" charset="2"/>
              </a:rPr>
              <a:t> </a:t>
            </a:r>
            <a:r>
              <a:rPr lang="en-US" altLang="en-US" dirty="0" err="1" smtClean="0">
                <a:sym typeface="Wingdings" panose="05000000000000000000" pitchFamily="2" charset="2"/>
              </a:rPr>
              <a:t>untuk</a:t>
            </a:r>
            <a:r>
              <a:rPr lang="en-US" altLang="en-US" dirty="0" smtClean="0">
                <a:sym typeface="Wingdings" panose="05000000000000000000" pitchFamily="2" charset="2"/>
              </a:rPr>
              <a:t> </a:t>
            </a:r>
            <a:r>
              <a:rPr lang="en-US" altLang="en-US" dirty="0" err="1" smtClean="0">
                <a:sym typeface="Wingdings" panose="05000000000000000000" pitchFamily="2" charset="2"/>
              </a:rPr>
              <a:t>generalisasi</a:t>
            </a:r>
            <a:endParaRPr lang="en-US" altLang="en-US" dirty="0" smtClean="0"/>
          </a:p>
        </p:txBody>
      </p:sp>
    </p:spTree>
    <p:extLst>
      <p:ext uri="{BB962C8B-B14F-4D97-AF65-F5344CB8AC3E}">
        <p14:creationId xmlns:p14="http://schemas.microsoft.com/office/powerpoint/2010/main" val="24771809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Jenis Probability Sampling</a:t>
            </a:r>
          </a:p>
        </p:txBody>
      </p:sp>
      <p:sp>
        <p:nvSpPr>
          <p:cNvPr id="28675" name="Rectangle 3"/>
          <p:cNvSpPr>
            <a:spLocks noGrp="1" noChangeArrowheads="1"/>
          </p:cNvSpPr>
          <p:nvPr>
            <p:ph idx="1"/>
          </p:nvPr>
        </p:nvSpPr>
        <p:spPr/>
        <p:txBody>
          <a:bodyPr/>
          <a:lstStyle/>
          <a:p>
            <a:pPr marL="609600" indent="-609600" eaLnBrk="1" hangingPunct="1">
              <a:buFontTx/>
              <a:buAutoNum type="arabicPeriod"/>
            </a:pPr>
            <a:r>
              <a:rPr lang="en-US" altLang="en-US" i="1" dirty="0" smtClean="0"/>
              <a:t>Simple Random Sampling</a:t>
            </a:r>
          </a:p>
          <a:p>
            <a:pPr marL="609600" indent="-609600" eaLnBrk="1" hangingPunct="1">
              <a:buFontTx/>
              <a:buAutoNum type="arabicPeriod"/>
            </a:pPr>
            <a:r>
              <a:rPr lang="en-US" altLang="en-US" i="1" dirty="0" smtClean="0"/>
              <a:t>Proportionate Stratified random sampling</a:t>
            </a:r>
          </a:p>
          <a:p>
            <a:pPr marL="609600" indent="-609600" eaLnBrk="1" hangingPunct="1">
              <a:buFontTx/>
              <a:buAutoNum type="arabicPeriod"/>
            </a:pPr>
            <a:r>
              <a:rPr lang="en-US" altLang="en-US" i="1" dirty="0" smtClean="0"/>
              <a:t>Disproportionate Stratified random sampling</a:t>
            </a:r>
          </a:p>
          <a:p>
            <a:pPr marL="609600" indent="-609600" eaLnBrk="1" hangingPunct="1">
              <a:buFontTx/>
              <a:buAutoNum type="arabicPeriod"/>
            </a:pPr>
            <a:r>
              <a:rPr lang="en-US" altLang="en-US" i="1" dirty="0" smtClean="0"/>
              <a:t>Cluster Sampling</a:t>
            </a:r>
          </a:p>
        </p:txBody>
      </p:sp>
    </p:spTree>
    <p:extLst>
      <p:ext uri="{BB962C8B-B14F-4D97-AF65-F5344CB8AC3E}">
        <p14:creationId xmlns:p14="http://schemas.microsoft.com/office/powerpoint/2010/main" val="33045349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612775" y="228600"/>
            <a:ext cx="8153400" cy="990600"/>
          </a:xfrm>
        </p:spPr>
        <p:txBody>
          <a:bodyPr>
            <a:normAutofit/>
          </a:bodyPr>
          <a:lstStyle/>
          <a:p>
            <a:pPr eaLnBrk="1" fontAlgn="auto" hangingPunct="1">
              <a:spcAft>
                <a:spcPts val="0"/>
              </a:spcAft>
              <a:defRPr/>
            </a:pPr>
            <a:r>
              <a:rPr lang="en-US">
                <a:solidFill>
                  <a:schemeClr val="tx2">
                    <a:satMod val="130000"/>
                  </a:schemeClr>
                </a:solidFill>
              </a:rPr>
              <a:t>Simple Random Sampling</a:t>
            </a:r>
          </a:p>
        </p:txBody>
      </p:sp>
      <p:sp>
        <p:nvSpPr>
          <p:cNvPr id="29699" name="Rectangle 3"/>
          <p:cNvSpPr>
            <a:spLocks noGrp="1" noChangeArrowheads="1"/>
          </p:cNvSpPr>
          <p:nvPr>
            <p:ph sz="quarter" idx="1"/>
          </p:nvPr>
        </p:nvSpPr>
        <p:spPr>
          <a:xfrm>
            <a:off x="914400" y="1447800"/>
            <a:ext cx="8020050" cy="4648200"/>
          </a:xfrm>
        </p:spPr>
        <p:txBody>
          <a:bodyPr/>
          <a:lstStyle/>
          <a:p>
            <a:pPr eaLnBrk="1" hangingPunct="1"/>
            <a:r>
              <a:rPr lang="en-US" altLang="en-US" sz="2400" smtClean="0">
                <a:sym typeface="Wingdings" panose="05000000000000000000" pitchFamily="2" charset="2"/>
              </a:rPr>
              <a:t> </a:t>
            </a:r>
            <a:r>
              <a:rPr lang="en-US" altLang="en-US" sz="2400" smtClean="0"/>
              <a:t>teknik pengambilan sampel yang memberikan kesempatan yang sama kepada populasi untuk dijadikan sampel.</a:t>
            </a:r>
          </a:p>
          <a:p>
            <a:pPr eaLnBrk="1" hangingPunct="1"/>
            <a:r>
              <a:rPr lang="en-US" altLang="en-US" sz="2400" smtClean="0"/>
              <a:t>Syarat untuk dapat dilakukan teknik simple random sampling adalah:</a:t>
            </a:r>
          </a:p>
          <a:p>
            <a:pPr lvl="1" eaLnBrk="1" hangingPunct="1"/>
            <a:r>
              <a:rPr lang="en-US" altLang="en-US" sz="2400" smtClean="0"/>
              <a:t>Anggota populasi tidak memiliki strata sehingga relatif homogen</a:t>
            </a:r>
          </a:p>
          <a:p>
            <a:pPr lvl="1" eaLnBrk="1" hangingPunct="1"/>
            <a:r>
              <a:rPr lang="en-US" altLang="en-US" sz="2400" smtClean="0"/>
              <a:t>Adanya kerangka sampel yaitu merupakan daftar elemen-elemen populasi yang dijadikan dasar untuk pengambilan sampel.</a:t>
            </a:r>
          </a:p>
          <a:p>
            <a:pPr lvl="1" eaLnBrk="1" hangingPunct="1"/>
            <a:endParaRPr lang="en-US" altLang="en-US" sz="2400" smtClean="0"/>
          </a:p>
          <a:p>
            <a:pPr lvl="1" eaLnBrk="1" hangingPunct="1">
              <a:buFont typeface="Wingdings" panose="05000000000000000000" pitchFamily="2" charset="2"/>
              <a:buNone/>
            </a:pPr>
            <a:endParaRPr lang="en-US" altLang="en-US" sz="2400" smtClean="0"/>
          </a:p>
        </p:txBody>
      </p:sp>
      <p:grpSp>
        <p:nvGrpSpPr>
          <p:cNvPr id="29700" name="Group 4"/>
          <p:cNvGrpSpPr>
            <a:grpSpLocks/>
          </p:cNvGrpSpPr>
          <p:nvPr/>
        </p:nvGrpSpPr>
        <p:grpSpPr bwMode="auto">
          <a:xfrm>
            <a:off x="2743200" y="5257800"/>
            <a:ext cx="4343400" cy="1336675"/>
            <a:chOff x="3888" y="6899"/>
            <a:chExt cx="5760" cy="1980"/>
          </a:xfrm>
        </p:grpSpPr>
        <p:sp>
          <p:nvSpPr>
            <p:cNvPr id="29701" name="Oval 5"/>
            <p:cNvSpPr>
              <a:spLocks noChangeArrowheads="1"/>
            </p:cNvSpPr>
            <p:nvPr/>
          </p:nvSpPr>
          <p:spPr bwMode="auto">
            <a:xfrm>
              <a:off x="3888" y="6899"/>
              <a:ext cx="1980" cy="1980"/>
            </a:xfrm>
            <a:prstGeom prst="ellipse">
              <a:avLst/>
            </a:prstGeom>
            <a:solidFill>
              <a:srgbClr val="C0C0C0"/>
            </a:solidFill>
            <a:ln w="9525">
              <a:solidFill>
                <a:srgbClr val="000000"/>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sz="1600"/>
            </a:p>
            <a:p>
              <a:pPr algn="ctr"/>
              <a:r>
                <a:rPr lang="en-US" altLang="en-US" sz="1600"/>
                <a:t>Populasi</a:t>
              </a:r>
              <a:endParaRPr lang="en-US" altLang="en-US" sz="2400"/>
            </a:p>
          </p:txBody>
        </p:sp>
        <p:sp>
          <p:nvSpPr>
            <p:cNvPr id="29702" name="Oval 6"/>
            <p:cNvSpPr>
              <a:spLocks noChangeArrowheads="1"/>
            </p:cNvSpPr>
            <p:nvPr/>
          </p:nvSpPr>
          <p:spPr bwMode="auto">
            <a:xfrm>
              <a:off x="8031" y="7012"/>
              <a:ext cx="1617" cy="1806"/>
            </a:xfrm>
            <a:prstGeom prst="ellipse">
              <a:avLst/>
            </a:prstGeom>
            <a:solidFill>
              <a:srgbClr val="C0C0C0"/>
            </a:solidFill>
            <a:ln w="9525">
              <a:solidFill>
                <a:srgbClr val="000000"/>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sz="1400"/>
            </a:p>
            <a:p>
              <a:pPr algn="ctr"/>
              <a:r>
                <a:rPr lang="en-US" altLang="en-US" sz="1400"/>
                <a:t>Sampel</a:t>
              </a:r>
              <a:endParaRPr lang="en-US" altLang="en-US" sz="2000"/>
            </a:p>
          </p:txBody>
        </p:sp>
        <p:sp>
          <p:nvSpPr>
            <p:cNvPr id="247815" name="AutoShape 7"/>
            <p:cNvSpPr>
              <a:spLocks noChangeArrowheads="1"/>
            </p:cNvSpPr>
            <p:nvPr/>
          </p:nvSpPr>
          <p:spPr bwMode="auto">
            <a:xfrm>
              <a:off x="6010" y="7576"/>
              <a:ext cx="1800" cy="720"/>
            </a:xfrm>
            <a:prstGeom prst="rightArrow">
              <a:avLst>
                <a:gd name="adj1" fmla="val 50000"/>
                <a:gd name="adj2" fmla="val 62500"/>
              </a:avLst>
            </a:prstGeom>
            <a:solidFill>
              <a:srgbClr val="FFFF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grpSp>
    </p:spTree>
    <p:extLst>
      <p:ext uri="{BB962C8B-B14F-4D97-AF65-F5344CB8AC3E}">
        <p14:creationId xmlns:p14="http://schemas.microsoft.com/office/powerpoint/2010/main" val="35967261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pPr eaLnBrk="1" fontAlgn="auto" hangingPunct="1">
              <a:spcAft>
                <a:spcPts val="0"/>
              </a:spcAft>
              <a:defRPr/>
            </a:pPr>
            <a:r>
              <a:rPr lang="en-US" sz="3200" smtClean="0">
                <a:solidFill>
                  <a:schemeClr val="tx2">
                    <a:satMod val="130000"/>
                  </a:schemeClr>
                </a:solidFill>
              </a:rPr>
              <a:t>Proportionate Stratified random sampling</a:t>
            </a:r>
          </a:p>
        </p:txBody>
      </p:sp>
      <p:sp>
        <p:nvSpPr>
          <p:cNvPr id="30723" name="Rectangle 3"/>
          <p:cNvSpPr>
            <a:spLocks noGrp="1" noChangeArrowheads="1"/>
          </p:cNvSpPr>
          <p:nvPr>
            <p:ph idx="1"/>
          </p:nvPr>
        </p:nvSpPr>
        <p:spPr/>
        <p:txBody>
          <a:bodyPr/>
          <a:lstStyle/>
          <a:p>
            <a:pPr marL="624043" indent="-514350" eaLnBrk="1" hangingPunct="1">
              <a:buFont typeface="+mj-lt"/>
              <a:buAutoNum type="arabicPeriod"/>
            </a:pPr>
            <a:r>
              <a:rPr lang="en-US" altLang="en-US" dirty="0" err="1" smtClean="0"/>
              <a:t>Populasi</a:t>
            </a:r>
            <a:r>
              <a:rPr lang="en-US" altLang="en-US" dirty="0" smtClean="0"/>
              <a:t> </a:t>
            </a:r>
            <a:r>
              <a:rPr lang="en-US" altLang="en-US" dirty="0" err="1" smtClean="0"/>
              <a:t>distratakan</a:t>
            </a:r>
            <a:r>
              <a:rPr lang="en-US" altLang="en-US" dirty="0" smtClean="0"/>
              <a:t> </a:t>
            </a:r>
            <a:r>
              <a:rPr lang="en-US" altLang="en-US" dirty="0" err="1" smtClean="0"/>
              <a:t>secara</a:t>
            </a:r>
            <a:r>
              <a:rPr lang="en-US" altLang="en-US" dirty="0" smtClean="0"/>
              <a:t> </a:t>
            </a:r>
            <a:r>
              <a:rPr lang="en-US" altLang="en-US" dirty="0" err="1" smtClean="0"/>
              <a:t>proporsional</a:t>
            </a:r>
            <a:r>
              <a:rPr lang="en-US" altLang="en-US" dirty="0" smtClean="0"/>
              <a:t> (</a:t>
            </a:r>
            <a:r>
              <a:rPr lang="en-US" altLang="en-US" dirty="0" err="1" smtClean="0"/>
              <a:t>sebanding</a:t>
            </a:r>
            <a:r>
              <a:rPr lang="en-US" altLang="en-US" dirty="0" smtClean="0"/>
              <a:t>, </a:t>
            </a:r>
            <a:r>
              <a:rPr lang="en-US" altLang="en-US" dirty="0" err="1" smtClean="0"/>
              <a:t>seimbang</a:t>
            </a:r>
            <a:r>
              <a:rPr lang="en-US" altLang="en-US" dirty="0" smtClean="0"/>
              <a:t>), </a:t>
            </a:r>
            <a:r>
              <a:rPr lang="en-US" altLang="en-US" dirty="0" err="1" smtClean="0"/>
              <a:t>baru</a:t>
            </a:r>
            <a:r>
              <a:rPr lang="en-US" altLang="en-US" dirty="0" smtClean="0"/>
              <a:t> </a:t>
            </a:r>
            <a:r>
              <a:rPr lang="en-US" altLang="en-US" dirty="0" err="1" smtClean="0"/>
              <a:t>kemudian</a:t>
            </a:r>
            <a:r>
              <a:rPr lang="en-US" altLang="en-US" dirty="0" smtClean="0"/>
              <a:t> </a:t>
            </a:r>
            <a:r>
              <a:rPr lang="en-US" altLang="en-US" dirty="0" err="1" smtClean="0"/>
              <a:t>dilakukan</a:t>
            </a:r>
            <a:r>
              <a:rPr lang="en-US" altLang="en-US" dirty="0" smtClean="0"/>
              <a:t>  </a:t>
            </a:r>
            <a:r>
              <a:rPr lang="en-US" altLang="en-US" dirty="0" err="1" smtClean="0"/>
              <a:t>pengambilan</a:t>
            </a:r>
            <a:r>
              <a:rPr lang="en-US" altLang="en-US" dirty="0" smtClean="0"/>
              <a:t> </a:t>
            </a:r>
            <a:r>
              <a:rPr lang="en-US" altLang="en-US" dirty="0" err="1" smtClean="0"/>
              <a:t>sampel</a:t>
            </a:r>
            <a:r>
              <a:rPr lang="en-US" altLang="en-US" dirty="0" smtClean="0"/>
              <a:t> </a:t>
            </a:r>
            <a:r>
              <a:rPr lang="en-US" altLang="en-US" dirty="0" err="1" smtClean="0"/>
              <a:t>secara</a:t>
            </a:r>
            <a:r>
              <a:rPr lang="en-US" altLang="en-US" dirty="0" smtClean="0"/>
              <a:t> </a:t>
            </a:r>
            <a:r>
              <a:rPr lang="en-US" altLang="en-US" dirty="0" err="1" smtClean="0"/>
              <a:t>acak</a:t>
            </a:r>
            <a:r>
              <a:rPr lang="en-US" altLang="en-US" dirty="0" smtClean="0"/>
              <a:t> </a:t>
            </a:r>
            <a:r>
              <a:rPr lang="en-US" altLang="en-US" dirty="0" err="1" smtClean="0"/>
              <a:t>dengan</a:t>
            </a:r>
            <a:r>
              <a:rPr lang="en-US" altLang="en-US" dirty="0" smtClean="0"/>
              <a:t> </a:t>
            </a:r>
            <a:r>
              <a:rPr lang="en-US" altLang="en-US" dirty="0" err="1" smtClean="0"/>
              <a:t>menggunakan</a:t>
            </a:r>
            <a:r>
              <a:rPr lang="en-US" altLang="en-US" dirty="0" smtClean="0"/>
              <a:t> </a:t>
            </a:r>
            <a:r>
              <a:rPr lang="en-US" altLang="en-US" dirty="0" err="1" smtClean="0"/>
              <a:t>cara</a:t>
            </a:r>
            <a:r>
              <a:rPr lang="en-US" altLang="en-US" dirty="0" smtClean="0"/>
              <a:t> </a:t>
            </a:r>
            <a:r>
              <a:rPr lang="en-US" altLang="en-US" dirty="0" err="1" smtClean="0"/>
              <a:t>undian</a:t>
            </a:r>
            <a:r>
              <a:rPr lang="en-US" altLang="en-US" dirty="0" smtClean="0"/>
              <a:t> </a:t>
            </a:r>
            <a:r>
              <a:rPr lang="en-US" altLang="en-US" dirty="0" err="1" smtClean="0"/>
              <a:t>atau</a:t>
            </a:r>
            <a:r>
              <a:rPr lang="en-US" altLang="en-US" dirty="0" smtClean="0"/>
              <a:t> </a:t>
            </a:r>
            <a:r>
              <a:rPr lang="en-US" altLang="en-US" dirty="0" err="1" smtClean="0"/>
              <a:t>tabel</a:t>
            </a:r>
            <a:r>
              <a:rPr lang="en-US" altLang="en-US" dirty="0" smtClean="0"/>
              <a:t>.</a:t>
            </a:r>
          </a:p>
          <a:p>
            <a:pPr marL="624043" indent="-514350" eaLnBrk="1" hangingPunct="1">
              <a:buFont typeface="+mj-lt"/>
              <a:buAutoNum type="arabicPeriod"/>
            </a:pPr>
            <a:r>
              <a:rPr lang="en-US" altLang="en-US" dirty="0" err="1" smtClean="0"/>
              <a:t>Anggota</a:t>
            </a:r>
            <a:r>
              <a:rPr lang="en-US" altLang="en-US" dirty="0" smtClean="0"/>
              <a:t> </a:t>
            </a:r>
            <a:r>
              <a:rPr lang="en-US" altLang="en-US" dirty="0" err="1" smtClean="0"/>
              <a:t>populasi</a:t>
            </a:r>
            <a:r>
              <a:rPr lang="en-US" altLang="en-US" dirty="0" smtClean="0"/>
              <a:t> </a:t>
            </a:r>
            <a:r>
              <a:rPr lang="en-US" altLang="en-US" dirty="0" err="1" smtClean="0"/>
              <a:t>tdk</a:t>
            </a:r>
            <a:r>
              <a:rPr lang="en-US" altLang="en-US" dirty="0" smtClean="0"/>
              <a:t> </a:t>
            </a:r>
            <a:r>
              <a:rPr lang="en-US" altLang="en-US" dirty="0" err="1" smtClean="0"/>
              <a:t>homogen</a:t>
            </a:r>
            <a:endParaRPr lang="en-US" altLang="en-US" dirty="0" smtClean="0"/>
          </a:p>
          <a:p>
            <a:pPr marL="624043" indent="-514350" eaLnBrk="1" hangingPunct="1">
              <a:buFont typeface="+mj-lt"/>
              <a:buAutoNum type="arabicPeriod"/>
            </a:pPr>
            <a:r>
              <a:rPr lang="en-US" altLang="en-US" dirty="0"/>
              <a:t>S</a:t>
            </a:r>
            <a:r>
              <a:rPr lang="en-US" altLang="en-US" dirty="0" smtClean="0"/>
              <a:t>trata </a:t>
            </a:r>
            <a:r>
              <a:rPr lang="en-US" altLang="en-US" dirty="0" err="1" smtClean="0"/>
              <a:t>proporsional</a:t>
            </a:r>
            <a:endParaRPr lang="en-US" altLang="en-US" dirty="0" smtClean="0"/>
          </a:p>
        </p:txBody>
      </p:sp>
    </p:spTree>
    <p:extLst>
      <p:ext uri="{BB962C8B-B14F-4D97-AF65-F5344CB8AC3E}">
        <p14:creationId xmlns:p14="http://schemas.microsoft.com/office/powerpoint/2010/main" val="36926104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pPr eaLnBrk="1" fontAlgn="auto" hangingPunct="1">
              <a:spcAft>
                <a:spcPts val="0"/>
              </a:spcAft>
              <a:defRPr/>
            </a:pPr>
            <a:r>
              <a:rPr lang="en-US" sz="3200" smtClean="0">
                <a:solidFill>
                  <a:schemeClr val="tx2">
                    <a:satMod val="130000"/>
                  </a:schemeClr>
                </a:solidFill>
              </a:rPr>
              <a:t>Disproportionate Stratified random sampling</a:t>
            </a:r>
          </a:p>
        </p:txBody>
      </p:sp>
      <p:sp>
        <p:nvSpPr>
          <p:cNvPr id="31747" name="Rectangle 3"/>
          <p:cNvSpPr>
            <a:spLocks noGrp="1" noChangeArrowheads="1"/>
          </p:cNvSpPr>
          <p:nvPr>
            <p:ph idx="1"/>
          </p:nvPr>
        </p:nvSpPr>
        <p:spPr/>
        <p:txBody>
          <a:bodyPr/>
          <a:lstStyle/>
          <a:p>
            <a:pPr eaLnBrk="1" hangingPunct="1"/>
            <a:r>
              <a:rPr lang="en-US" altLang="en-US" smtClean="0"/>
              <a:t>Peneliti bebas menentukan jumlah sampel pada masing-masing strata dengan tanpa harus mempertimbangkan proporsi antara sampel dan jumlah populasi pada strata tertentu. </a:t>
            </a:r>
          </a:p>
        </p:txBody>
      </p:sp>
    </p:spTree>
    <p:extLst>
      <p:ext uri="{BB962C8B-B14F-4D97-AF65-F5344CB8AC3E}">
        <p14:creationId xmlns:p14="http://schemas.microsoft.com/office/powerpoint/2010/main" val="41992353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Cluster Sampling</a:t>
            </a:r>
          </a:p>
        </p:txBody>
      </p:sp>
      <p:sp>
        <p:nvSpPr>
          <p:cNvPr id="32771" name="Rectangle 3"/>
          <p:cNvSpPr>
            <a:spLocks noGrp="1" noChangeArrowheads="1"/>
          </p:cNvSpPr>
          <p:nvPr>
            <p:ph idx="1"/>
          </p:nvPr>
        </p:nvSpPr>
        <p:spPr/>
        <p:txBody>
          <a:bodyPr/>
          <a:lstStyle/>
          <a:p>
            <a:pPr eaLnBrk="1" hangingPunct="1"/>
            <a:r>
              <a:rPr lang="en-US" altLang="en-US" smtClean="0"/>
              <a:t>Objek/sumber data luas</a:t>
            </a:r>
          </a:p>
          <a:p>
            <a:pPr eaLnBrk="1" hangingPunct="1"/>
            <a:r>
              <a:rPr lang="en-US" altLang="en-US" smtClean="0"/>
              <a:t>Populasi Heterogen</a:t>
            </a:r>
          </a:p>
          <a:p>
            <a:pPr eaLnBrk="1" hangingPunct="1"/>
            <a:r>
              <a:rPr lang="en-US" altLang="en-US" smtClean="0"/>
              <a:t>Cara :Randomisasi dua tahap</a:t>
            </a:r>
          </a:p>
          <a:p>
            <a:pPr lvl="1" eaLnBrk="1" hangingPunct="1"/>
            <a:r>
              <a:rPr lang="en-US" altLang="en-US" smtClean="0"/>
              <a:t>Menentukan sampel daerah</a:t>
            </a:r>
          </a:p>
          <a:p>
            <a:pPr lvl="1" eaLnBrk="1" hangingPunct="1"/>
            <a:r>
              <a:rPr lang="en-US" altLang="en-US" smtClean="0"/>
              <a:t>Menentukan sampel orang</a:t>
            </a:r>
          </a:p>
          <a:p>
            <a:pPr lvl="1" eaLnBrk="1" hangingPunct="1"/>
            <a:endParaRPr lang="en-US" altLang="en-US" smtClean="0"/>
          </a:p>
        </p:txBody>
      </p:sp>
    </p:spTree>
    <p:extLst>
      <p:ext uri="{BB962C8B-B14F-4D97-AF65-F5344CB8AC3E}">
        <p14:creationId xmlns:p14="http://schemas.microsoft.com/office/powerpoint/2010/main" val="31308190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Non Probability Sampling</a:t>
            </a:r>
          </a:p>
        </p:txBody>
      </p:sp>
      <p:sp>
        <p:nvSpPr>
          <p:cNvPr id="33795" name="Rectangle 3"/>
          <p:cNvSpPr>
            <a:spLocks noGrp="1" noChangeArrowheads="1"/>
          </p:cNvSpPr>
          <p:nvPr>
            <p:ph idx="1"/>
          </p:nvPr>
        </p:nvSpPr>
        <p:spPr/>
        <p:txBody>
          <a:bodyPr/>
          <a:lstStyle/>
          <a:p>
            <a:pPr marL="624043" indent="-514350" eaLnBrk="1" hangingPunct="1">
              <a:buFont typeface="+mj-lt"/>
              <a:buAutoNum type="arabicPeriod"/>
            </a:pPr>
            <a:r>
              <a:rPr lang="en-US" altLang="en-US" dirty="0" err="1" smtClean="0"/>
              <a:t>Tidak</a:t>
            </a:r>
            <a:r>
              <a:rPr lang="en-US" altLang="en-US" dirty="0" smtClean="0"/>
              <a:t> </a:t>
            </a:r>
            <a:r>
              <a:rPr lang="en-US" altLang="en-US" dirty="0" err="1" smtClean="0"/>
              <a:t>memberi</a:t>
            </a:r>
            <a:r>
              <a:rPr lang="en-US" altLang="en-US" dirty="0" smtClean="0"/>
              <a:t> </a:t>
            </a:r>
            <a:r>
              <a:rPr lang="en-US" altLang="en-US" dirty="0" err="1" smtClean="0"/>
              <a:t>peluang</a:t>
            </a:r>
            <a:r>
              <a:rPr lang="en-US" altLang="en-US" dirty="0" smtClean="0"/>
              <a:t> </a:t>
            </a:r>
            <a:r>
              <a:rPr lang="en-US" altLang="en-US" dirty="0" err="1" smtClean="0"/>
              <a:t>yg</a:t>
            </a:r>
            <a:r>
              <a:rPr lang="en-US" altLang="en-US" dirty="0" smtClean="0"/>
              <a:t> </a:t>
            </a:r>
            <a:r>
              <a:rPr lang="en-US" altLang="en-US" dirty="0" err="1" smtClean="0"/>
              <a:t>sama</a:t>
            </a:r>
            <a:r>
              <a:rPr lang="en-US" altLang="en-US" dirty="0" smtClean="0"/>
              <a:t> </a:t>
            </a:r>
            <a:r>
              <a:rPr lang="en-US" altLang="en-US" dirty="0" err="1" smtClean="0"/>
              <a:t>dari</a:t>
            </a:r>
            <a:r>
              <a:rPr lang="en-US" altLang="en-US" dirty="0" smtClean="0"/>
              <a:t> </a:t>
            </a:r>
            <a:r>
              <a:rPr lang="en-US" altLang="en-US" dirty="0" err="1" smtClean="0"/>
              <a:t>tiap</a:t>
            </a:r>
            <a:r>
              <a:rPr lang="en-US" altLang="en-US" dirty="0" smtClean="0"/>
              <a:t> </a:t>
            </a:r>
            <a:r>
              <a:rPr lang="en-US" altLang="en-US" dirty="0" err="1" smtClean="0"/>
              <a:t>anggota</a:t>
            </a:r>
            <a:r>
              <a:rPr lang="en-US" altLang="en-US" dirty="0" smtClean="0"/>
              <a:t> </a:t>
            </a:r>
            <a:r>
              <a:rPr lang="en-US" altLang="en-US" dirty="0" err="1" smtClean="0"/>
              <a:t>populasi</a:t>
            </a:r>
            <a:endParaRPr lang="en-US" altLang="en-US" dirty="0" smtClean="0"/>
          </a:p>
          <a:p>
            <a:pPr marL="624043" indent="-514350" eaLnBrk="1" hangingPunct="1">
              <a:buFont typeface="+mj-lt"/>
              <a:buAutoNum type="arabicPeriod"/>
            </a:pPr>
            <a:r>
              <a:rPr lang="en-US" altLang="en-US" dirty="0" err="1" smtClean="0"/>
              <a:t>Bertujuan</a:t>
            </a:r>
            <a:r>
              <a:rPr lang="en-US" altLang="en-US" dirty="0" smtClean="0"/>
              <a:t> </a:t>
            </a:r>
            <a:r>
              <a:rPr lang="en-US" altLang="en-US" dirty="0" err="1" smtClean="0"/>
              <a:t>tidak</a:t>
            </a:r>
            <a:r>
              <a:rPr lang="en-US" altLang="en-US" dirty="0" smtClean="0"/>
              <a:t> </a:t>
            </a:r>
            <a:r>
              <a:rPr lang="en-US" altLang="en-US" dirty="0" err="1" smtClean="0"/>
              <a:t>untuk</a:t>
            </a:r>
            <a:r>
              <a:rPr lang="en-US" altLang="en-US" dirty="0" smtClean="0"/>
              <a:t> </a:t>
            </a:r>
            <a:r>
              <a:rPr lang="en-US" altLang="en-US" dirty="0" err="1" smtClean="0"/>
              <a:t>generalisasi</a:t>
            </a:r>
            <a:endParaRPr lang="en-US" altLang="en-US" dirty="0" smtClean="0"/>
          </a:p>
          <a:p>
            <a:pPr eaLnBrk="1" hangingPunct="1">
              <a:buFont typeface="Wingdings" panose="05000000000000000000" pitchFamily="2" charset="2"/>
              <a:buNone/>
            </a:pPr>
            <a:endParaRPr lang="en-US" altLang="en-US" dirty="0" smtClean="0"/>
          </a:p>
        </p:txBody>
      </p:sp>
    </p:spTree>
    <p:extLst>
      <p:ext uri="{BB962C8B-B14F-4D97-AF65-F5344CB8AC3E}">
        <p14:creationId xmlns:p14="http://schemas.microsoft.com/office/powerpoint/2010/main" val="38384932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Capaian</a:t>
            </a:r>
            <a:r>
              <a:rPr lang="en-US" dirty="0" smtClean="0"/>
              <a:t> </a:t>
            </a:r>
            <a:r>
              <a:rPr lang="en-US" dirty="0" err="1" smtClean="0"/>
              <a:t>pembelajaran</a:t>
            </a:r>
            <a:endParaRPr lang="en-US" dirty="0"/>
          </a:p>
        </p:txBody>
      </p:sp>
      <p:sp>
        <p:nvSpPr>
          <p:cNvPr id="3" name="Content Placeholder 2"/>
          <p:cNvSpPr>
            <a:spLocks noGrp="1"/>
          </p:cNvSpPr>
          <p:nvPr>
            <p:ph idx="1"/>
          </p:nvPr>
        </p:nvSpPr>
        <p:spPr/>
        <p:txBody>
          <a:bodyPr>
            <a:normAutofit/>
          </a:bodyPr>
          <a:lstStyle/>
          <a:p>
            <a:pPr marL="566893" indent="-457200">
              <a:buAutoNum type="arabicPeriod"/>
            </a:pPr>
            <a:r>
              <a:rPr lang="en-US" sz="2000" dirty="0" err="1" smtClean="0"/>
              <a:t>Menjelaskan</a:t>
            </a:r>
            <a:r>
              <a:rPr lang="en-US" sz="2000" dirty="0" smtClean="0"/>
              <a:t> </a:t>
            </a:r>
            <a:r>
              <a:rPr lang="en-US" sz="2000" dirty="0" err="1" smtClean="0"/>
              <a:t>pengertian</a:t>
            </a:r>
            <a:r>
              <a:rPr lang="en-US" sz="2000" dirty="0" smtClean="0"/>
              <a:t> </a:t>
            </a:r>
            <a:r>
              <a:rPr lang="en-US" sz="2000" dirty="0" err="1" smtClean="0"/>
              <a:t>populasi</a:t>
            </a:r>
            <a:r>
              <a:rPr lang="en-US" sz="2000" dirty="0" smtClean="0"/>
              <a:t> </a:t>
            </a:r>
            <a:r>
              <a:rPr lang="en-US" sz="2000" dirty="0" err="1" smtClean="0"/>
              <a:t>beserta</a:t>
            </a:r>
            <a:r>
              <a:rPr lang="en-US" sz="2000" dirty="0" smtClean="0"/>
              <a:t> </a:t>
            </a:r>
            <a:r>
              <a:rPr lang="en-US" sz="2000" dirty="0" err="1" smtClean="0"/>
              <a:t>jenis-jenis</a:t>
            </a:r>
            <a:r>
              <a:rPr lang="en-US" sz="2000" dirty="0" smtClean="0"/>
              <a:t> </a:t>
            </a:r>
            <a:r>
              <a:rPr lang="en-US" sz="2000" dirty="0" err="1" smtClean="0"/>
              <a:t>populasi</a:t>
            </a:r>
            <a:r>
              <a:rPr lang="en-US" sz="2000" dirty="0" smtClean="0"/>
              <a:t> </a:t>
            </a:r>
            <a:r>
              <a:rPr lang="en-US" sz="2000" dirty="0" err="1" smtClean="0"/>
              <a:t>dalam</a:t>
            </a:r>
            <a:r>
              <a:rPr lang="en-US" sz="2000" dirty="0" smtClean="0"/>
              <a:t> </a:t>
            </a:r>
            <a:r>
              <a:rPr lang="en-US" sz="2000" dirty="0" err="1" smtClean="0"/>
              <a:t>penelitian</a:t>
            </a:r>
            <a:endParaRPr lang="en-US" sz="2000" dirty="0" smtClean="0"/>
          </a:p>
          <a:p>
            <a:pPr marL="566893" indent="-457200">
              <a:buAutoNum type="arabicPeriod"/>
            </a:pPr>
            <a:r>
              <a:rPr lang="en-US" sz="2000" dirty="0" err="1" smtClean="0"/>
              <a:t>Menjelaskan</a:t>
            </a:r>
            <a:r>
              <a:rPr lang="en-US" sz="2000" dirty="0" smtClean="0"/>
              <a:t> </a:t>
            </a:r>
            <a:r>
              <a:rPr lang="en-US" sz="2000" dirty="0" err="1" smtClean="0"/>
              <a:t>pengertian</a:t>
            </a:r>
            <a:r>
              <a:rPr lang="en-US" sz="2000" dirty="0" smtClean="0"/>
              <a:t> unit </a:t>
            </a:r>
            <a:r>
              <a:rPr lang="en-US" sz="2000" dirty="0" err="1" smtClean="0"/>
              <a:t>penarikan</a:t>
            </a:r>
            <a:r>
              <a:rPr lang="en-US" sz="2000" dirty="0" smtClean="0"/>
              <a:t> </a:t>
            </a:r>
            <a:r>
              <a:rPr lang="en-US" sz="2000" dirty="0" err="1" smtClean="0"/>
              <a:t>sampel</a:t>
            </a:r>
            <a:r>
              <a:rPr lang="en-US" sz="2000" dirty="0" smtClean="0"/>
              <a:t> </a:t>
            </a:r>
            <a:r>
              <a:rPr lang="en-US" sz="2000" dirty="0" err="1" smtClean="0"/>
              <a:t>dan</a:t>
            </a:r>
            <a:r>
              <a:rPr lang="en-US" sz="2000" dirty="0" smtClean="0"/>
              <a:t> </a:t>
            </a:r>
            <a:r>
              <a:rPr lang="en-US" sz="2000" dirty="0" err="1" smtClean="0"/>
              <a:t>kerangka</a:t>
            </a:r>
            <a:r>
              <a:rPr lang="en-US" sz="2000" dirty="0" smtClean="0"/>
              <a:t> </a:t>
            </a:r>
            <a:r>
              <a:rPr lang="en-US" sz="2000" dirty="0" err="1" smtClean="0"/>
              <a:t>penarikan</a:t>
            </a:r>
            <a:r>
              <a:rPr lang="en-US" sz="2000" dirty="0" smtClean="0"/>
              <a:t> </a:t>
            </a:r>
            <a:r>
              <a:rPr lang="en-US" sz="2000" dirty="0" err="1" smtClean="0"/>
              <a:t>sampel</a:t>
            </a:r>
            <a:endParaRPr lang="en-US" sz="2000" dirty="0" smtClean="0"/>
          </a:p>
          <a:p>
            <a:pPr marL="566893" indent="-457200">
              <a:buAutoNum type="arabicPeriod"/>
            </a:pPr>
            <a:r>
              <a:rPr lang="en-US" sz="2000" dirty="0" err="1" smtClean="0"/>
              <a:t>Menjelaskan</a:t>
            </a:r>
            <a:r>
              <a:rPr lang="en-US" sz="2000" dirty="0" smtClean="0"/>
              <a:t> </a:t>
            </a:r>
            <a:r>
              <a:rPr lang="en-US" sz="2000" dirty="0" err="1" smtClean="0"/>
              <a:t>pengertian</a:t>
            </a:r>
            <a:r>
              <a:rPr lang="en-US" sz="2000" dirty="0" smtClean="0"/>
              <a:t> </a:t>
            </a:r>
            <a:r>
              <a:rPr lang="en-US" sz="2000" dirty="0" err="1" smtClean="0"/>
              <a:t>sampel</a:t>
            </a:r>
            <a:r>
              <a:rPr lang="en-US" sz="2000" dirty="0" smtClean="0"/>
              <a:t> </a:t>
            </a:r>
            <a:r>
              <a:rPr lang="en-US" sz="2000" dirty="0" err="1" smtClean="0"/>
              <a:t>beserta</a:t>
            </a:r>
            <a:r>
              <a:rPr lang="en-US" sz="2000" dirty="0" smtClean="0"/>
              <a:t> </a:t>
            </a:r>
            <a:r>
              <a:rPr lang="en-US" sz="2000" dirty="0" err="1" smtClean="0"/>
              <a:t>jenis-jenis</a:t>
            </a:r>
            <a:r>
              <a:rPr lang="en-US" sz="2000" dirty="0" smtClean="0"/>
              <a:t> </a:t>
            </a:r>
            <a:r>
              <a:rPr lang="en-US" sz="2000" dirty="0" err="1" smtClean="0"/>
              <a:t>penarikan</a:t>
            </a:r>
            <a:r>
              <a:rPr lang="en-US" sz="2000" dirty="0" smtClean="0"/>
              <a:t> </a:t>
            </a:r>
            <a:r>
              <a:rPr lang="en-US" sz="2000" dirty="0" err="1" smtClean="0"/>
              <a:t>sampel</a:t>
            </a:r>
            <a:endParaRPr lang="en-US" sz="2000" dirty="0" smtClean="0"/>
          </a:p>
          <a:p>
            <a:pPr marL="566893" indent="-457200">
              <a:buAutoNum type="arabicPeriod"/>
            </a:pPr>
            <a:r>
              <a:rPr lang="en-US" sz="2000" dirty="0" err="1" smtClean="0"/>
              <a:t>Menjelaskan</a:t>
            </a:r>
            <a:r>
              <a:rPr lang="en-US" sz="2000" dirty="0" smtClean="0"/>
              <a:t> </a:t>
            </a:r>
            <a:r>
              <a:rPr lang="en-US" sz="2000" dirty="0" err="1" smtClean="0"/>
              <a:t>pengertian</a:t>
            </a:r>
            <a:r>
              <a:rPr lang="en-US" sz="2000" dirty="0" smtClean="0"/>
              <a:t> </a:t>
            </a:r>
            <a:r>
              <a:rPr lang="en-US" sz="2000" i="1" dirty="0" smtClean="0"/>
              <a:t>probability sampling</a:t>
            </a:r>
            <a:r>
              <a:rPr lang="en-US" sz="2000" dirty="0" smtClean="0"/>
              <a:t> </a:t>
            </a:r>
            <a:r>
              <a:rPr lang="en-US" sz="2000" dirty="0" err="1" smtClean="0"/>
              <a:t>maupun</a:t>
            </a:r>
            <a:r>
              <a:rPr lang="en-US" sz="2000" dirty="0" smtClean="0"/>
              <a:t> </a:t>
            </a:r>
            <a:r>
              <a:rPr lang="en-US" sz="2000" i="1" dirty="0" smtClean="0"/>
              <a:t>non sampling</a:t>
            </a:r>
          </a:p>
          <a:p>
            <a:pPr marL="566893" indent="-457200">
              <a:buAutoNum type="arabicPeriod"/>
            </a:pPr>
            <a:r>
              <a:rPr lang="en-US" sz="2000" dirty="0" err="1" smtClean="0"/>
              <a:t>Menjelaskan</a:t>
            </a:r>
            <a:r>
              <a:rPr lang="en-US" sz="2000" dirty="0" smtClean="0"/>
              <a:t> </a:t>
            </a:r>
            <a:r>
              <a:rPr lang="en-US" sz="2000" dirty="0" err="1" smtClean="0"/>
              <a:t>macam-macam</a:t>
            </a:r>
            <a:r>
              <a:rPr lang="en-US" sz="2000" dirty="0" smtClean="0"/>
              <a:t> </a:t>
            </a:r>
            <a:r>
              <a:rPr lang="en-US" sz="2000" dirty="0" err="1" smtClean="0"/>
              <a:t>metode</a:t>
            </a:r>
            <a:r>
              <a:rPr lang="en-US" sz="2000" dirty="0" smtClean="0"/>
              <a:t> </a:t>
            </a:r>
            <a:r>
              <a:rPr lang="en-US" sz="2000" dirty="0" err="1" smtClean="0"/>
              <a:t>penarikan</a:t>
            </a:r>
            <a:r>
              <a:rPr lang="en-US" sz="2000" dirty="0" smtClean="0"/>
              <a:t> </a:t>
            </a:r>
            <a:r>
              <a:rPr lang="en-US" sz="2000" dirty="0" err="1" smtClean="0"/>
              <a:t>sampel</a:t>
            </a:r>
            <a:endParaRPr lang="en-US" sz="2000" dirty="0" smtClean="0"/>
          </a:p>
          <a:p>
            <a:pPr marL="566893" indent="-457200">
              <a:buAutoNum type="arabicPeriod"/>
            </a:pPr>
            <a:r>
              <a:rPr lang="en-US" sz="2000" dirty="0" err="1" smtClean="0"/>
              <a:t>Menjelaskan</a:t>
            </a:r>
            <a:r>
              <a:rPr lang="en-US" sz="2000" dirty="0" smtClean="0"/>
              <a:t> </a:t>
            </a:r>
            <a:r>
              <a:rPr lang="en-US" sz="2000" dirty="0" err="1" smtClean="0"/>
              <a:t>alasan</a:t>
            </a:r>
            <a:r>
              <a:rPr lang="en-US" sz="2000" dirty="0" smtClean="0"/>
              <a:t> </a:t>
            </a:r>
            <a:r>
              <a:rPr lang="en-US" sz="2000" dirty="0" err="1" smtClean="0"/>
              <a:t>menentukan</a:t>
            </a:r>
            <a:r>
              <a:rPr lang="en-US" sz="2000" dirty="0" smtClean="0"/>
              <a:t> </a:t>
            </a:r>
            <a:r>
              <a:rPr lang="en-US" sz="2000" dirty="0" err="1" smtClean="0"/>
              <a:t>jumlah</a:t>
            </a:r>
            <a:r>
              <a:rPr lang="en-US" sz="2000" dirty="0" smtClean="0"/>
              <a:t> </a:t>
            </a:r>
            <a:r>
              <a:rPr lang="en-US" sz="2000" dirty="0" err="1" smtClean="0"/>
              <a:t>sampel</a:t>
            </a:r>
            <a:r>
              <a:rPr lang="en-US" sz="2000" dirty="0" smtClean="0"/>
              <a:t> </a:t>
            </a:r>
            <a:r>
              <a:rPr lang="en-US" sz="2000" dirty="0" err="1" smtClean="0"/>
              <a:t>baik</a:t>
            </a:r>
            <a:r>
              <a:rPr lang="en-US" sz="2000" dirty="0" smtClean="0"/>
              <a:t> </a:t>
            </a:r>
            <a:r>
              <a:rPr lang="en-US" sz="2000" dirty="0" err="1" smtClean="0"/>
              <a:t>secara</a:t>
            </a:r>
            <a:r>
              <a:rPr lang="en-US" sz="2000" dirty="0" smtClean="0"/>
              <a:t> </a:t>
            </a:r>
            <a:r>
              <a:rPr lang="en-US" sz="2000" dirty="0" err="1" smtClean="0"/>
              <a:t>teoritis</a:t>
            </a:r>
            <a:r>
              <a:rPr lang="en-US" sz="2000" dirty="0" smtClean="0"/>
              <a:t> </a:t>
            </a:r>
            <a:r>
              <a:rPr lang="en-US" sz="2000" dirty="0" err="1" smtClean="0"/>
              <a:t>maupun</a:t>
            </a:r>
            <a:r>
              <a:rPr lang="en-US" sz="2000" dirty="0" smtClean="0"/>
              <a:t> </a:t>
            </a:r>
            <a:r>
              <a:rPr lang="en-US" sz="2000" dirty="0" err="1" smtClean="0"/>
              <a:t>praktis</a:t>
            </a:r>
            <a:endParaRPr lang="en-US" sz="2000" dirty="0" smtClean="0"/>
          </a:p>
          <a:p>
            <a:pPr marL="566893" indent="-457200">
              <a:buAutoNum type="arabicPeriod"/>
            </a:pPr>
            <a:endParaRPr lang="en-US" sz="2000" dirty="0" smtClean="0"/>
          </a:p>
          <a:p>
            <a:pPr marL="566893" indent="-457200">
              <a:buAutoNum type="arabicPeriod"/>
            </a:pPr>
            <a:endParaRPr lang="en-US" sz="2400" dirty="0"/>
          </a:p>
        </p:txBody>
      </p:sp>
    </p:spTree>
    <p:extLst>
      <p:ext uri="{BB962C8B-B14F-4D97-AF65-F5344CB8AC3E}">
        <p14:creationId xmlns:p14="http://schemas.microsoft.com/office/powerpoint/2010/main" val="38550542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Jenis Non Probability</a:t>
            </a:r>
          </a:p>
        </p:txBody>
      </p:sp>
      <p:sp>
        <p:nvSpPr>
          <p:cNvPr id="13315" name="Rectangle 3"/>
          <p:cNvSpPr>
            <a:spLocks noGrp="1" noChangeArrowheads="1"/>
          </p:cNvSpPr>
          <p:nvPr>
            <p:ph idx="1"/>
          </p:nvPr>
        </p:nvSpPr>
        <p:spPr/>
        <p:txBody>
          <a:bodyPr/>
          <a:lstStyle/>
          <a:p>
            <a:pPr eaLnBrk="1" hangingPunct="1"/>
            <a:r>
              <a:rPr lang="en-US" altLang="en-US" smtClean="0"/>
              <a:t>Sistematic Sampling </a:t>
            </a:r>
          </a:p>
          <a:p>
            <a:pPr eaLnBrk="1" hangingPunct="1"/>
            <a:r>
              <a:rPr lang="en-US" altLang="en-US" smtClean="0"/>
              <a:t>Quota Sampling</a:t>
            </a:r>
          </a:p>
          <a:p>
            <a:pPr eaLnBrk="1" hangingPunct="1"/>
            <a:r>
              <a:rPr lang="en-US" altLang="en-US" smtClean="0"/>
              <a:t>Accidental Sampling</a:t>
            </a:r>
          </a:p>
          <a:p>
            <a:pPr eaLnBrk="1" hangingPunct="1"/>
            <a:r>
              <a:rPr lang="en-US" altLang="en-US" smtClean="0"/>
              <a:t>Purposive Sampling</a:t>
            </a:r>
          </a:p>
          <a:p>
            <a:pPr eaLnBrk="1" hangingPunct="1"/>
            <a:r>
              <a:rPr lang="en-US" altLang="en-US" smtClean="0"/>
              <a:t>Snowball Sampling</a:t>
            </a:r>
          </a:p>
          <a:p>
            <a:pPr eaLnBrk="1" hangingPunct="1"/>
            <a:r>
              <a:rPr lang="en-US" altLang="en-US" smtClean="0"/>
              <a:t>Consecutive Sampling</a:t>
            </a:r>
          </a:p>
          <a:p>
            <a:pPr eaLnBrk="1" hangingPunct="1"/>
            <a:r>
              <a:rPr lang="en-US" altLang="en-US" smtClean="0"/>
              <a:t>Convenience Sampling</a:t>
            </a:r>
          </a:p>
        </p:txBody>
      </p:sp>
      <p:sp>
        <p:nvSpPr>
          <p:cNvPr id="13316" name="AutoShape 4"/>
          <p:cNvSpPr>
            <a:spLocks/>
          </p:cNvSpPr>
          <p:nvPr/>
        </p:nvSpPr>
        <p:spPr bwMode="auto">
          <a:xfrm>
            <a:off x="6096000" y="1905000"/>
            <a:ext cx="457200" cy="3733800"/>
          </a:xfrm>
          <a:prstGeom prst="rightBrace">
            <a:avLst>
              <a:gd name="adj1" fmla="val 6805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13317" name="Text Box 5"/>
          <p:cNvSpPr txBox="1">
            <a:spLocks noChangeArrowheads="1"/>
          </p:cNvSpPr>
          <p:nvPr/>
        </p:nvSpPr>
        <p:spPr bwMode="auto">
          <a:xfrm>
            <a:off x="6629400" y="2971800"/>
            <a:ext cx="2209800" cy="1739900"/>
          </a:xfrm>
          <a:prstGeom prst="rect">
            <a:avLst/>
          </a:prstGeom>
          <a:solidFill>
            <a:srgbClr val="FF3300"/>
          </a:solidFill>
          <a:ln w="9525">
            <a:noFill/>
            <a:miter lim="800000"/>
            <a:headEnd/>
            <a:tailEnd/>
          </a:ln>
          <a:effectLst/>
        </p:spPr>
        <p:txBody>
          <a:bodyPr>
            <a:spAutoFit/>
          </a:bodyPr>
          <a:lstStyle/>
          <a:p>
            <a:pPr>
              <a:spcBef>
                <a:spcPct val="50000"/>
              </a:spcBef>
              <a:defRPr/>
            </a:pPr>
            <a:r>
              <a:rPr lang="en-US">
                <a:effectLst>
                  <a:outerShdw blurRad="38100" dist="38100" dir="2700000" algn="tl">
                    <a:srgbClr val="FFFFFF"/>
                  </a:outerShdw>
                </a:effectLst>
              </a:rPr>
              <a:t>Silahkan Cari Sendiri Definisinya, Mudah2an di Ujian Ada Soalnya</a:t>
            </a:r>
          </a:p>
        </p:txBody>
      </p:sp>
    </p:spTree>
    <p:extLst>
      <p:ext uri="{BB962C8B-B14F-4D97-AF65-F5344CB8AC3E}">
        <p14:creationId xmlns:p14="http://schemas.microsoft.com/office/powerpoint/2010/main" val="37338921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 calcmode="lin" valueType="num">
                                      <p:cBhvr additive="base">
                                        <p:cTn id="37" dur="500" fill="hold"/>
                                        <p:tgtEl>
                                          <p:spTgt spid="1331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33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315">
                                            <p:txEl>
                                              <p:pRg st="6" end="6"/>
                                            </p:txEl>
                                          </p:spTgt>
                                        </p:tgtEl>
                                        <p:attrNameLst>
                                          <p:attrName>style.visibility</p:attrName>
                                        </p:attrNameLst>
                                      </p:cBhvr>
                                      <p:to>
                                        <p:strVal val="visible"/>
                                      </p:to>
                                    </p:set>
                                    <p:anim calcmode="lin" valueType="num">
                                      <p:cBhvr additive="base">
                                        <p:cTn id="43" dur="500" fill="hold"/>
                                        <p:tgtEl>
                                          <p:spTgt spid="1331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33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13316"/>
                                        </p:tgtEl>
                                        <p:attrNameLst>
                                          <p:attrName>style.visibility</p:attrName>
                                        </p:attrNameLst>
                                      </p:cBhvr>
                                      <p:to>
                                        <p:strVal val="visible"/>
                                      </p:to>
                                    </p:set>
                                    <p:animEffect transition="in" filter="checkerboard(across)">
                                      <p:cBhvr>
                                        <p:cTn id="49" dur="500"/>
                                        <p:tgtEl>
                                          <p:spTgt spid="13316"/>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6" presetClass="entr" presetSubtype="16" fill="hold" grpId="0" nodeType="clickEffect">
                                  <p:stCondLst>
                                    <p:cond delay="0"/>
                                  </p:stCondLst>
                                  <p:childTnLst>
                                    <p:set>
                                      <p:cBhvr>
                                        <p:cTn id="53" dur="1" fill="hold">
                                          <p:stCondLst>
                                            <p:cond delay="0"/>
                                          </p:stCondLst>
                                        </p:cTn>
                                        <p:tgtEl>
                                          <p:spTgt spid="13317"/>
                                        </p:tgtEl>
                                        <p:attrNameLst>
                                          <p:attrName>style.visibility</p:attrName>
                                        </p:attrNameLst>
                                      </p:cBhvr>
                                      <p:to>
                                        <p:strVal val="visible"/>
                                      </p:to>
                                    </p:set>
                                    <p:animEffect transition="in" filter="circle(in)">
                                      <p:cBhvr>
                                        <p:cTn id="54" dur="2000"/>
                                        <p:tgtEl>
                                          <p:spTgt spid="1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P spid="13316" grpId="0" animBg="1"/>
      <p:bldP spid="1331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Systematic Sampling</a:t>
            </a:r>
          </a:p>
        </p:txBody>
      </p:sp>
      <p:sp>
        <p:nvSpPr>
          <p:cNvPr id="35843" name="Rectangle 3"/>
          <p:cNvSpPr>
            <a:spLocks noGrp="1" noChangeArrowheads="1"/>
          </p:cNvSpPr>
          <p:nvPr>
            <p:ph idx="1"/>
          </p:nvPr>
        </p:nvSpPr>
        <p:spPr/>
        <p:txBody>
          <a:bodyPr/>
          <a:lstStyle/>
          <a:p>
            <a:pPr eaLnBrk="1" hangingPunct="1"/>
            <a:r>
              <a:rPr lang="en-US" altLang="en-US" sz="2800" smtClean="0"/>
              <a:t>Merupakan cara pengambilan sampel dimana sampel pertama ditentukan secara acak sedangkan sampel berikutnya diambil berdasarkan satu interval tertentu </a:t>
            </a:r>
          </a:p>
          <a:p>
            <a:pPr eaLnBrk="1" hangingPunct="1"/>
            <a:r>
              <a:rPr lang="en-US" altLang="en-US" sz="2800" smtClean="0"/>
              <a:t>Berdasarkan urutan anggota populasi yg telah diberi nomor urut</a:t>
            </a:r>
          </a:p>
          <a:p>
            <a:pPr eaLnBrk="1" hangingPunct="1"/>
            <a:r>
              <a:rPr lang="en-US" altLang="en-US" sz="2800" smtClean="0"/>
              <a:t>Sifat populasi heterogen</a:t>
            </a:r>
          </a:p>
          <a:p>
            <a:pPr eaLnBrk="1" hangingPunct="1"/>
            <a:endParaRPr lang="en-US" altLang="en-US" sz="2800" smtClean="0"/>
          </a:p>
        </p:txBody>
      </p:sp>
    </p:spTree>
    <p:extLst>
      <p:ext uri="{BB962C8B-B14F-4D97-AF65-F5344CB8AC3E}">
        <p14:creationId xmlns:p14="http://schemas.microsoft.com/office/powerpoint/2010/main" val="22213594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Quota Sampling</a:t>
            </a:r>
          </a:p>
        </p:txBody>
      </p:sp>
      <p:sp>
        <p:nvSpPr>
          <p:cNvPr id="36867" name="Rectangle 3"/>
          <p:cNvSpPr>
            <a:spLocks noGrp="1" noChangeArrowheads="1"/>
          </p:cNvSpPr>
          <p:nvPr>
            <p:ph idx="1"/>
          </p:nvPr>
        </p:nvSpPr>
        <p:spPr/>
        <p:txBody>
          <a:bodyPr/>
          <a:lstStyle/>
          <a:p>
            <a:pPr eaLnBrk="1" hangingPunct="1"/>
            <a:r>
              <a:rPr lang="en-US" altLang="en-US" smtClean="0"/>
              <a:t>Peneliti menentukan unit-unit populasi lalu menentukan jatah atau jumlah sampel masing-masing unit;atau menentukan jumlah sampel populasi;kemudian sampel itu ditentukan dengan cara yang paling mungkin atau paling mudah dilakukan</a:t>
            </a:r>
          </a:p>
          <a:p>
            <a:pPr eaLnBrk="1" hangingPunct="1"/>
            <a:r>
              <a:rPr lang="en-US" altLang="en-US" smtClean="0"/>
              <a:t>Dengan menentukan ciri-ciri tertentu smp jumlah kuota tercapai</a:t>
            </a:r>
          </a:p>
        </p:txBody>
      </p:sp>
    </p:spTree>
    <p:extLst>
      <p:ext uri="{BB962C8B-B14F-4D97-AF65-F5344CB8AC3E}">
        <p14:creationId xmlns:p14="http://schemas.microsoft.com/office/powerpoint/2010/main" val="10481786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Accidental Sampling</a:t>
            </a:r>
          </a:p>
        </p:txBody>
      </p:sp>
      <p:sp>
        <p:nvSpPr>
          <p:cNvPr id="37891" name="Rectangle 3"/>
          <p:cNvSpPr>
            <a:spLocks noGrp="1" noChangeArrowheads="1"/>
          </p:cNvSpPr>
          <p:nvPr>
            <p:ph idx="1"/>
          </p:nvPr>
        </p:nvSpPr>
        <p:spPr/>
        <p:txBody>
          <a:bodyPr/>
          <a:lstStyle/>
          <a:p>
            <a:pPr eaLnBrk="1" hangingPunct="1"/>
            <a:r>
              <a:rPr lang="en-US" altLang="en-US" smtClean="0"/>
              <a:t>Kebetulan bertemu</a:t>
            </a:r>
          </a:p>
          <a:p>
            <a:pPr eaLnBrk="1" hangingPunct="1"/>
            <a:r>
              <a:rPr lang="en-US" altLang="en-US" smtClean="0"/>
              <a:t>Peneliti menentukan sampel dengan asal ambil atau asal pilih</a:t>
            </a:r>
          </a:p>
        </p:txBody>
      </p:sp>
    </p:spTree>
    <p:extLst>
      <p:ext uri="{BB962C8B-B14F-4D97-AF65-F5344CB8AC3E}">
        <p14:creationId xmlns:p14="http://schemas.microsoft.com/office/powerpoint/2010/main" val="87124115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Purposive Sampling</a:t>
            </a:r>
          </a:p>
        </p:txBody>
      </p:sp>
      <p:sp>
        <p:nvSpPr>
          <p:cNvPr id="38915" name="Rectangle 3"/>
          <p:cNvSpPr>
            <a:spLocks noGrp="1" noChangeArrowheads="1"/>
          </p:cNvSpPr>
          <p:nvPr>
            <p:ph idx="1"/>
          </p:nvPr>
        </p:nvSpPr>
        <p:spPr/>
        <p:txBody>
          <a:bodyPr/>
          <a:lstStyle/>
          <a:p>
            <a:pPr eaLnBrk="1" hangingPunct="1"/>
            <a:r>
              <a:rPr lang="en-US" altLang="en-US" smtClean="0"/>
              <a:t>Untuk tujuan tertentu</a:t>
            </a:r>
          </a:p>
          <a:p>
            <a:pPr eaLnBrk="1" hangingPunct="1"/>
            <a:r>
              <a:rPr lang="en-US" altLang="en-US" smtClean="0"/>
              <a:t>Peneliti secara sengaja menentukan personil yang dianggap tepat menjadi sampel dengan tanpa melakukan random terlebih dahulu.</a:t>
            </a:r>
          </a:p>
          <a:p>
            <a:pPr eaLnBrk="1" hangingPunct="1"/>
            <a:r>
              <a:rPr lang="en-US" altLang="en-US" smtClean="0"/>
              <a:t>Misal : jika ingin meneliti tingkat stress anak I maka yg diteliti adalah anak 1 bukan 2, 3 dst</a:t>
            </a:r>
          </a:p>
        </p:txBody>
      </p:sp>
    </p:spTree>
    <p:extLst>
      <p:ext uri="{BB962C8B-B14F-4D97-AF65-F5344CB8AC3E}">
        <p14:creationId xmlns:p14="http://schemas.microsoft.com/office/powerpoint/2010/main" val="126809387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Snowball Sampling</a:t>
            </a:r>
          </a:p>
        </p:txBody>
      </p:sp>
      <p:sp>
        <p:nvSpPr>
          <p:cNvPr id="39939" name="Rectangle 3"/>
          <p:cNvSpPr>
            <a:spLocks noGrp="1" noChangeArrowheads="1"/>
          </p:cNvSpPr>
          <p:nvPr>
            <p:ph idx="1"/>
          </p:nvPr>
        </p:nvSpPr>
        <p:spPr/>
        <p:txBody>
          <a:bodyPr/>
          <a:lstStyle/>
          <a:p>
            <a:pPr eaLnBrk="1" hangingPunct="1"/>
            <a:r>
              <a:rPr lang="en-US" altLang="en-US" smtClean="0"/>
              <a:t>Menentukan sampel dalam jumlah kecil pada awal</a:t>
            </a:r>
          </a:p>
          <a:p>
            <a:pPr eaLnBrk="1" hangingPunct="1"/>
            <a:r>
              <a:rPr lang="en-US" altLang="en-US" smtClean="0"/>
              <a:t>Kemudian sampel awal diminta untuk mengajak temannya</a:t>
            </a:r>
          </a:p>
        </p:txBody>
      </p:sp>
      <p:grpSp>
        <p:nvGrpSpPr>
          <p:cNvPr id="39940" name="Group 4"/>
          <p:cNvGrpSpPr>
            <a:grpSpLocks/>
          </p:cNvGrpSpPr>
          <p:nvPr/>
        </p:nvGrpSpPr>
        <p:grpSpPr bwMode="auto">
          <a:xfrm>
            <a:off x="2590800" y="3810000"/>
            <a:ext cx="4572000" cy="2209800"/>
            <a:chOff x="2988" y="11211"/>
            <a:chExt cx="6660" cy="2880"/>
          </a:xfrm>
        </p:grpSpPr>
        <p:sp>
          <p:nvSpPr>
            <p:cNvPr id="5" name="Oval 5"/>
            <p:cNvSpPr>
              <a:spLocks noChangeArrowheads="1"/>
            </p:cNvSpPr>
            <p:nvPr/>
          </p:nvSpPr>
          <p:spPr bwMode="auto">
            <a:xfrm>
              <a:off x="5867" y="11211"/>
              <a:ext cx="722"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lgn="ctr">
                <a:defRPr/>
              </a:pPr>
              <a:r>
                <a:rPr lang="en-US" sz="1200"/>
                <a:t>A</a:t>
              </a:r>
              <a:endParaRPr lang="en-US"/>
            </a:p>
          </p:txBody>
        </p:sp>
        <p:sp>
          <p:nvSpPr>
            <p:cNvPr id="6" name="Oval 6"/>
            <p:cNvSpPr>
              <a:spLocks noChangeArrowheads="1"/>
            </p:cNvSpPr>
            <p:nvPr/>
          </p:nvSpPr>
          <p:spPr bwMode="auto">
            <a:xfrm>
              <a:off x="4068" y="1211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lgn="ctr">
                <a:defRPr/>
              </a:pPr>
              <a:r>
                <a:rPr lang="en-US" sz="1200"/>
                <a:t>B1</a:t>
              </a:r>
              <a:endParaRPr lang="en-US"/>
            </a:p>
          </p:txBody>
        </p:sp>
        <p:sp>
          <p:nvSpPr>
            <p:cNvPr id="7" name="Oval 7"/>
            <p:cNvSpPr>
              <a:spLocks noChangeArrowheads="1"/>
            </p:cNvSpPr>
            <p:nvPr/>
          </p:nvSpPr>
          <p:spPr bwMode="auto">
            <a:xfrm>
              <a:off x="5828" y="1211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lgn="ctr">
                <a:defRPr/>
              </a:pPr>
              <a:r>
                <a:rPr lang="en-US" sz="1200"/>
                <a:t>B2</a:t>
              </a:r>
              <a:endParaRPr lang="en-US"/>
            </a:p>
          </p:txBody>
        </p:sp>
        <p:sp>
          <p:nvSpPr>
            <p:cNvPr id="8" name="Oval 8"/>
            <p:cNvSpPr>
              <a:spLocks noChangeArrowheads="1"/>
            </p:cNvSpPr>
            <p:nvPr/>
          </p:nvSpPr>
          <p:spPr bwMode="auto">
            <a:xfrm>
              <a:off x="7668" y="1211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lgn="ctr">
                <a:defRPr/>
              </a:pPr>
              <a:r>
                <a:rPr lang="en-US" sz="1200"/>
                <a:t>B3</a:t>
              </a:r>
              <a:endParaRPr lang="en-US"/>
            </a:p>
          </p:txBody>
        </p:sp>
        <p:sp>
          <p:nvSpPr>
            <p:cNvPr id="9" name="Oval 9"/>
            <p:cNvSpPr>
              <a:spLocks noChangeArrowheads="1"/>
            </p:cNvSpPr>
            <p:nvPr/>
          </p:nvSpPr>
          <p:spPr bwMode="auto">
            <a:xfrm>
              <a:off x="2988"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defRPr/>
              </a:pPr>
              <a:r>
                <a:rPr lang="en-US" sz="1200"/>
                <a:t>C1</a:t>
              </a:r>
              <a:endParaRPr lang="en-US"/>
            </a:p>
          </p:txBody>
        </p:sp>
        <p:sp>
          <p:nvSpPr>
            <p:cNvPr id="10" name="Oval 10"/>
            <p:cNvSpPr>
              <a:spLocks noChangeArrowheads="1"/>
            </p:cNvSpPr>
            <p:nvPr/>
          </p:nvSpPr>
          <p:spPr bwMode="auto">
            <a:xfrm>
              <a:off x="4489"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defRPr/>
              </a:pPr>
              <a:r>
                <a:rPr lang="en-US" sz="1200"/>
                <a:t>C2</a:t>
              </a:r>
              <a:endParaRPr lang="en-US"/>
            </a:p>
          </p:txBody>
        </p:sp>
        <p:sp>
          <p:nvSpPr>
            <p:cNvPr id="11" name="Oval 11"/>
            <p:cNvSpPr>
              <a:spLocks noChangeArrowheads="1"/>
            </p:cNvSpPr>
            <p:nvPr/>
          </p:nvSpPr>
          <p:spPr bwMode="auto">
            <a:xfrm>
              <a:off x="5548"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defRPr/>
              </a:pPr>
              <a:r>
                <a:rPr lang="en-US" sz="1200" dirty="0"/>
                <a:t>C3</a:t>
              </a:r>
              <a:endParaRPr lang="en-US" dirty="0"/>
            </a:p>
          </p:txBody>
        </p:sp>
        <p:sp>
          <p:nvSpPr>
            <p:cNvPr id="12" name="Oval 12"/>
            <p:cNvSpPr>
              <a:spLocks noChangeArrowheads="1"/>
            </p:cNvSpPr>
            <p:nvPr/>
          </p:nvSpPr>
          <p:spPr bwMode="auto">
            <a:xfrm>
              <a:off x="6589"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defRPr/>
              </a:pPr>
              <a:r>
                <a:rPr lang="en-US" sz="1200"/>
                <a:t>C4</a:t>
              </a:r>
              <a:endParaRPr lang="en-US"/>
            </a:p>
          </p:txBody>
        </p:sp>
        <p:sp>
          <p:nvSpPr>
            <p:cNvPr id="13" name="Oval 13"/>
            <p:cNvSpPr>
              <a:spLocks noChangeArrowheads="1"/>
            </p:cNvSpPr>
            <p:nvPr/>
          </p:nvSpPr>
          <p:spPr bwMode="auto">
            <a:xfrm>
              <a:off x="7668"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defRPr/>
              </a:pPr>
              <a:r>
                <a:rPr lang="en-US" sz="1200"/>
                <a:t>C5</a:t>
              </a:r>
              <a:endParaRPr lang="en-US"/>
            </a:p>
          </p:txBody>
        </p:sp>
        <p:sp>
          <p:nvSpPr>
            <p:cNvPr id="14" name="Oval 14"/>
            <p:cNvSpPr>
              <a:spLocks noChangeArrowheads="1"/>
            </p:cNvSpPr>
            <p:nvPr/>
          </p:nvSpPr>
          <p:spPr bwMode="auto">
            <a:xfrm>
              <a:off x="8929" y="13551"/>
              <a:ext cx="719" cy="540"/>
            </a:xfrm>
            <a:prstGeom prst="ellipse">
              <a:avLst/>
            </a:prstGeom>
            <a:solidFill>
              <a:srgbClr val="FFFFFF"/>
            </a:solidFill>
            <a:ln w="9525">
              <a:solidFill>
                <a:srgbClr val="000000"/>
              </a:solidFill>
              <a:round/>
              <a:headEnd/>
              <a:tailEnd/>
            </a:ln>
            <a:effectLst>
              <a:outerShdw dist="107763" dir="2700000" algn="ctr" rotWithShape="0">
                <a:srgbClr val="808080"/>
              </a:outerShdw>
            </a:effectLst>
          </p:spPr>
          <p:txBody>
            <a:bodyPr/>
            <a:lstStyle/>
            <a:p>
              <a:pPr>
                <a:defRPr/>
              </a:pPr>
              <a:r>
                <a:rPr lang="en-US" sz="1200"/>
                <a:t>C6</a:t>
              </a:r>
              <a:endParaRPr lang="en-US"/>
            </a:p>
          </p:txBody>
        </p:sp>
        <p:sp>
          <p:nvSpPr>
            <p:cNvPr id="39951" name="Line 15"/>
            <p:cNvSpPr>
              <a:spLocks noChangeShapeType="1"/>
            </p:cNvSpPr>
            <p:nvPr/>
          </p:nvSpPr>
          <p:spPr bwMode="auto">
            <a:xfrm>
              <a:off x="6228" y="11751"/>
              <a:ext cx="0" cy="36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2" name="Line 16"/>
            <p:cNvSpPr>
              <a:spLocks noChangeShapeType="1"/>
            </p:cNvSpPr>
            <p:nvPr/>
          </p:nvSpPr>
          <p:spPr bwMode="auto">
            <a:xfrm>
              <a:off x="6228" y="11751"/>
              <a:ext cx="144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3" name="Line 17"/>
            <p:cNvSpPr>
              <a:spLocks noChangeShapeType="1"/>
            </p:cNvSpPr>
            <p:nvPr/>
          </p:nvSpPr>
          <p:spPr bwMode="auto">
            <a:xfrm flipH="1">
              <a:off x="4788" y="11751"/>
              <a:ext cx="1440" cy="54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4" name="Line 18"/>
            <p:cNvSpPr>
              <a:spLocks noChangeShapeType="1"/>
            </p:cNvSpPr>
            <p:nvPr/>
          </p:nvSpPr>
          <p:spPr bwMode="auto">
            <a:xfrm flipH="1">
              <a:off x="3528" y="12651"/>
              <a:ext cx="900"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5" name="Line 19"/>
            <p:cNvSpPr>
              <a:spLocks noChangeShapeType="1"/>
            </p:cNvSpPr>
            <p:nvPr/>
          </p:nvSpPr>
          <p:spPr bwMode="auto">
            <a:xfrm>
              <a:off x="4428" y="12651"/>
              <a:ext cx="360"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6" name="Line 20"/>
            <p:cNvSpPr>
              <a:spLocks noChangeShapeType="1"/>
            </p:cNvSpPr>
            <p:nvPr/>
          </p:nvSpPr>
          <p:spPr bwMode="auto">
            <a:xfrm flipH="1">
              <a:off x="5868" y="12651"/>
              <a:ext cx="360"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7" name="Line 21"/>
            <p:cNvSpPr>
              <a:spLocks noChangeShapeType="1"/>
            </p:cNvSpPr>
            <p:nvPr/>
          </p:nvSpPr>
          <p:spPr bwMode="auto">
            <a:xfrm>
              <a:off x="6228" y="12651"/>
              <a:ext cx="540"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8" name="Line 22"/>
            <p:cNvSpPr>
              <a:spLocks noChangeShapeType="1"/>
            </p:cNvSpPr>
            <p:nvPr/>
          </p:nvSpPr>
          <p:spPr bwMode="auto">
            <a:xfrm>
              <a:off x="8028" y="12651"/>
              <a:ext cx="0"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59" name="Line 23"/>
            <p:cNvSpPr>
              <a:spLocks noChangeShapeType="1"/>
            </p:cNvSpPr>
            <p:nvPr/>
          </p:nvSpPr>
          <p:spPr bwMode="auto">
            <a:xfrm>
              <a:off x="8028" y="12651"/>
              <a:ext cx="1080" cy="10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4045985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Consecutive sampling</a:t>
            </a:r>
          </a:p>
        </p:txBody>
      </p:sp>
      <p:sp>
        <p:nvSpPr>
          <p:cNvPr id="40963" name="Rectangle 3"/>
          <p:cNvSpPr>
            <a:spLocks noGrp="1" noChangeArrowheads="1"/>
          </p:cNvSpPr>
          <p:nvPr>
            <p:ph idx="1"/>
          </p:nvPr>
        </p:nvSpPr>
        <p:spPr/>
        <p:txBody>
          <a:bodyPr/>
          <a:lstStyle/>
          <a:p>
            <a:pPr eaLnBrk="1" hangingPunct="1"/>
            <a:r>
              <a:rPr lang="en-US" altLang="en-US" smtClean="0"/>
              <a:t>Memilih sampel yg sesuai kriteria sampai kurun waktu tertentu</a:t>
            </a:r>
          </a:p>
        </p:txBody>
      </p:sp>
    </p:spTree>
    <p:extLst>
      <p:ext uri="{BB962C8B-B14F-4D97-AF65-F5344CB8AC3E}">
        <p14:creationId xmlns:p14="http://schemas.microsoft.com/office/powerpoint/2010/main" val="107488143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normAutofit/>
          </a:bodyPr>
          <a:lstStyle/>
          <a:p>
            <a:pPr eaLnBrk="1" fontAlgn="auto" hangingPunct="1">
              <a:spcAft>
                <a:spcPts val="0"/>
              </a:spcAft>
              <a:defRPr/>
            </a:pPr>
            <a:r>
              <a:rPr lang="en-US">
                <a:solidFill>
                  <a:schemeClr val="tx2">
                    <a:satMod val="130000"/>
                  </a:schemeClr>
                </a:solidFill>
              </a:rPr>
              <a:t>Convenience Sampling</a:t>
            </a:r>
          </a:p>
        </p:txBody>
      </p:sp>
      <p:sp>
        <p:nvSpPr>
          <p:cNvPr id="41987" name="Rectangle 3"/>
          <p:cNvSpPr>
            <a:spLocks noGrp="1" noChangeArrowheads="1"/>
          </p:cNvSpPr>
          <p:nvPr>
            <p:ph idx="1"/>
          </p:nvPr>
        </p:nvSpPr>
        <p:spPr/>
        <p:txBody>
          <a:bodyPr/>
          <a:lstStyle/>
          <a:p>
            <a:pPr eaLnBrk="1" hangingPunct="1"/>
            <a:r>
              <a:rPr lang="en-US" altLang="en-US" smtClean="0"/>
              <a:t>Sampel convenience adalah teknik penentuan sampel berdasarkan kebetulan saja, anggota populasi yang ditemui peneliti dan bersedia menjadi responden di jadikan sampel.</a:t>
            </a:r>
          </a:p>
        </p:txBody>
      </p:sp>
    </p:spTree>
    <p:extLst>
      <p:ext uri="{BB962C8B-B14F-4D97-AF65-F5344CB8AC3E}">
        <p14:creationId xmlns:p14="http://schemas.microsoft.com/office/powerpoint/2010/main" val="13822331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err="1" smtClean="0">
                <a:solidFill>
                  <a:schemeClr val="tx2">
                    <a:satMod val="130000"/>
                  </a:schemeClr>
                </a:solidFill>
              </a:rPr>
              <a:t>Pedoman</a:t>
            </a:r>
            <a:r>
              <a:rPr lang="en-US" dirty="0" smtClean="0">
                <a:solidFill>
                  <a:schemeClr val="tx2">
                    <a:satMod val="130000"/>
                  </a:schemeClr>
                </a:solidFill>
              </a:rPr>
              <a:t> </a:t>
            </a:r>
            <a:r>
              <a:rPr lang="en-US" dirty="0" err="1" smtClean="0">
                <a:solidFill>
                  <a:schemeClr val="tx2">
                    <a:satMod val="130000"/>
                  </a:schemeClr>
                </a:solidFill>
              </a:rPr>
              <a:t>Menentukan</a:t>
            </a:r>
            <a:r>
              <a:rPr lang="en-US" dirty="0" smtClean="0">
                <a:solidFill>
                  <a:schemeClr val="tx2">
                    <a:satMod val="130000"/>
                  </a:schemeClr>
                </a:solidFill>
              </a:rPr>
              <a:t> </a:t>
            </a:r>
            <a:r>
              <a:rPr lang="en-US" dirty="0" err="1" smtClean="0">
                <a:solidFill>
                  <a:schemeClr val="tx2">
                    <a:satMod val="130000"/>
                  </a:schemeClr>
                </a:solidFill>
              </a:rPr>
              <a:t>Jumlah</a:t>
            </a:r>
            <a:r>
              <a:rPr lang="en-US" dirty="0" smtClean="0">
                <a:solidFill>
                  <a:schemeClr val="tx2">
                    <a:satMod val="130000"/>
                  </a:schemeClr>
                </a:solidFill>
              </a:rPr>
              <a:t> </a:t>
            </a:r>
            <a:r>
              <a:rPr lang="en-US" dirty="0" err="1" smtClean="0">
                <a:solidFill>
                  <a:schemeClr val="tx2">
                    <a:satMod val="130000"/>
                  </a:schemeClr>
                </a:solidFill>
              </a:rPr>
              <a:t>Sampel</a:t>
            </a:r>
            <a:endParaRPr lang="en-US" dirty="0" smtClean="0">
              <a:solidFill>
                <a:schemeClr val="tx2">
                  <a:satMod val="130000"/>
                </a:schemeClr>
              </a:solidFill>
            </a:endParaRPr>
          </a:p>
        </p:txBody>
      </p:sp>
      <p:sp>
        <p:nvSpPr>
          <p:cNvPr id="1028" name="Rectangle 3"/>
          <p:cNvSpPr>
            <a:spLocks noGrp="1" noChangeArrowheads="1"/>
          </p:cNvSpPr>
          <p:nvPr>
            <p:ph idx="1"/>
          </p:nvPr>
        </p:nvSpPr>
        <p:spPr/>
        <p:txBody>
          <a:bodyPr/>
          <a:lstStyle/>
          <a:p>
            <a:pPr eaLnBrk="1" hangingPunct="1"/>
            <a:r>
              <a:rPr lang="en-US" altLang="en-US" smtClean="0"/>
              <a:t>N = populasi</a:t>
            </a:r>
          </a:p>
          <a:p>
            <a:pPr eaLnBrk="1" hangingPunct="1"/>
            <a:r>
              <a:rPr lang="en-US" altLang="en-US" smtClean="0"/>
              <a:t>n = Besar sampel</a:t>
            </a:r>
          </a:p>
          <a:p>
            <a:pPr eaLnBrk="1" hangingPunct="1"/>
            <a:r>
              <a:rPr lang="en-US" altLang="en-US" smtClean="0"/>
              <a:t>d = </a:t>
            </a:r>
            <a:r>
              <a:rPr lang="en-US" altLang="en-US" smtClean="0">
                <a:sym typeface="Symbol" panose="05050102010706020507" pitchFamily="18" charset="2"/>
              </a:rPr>
              <a:t></a:t>
            </a:r>
            <a:r>
              <a:rPr lang="en-US" altLang="en-US" smtClean="0"/>
              <a:t> = 0,05/0,1</a:t>
            </a:r>
          </a:p>
        </p:txBody>
      </p:sp>
      <p:sp>
        <p:nvSpPr>
          <p:cNvPr id="102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1026" name="Object 4"/>
          <p:cNvGraphicFramePr>
            <a:graphicFrameLocks noChangeAspect="1"/>
          </p:cNvGraphicFramePr>
          <p:nvPr/>
        </p:nvGraphicFramePr>
        <p:xfrm>
          <a:off x="762000" y="3048000"/>
          <a:ext cx="4191000" cy="1985963"/>
        </p:xfrm>
        <a:graphic>
          <a:graphicData uri="http://schemas.openxmlformats.org/presentationml/2006/ole">
            <mc:AlternateContent xmlns:mc="http://schemas.openxmlformats.org/markup-compatibility/2006">
              <mc:Choice xmlns:v="urn:schemas-microsoft-com:vml" Requires="v">
                <p:oleObj spid="_x0000_s1027" name="Equation" r:id="rId4" imgW="901309" imgH="431613" progId="Equation.3">
                  <p:embed/>
                </p:oleObj>
              </mc:Choice>
              <mc:Fallback>
                <p:oleObj name="Equation" r:id="rId4" imgW="901309" imgH="431613"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3048000"/>
                        <a:ext cx="4191000" cy="1985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TextBox 5"/>
          <p:cNvSpPr txBox="1">
            <a:spLocks noChangeArrowheads="1"/>
          </p:cNvSpPr>
          <p:nvPr/>
        </p:nvSpPr>
        <p:spPr bwMode="auto">
          <a:xfrm>
            <a:off x="762000" y="1905000"/>
            <a:ext cx="4648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US" altLang="en-US" sz="3200"/>
              <a:t>1. Rumus Slovin</a:t>
            </a:r>
          </a:p>
        </p:txBody>
      </p:sp>
    </p:spTree>
    <p:extLst>
      <p:ext uri="{BB962C8B-B14F-4D97-AF65-F5344CB8AC3E}">
        <p14:creationId xmlns:p14="http://schemas.microsoft.com/office/powerpoint/2010/main" val="237028869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a:xfrm>
            <a:off x="571500" y="788195"/>
            <a:ext cx="7543800" cy="709612"/>
          </a:xfrm>
        </p:spPr>
        <p:txBody>
          <a:bodyPr>
            <a:normAutofit/>
          </a:bodyPr>
          <a:lstStyle/>
          <a:p>
            <a:pPr eaLnBrk="1" fontAlgn="auto" hangingPunct="1">
              <a:spcAft>
                <a:spcPts val="0"/>
              </a:spcAft>
              <a:defRPr/>
            </a:pPr>
            <a:r>
              <a:rPr lang="en-US" dirty="0">
                <a:solidFill>
                  <a:schemeClr val="tx2">
                    <a:satMod val="130000"/>
                  </a:schemeClr>
                </a:solidFill>
              </a:rPr>
              <a:t>2. Interval </a:t>
            </a:r>
            <a:r>
              <a:rPr lang="en-US" dirty="0" err="1">
                <a:solidFill>
                  <a:schemeClr val="tx2">
                    <a:satMod val="130000"/>
                  </a:schemeClr>
                </a:solidFill>
              </a:rPr>
              <a:t>Penaksiran</a:t>
            </a:r>
            <a:endParaRPr lang="en-US" dirty="0">
              <a:solidFill>
                <a:schemeClr val="tx2">
                  <a:satMod val="130000"/>
                </a:schemeClr>
              </a:solidFill>
            </a:endParaRPr>
          </a:p>
        </p:txBody>
      </p:sp>
      <p:sp>
        <p:nvSpPr>
          <p:cNvPr id="2053" name="Rectangle 3"/>
          <p:cNvSpPr>
            <a:spLocks noGrp="1" noChangeArrowheads="1"/>
          </p:cNvSpPr>
          <p:nvPr>
            <p:ph sz="quarter" idx="1"/>
          </p:nvPr>
        </p:nvSpPr>
        <p:spPr>
          <a:xfrm>
            <a:off x="457200" y="1531938"/>
            <a:ext cx="8229600" cy="4411662"/>
          </a:xfrm>
        </p:spPr>
        <p:txBody>
          <a:bodyPr/>
          <a:lstStyle/>
          <a:p>
            <a:pPr marL="0" indent="0" eaLnBrk="1" hangingPunct="1">
              <a:buNone/>
            </a:pPr>
            <a:r>
              <a:rPr lang="en-US" altLang="en-US" dirty="0" err="1" smtClean="0"/>
              <a:t>Untuk</a:t>
            </a:r>
            <a:r>
              <a:rPr lang="en-US" altLang="en-US" dirty="0" smtClean="0"/>
              <a:t> </a:t>
            </a:r>
            <a:r>
              <a:rPr lang="en-US" altLang="en-US" dirty="0" err="1" smtClean="0"/>
              <a:t>menaksir</a:t>
            </a:r>
            <a:r>
              <a:rPr lang="en-US" altLang="en-US" dirty="0" smtClean="0"/>
              <a:t> parameter rata-rata </a:t>
            </a:r>
            <a:r>
              <a:rPr lang="en-US" altLang="en-US" dirty="0" smtClean="0">
                <a:sym typeface="Symbol" panose="05050102010706020507" pitchFamily="18" charset="2"/>
              </a:rPr>
              <a:t></a:t>
            </a:r>
          </a:p>
          <a:p>
            <a:pPr marL="571500" indent="-571500" eaLnBrk="1" hangingPunct="1"/>
            <a:endParaRPr lang="en-US" altLang="en-US" dirty="0" smtClean="0">
              <a:sym typeface="Symbol" panose="05050102010706020507" pitchFamily="18" charset="2"/>
            </a:endParaRPr>
          </a:p>
          <a:p>
            <a:pPr marL="571500" indent="-571500" eaLnBrk="1" hangingPunct="1">
              <a:buFont typeface="Wingdings" panose="05000000000000000000" pitchFamily="2" charset="2"/>
              <a:buNone/>
            </a:pPr>
            <a:endParaRPr lang="en-US" altLang="en-US" dirty="0" smtClean="0">
              <a:sym typeface="Symbol" panose="05050102010706020507" pitchFamily="18" charset="2"/>
            </a:endParaRPr>
          </a:p>
        </p:txBody>
      </p:sp>
      <p:sp>
        <p:nvSpPr>
          <p:cNvPr id="2054" name="Rectangle 5"/>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2050" name="Object 2"/>
          <p:cNvGraphicFramePr>
            <a:graphicFrameLocks noChangeAspect="1"/>
          </p:cNvGraphicFramePr>
          <p:nvPr/>
        </p:nvGraphicFramePr>
        <p:xfrm>
          <a:off x="1066800" y="1963738"/>
          <a:ext cx="2057400" cy="1054100"/>
        </p:xfrm>
        <a:graphic>
          <a:graphicData uri="http://schemas.openxmlformats.org/presentationml/2006/ole">
            <mc:AlternateContent xmlns:mc="http://schemas.openxmlformats.org/markup-compatibility/2006">
              <mc:Choice xmlns:v="urn:schemas-microsoft-com:vml" Requires="v">
                <p:oleObj spid="_x0000_s2052" name="Equation" r:id="rId4" imgW="889000" imgH="469900" progId="Equation.3">
                  <p:embed/>
                </p:oleObj>
              </mc:Choice>
              <mc:Fallback>
                <p:oleObj name="Equation" r:id="rId4" imgW="889000" imgH="4699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1963738"/>
                        <a:ext cx="2057400" cy="1054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5" name="Text Box 6"/>
          <p:cNvSpPr txBox="1">
            <a:spLocks noChangeArrowheads="1"/>
          </p:cNvSpPr>
          <p:nvPr/>
        </p:nvSpPr>
        <p:spPr bwMode="auto">
          <a:xfrm>
            <a:off x="762000" y="2895600"/>
            <a:ext cx="7467600" cy="355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a:t>Seorang mahasiswa akan menguji suatu hipotesis yang menyatakan bahwa Indek Prestasi Mahasiswa Jurusan S1 Keperawatan adalah 2,7.  dari 30 sampel percobaan dapat diperoleh informasi bahwa standar deviasi indek Prestasi mahasiswa adalah 0,25 Untuk menguji hipotesisi ini berapa jumlah sampel yang diperlukan jika kita menginginkan tingkat keyakinan sebesar 95% dan error estimasi </a:t>
            </a:r>
            <a:r>
              <a:rPr lang="en-US" altLang="en-US">
                <a:sym typeface="Symbol" panose="05050102010706020507" pitchFamily="18" charset="2"/>
              </a:rPr>
              <a:t></a:t>
            </a:r>
            <a:r>
              <a:rPr lang="en-US" altLang="en-US"/>
              <a:t> kurang dari 0,05,?</a:t>
            </a:r>
          </a:p>
          <a:p>
            <a:pPr>
              <a:spcBef>
                <a:spcPct val="50000"/>
              </a:spcBef>
            </a:pPr>
            <a:endParaRPr lang="en-US" altLang="en-US"/>
          </a:p>
          <a:p>
            <a:pPr>
              <a:spcBef>
                <a:spcPct val="50000"/>
              </a:spcBef>
            </a:pPr>
            <a:endParaRPr lang="en-US" altLang="en-US"/>
          </a:p>
          <a:p>
            <a:pPr>
              <a:spcBef>
                <a:spcPct val="50000"/>
              </a:spcBef>
            </a:pPr>
            <a:endParaRPr lang="en-US" altLang="en-US"/>
          </a:p>
        </p:txBody>
      </p:sp>
      <p:sp>
        <p:nvSpPr>
          <p:cNvPr id="2056" name="Rectangle 8"/>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2051" name="Object 3"/>
          <p:cNvGraphicFramePr>
            <a:graphicFrameLocks noChangeAspect="1"/>
          </p:cNvGraphicFramePr>
          <p:nvPr/>
        </p:nvGraphicFramePr>
        <p:xfrm>
          <a:off x="1066800" y="5181600"/>
          <a:ext cx="3276600" cy="923925"/>
        </p:xfrm>
        <a:graphic>
          <a:graphicData uri="http://schemas.openxmlformats.org/presentationml/2006/ole">
            <mc:AlternateContent xmlns:mc="http://schemas.openxmlformats.org/markup-compatibility/2006">
              <mc:Choice xmlns:v="urn:schemas-microsoft-com:vml" Requires="v">
                <p:oleObj spid="_x0000_s2053" name="Equation" r:id="rId6" imgW="1739900" imgH="508000" progId="Equation.3">
                  <p:embed/>
                </p:oleObj>
              </mc:Choice>
              <mc:Fallback>
                <p:oleObj name="Equation" r:id="rId6" imgW="1739900" imgH="5080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5181600"/>
                        <a:ext cx="3276600"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3927786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Populasi</a:t>
            </a:r>
          </a:p>
        </p:txBody>
      </p:sp>
      <p:sp>
        <p:nvSpPr>
          <p:cNvPr id="15363" name="Rectangle 3"/>
          <p:cNvSpPr>
            <a:spLocks noGrp="1" noChangeArrowheads="1"/>
          </p:cNvSpPr>
          <p:nvPr>
            <p:ph idx="1"/>
          </p:nvPr>
        </p:nvSpPr>
        <p:spPr/>
        <p:txBody>
          <a:bodyPr/>
          <a:lstStyle/>
          <a:p>
            <a:pPr marL="624043" indent="-514350" eaLnBrk="1" hangingPunct="1">
              <a:buFont typeface="+mj-lt"/>
              <a:buAutoNum type="arabicPeriod"/>
            </a:pPr>
            <a:r>
              <a:rPr lang="en-US" altLang="en-US" dirty="0" err="1" smtClean="0"/>
              <a:t>Seluruh</a:t>
            </a:r>
            <a:r>
              <a:rPr lang="en-US" altLang="en-US" dirty="0" smtClean="0"/>
              <a:t> </a:t>
            </a:r>
            <a:r>
              <a:rPr lang="en-US" altLang="en-US" dirty="0" err="1" smtClean="0"/>
              <a:t>subjek</a:t>
            </a:r>
            <a:r>
              <a:rPr lang="en-US" altLang="en-US" dirty="0" smtClean="0"/>
              <a:t>/</a:t>
            </a:r>
            <a:r>
              <a:rPr lang="en-US" altLang="en-US" dirty="0" err="1" smtClean="0"/>
              <a:t>objek</a:t>
            </a:r>
            <a:r>
              <a:rPr lang="en-US" altLang="en-US" dirty="0" smtClean="0"/>
              <a:t> </a:t>
            </a:r>
            <a:r>
              <a:rPr lang="en-US" altLang="en-US" dirty="0" err="1" smtClean="0"/>
              <a:t>penelitian</a:t>
            </a:r>
            <a:r>
              <a:rPr lang="en-US" altLang="en-US" dirty="0" smtClean="0"/>
              <a:t> </a:t>
            </a:r>
            <a:r>
              <a:rPr lang="en-US" altLang="en-US" dirty="0" err="1" smtClean="0"/>
              <a:t>dengan</a:t>
            </a:r>
            <a:r>
              <a:rPr lang="en-US" altLang="en-US" dirty="0" smtClean="0"/>
              <a:t> </a:t>
            </a:r>
            <a:r>
              <a:rPr lang="en-US" altLang="en-US" dirty="0" err="1" smtClean="0"/>
              <a:t>karakteristik</a:t>
            </a:r>
            <a:r>
              <a:rPr lang="en-US" altLang="en-US" dirty="0" smtClean="0"/>
              <a:t> </a:t>
            </a:r>
            <a:r>
              <a:rPr lang="en-US" altLang="en-US" dirty="0" err="1" smtClean="0"/>
              <a:t>tertentu</a:t>
            </a:r>
            <a:endParaRPr lang="en-US" altLang="en-US" dirty="0" smtClean="0"/>
          </a:p>
          <a:p>
            <a:pPr marL="624043" indent="-514350" eaLnBrk="1" hangingPunct="1">
              <a:buFont typeface="+mj-lt"/>
              <a:buAutoNum type="arabicPeriod"/>
            </a:pPr>
            <a:r>
              <a:rPr lang="en-US" altLang="en-US" dirty="0" err="1" smtClean="0"/>
              <a:t>Seluruh</a:t>
            </a:r>
            <a:r>
              <a:rPr lang="en-US" altLang="en-US" dirty="0" smtClean="0"/>
              <a:t> </a:t>
            </a:r>
            <a:r>
              <a:rPr lang="en-US" altLang="en-US" dirty="0" err="1" smtClean="0"/>
              <a:t>karakteristik</a:t>
            </a:r>
            <a:r>
              <a:rPr lang="en-US" altLang="en-US" dirty="0" smtClean="0"/>
              <a:t>/</a:t>
            </a:r>
            <a:r>
              <a:rPr lang="en-US" altLang="en-US" dirty="0" err="1" smtClean="0"/>
              <a:t>sifat</a:t>
            </a:r>
            <a:r>
              <a:rPr lang="en-US" altLang="en-US" dirty="0" smtClean="0"/>
              <a:t> </a:t>
            </a:r>
          </a:p>
          <a:p>
            <a:pPr marL="624043" indent="-514350" eaLnBrk="1" hangingPunct="1">
              <a:buFont typeface="+mj-lt"/>
              <a:buAutoNum type="arabicPeriod"/>
            </a:pPr>
            <a:r>
              <a:rPr lang="en-US" altLang="en-US" dirty="0" err="1" smtClean="0"/>
              <a:t>Sekelompok</a:t>
            </a:r>
            <a:r>
              <a:rPr lang="en-US" altLang="en-US" dirty="0" smtClean="0"/>
              <a:t> </a:t>
            </a:r>
            <a:r>
              <a:rPr lang="en-US" altLang="en-US" dirty="0" smtClean="0"/>
              <a:t>orang, </a:t>
            </a:r>
            <a:r>
              <a:rPr lang="en-US" altLang="en-US" dirty="0" err="1" smtClean="0"/>
              <a:t>kejadian</a:t>
            </a:r>
            <a:r>
              <a:rPr lang="en-US" altLang="en-US" dirty="0" smtClean="0"/>
              <a:t>, </a:t>
            </a:r>
            <a:r>
              <a:rPr lang="en-US" altLang="en-US" dirty="0" err="1" smtClean="0"/>
              <a:t>atau</a:t>
            </a:r>
            <a:r>
              <a:rPr lang="en-US" altLang="en-US" dirty="0" smtClean="0"/>
              <a:t> </a:t>
            </a:r>
            <a:r>
              <a:rPr lang="en-US" altLang="en-US" dirty="0" err="1" smtClean="0"/>
              <a:t>benda</a:t>
            </a:r>
            <a:r>
              <a:rPr lang="en-US" altLang="en-US" dirty="0" smtClean="0"/>
              <a:t>, yang </a:t>
            </a:r>
            <a:r>
              <a:rPr lang="en-US" altLang="en-US" dirty="0" err="1" smtClean="0"/>
              <a:t>dijadikan</a:t>
            </a:r>
            <a:r>
              <a:rPr lang="en-US" altLang="en-US" dirty="0" smtClean="0"/>
              <a:t> </a:t>
            </a:r>
            <a:r>
              <a:rPr lang="en-US" altLang="en-US" dirty="0" err="1" smtClean="0"/>
              <a:t>obyek</a:t>
            </a:r>
            <a:r>
              <a:rPr lang="en-US" altLang="en-US" dirty="0" smtClean="0"/>
              <a:t> </a:t>
            </a:r>
            <a:r>
              <a:rPr lang="en-US" altLang="en-US" dirty="0" err="1" smtClean="0"/>
              <a:t>penelitian</a:t>
            </a:r>
            <a:r>
              <a:rPr lang="en-US" altLang="en-US" dirty="0" smtClean="0"/>
              <a:t> </a:t>
            </a:r>
          </a:p>
        </p:txBody>
      </p:sp>
    </p:spTree>
    <p:extLst>
      <p:ext uri="{BB962C8B-B14F-4D97-AF65-F5344CB8AC3E}">
        <p14:creationId xmlns:p14="http://schemas.microsoft.com/office/powerpoint/2010/main" val="40268078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3"/>
          <p:cNvSpPr>
            <a:spLocks noGrp="1" noChangeArrowheads="1"/>
          </p:cNvSpPr>
          <p:nvPr>
            <p:ph sz="quarter" idx="1"/>
          </p:nvPr>
        </p:nvSpPr>
        <p:spPr>
          <a:xfrm>
            <a:off x="457200" y="831850"/>
            <a:ext cx="8229600" cy="5299075"/>
          </a:xfrm>
        </p:spPr>
        <p:txBody>
          <a:bodyPr/>
          <a:lstStyle/>
          <a:p>
            <a:pPr marL="0" indent="0" eaLnBrk="1" hangingPunct="1">
              <a:buNone/>
            </a:pPr>
            <a:r>
              <a:rPr lang="en-US" altLang="en-US" dirty="0" err="1" smtClean="0"/>
              <a:t>Untuk</a:t>
            </a:r>
            <a:r>
              <a:rPr lang="en-US" altLang="en-US" dirty="0" smtClean="0"/>
              <a:t> </a:t>
            </a:r>
            <a:r>
              <a:rPr lang="en-US" altLang="en-US" dirty="0" err="1" smtClean="0"/>
              <a:t>menaksir</a:t>
            </a:r>
            <a:r>
              <a:rPr lang="en-US" altLang="en-US" dirty="0" smtClean="0"/>
              <a:t> parameter </a:t>
            </a:r>
            <a:r>
              <a:rPr lang="en-US" altLang="en-US" dirty="0" err="1" smtClean="0"/>
              <a:t>proporsi</a:t>
            </a:r>
            <a:r>
              <a:rPr lang="en-US" altLang="en-US" dirty="0" smtClean="0"/>
              <a:t>  P</a:t>
            </a:r>
          </a:p>
          <a:p>
            <a:pPr marL="571500" indent="-571500" eaLnBrk="1" hangingPunct="1"/>
            <a:endParaRPr lang="en-US" altLang="en-US" dirty="0" smtClean="0"/>
          </a:p>
        </p:txBody>
      </p:sp>
      <p:sp>
        <p:nvSpPr>
          <p:cNvPr id="3077" name="Rectangle 5"/>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3074" name="Object 2"/>
          <p:cNvGraphicFramePr>
            <a:graphicFrameLocks noChangeAspect="1"/>
          </p:cNvGraphicFramePr>
          <p:nvPr/>
        </p:nvGraphicFramePr>
        <p:xfrm>
          <a:off x="1219200" y="1500188"/>
          <a:ext cx="2286000" cy="1319212"/>
        </p:xfrm>
        <a:graphic>
          <a:graphicData uri="http://schemas.openxmlformats.org/presentationml/2006/ole">
            <mc:AlternateContent xmlns:mc="http://schemas.openxmlformats.org/markup-compatibility/2006">
              <mc:Choice xmlns:v="urn:schemas-microsoft-com:vml" Requires="v">
                <p:oleObj spid="_x0000_s3076" name="Equation" r:id="rId4" imgW="977476" imgH="482391" progId="Equation.3">
                  <p:embed/>
                </p:oleObj>
              </mc:Choice>
              <mc:Fallback>
                <p:oleObj name="Equation" r:id="rId4" imgW="977476" imgH="482391"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1500188"/>
                        <a:ext cx="2286000" cy="1319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8" name="Text Box 6"/>
          <p:cNvSpPr txBox="1">
            <a:spLocks noChangeArrowheads="1"/>
          </p:cNvSpPr>
          <p:nvPr/>
        </p:nvSpPr>
        <p:spPr bwMode="auto">
          <a:xfrm>
            <a:off x="1066800" y="2895600"/>
            <a:ext cx="7543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sz="2400"/>
              <a:t>Kita akan meperkirakan proporsi mahasiswa yang mnggunakan angkutan kota waktu pergi kuliah.  Berapa sampel yang diperlukan jika dengan tingkat kepercayaan 95% dan kesalahan yang mungkin terjadi 0,10 ?</a:t>
            </a:r>
          </a:p>
        </p:txBody>
      </p:sp>
      <p:sp>
        <p:nvSpPr>
          <p:cNvPr id="3079" name="Rectangle 8"/>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3075" name="Object 3"/>
          <p:cNvGraphicFramePr>
            <a:graphicFrameLocks noChangeAspect="1"/>
          </p:cNvGraphicFramePr>
          <p:nvPr/>
        </p:nvGraphicFramePr>
        <p:xfrm>
          <a:off x="1066800" y="5105400"/>
          <a:ext cx="3382963" cy="904875"/>
        </p:xfrm>
        <a:graphic>
          <a:graphicData uri="http://schemas.openxmlformats.org/presentationml/2006/ole">
            <mc:AlternateContent xmlns:mc="http://schemas.openxmlformats.org/markup-compatibility/2006">
              <mc:Choice xmlns:v="urn:schemas-microsoft-com:vml" Requires="v">
                <p:oleObj spid="_x0000_s3077" name="Equation" r:id="rId6" imgW="1434960" imgH="482400" progId="Equation.3">
                  <p:embed/>
                </p:oleObj>
              </mc:Choice>
              <mc:Fallback>
                <p:oleObj name="Equation" r:id="rId6" imgW="1434960" imgH="4824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66800" y="5105400"/>
                        <a:ext cx="3382963" cy="904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4296741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a:xfrm>
            <a:off x="609600" y="657225"/>
            <a:ext cx="8153400" cy="990600"/>
          </a:xfrm>
        </p:spPr>
        <p:txBody>
          <a:bodyPr>
            <a:normAutofit/>
          </a:bodyPr>
          <a:lstStyle/>
          <a:p>
            <a:pPr eaLnBrk="1" fontAlgn="auto" hangingPunct="1">
              <a:spcAft>
                <a:spcPts val="0"/>
              </a:spcAft>
              <a:defRPr/>
            </a:pPr>
            <a:r>
              <a:rPr lang="en-US" dirty="0">
                <a:solidFill>
                  <a:schemeClr val="tx2">
                    <a:satMod val="130000"/>
                  </a:schemeClr>
                </a:solidFill>
              </a:rPr>
              <a:t>3. </a:t>
            </a:r>
            <a:r>
              <a:rPr lang="en-US" dirty="0" err="1">
                <a:solidFill>
                  <a:schemeClr val="tx2">
                    <a:satMod val="130000"/>
                  </a:schemeClr>
                </a:solidFill>
              </a:rPr>
              <a:t>Pendekatan</a:t>
            </a:r>
            <a:r>
              <a:rPr lang="en-US" dirty="0">
                <a:solidFill>
                  <a:schemeClr val="tx2">
                    <a:satMod val="130000"/>
                  </a:schemeClr>
                </a:solidFill>
              </a:rPr>
              <a:t> </a:t>
            </a:r>
            <a:r>
              <a:rPr lang="en-US" dirty="0" err="1">
                <a:solidFill>
                  <a:schemeClr val="tx2">
                    <a:satMod val="130000"/>
                  </a:schemeClr>
                </a:solidFill>
              </a:rPr>
              <a:t>Isac</a:t>
            </a:r>
            <a:r>
              <a:rPr lang="en-US" dirty="0">
                <a:solidFill>
                  <a:schemeClr val="tx2">
                    <a:satMod val="130000"/>
                  </a:schemeClr>
                </a:solidFill>
              </a:rPr>
              <a:t> Michel</a:t>
            </a:r>
          </a:p>
        </p:txBody>
      </p:sp>
      <p:sp>
        <p:nvSpPr>
          <p:cNvPr id="4101" name="Rectangle 5"/>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4098" name="Object 2"/>
          <p:cNvGraphicFramePr>
            <a:graphicFrameLocks noChangeAspect="1"/>
          </p:cNvGraphicFramePr>
          <p:nvPr/>
        </p:nvGraphicFramePr>
        <p:xfrm>
          <a:off x="1752600" y="2316163"/>
          <a:ext cx="1600200" cy="619125"/>
        </p:xfrm>
        <a:graphic>
          <a:graphicData uri="http://schemas.openxmlformats.org/presentationml/2006/ole">
            <mc:AlternateContent xmlns:mc="http://schemas.openxmlformats.org/markup-compatibility/2006">
              <mc:Choice xmlns:v="urn:schemas-microsoft-com:vml" Requires="v">
                <p:oleObj spid="_x0000_s4100" name="Equation" r:id="rId4" imgW="1054100" imgH="419100" progId="Equation.3">
                  <p:embed/>
                </p:oleObj>
              </mc:Choice>
              <mc:Fallback>
                <p:oleObj name="Equation" r:id="rId4" imgW="1054100" imgH="4191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2316163"/>
                        <a:ext cx="1600200"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2" name="Text Box 7"/>
          <p:cNvSpPr txBox="1">
            <a:spLocks noChangeArrowheads="1"/>
          </p:cNvSpPr>
          <p:nvPr/>
        </p:nvSpPr>
        <p:spPr bwMode="auto">
          <a:xfrm>
            <a:off x="609600" y="2886075"/>
            <a:ext cx="77724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lgn="just">
              <a:spcBef>
                <a:spcPct val="50000"/>
              </a:spcBef>
            </a:pPr>
            <a:r>
              <a:rPr lang="en-US" altLang="en-US"/>
              <a:t>Seorang mahasiswa akan menguji suatu hipotesis yang menyatakan bahwa Indek Prestasi Mahasiswa Jurusan S1 Keperawatan yang berjumlah 175 mahasiswa adalah 2,7.  Dari 30 sampel percobaan dapat diperoleh informasi bahwa standar deviasi Indek Prestasi mahasiswa adalah 0,25 Untuk menguji hipotesisi ini berapa jumlah sampel yang diperlukan jika kita menginginkan tingkat keyakinan sebesar 95% dan error estimasi </a:t>
            </a:r>
            <a:r>
              <a:rPr lang="en-US" altLang="en-US">
                <a:sym typeface="Symbol" panose="05050102010706020507" pitchFamily="18" charset="2"/>
              </a:rPr>
              <a:t></a:t>
            </a:r>
            <a:r>
              <a:rPr lang="en-US" altLang="en-US"/>
              <a:t> kurang dari 5 persen ?</a:t>
            </a:r>
          </a:p>
        </p:txBody>
      </p:sp>
      <p:sp>
        <p:nvSpPr>
          <p:cNvPr id="4103" name="Rectangle 9"/>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4099" name="Object 3"/>
          <p:cNvGraphicFramePr>
            <a:graphicFrameLocks noChangeAspect="1"/>
          </p:cNvGraphicFramePr>
          <p:nvPr/>
        </p:nvGraphicFramePr>
        <p:xfrm>
          <a:off x="1524000" y="5284788"/>
          <a:ext cx="4157663" cy="773112"/>
        </p:xfrm>
        <a:graphic>
          <a:graphicData uri="http://schemas.openxmlformats.org/presentationml/2006/ole">
            <mc:AlternateContent xmlns:mc="http://schemas.openxmlformats.org/markup-compatibility/2006">
              <mc:Choice xmlns:v="urn:schemas-microsoft-com:vml" Requires="v">
                <p:oleObj spid="_x0000_s4101" name="Equation" r:id="rId6" imgW="2323800" imgH="444240" progId="Equation.3">
                  <p:embed/>
                </p:oleObj>
              </mc:Choice>
              <mc:Fallback>
                <p:oleObj name="Equation" r:id="rId6" imgW="2323800" imgH="4442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5284788"/>
                        <a:ext cx="4157663" cy="773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04" name="Text Box 10"/>
          <p:cNvSpPr txBox="1">
            <a:spLocks noChangeArrowheads="1"/>
          </p:cNvSpPr>
          <p:nvPr/>
        </p:nvSpPr>
        <p:spPr bwMode="auto">
          <a:xfrm>
            <a:off x="1066800" y="1647825"/>
            <a:ext cx="6019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a:t>a.    Untuk menentukan sampel untuk menaksir parameter rata-rata </a:t>
            </a:r>
            <a:r>
              <a:rPr lang="en-US" altLang="en-US">
                <a:sym typeface="Symbol" panose="05050102010706020507" pitchFamily="18" charset="2"/>
              </a:rPr>
              <a:t></a:t>
            </a:r>
          </a:p>
        </p:txBody>
      </p:sp>
    </p:spTree>
    <p:extLst>
      <p:ext uri="{BB962C8B-B14F-4D97-AF65-F5344CB8AC3E}">
        <p14:creationId xmlns:p14="http://schemas.microsoft.com/office/powerpoint/2010/main" val="37865038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sz="quarter" idx="1"/>
          </p:nvPr>
        </p:nvSpPr>
        <p:spPr>
          <a:xfrm>
            <a:off x="609600" y="1124744"/>
            <a:ext cx="7497763" cy="5199856"/>
          </a:xfrm>
        </p:spPr>
        <p:txBody>
          <a:bodyPr/>
          <a:lstStyle/>
          <a:p>
            <a:pPr marL="571500" indent="-571500" eaLnBrk="1" hangingPunct="1">
              <a:buFont typeface="Wingdings" panose="05000000000000000000" pitchFamily="2" charset="2"/>
              <a:buNone/>
            </a:pPr>
            <a:r>
              <a:rPr lang="en-US" altLang="en-US" sz="2800" dirty="0" smtClean="0"/>
              <a:t>B.  </a:t>
            </a:r>
            <a:r>
              <a:rPr lang="en-US" altLang="en-US" sz="2800" dirty="0" err="1" smtClean="0"/>
              <a:t>Untuk</a:t>
            </a:r>
            <a:r>
              <a:rPr lang="en-US" altLang="en-US" sz="2800" dirty="0" smtClean="0"/>
              <a:t> </a:t>
            </a:r>
            <a:r>
              <a:rPr lang="en-US" altLang="en-US" sz="2800" dirty="0" err="1" smtClean="0"/>
              <a:t>menentukan</a:t>
            </a:r>
            <a:r>
              <a:rPr lang="en-US" altLang="en-US" sz="2800" dirty="0" smtClean="0"/>
              <a:t> </a:t>
            </a:r>
            <a:r>
              <a:rPr lang="en-US" altLang="en-US" sz="2800" dirty="0" err="1" smtClean="0"/>
              <a:t>sampel</a:t>
            </a:r>
            <a:r>
              <a:rPr lang="en-US" altLang="en-US" sz="2800" dirty="0" smtClean="0"/>
              <a:t> </a:t>
            </a:r>
            <a:r>
              <a:rPr lang="en-US" altLang="en-US" sz="2800" dirty="0" err="1" smtClean="0"/>
              <a:t>untuk</a:t>
            </a:r>
            <a:r>
              <a:rPr lang="en-US" altLang="en-US" sz="2800" dirty="0" smtClean="0"/>
              <a:t> </a:t>
            </a:r>
            <a:r>
              <a:rPr lang="en-US" altLang="en-US" sz="2800" dirty="0" err="1" smtClean="0"/>
              <a:t>menaksir</a:t>
            </a:r>
            <a:r>
              <a:rPr lang="en-US" altLang="en-US" sz="2800" dirty="0" smtClean="0"/>
              <a:t> parameter </a:t>
            </a:r>
            <a:r>
              <a:rPr lang="en-US" altLang="en-US" sz="2800" dirty="0" err="1" smtClean="0"/>
              <a:t>proporsi</a:t>
            </a:r>
            <a:r>
              <a:rPr lang="en-US" altLang="en-US" sz="2800" dirty="0" smtClean="0"/>
              <a:t>  P</a:t>
            </a:r>
          </a:p>
          <a:p>
            <a:pPr marL="571500" indent="-571500" eaLnBrk="1" hangingPunct="1"/>
            <a:endParaRPr lang="en-US" altLang="en-US" sz="2800" dirty="0" smtClean="0"/>
          </a:p>
        </p:txBody>
      </p:sp>
      <p:sp>
        <p:nvSpPr>
          <p:cNvPr id="5125" name="Rectangle 5"/>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5122" name="Object 2"/>
          <p:cNvGraphicFramePr>
            <a:graphicFrameLocks noChangeAspect="1"/>
          </p:cNvGraphicFramePr>
          <p:nvPr/>
        </p:nvGraphicFramePr>
        <p:xfrm>
          <a:off x="1066800" y="2316163"/>
          <a:ext cx="2133600" cy="890587"/>
        </p:xfrm>
        <a:graphic>
          <a:graphicData uri="http://schemas.openxmlformats.org/presentationml/2006/ole">
            <mc:AlternateContent xmlns:mc="http://schemas.openxmlformats.org/markup-compatibility/2006">
              <mc:Choice xmlns:v="urn:schemas-microsoft-com:vml" Requires="v">
                <p:oleObj spid="_x0000_s5124" name="Equation" r:id="rId4" imgW="1066800" imgH="457200" progId="Equation.3">
                  <p:embed/>
                </p:oleObj>
              </mc:Choice>
              <mc:Fallback>
                <p:oleObj name="Equation" r:id="rId4" imgW="1066800" imgH="457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6800" y="2316163"/>
                        <a:ext cx="2133600" cy="890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6" name="Text Box 6"/>
          <p:cNvSpPr txBox="1">
            <a:spLocks noChangeArrowheads="1"/>
          </p:cNvSpPr>
          <p:nvPr/>
        </p:nvSpPr>
        <p:spPr bwMode="auto">
          <a:xfrm>
            <a:off x="1066800" y="3206750"/>
            <a:ext cx="7467600" cy="327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spcBef>
                <a:spcPct val="50000"/>
              </a:spcBef>
            </a:pPr>
            <a:r>
              <a:rPr lang="en-US" altLang="en-US"/>
              <a:t>Kita akan meperkirakan proporsi mahasiswa jurusan manajemen unsoed yang berjumlah 175 orang. Brdasarkan penelitian pendahuluan diperolh data proporsi mahasiswa manajemen unsoed menggunakan angkutan kota waktu pergi kuliah adalah 40%.  Berapa sampel yang diperlukan jika dengan tingkat kepercayaan 95% dan derajat penyimpangan sebesar  0,10.?</a:t>
            </a:r>
          </a:p>
          <a:p>
            <a:pPr>
              <a:spcBef>
                <a:spcPct val="50000"/>
              </a:spcBef>
            </a:pPr>
            <a:endParaRPr lang="en-US" altLang="en-US"/>
          </a:p>
          <a:p>
            <a:pPr>
              <a:spcBef>
                <a:spcPct val="50000"/>
              </a:spcBef>
            </a:pPr>
            <a:endParaRPr lang="en-US" altLang="en-US"/>
          </a:p>
          <a:p>
            <a:pPr>
              <a:spcBef>
                <a:spcPct val="50000"/>
              </a:spcBef>
            </a:pPr>
            <a:endParaRPr lang="en-US" altLang="en-US"/>
          </a:p>
        </p:txBody>
      </p:sp>
      <p:sp>
        <p:nvSpPr>
          <p:cNvPr id="5127" name="Rectangle 8"/>
          <p:cNvSpPr>
            <a:spLocks noChangeArrowheads="1"/>
          </p:cNvSpPr>
          <p:nvPr/>
        </p:nvSpPr>
        <p:spPr bwMode="auto">
          <a:xfrm>
            <a:off x="0" y="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graphicFrame>
        <p:nvGraphicFramePr>
          <p:cNvPr id="5123" name="Object 3"/>
          <p:cNvGraphicFramePr>
            <a:graphicFrameLocks noChangeAspect="1"/>
          </p:cNvGraphicFramePr>
          <p:nvPr/>
        </p:nvGraphicFramePr>
        <p:xfrm>
          <a:off x="1981200" y="5334000"/>
          <a:ext cx="5029200" cy="1033463"/>
        </p:xfrm>
        <a:graphic>
          <a:graphicData uri="http://schemas.openxmlformats.org/presentationml/2006/ole">
            <mc:AlternateContent xmlns:mc="http://schemas.openxmlformats.org/markup-compatibility/2006">
              <mc:Choice xmlns:v="urn:schemas-microsoft-com:vml" Requires="v">
                <p:oleObj spid="_x0000_s5125" name="Equation" r:id="rId6" imgW="2590800" imgH="457200" progId="Equation.3">
                  <p:embed/>
                </p:oleObj>
              </mc:Choice>
              <mc:Fallback>
                <p:oleObj name="Equation" r:id="rId6" imgW="2590800" imgH="457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1200" y="5334000"/>
                        <a:ext cx="5029200" cy="1033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539192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err="1" smtClean="0">
                <a:solidFill>
                  <a:schemeClr val="tx2">
                    <a:satMod val="130000"/>
                  </a:schemeClr>
                </a:solidFill>
              </a:rPr>
              <a:t>Sampel</a:t>
            </a:r>
            <a:r>
              <a:rPr lang="en-US" dirty="0" smtClean="0">
                <a:solidFill>
                  <a:schemeClr val="tx2">
                    <a:satMod val="130000"/>
                  </a:schemeClr>
                </a:solidFill>
              </a:rPr>
              <a:t> Ideal (Gay, 1984)</a:t>
            </a:r>
            <a:endParaRPr lang="en-US" dirty="0">
              <a:solidFill>
                <a:schemeClr val="tx2">
                  <a:satMod val="130000"/>
                </a:schemeClr>
              </a:solidFill>
            </a:endParaRPr>
          </a:p>
        </p:txBody>
      </p:sp>
      <p:sp>
        <p:nvSpPr>
          <p:cNvPr id="3" name="Content Placeholder 2"/>
          <p:cNvSpPr>
            <a:spLocks noGrp="1"/>
          </p:cNvSpPr>
          <p:nvPr>
            <p:ph idx="1"/>
          </p:nvPr>
        </p:nvSpPr>
        <p:spPr/>
        <p:txBody>
          <a:bodyPr>
            <a:normAutofit/>
          </a:bodyPr>
          <a:lstStyle/>
          <a:p>
            <a:pPr marL="669925" indent="-533400" eaLnBrk="1" fontAlgn="auto" hangingPunct="1">
              <a:lnSpc>
                <a:spcPct val="90000"/>
              </a:lnSpc>
              <a:spcAft>
                <a:spcPts val="0"/>
              </a:spcAft>
              <a:buFont typeface="Wingdings 2"/>
              <a:buNone/>
              <a:defRPr/>
            </a:pPr>
            <a:r>
              <a:rPr lang="en-US" dirty="0" err="1" smtClean="0"/>
              <a:t>Ukuran</a:t>
            </a:r>
            <a:r>
              <a:rPr lang="en-US" dirty="0" smtClean="0"/>
              <a:t> minimal </a:t>
            </a:r>
            <a:r>
              <a:rPr lang="en-US" dirty="0" err="1" smtClean="0"/>
              <a:t>sampel</a:t>
            </a:r>
            <a:r>
              <a:rPr lang="en-US" dirty="0" smtClean="0"/>
              <a:t> yang </a:t>
            </a:r>
            <a:r>
              <a:rPr lang="en-US" dirty="0" err="1" smtClean="0"/>
              <a:t>dapat</a:t>
            </a:r>
            <a:r>
              <a:rPr lang="en-US" dirty="0" smtClean="0"/>
              <a:t> </a:t>
            </a:r>
            <a:r>
              <a:rPr lang="en-US" dirty="0" err="1" smtClean="0"/>
              <a:t>diterima</a:t>
            </a:r>
            <a:r>
              <a:rPr lang="en-US" dirty="0" smtClean="0"/>
              <a:t>:</a:t>
            </a:r>
          </a:p>
          <a:p>
            <a:pPr marL="776288" indent="-457200" eaLnBrk="1" fontAlgn="auto" hangingPunct="1">
              <a:lnSpc>
                <a:spcPct val="90000"/>
              </a:lnSpc>
              <a:spcAft>
                <a:spcPts val="0"/>
              </a:spcAft>
              <a:buFontTx/>
              <a:buAutoNum type="arabicPeriod"/>
              <a:defRPr/>
            </a:pPr>
            <a:r>
              <a:rPr lang="en-US" dirty="0" err="1" smtClean="0"/>
              <a:t>Penelitian</a:t>
            </a:r>
            <a:r>
              <a:rPr lang="en-US" dirty="0" smtClean="0"/>
              <a:t> </a:t>
            </a:r>
            <a:r>
              <a:rPr lang="en-US" dirty="0" err="1" smtClean="0"/>
              <a:t>deskriptif:sampel</a:t>
            </a:r>
            <a:r>
              <a:rPr lang="en-US" dirty="0" smtClean="0"/>
              <a:t> minimal 10% </a:t>
            </a:r>
            <a:r>
              <a:rPr lang="en-US" dirty="0" err="1" smtClean="0"/>
              <a:t>populasi</a:t>
            </a:r>
            <a:r>
              <a:rPr lang="en-US" dirty="0" smtClean="0"/>
              <a:t>, </a:t>
            </a:r>
            <a:r>
              <a:rPr lang="en-US" dirty="0" err="1" smtClean="0"/>
              <a:t>namun</a:t>
            </a:r>
            <a:r>
              <a:rPr lang="en-US" dirty="0" smtClean="0"/>
              <a:t> </a:t>
            </a:r>
            <a:r>
              <a:rPr lang="en-US" dirty="0" err="1" smtClean="0"/>
              <a:t>untuk</a:t>
            </a:r>
            <a:r>
              <a:rPr lang="en-US" dirty="0" smtClean="0"/>
              <a:t> </a:t>
            </a:r>
            <a:r>
              <a:rPr lang="en-US" dirty="0" err="1" smtClean="0"/>
              <a:t>populasi</a:t>
            </a:r>
            <a:r>
              <a:rPr lang="en-US" dirty="0" smtClean="0"/>
              <a:t> yang </a:t>
            </a:r>
            <a:r>
              <a:rPr lang="en-US" dirty="0" err="1" smtClean="0"/>
              <a:t>sangat</a:t>
            </a:r>
            <a:r>
              <a:rPr lang="en-US" dirty="0" smtClean="0"/>
              <a:t> </a:t>
            </a:r>
            <a:r>
              <a:rPr lang="en-US" dirty="0" err="1" smtClean="0"/>
              <a:t>kecil</a:t>
            </a:r>
            <a:r>
              <a:rPr lang="en-US" dirty="0" smtClean="0"/>
              <a:t> </a:t>
            </a:r>
            <a:r>
              <a:rPr lang="en-US" dirty="0" err="1" smtClean="0"/>
              <a:t>diperlukan</a:t>
            </a:r>
            <a:r>
              <a:rPr lang="en-US" dirty="0" smtClean="0"/>
              <a:t> minimal 20%</a:t>
            </a:r>
          </a:p>
          <a:p>
            <a:pPr marL="776288" indent="-457200" eaLnBrk="1" fontAlgn="auto" hangingPunct="1">
              <a:lnSpc>
                <a:spcPct val="90000"/>
              </a:lnSpc>
              <a:spcAft>
                <a:spcPts val="0"/>
              </a:spcAft>
              <a:buFontTx/>
              <a:buAutoNum type="arabicPeriod"/>
              <a:defRPr/>
            </a:pPr>
            <a:r>
              <a:rPr lang="en-US" dirty="0" err="1" smtClean="0"/>
              <a:t>Penelitian</a:t>
            </a:r>
            <a:r>
              <a:rPr lang="en-US" dirty="0" smtClean="0"/>
              <a:t> </a:t>
            </a:r>
            <a:r>
              <a:rPr lang="en-US" dirty="0" err="1" smtClean="0"/>
              <a:t>korelasi</a:t>
            </a:r>
            <a:r>
              <a:rPr lang="en-US" dirty="0" smtClean="0"/>
              <a:t>: minimal 30 </a:t>
            </a:r>
            <a:r>
              <a:rPr lang="en-US" dirty="0" err="1" smtClean="0"/>
              <a:t>subjek</a:t>
            </a:r>
            <a:r>
              <a:rPr lang="en-US" dirty="0" smtClean="0"/>
              <a:t>.</a:t>
            </a:r>
          </a:p>
          <a:p>
            <a:pPr marL="776288" indent="-457200" eaLnBrk="1" fontAlgn="auto" hangingPunct="1">
              <a:lnSpc>
                <a:spcPct val="90000"/>
              </a:lnSpc>
              <a:spcAft>
                <a:spcPts val="0"/>
              </a:spcAft>
              <a:buFontTx/>
              <a:buAutoNum type="arabicPeriod"/>
              <a:defRPr/>
            </a:pPr>
            <a:r>
              <a:rPr lang="en-US" dirty="0" err="1" smtClean="0"/>
              <a:t>Penelitian</a:t>
            </a:r>
            <a:r>
              <a:rPr lang="en-US" dirty="0" smtClean="0"/>
              <a:t> ex post </a:t>
            </a:r>
            <a:r>
              <a:rPr lang="en-US" dirty="0" err="1" smtClean="0"/>
              <a:t>fakto</a:t>
            </a:r>
            <a:r>
              <a:rPr lang="en-US" dirty="0" smtClean="0"/>
              <a:t> </a:t>
            </a:r>
            <a:r>
              <a:rPr lang="en-US" dirty="0" err="1" smtClean="0"/>
              <a:t>atau</a:t>
            </a:r>
            <a:r>
              <a:rPr lang="en-US" dirty="0" smtClean="0"/>
              <a:t> </a:t>
            </a:r>
            <a:r>
              <a:rPr lang="en-US" dirty="0" err="1" smtClean="0"/>
              <a:t>penelitian</a:t>
            </a:r>
            <a:r>
              <a:rPr lang="en-US" dirty="0" smtClean="0"/>
              <a:t> </a:t>
            </a:r>
            <a:r>
              <a:rPr lang="en-US" dirty="0" err="1" smtClean="0"/>
              <a:t>kausal</a:t>
            </a:r>
            <a:r>
              <a:rPr lang="en-US" dirty="0" smtClean="0"/>
              <a:t> </a:t>
            </a:r>
            <a:r>
              <a:rPr lang="en-US" dirty="0" err="1" smtClean="0"/>
              <a:t>komparatif:minimal</a:t>
            </a:r>
            <a:r>
              <a:rPr lang="en-US" dirty="0" smtClean="0"/>
              <a:t> 15 </a:t>
            </a:r>
            <a:r>
              <a:rPr lang="en-US" dirty="0" err="1" smtClean="0"/>
              <a:t>subjek</a:t>
            </a:r>
            <a:r>
              <a:rPr lang="en-US" dirty="0" smtClean="0"/>
              <a:t> per </a:t>
            </a:r>
            <a:r>
              <a:rPr lang="en-US" dirty="0" err="1" smtClean="0"/>
              <a:t>kelompok</a:t>
            </a:r>
            <a:r>
              <a:rPr lang="en-US" dirty="0" smtClean="0"/>
              <a:t>.</a:t>
            </a:r>
          </a:p>
          <a:p>
            <a:pPr marL="776288" indent="-457200" eaLnBrk="1" fontAlgn="auto" hangingPunct="1">
              <a:lnSpc>
                <a:spcPct val="90000"/>
              </a:lnSpc>
              <a:spcAft>
                <a:spcPts val="0"/>
              </a:spcAft>
              <a:buFontTx/>
              <a:buAutoNum type="arabicPeriod"/>
              <a:defRPr/>
            </a:pPr>
            <a:r>
              <a:rPr lang="en-US" dirty="0" err="1" smtClean="0"/>
              <a:t>Penelitian</a:t>
            </a:r>
            <a:r>
              <a:rPr lang="en-US" dirty="0" smtClean="0"/>
              <a:t> </a:t>
            </a:r>
            <a:r>
              <a:rPr lang="en-US" dirty="0" err="1" smtClean="0"/>
              <a:t>eksperimen:minimal</a:t>
            </a:r>
            <a:r>
              <a:rPr lang="en-US" dirty="0" smtClean="0"/>
              <a:t> 15 </a:t>
            </a:r>
            <a:r>
              <a:rPr lang="en-US" dirty="0" err="1" smtClean="0"/>
              <a:t>subjek</a:t>
            </a:r>
            <a:r>
              <a:rPr lang="en-US" dirty="0" smtClean="0"/>
              <a:t> per </a:t>
            </a:r>
            <a:r>
              <a:rPr lang="en-US" dirty="0" err="1" smtClean="0"/>
              <a:t>kelompok</a:t>
            </a:r>
            <a:r>
              <a:rPr lang="en-US" dirty="0" smtClean="0"/>
              <a:t>.</a:t>
            </a:r>
          </a:p>
          <a:p>
            <a:pPr marL="365760" indent="-283464" eaLnBrk="1" fontAlgn="auto" hangingPunct="1">
              <a:spcAft>
                <a:spcPts val="0"/>
              </a:spcAft>
              <a:buFont typeface="Wingdings 2"/>
              <a:buChar char=""/>
              <a:defRPr/>
            </a:pPr>
            <a:endParaRPr lang="en-US" dirty="0"/>
          </a:p>
        </p:txBody>
      </p:sp>
    </p:spTree>
    <p:extLst>
      <p:ext uri="{BB962C8B-B14F-4D97-AF65-F5344CB8AC3E}">
        <p14:creationId xmlns:p14="http://schemas.microsoft.com/office/powerpoint/2010/main" val="49212685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a:solidFill>
                  <a:schemeClr val="tx2">
                    <a:satMod val="130000"/>
                  </a:schemeClr>
                </a:solidFill>
              </a:rPr>
              <a:t>Faktor2 yang Mempengaruhi Sampling Design (1)</a:t>
            </a:r>
          </a:p>
        </p:txBody>
      </p:sp>
      <p:sp>
        <p:nvSpPr>
          <p:cNvPr id="44035" name="Rectangle 3"/>
          <p:cNvSpPr>
            <a:spLocks noGrp="1" noChangeArrowheads="1"/>
          </p:cNvSpPr>
          <p:nvPr>
            <p:ph idx="1"/>
          </p:nvPr>
        </p:nvSpPr>
        <p:spPr/>
        <p:txBody>
          <a:bodyPr lIns="0" tIns="0" rIns="0" bIns="0"/>
          <a:lstStyle/>
          <a:p>
            <a:pPr marL="377825" indent="-377825"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Tergantung pada:</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What is the stage of research?</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How will the data be used?</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What are the available resources for drawing the sample?</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How will the data be collected?</a:t>
            </a:r>
          </a:p>
        </p:txBody>
      </p:sp>
    </p:spTree>
    <p:extLst>
      <p:ext uri="{BB962C8B-B14F-4D97-AF65-F5344CB8AC3E}">
        <p14:creationId xmlns:p14="http://schemas.microsoft.com/office/powerpoint/2010/main" val="3491837917"/>
      </p:ext>
    </p:extLst>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a:solidFill>
                  <a:schemeClr val="tx2">
                    <a:satMod val="130000"/>
                  </a:schemeClr>
                </a:solidFill>
              </a:rPr>
              <a:t>Faktor2 yang Mempengaruhi Sampling Design (2)</a:t>
            </a:r>
          </a:p>
        </p:txBody>
      </p:sp>
      <p:sp>
        <p:nvSpPr>
          <p:cNvPr id="45059" name="Rectangle 3"/>
          <p:cNvSpPr>
            <a:spLocks noGrp="1" noChangeArrowheads="1"/>
          </p:cNvSpPr>
          <p:nvPr>
            <p:ph idx="1"/>
          </p:nvPr>
        </p:nvSpPr>
        <p:spPr/>
        <p:txBody>
          <a:bodyPr lIns="0" tIns="0" rIns="0" bIns="0"/>
          <a:lstStyle/>
          <a:p>
            <a:pPr marL="377825" indent="-377825"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Stage of research and data use</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Akurasi tidak terlalu penting kalau baru eksplorasi gejala, hal yang penting adalah menemukan pola2 tertentu dulu dan membuat hipotesis2 untuk penelitian lanjutan.</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Peneliti perlu menggunakan good judgement mereka untuk mendapatkan sampel yang tepat </a:t>
            </a:r>
            <a:r>
              <a:rPr lang="en-GB" altLang="en-US" b="1" smtClean="0">
                <a:latin typeface="Symbol" panose="05050102010706020507" pitchFamily="18" charset="2"/>
              </a:rPr>
              <a:t> </a:t>
            </a:r>
            <a:r>
              <a:rPr lang="en-GB" altLang="en-US" b="1" smtClean="0"/>
              <a:t>nonprobability sampling bisa digunakan.</a:t>
            </a:r>
          </a:p>
        </p:txBody>
      </p:sp>
    </p:spTree>
    <p:extLst>
      <p:ext uri="{BB962C8B-B14F-4D97-AF65-F5344CB8AC3E}">
        <p14:creationId xmlns:p14="http://schemas.microsoft.com/office/powerpoint/2010/main" val="571939738"/>
      </p:ext>
    </p:extLst>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 Sampling Design (3)</a:t>
            </a:r>
          </a:p>
        </p:txBody>
      </p:sp>
      <p:sp>
        <p:nvSpPr>
          <p:cNvPr id="46083" name="Rectangle 3"/>
          <p:cNvSpPr>
            <a:spLocks noGrp="1" noChangeArrowheads="1"/>
          </p:cNvSpPr>
          <p:nvPr>
            <p:ph idx="1"/>
          </p:nvPr>
        </p:nvSpPr>
        <p:spPr/>
        <p:txBody>
          <a:bodyPr lIns="0" tIns="0" rIns="0" bIns="0"/>
          <a:lstStyle/>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Kalau cuma pingin me-list semua varians, cukup dengan sejumlah sampel dengan pendekatan nonprobability.</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Kalau hasil penelitian akan menjadi bahan decision making pemerintah misalnya, presisi diperlukan. Perlu probability sampling yang terkontrol dan jumlah sampel yang relatif banyak.</a:t>
            </a:r>
          </a:p>
        </p:txBody>
      </p:sp>
    </p:spTree>
    <p:extLst>
      <p:ext uri="{BB962C8B-B14F-4D97-AF65-F5344CB8AC3E}">
        <p14:creationId xmlns:p14="http://schemas.microsoft.com/office/powerpoint/2010/main" val="3585897706"/>
      </p:ext>
    </p:extLst>
  </p:cSld>
  <p:clrMapOvr>
    <a:masterClrMapping/>
  </p:clrMapOvr>
  <p:transition spd="med"/>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 Sampling Design (4)</a:t>
            </a:r>
          </a:p>
        </p:txBody>
      </p:sp>
      <p:sp>
        <p:nvSpPr>
          <p:cNvPr id="47107" name="Rectangle 3"/>
          <p:cNvSpPr>
            <a:spLocks noGrp="1" noChangeArrowheads="1"/>
          </p:cNvSpPr>
          <p:nvPr>
            <p:ph idx="1"/>
          </p:nvPr>
        </p:nvSpPr>
        <p:spPr/>
        <p:txBody>
          <a:bodyPr lIns="0" tIns="0" rIns="0" bIns="0"/>
          <a:lstStyle/>
          <a:p>
            <a:pPr marL="377825" indent="-377825"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700" smtClean="0"/>
              <a:t>Available resources</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smtClean="0"/>
              <a:t>Jika akurasi menjadi pertimbangan utama, perlu digunakan sampling design yang menghasilkan sampel yang paling presisi. Tapi biayanya bisa jadi sangat mahal.</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smtClean="0"/>
              <a:t>Waktu, uang, bahan2 yang diperlukan, lokasi melimitasi sampling design.</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smtClean="0"/>
              <a:t>Sampling design disesuaikan kemampuan, kecil tapi jika prosedur-nya bagus </a:t>
            </a:r>
            <a:r>
              <a:rPr lang="en-GB" altLang="en-US" sz="2400" b="1" smtClean="0">
                <a:latin typeface="Symbol" panose="05050102010706020507" pitchFamily="18" charset="2"/>
              </a:rPr>
              <a:t></a:t>
            </a:r>
            <a:r>
              <a:rPr lang="en-GB" altLang="en-US" sz="2400" smtClean="0"/>
              <a:t> hasilnya pun bagus.</a:t>
            </a:r>
          </a:p>
        </p:txBody>
      </p:sp>
    </p:spTree>
    <p:extLst>
      <p:ext uri="{BB962C8B-B14F-4D97-AF65-F5344CB8AC3E}">
        <p14:creationId xmlns:p14="http://schemas.microsoft.com/office/powerpoint/2010/main" val="1859590603"/>
      </p:ext>
    </p:extLst>
  </p:cSld>
  <p:clrMapOvr>
    <a:masterClrMapping/>
  </p:clrMapOvr>
  <p:transition spd="med"/>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 Sampling Design (5)</a:t>
            </a:r>
          </a:p>
        </p:txBody>
      </p:sp>
      <p:sp>
        <p:nvSpPr>
          <p:cNvPr id="48131" name="Rectangle 3"/>
          <p:cNvSpPr>
            <a:spLocks noGrp="1" noChangeArrowheads="1"/>
          </p:cNvSpPr>
          <p:nvPr>
            <p:ph idx="1"/>
          </p:nvPr>
        </p:nvSpPr>
        <p:spPr/>
        <p:txBody>
          <a:bodyPr lIns="0" tIns="0" rIns="0" bIns="0"/>
          <a:lstStyle/>
          <a:p>
            <a:pPr marL="377825" indent="-377825" defTabSz="1008063" eaLnBrk="1" hangingPunct="1">
              <a:lnSpc>
                <a:spcPct val="90000"/>
              </a:lnSpc>
              <a:buFont typeface="Wingdings 2" panose="05020102010507070707" pitchFamily="18"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Method of data collection</a:t>
            </a:r>
          </a:p>
          <a:p>
            <a:pPr marL="819150" lvl="1" indent="-315913" defTabSz="1008063" eaLnBrk="1" hangingPunct="1">
              <a:lnSpc>
                <a:spcPct val="90000"/>
              </a:lnSpc>
              <a:buFont typeface="Verdana" panose="020B060403050404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Keempat pendekatan (eksperimen, field research, survey research, documentary research) masing-masing berurusan dengan sampel.</a:t>
            </a:r>
          </a:p>
          <a:p>
            <a:pPr marL="819150" lvl="1" indent="-315913" defTabSz="1008063" eaLnBrk="1" hangingPunct="1">
              <a:lnSpc>
                <a:spcPct val="90000"/>
              </a:lnSpc>
              <a:buFont typeface="Verdana" panose="020B060403050404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Eksperimen biasanya pakai convenience sampling, survai biasanya probability sampling, field research biasanya convenience atau purposive, documentary research sering menggunakan probability sampling.</a:t>
            </a:r>
          </a:p>
        </p:txBody>
      </p:sp>
    </p:spTree>
    <p:extLst>
      <p:ext uri="{BB962C8B-B14F-4D97-AF65-F5344CB8AC3E}">
        <p14:creationId xmlns:p14="http://schemas.microsoft.com/office/powerpoint/2010/main" val="724715107"/>
      </p:ext>
    </p:extLst>
  </p:cSld>
  <p:clrMapOvr>
    <a:masterClrMapping/>
  </p:clrMapOvr>
  <p:transition spd="med"/>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a:t>
            </a:r>
            <a:br>
              <a:rPr lang="en-GB" smtClean="0">
                <a:solidFill>
                  <a:schemeClr val="tx2">
                    <a:satMod val="130000"/>
                  </a:schemeClr>
                </a:solidFill>
              </a:rPr>
            </a:br>
            <a:r>
              <a:rPr lang="en-GB" smtClean="0">
                <a:solidFill>
                  <a:schemeClr val="tx2">
                    <a:satMod val="130000"/>
                  </a:schemeClr>
                </a:solidFill>
              </a:rPr>
              <a:t>Sample Size (1)</a:t>
            </a:r>
          </a:p>
        </p:txBody>
      </p:sp>
      <p:sp>
        <p:nvSpPr>
          <p:cNvPr id="49155" name="Rectangle 3"/>
          <p:cNvSpPr>
            <a:spLocks noGrp="1" noChangeArrowheads="1"/>
          </p:cNvSpPr>
          <p:nvPr>
            <p:ph idx="1"/>
          </p:nvPr>
        </p:nvSpPr>
        <p:spPr/>
        <p:txBody>
          <a:bodyPr lIns="0" tIns="0" rIns="0" bIns="0"/>
          <a:lstStyle/>
          <a:p>
            <a:pPr marL="377825" indent="-377825"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Antara lain:</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Heterogenitas dari populasi</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Tingkat presisi yang dikehendaki</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Tipe sampling design yang digunakan</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Resources availability</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Number of breakdowns planned in data analysis</a:t>
            </a:r>
          </a:p>
        </p:txBody>
      </p:sp>
    </p:spTree>
    <p:extLst>
      <p:ext uri="{BB962C8B-B14F-4D97-AF65-F5344CB8AC3E}">
        <p14:creationId xmlns:p14="http://schemas.microsoft.com/office/powerpoint/2010/main" val="1150208877"/>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Sampel</a:t>
            </a:r>
          </a:p>
        </p:txBody>
      </p:sp>
      <p:sp>
        <p:nvSpPr>
          <p:cNvPr id="16387" name="Rectangle 3"/>
          <p:cNvSpPr>
            <a:spLocks noGrp="1" noChangeArrowheads="1"/>
          </p:cNvSpPr>
          <p:nvPr>
            <p:ph idx="1"/>
          </p:nvPr>
        </p:nvSpPr>
        <p:spPr/>
        <p:txBody>
          <a:bodyPr/>
          <a:lstStyle/>
          <a:p>
            <a:pPr marL="624043" indent="-514350" eaLnBrk="1" hangingPunct="1">
              <a:buFont typeface="+mj-lt"/>
              <a:buAutoNum type="arabicPeriod"/>
            </a:pPr>
            <a:r>
              <a:rPr lang="en-US" altLang="en-US" dirty="0" err="1" smtClean="0"/>
              <a:t>Bagian</a:t>
            </a:r>
            <a:r>
              <a:rPr lang="en-US" altLang="en-US" dirty="0" smtClean="0"/>
              <a:t> </a:t>
            </a:r>
            <a:r>
              <a:rPr lang="en-US" altLang="en-US" dirty="0" err="1" smtClean="0"/>
              <a:t>dari</a:t>
            </a:r>
            <a:r>
              <a:rPr lang="en-US" altLang="en-US" dirty="0" smtClean="0"/>
              <a:t> </a:t>
            </a:r>
            <a:r>
              <a:rPr lang="en-US" altLang="en-US" dirty="0" err="1" smtClean="0"/>
              <a:t>populasi</a:t>
            </a:r>
            <a:r>
              <a:rPr lang="en-US" altLang="en-US" dirty="0" smtClean="0"/>
              <a:t> yang </a:t>
            </a:r>
            <a:r>
              <a:rPr lang="en-US" altLang="en-US" dirty="0" err="1" smtClean="0"/>
              <a:t>akan</a:t>
            </a:r>
            <a:r>
              <a:rPr lang="en-US" altLang="en-US" dirty="0" smtClean="0"/>
              <a:t> </a:t>
            </a:r>
            <a:r>
              <a:rPr lang="en-US" altLang="en-US" dirty="0" err="1" smtClean="0"/>
              <a:t>diteliti</a:t>
            </a:r>
            <a:endParaRPr lang="en-US" altLang="en-US" dirty="0" smtClean="0"/>
          </a:p>
          <a:p>
            <a:pPr marL="624043" indent="-514350" eaLnBrk="1" hangingPunct="1">
              <a:buFont typeface="+mj-lt"/>
              <a:buAutoNum type="arabicPeriod"/>
            </a:pPr>
            <a:r>
              <a:rPr lang="en-US" altLang="en-US" dirty="0" err="1" smtClean="0"/>
              <a:t>Sebagian</a:t>
            </a:r>
            <a:r>
              <a:rPr lang="en-US" altLang="en-US" dirty="0" smtClean="0"/>
              <a:t> </a:t>
            </a:r>
            <a:r>
              <a:rPr lang="en-US" altLang="en-US" dirty="0" err="1" smtClean="0"/>
              <a:t>jumlah</a:t>
            </a:r>
            <a:r>
              <a:rPr lang="en-US" altLang="en-US" dirty="0" smtClean="0"/>
              <a:t> </a:t>
            </a:r>
            <a:r>
              <a:rPr lang="en-US" altLang="en-US" dirty="0" err="1" smtClean="0"/>
              <a:t>dari</a:t>
            </a:r>
            <a:r>
              <a:rPr lang="en-US" altLang="en-US" dirty="0" smtClean="0"/>
              <a:t> </a:t>
            </a:r>
            <a:r>
              <a:rPr lang="en-US" altLang="en-US" dirty="0" err="1" smtClean="0"/>
              <a:t>karakteristik</a:t>
            </a:r>
            <a:r>
              <a:rPr lang="en-US" altLang="en-US" dirty="0" smtClean="0"/>
              <a:t> yang </a:t>
            </a:r>
            <a:r>
              <a:rPr lang="en-US" altLang="en-US" dirty="0" err="1" smtClean="0"/>
              <a:t>dimiliki</a:t>
            </a:r>
            <a:r>
              <a:rPr lang="en-US" altLang="en-US" dirty="0" smtClean="0"/>
              <a:t> </a:t>
            </a:r>
            <a:r>
              <a:rPr lang="en-US" altLang="en-US" dirty="0" err="1" smtClean="0"/>
              <a:t>populasi</a:t>
            </a:r>
            <a:endParaRPr lang="en-US" altLang="en-US" dirty="0" smtClean="0"/>
          </a:p>
          <a:p>
            <a:pPr marL="624043" indent="-514350" eaLnBrk="1" hangingPunct="1">
              <a:buFont typeface="+mj-lt"/>
              <a:buAutoNum type="arabicPeriod"/>
            </a:pPr>
            <a:r>
              <a:rPr lang="en-US" altLang="en-US" dirty="0" err="1" smtClean="0"/>
              <a:t>Jenis</a:t>
            </a:r>
            <a:r>
              <a:rPr lang="en-US" altLang="en-US" dirty="0" smtClean="0"/>
              <a:t> </a:t>
            </a:r>
          </a:p>
          <a:p>
            <a:pPr lvl="1" eaLnBrk="1" hangingPunct="1"/>
            <a:r>
              <a:rPr lang="en-US" altLang="en-US" dirty="0" err="1" smtClean="0"/>
              <a:t>Kriteria</a:t>
            </a:r>
            <a:r>
              <a:rPr lang="en-US" altLang="en-US" dirty="0" smtClean="0"/>
              <a:t> </a:t>
            </a:r>
            <a:r>
              <a:rPr lang="en-US" altLang="en-US" dirty="0" err="1" smtClean="0"/>
              <a:t>Inklusi</a:t>
            </a:r>
            <a:r>
              <a:rPr lang="en-US" altLang="en-US" dirty="0" smtClean="0"/>
              <a:t> (yang </a:t>
            </a:r>
            <a:r>
              <a:rPr lang="en-US" altLang="en-US" dirty="0" err="1" smtClean="0"/>
              <a:t>harus</a:t>
            </a:r>
            <a:r>
              <a:rPr lang="en-US" altLang="en-US" dirty="0" smtClean="0"/>
              <a:t> </a:t>
            </a:r>
            <a:r>
              <a:rPr lang="en-US" altLang="en-US" dirty="0" err="1" smtClean="0"/>
              <a:t>ada</a:t>
            </a:r>
            <a:r>
              <a:rPr lang="en-US" altLang="en-US" dirty="0" smtClean="0"/>
              <a:t>)</a:t>
            </a:r>
          </a:p>
          <a:p>
            <a:pPr lvl="1" eaLnBrk="1" hangingPunct="1"/>
            <a:r>
              <a:rPr lang="en-US" altLang="en-US" dirty="0" err="1" smtClean="0"/>
              <a:t>Kriteria</a:t>
            </a:r>
            <a:r>
              <a:rPr lang="en-US" altLang="en-US" dirty="0" smtClean="0"/>
              <a:t> </a:t>
            </a:r>
            <a:r>
              <a:rPr lang="en-US" altLang="en-US" dirty="0" err="1" smtClean="0"/>
              <a:t>Eksklusi</a:t>
            </a:r>
            <a:r>
              <a:rPr lang="en-US" altLang="en-US" dirty="0" smtClean="0"/>
              <a:t> (yang </a:t>
            </a:r>
            <a:r>
              <a:rPr lang="en-US" altLang="en-US" dirty="0" err="1" smtClean="0"/>
              <a:t>ditolak</a:t>
            </a:r>
            <a:r>
              <a:rPr lang="en-US" altLang="en-US" dirty="0" smtClean="0"/>
              <a:t>)</a:t>
            </a:r>
          </a:p>
        </p:txBody>
      </p:sp>
    </p:spTree>
    <p:extLst>
      <p:ext uri="{BB962C8B-B14F-4D97-AF65-F5344CB8AC3E}">
        <p14:creationId xmlns:p14="http://schemas.microsoft.com/office/powerpoint/2010/main" val="34054577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a:t>
            </a:r>
            <a:br>
              <a:rPr lang="en-GB" smtClean="0">
                <a:solidFill>
                  <a:schemeClr val="tx2">
                    <a:satMod val="130000"/>
                  </a:schemeClr>
                </a:solidFill>
              </a:rPr>
            </a:br>
            <a:r>
              <a:rPr lang="en-GB" smtClean="0">
                <a:solidFill>
                  <a:schemeClr val="tx2">
                    <a:satMod val="130000"/>
                  </a:schemeClr>
                </a:solidFill>
              </a:rPr>
              <a:t>Sample Size (2)</a:t>
            </a:r>
          </a:p>
        </p:txBody>
      </p:sp>
      <p:sp>
        <p:nvSpPr>
          <p:cNvPr id="50179" name="Rectangle 3"/>
          <p:cNvSpPr>
            <a:spLocks noGrp="1" noChangeArrowheads="1"/>
          </p:cNvSpPr>
          <p:nvPr>
            <p:ph idx="1"/>
          </p:nvPr>
        </p:nvSpPr>
        <p:spPr/>
        <p:txBody>
          <a:bodyPr lIns="0" tIns="0" rIns="0" bIns="0"/>
          <a:lstStyle/>
          <a:p>
            <a:pPr marL="377825" indent="-377825" defTabSz="1008063" eaLnBrk="1" hangingPunct="1">
              <a:buFont typeface="Wingdings 2" panose="05020102010507070707" pitchFamily="18" charset="2"/>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Heterogenitas populasi</a:t>
            </a:r>
          </a:p>
          <a:p>
            <a:pPr marL="819150" lvl="1" indent="-315913" defTabSz="1008063" eaLnBrk="1" hangingPunct="1">
              <a:buFont typeface="Verdana" panose="020B060403050404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Heterogenitas mengacu pada derajat perbedaan di antara kasus dalam suatu karakteristik.</a:t>
            </a:r>
          </a:p>
          <a:p>
            <a:pPr marL="819150" lvl="1" indent="-315913" defTabSz="1008063" eaLnBrk="1" hangingPunct="1">
              <a:buFont typeface="Verdana" panose="020B0604030504040204" pitchFamily="34" charset="0"/>
              <a:buChar char="◦"/>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Semakin heterogen, jumlah kasus yang diperlukan semakin besar agar estimasinya reliabel. Ekstrimnya, kalau semua kasus sama (homogen, unidimensional), jumlah sampel cukup satu, kalau tidak ada yang sama, harus sensus.</a:t>
            </a:r>
          </a:p>
        </p:txBody>
      </p:sp>
    </p:spTree>
    <p:extLst>
      <p:ext uri="{BB962C8B-B14F-4D97-AF65-F5344CB8AC3E}">
        <p14:creationId xmlns:p14="http://schemas.microsoft.com/office/powerpoint/2010/main" val="709180094"/>
      </p:ext>
    </p:extLst>
  </p:cSld>
  <p:clrMapOvr>
    <a:masterClrMapping/>
  </p:clrMapOvr>
  <p:transition spd="med"/>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a:t>
            </a:r>
            <a:br>
              <a:rPr lang="en-GB" smtClean="0">
                <a:solidFill>
                  <a:schemeClr val="tx2">
                    <a:satMod val="130000"/>
                  </a:schemeClr>
                </a:solidFill>
              </a:rPr>
            </a:br>
            <a:r>
              <a:rPr lang="en-GB" smtClean="0">
                <a:solidFill>
                  <a:schemeClr val="tx2">
                    <a:satMod val="130000"/>
                  </a:schemeClr>
                </a:solidFill>
              </a:rPr>
              <a:t>Sample Size (3)</a:t>
            </a:r>
          </a:p>
        </p:txBody>
      </p:sp>
      <p:sp>
        <p:nvSpPr>
          <p:cNvPr id="50179" name="Rectangle 3"/>
          <p:cNvSpPr>
            <a:spLocks noGrp="1" noChangeArrowheads="1"/>
          </p:cNvSpPr>
          <p:nvPr>
            <p:ph idx="1"/>
          </p:nvPr>
        </p:nvSpPr>
        <p:spPr/>
        <p:txBody>
          <a:bodyPr lIns="0" tIns="0" rIns="0" bIns="0">
            <a:normAutofit/>
          </a:bodyPr>
          <a:lstStyle/>
          <a:p>
            <a:pPr marL="499110" indent="-315913" defTabSz="1008063" eaLnBrk="1" fontAlgn="auto" hangingPunct="1">
              <a:spcAft>
                <a:spcPts val="0"/>
              </a:spcAft>
              <a:buFont typeface="Wingdings"/>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dirty="0" err="1" smtClean="0"/>
              <a:t>Satuan</a:t>
            </a:r>
            <a:r>
              <a:rPr lang="en-GB" dirty="0" smtClean="0"/>
              <a:t> </a:t>
            </a:r>
            <a:r>
              <a:rPr lang="en-GB" dirty="0" err="1" smtClean="0"/>
              <a:t>pengukuran</a:t>
            </a:r>
            <a:r>
              <a:rPr lang="en-GB" dirty="0" smtClean="0"/>
              <a:t> </a:t>
            </a:r>
            <a:r>
              <a:rPr lang="en-GB" dirty="0" err="1" smtClean="0"/>
              <a:t>statistik</a:t>
            </a:r>
            <a:r>
              <a:rPr lang="en-GB" dirty="0" smtClean="0"/>
              <a:t> </a:t>
            </a:r>
            <a:r>
              <a:rPr lang="en-GB" dirty="0" err="1" smtClean="0"/>
              <a:t>terbaik</a:t>
            </a:r>
            <a:r>
              <a:rPr lang="en-GB" dirty="0" smtClean="0"/>
              <a:t> </a:t>
            </a:r>
            <a:r>
              <a:rPr lang="en-GB" dirty="0" err="1" smtClean="0"/>
              <a:t>untuk</a:t>
            </a:r>
            <a:r>
              <a:rPr lang="en-GB" dirty="0" smtClean="0"/>
              <a:t> </a:t>
            </a:r>
            <a:r>
              <a:rPr lang="en-GB" dirty="0" err="1" smtClean="0"/>
              <a:t>heterogenitas</a:t>
            </a:r>
            <a:r>
              <a:rPr lang="en-GB" dirty="0" smtClean="0"/>
              <a:t> </a:t>
            </a:r>
            <a:r>
              <a:rPr lang="en-GB" dirty="0" err="1" smtClean="0"/>
              <a:t>populasi</a:t>
            </a:r>
            <a:r>
              <a:rPr lang="en-GB" dirty="0" smtClean="0"/>
              <a:t> </a:t>
            </a:r>
            <a:r>
              <a:rPr lang="en-GB" dirty="0" err="1" smtClean="0"/>
              <a:t>adalah</a:t>
            </a:r>
            <a:r>
              <a:rPr lang="en-GB" dirty="0" smtClean="0"/>
              <a:t> standard deviation (</a:t>
            </a:r>
            <a:r>
              <a:rPr lang="en-GB" i="1" dirty="0" smtClean="0">
                <a:latin typeface="Symbol" pitchFamily="18" charset="2"/>
              </a:rPr>
              <a:t>s</a:t>
            </a:r>
            <a:r>
              <a:rPr lang="en-GB" dirty="0" smtClean="0"/>
              <a:t>) </a:t>
            </a:r>
            <a:r>
              <a:rPr lang="en-GB" dirty="0" smtClean="0">
                <a:latin typeface="Symbol" pitchFamily="18" charset="2"/>
              </a:rPr>
              <a:t> </a:t>
            </a:r>
            <a:r>
              <a:rPr lang="en-GB" dirty="0" err="1" smtClean="0"/>
              <a:t>berhubungan</a:t>
            </a:r>
            <a:r>
              <a:rPr lang="en-GB" dirty="0" smtClean="0"/>
              <a:t> </a:t>
            </a:r>
            <a:r>
              <a:rPr lang="en-GB" dirty="0" err="1" smtClean="0"/>
              <a:t>dengan</a:t>
            </a:r>
            <a:r>
              <a:rPr lang="en-GB" dirty="0" smtClean="0"/>
              <a:t> standard error yang </a:t>
            </a:r>
            <a:r>
              <a:rPr lang="en-GB" dirty="0" err="1" smtClean="0"/>
              <a:t>tadi</a:t>
            </a:r>
            <a:r>
              <a:rPr lang="en-GB" dirty="0" smtClean="0"/>
              <a:t> </a:t>
            </a:r>
            <a:r>
              <a:rPr lang="en-GB" dirty="0" err="1" smtClean="0"/>
              <a:t>dibahas</a:t>
            </a:r>
            <a:r>
              <a:rPr lang="en-GB" dirty="0" smtClean="0"/>
              <a:t>. </a:t>
            </a:r>
            <a:r>
              <a:rPr lang="en-GB" dirty="0" err="1" smtClean="0"/>
              <a:t>Rumus</a:t>
            </a:r>
            <a:r>
              <a:rPr lang="en-GB" dirty="0" smtClean="0"/>
              <a:t> standard error = </a:t>
            </a:r>
            <a:r>
              <a:rPr lang="en-GB" i="1" dirty="0" smtClean="0">
                <a:latin typeface="Symbol" pitchFamily="18" charset="2"/>
              </a:rPr>
              <a:t>s</a:t>
            </a:r>
            <a:r>
              <a:rPr lang="en-GB" dirty="0" smtClean="0"/>
              <a:t>/</a:t>
            </a:r>
            <a:r>
              <a:rPr lang="en-GB" dirty="0" smtClean="0">
                <a:cs typeface="Times New Roman" pitchFamily="18" charset="0"/>
              </a:rPr>
              <a:t>√(</a:t>
            </a:r>
            <a:r>
              <a:rPr lang="en-GB" i="1" dirty="0" smtClean="0">
                <a:cs typeface="Times New Roman" pitchFamily="18" charset="0"/>
              </a:rPr>
              <a:t>N</a:t>
            </a:r>
            <a:r>
              <a:rPr lang="en-GB" dirty="0" smtClean="0">
                <a:cs typeface="Times New Roman" pitchFamily="18" charset="0"/>
              </a:rPr>
              <a:t>).</a:t>
            </a:r>
          </a:p>
          <a:p>
            <a:pPr marL="819150" lvl="1" indent="-315913" defTabSz="1008063" eaLnBrk="1" fontAlgn="auto" hangingPunct="1">
              <a:spcAft>
                <a:spcPts val="0"/>
              </a:spcAft>
              <a:buFontTx/>
              <a:buNone/>
              <a:tabLst>
                <a:tab pos="723900" algn="l"/>
                <a:tab pos="1447800" algn="l"/>
                <a:tab pos="2171700" algn="l"/>
                <a:tab pos="2895600" algn="l"/>
                <a:tab pos="3619500" algn="l"/>
                <a:tab pos="4343400" algn="l"/>
                <a:tab pos="5067300" algn="l"/>
                <a:tab pos="5791200" algn="l"/>
                <a:tab pos="6515100" algn="l"/>
                <a:tab pos="7239000" algn="l"/>
                <a:tab pos="7962900" algn="l"/>
              </a:tabLst>
              <a:defRPr/>
            </a:pPr>
            <a:endParaRPr lang="en-GB" dirty="0" smtClean="0">
              <a:cs typeface="Times New Roman" pitchFamily="18" charset="0"/>
            </a:endParaRPr>
          </a:p>
          <a:p>
            <a:pPr marL="377825" indent="-377825" defTabSz="1008063" eaLnBrk="1" fontAlgn="auto" hangingPunct="1">
              <a:spcAft>
                <a:spcPts val="0"/>
              </a:spcAft>
              <a:buFont typeface="Wingdings"/>
              <a:buChar char=""/>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dirty="0" err="1" smtClean="0">
                <a:cs typeface="Times New Roman" pitchFamily="18" charset="0"/>
              </a:rPr>
              <a:t>Semakin</a:t>
            </a:r>
            <a:r>
              <a:rPr lang="en-GB" dirty="0" smtClean="0">
                <a:cs typeface="Times New Roman" pitchFamily="18" charset="0"/>
              </a:rPr>
              <a:t> </a:t>
            </a:r>
            <a:r>
              <a:rPr lang="en-GB" dirty="0" err="1" smtClean="0">
                <a:cs typeface="Times New Roman" pitchFamily="18" charset="0"/>
              </a:rPr>
              <a:t>besar</a:t>
            </a:r>
            <a:r>
              <a:rPr lang="en-GB" dirty="0" smtClean="0">
                <a:cs typeface="Times New Roman" pitchFamily="18" charset="0"/>
              </a:rPr>
              <a:t> </a:t>
            </a:r>
            <a:r>
              <a:rPr lang="en-GB" dirty="0" err="1" smtClean="0">
                <a:cs typeface="Times New Roman" pitchFamily="18" charset="0"/>
              </a:rPr>
              <a:t>heterogenitas</a:t>
            </a:r>
            <a:r>
              <a:rPr lang="en-GB" dirty="0" smtClean="0">
                <a:cs typeface="Times New Roman" pitchFamily="18" charset="0"/>
              </a:rPr>
              <a:t> </a:t>
            </a:r>
            <a:r>
              <a:rPr lang="en-GB" dirty="0" err="1" smtClean="0">
                <a:cs typeface="Times New Roman" pitchFamily="18" charset="0"/>
              </a:rPr>
              <a:t>populasi</a:t>
            </a:r>
            <a:r>
              <a:rPr lang="en-GB" dirty="0" smtClean="0">
                <a:cs typeface="Times New Roman" pitchFamily="18" charset="0"/>
              </a:rPr>
              <a:t>, </a:t>
            </a:r>
            <a:r>
              <a:rPr lang="en-GB" dirty="0" err="1" smtClean="0">
                <a:cs typeface="Times New Roman" pitchFamily="18" charset="0"/>
              </a:rPr>
              <a:t>perlu</a:t>
            </a:r>
            <a:r>
              <a:rPr lang="en-GB" dirty="0" smtClean="0">
                <a:cs typeface="Times New Roman" pitchFamily="18" charset="0"/>
              </a:rPr>
              <a:t> </a:t>
            </a:r>
            <a:r>
              <a:rPr lang="en-GB" dirty="0" err="1" smtClean="0">
                <a:cs typeface="Times New Roman" pitchFamily="18" charset="0"/>
              </a:rPr>
              <a:t>semakin</a:t>
            </a:r>
            <a:r>
              <a:rPr lang="en-GB" dirty="0" smtClean="0">
                <a:cs typeface="Times New Roman" pitchFamily="18" charset="0"/>
              </a:rPr>
              <a:t> </a:t>
            </a:r>
            <a:r>
              <a:rPr lang="en-GB" dirty="0" err="1" smtClean="0">
                <a:cs typeface="Times New Roman" pitchFamily="18" charset="0"/>
              </a:rPr>
              <a:t>banyak</a:t>
            </a:r>
            <a:r>
              <a:rPr lang="en-GB" dirty="0" smtClean="0">
                <a:cs typeface="Times New Roman" pitchFamily="18" charset="0"/>
              </a:rPr>
              <a:t> </a:t>
            </a:r>
            <a:r>
              <a:rPr lang="en-GB" dirty="0" err="1" smtClean="0">
                <a:cs typeface="Times New Roman" pitchFamily="18" charset="0"/>
              </a:rPr>
              <a:t>sampel</a:t>
            </a:r>
            <a:r>
              <a:rPr lang="en-GB" dirty="0" smtClean="0">
                <a:cs typeface="Times New Roman" pitchFamily="18" charset="0"/>
              </a:rPr>
              <a:t> agar </a:t>
            </a:r>
            <a:r>
              <a:rPr lang="en-GB" dirty="0" err="1" smtClean="0">
                <a:cs typeface="Times New Roman" pitchFamily="18" charset="0"/>
              </a:rPr>
              <a:t>lebih</a:t>
            </a:r>
            <a:r>
              <a:rPr lang="en-GB" dirty="0" smtClean="0">
                <a:cs typeface="Times New Roman" pitchFamily="18" charset="0"/>
              </a:rPr>
              <a:t> </a:t>
            </a:r>
            <a:r>
              <a:rPr lang="en-GB" dirty="0" err="1" smtClean="0">
                <a:cs typeface="Times New Roman" pitchFamily="18" charset="0"/>
              </a:rPr>
              <a:t>presisi</a:t>
            </a:r>
            <a:endParaRPr lang="en-GB" dirty="0" smtClean="0">
              <a:cs typeface="Times New Roman" pitchFamily="18" charset="0"/>
            </a:endParaRPr>
          </a:p>
        </p:txBody>
      </p:sp>
    </p:spTree>
    <p:extLst>
      <p:ext uri="{BB962C8B-B14F-4D97-AF65-F5344CB8AC3E}">
        <p14:creationId xmlns:p14="http://schemas.microsoft.com/office/powerpoint/2010/main" val="3754916981"/>
      </p:ext>
    </p:extLst>
  </p:cSld>
  <p:clrMapOvr>
    <a:masterClrMapping/>
  </p:clrMapOvr>
  <p:transition spd="med"/>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a:t>
            </a:r>
            <a:br>
              <a:rPr lang="en-GB" smtClean="0">
                <a:solidFill>
                  <a:schemeClr val="tx2">
                    <a:satMod val="130000"/>
                  </a:schemeClr>
                </a:solidFill>
              </a:rPr>
            </a:br>
            <a:r>
              <a:rPr lang="en-GB" smtClean="0">
                <a:solidFill>
                  <a:schemeClr val="tx2">
                    <a:satMod val="130000"/>
                  </a:schemeClr>
                </a:solidFill>
              </a:rPr>
              <a:t>Sample Size (4)</a:t>
            </a:r>
          </a:p>
        </p:txBody>
      </p:sp>
      <p:sp>
        <p:nvSpPr>
          <p:cNvPr id="52227" name="Rectangle 3"/>
          <p:cNvSpPr>
            <a:spLocks noGrp="1" noChangeArrowheads="1"/>
          </p:cNvSpPr>
          <p:nvPr>
            <p:ph idx="1"/>
          </p:nvPr>
        </p:nvSpPr>
        <p:spPr/>
        <p:txBody>
          <a:bodyPr lIns="0" tIns="0" rIns="0" bIns="0"/>
          <a:lstStyle/>
          <a:p>
            <a:pPr marL="377825" indent="-377825"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700" smtClean="0"/>
              <a:t>Tingkat presisi yang dikehendaki</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smtClean="0"/>
              <a:t>Secara teknis mengacu pada standard error (seperti dijelaskan di atas). Tapi lebih mudah diilustrasikan dengan confidence interval. </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smtClean="0"/>
              <a:t>Pernyataan “rata2 populasi ada di antara 2-4” lebih presisi dibandingkan “rata2 populasi ada di antara 1-5”.</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smtClean="0">
                <a:cs typeface="Times New Roman" panose="02020603050405020304" pitchFamily="18" charset="0"/>
              </a:rPr>
              <a:t>Rumus standard error </a:t>
            </a:r>
            <a:r>
              <a:rPr lang="en-GB" altLang="en-US" sz="2400" i="1" smtClean="0">
                <a:latin typeface="Symbol" panose="05050102010706020507" pitchFamily="18" charset="2"/>
              </a:rPr>
              <a:t>s</a:t>
            </a:r>
            <a:r>
              <a:rPr lang="en-GB" altLang="en-US" sz="2400" smtClean="0"/>
              <a:t>/</a:t>
            </a:r>
            <a:r>
              <a:rPr lang="en-GB" altLang="en-US" sz="2400" smtClean="0">
                <a:cs typeface="Times New Roman" panose="02020603050405020304" pitchFamily="18" charset="0"/>
              </a:rPr>
              <a:t>√(</a:t>
            </a:r>
            <a:r>
              <a:rPr lang="en-GB" altLang="en-US" sz="2400" i="1" smtClean="0">
                <a:cs typeface="Times New Roman" panose="02020603050405020304" pitchFamily="18" charset="0"/>
              </a:rPr>
              <a:t>N</a:t>
            </a:r>
            <a:r>
              <a:rPr lang="en-GB" altLang="en-US" sz="2400" smtClean="0">
                <a:cs typeface="Times New Roman" panose="02020603050405020304" pitchFamily="18" charset="0"/>
              </a:rPr>
              <a:t>), sampel perlu diperbesar agar standard error-nya mengecil. Agar standard error turun 1/2, N perlu naik empat kali lipat.</a:t>
            </a:r>
          </a:p>
        </p:txBody>
      </p:sp>
    </p:spTree>
    <p:extLst>
      <p:ext uri="{BB962C8B-B14F-4D97-AF65-F5344CB8AC3E}">
        <p14:creationId xmlns:p14="http://schemas.microsoft.com/office/powerpoint/2010/main" val="598701284"/>
      </p:ext>
    </p:extLst>
  </p:cSld>
  <p:clrMapOvr>
    <a:masterClrMapping/>
  </p:clrMapOvr>
  <p:transition spd="med"/>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a:t>
            </a:r>
            <a:br>
              <a:rPr lang="en-GB" smtClean="0">
                <a:solidFill>
                  <a:schemeClr val="tx2">
                    <a:satMod val="130000"/>
                  </a:schemeClr>
                </a:solidFill>
              </a:rPr>
            </a:br>
            <a:r>
              <a:rPr lang="en-GB" smtClean="0">
                <a:solidFill>
                  <a:schemeClr val="tx2">
                    <a:satMod val="130000"/>
                  </a:schemeClr>
                </a:solidFill>
              </a:rPr>
              <a:t>Sample Size (5)</a:t>
            </a:r>
          </a:p>
        </p:txBody>
      </p:sp>
      <p:sp>
        <p:nvSpPr>
          <p:cNvPr id="53251" name="Rectangle 3"/>
          <p:cNvSpPr>
            <a:spLocks noGrp="1" noChangeArrowheads="1"/>
          </p:cNvSpPr>
          <p:nvPr>
            <p:ph idx="1"/>
          </p:nvPr>
        </p:nvSpPr>
        <p:spPr/>
        <p:txBody>
          <a:bodyPr lIns="0" tIns="0" rIns="0" bIns="0"/>
          <a:lstStyle/>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smtClean="0">
                <a:cs typeface="Times New Roman" panose="02020603050405020304" pitchFamily="18" charset="0"/>
              </a:rPr>
              <a:t>Law of diminishing return, setelah terus2an, dibutuhkan jumlah N yang sangat besar agar standard error bisa turun.</a:t>
            </a:r>
          </a:p>
          <a:p>
            <a:pPr marL="1260475" lvl="2" indent="-2524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cs typeface="Times New Roman" panose="02020603050405020304" pitchFamily="18" charset="0"/>
              </a:rPr>
              <a:t>N = 100 </a:t>
            </a:r>
            <a:r>
              <a:rPr lang="en-GB" altLang="en-US" smtClean="0">
                <a:latin typeface="Symbol" panose="05050102010706020507" pitchFamily="18" charset="2"/>
              </a:rPr>
              <a:t></a:t>
            </a:r>
            <a:r>
              <a:rPr lang="en-GB" altLang="en-US" smtClean="0">
                <a:cs typeface="Times New Roman" panose="02020603050405020304" pitchFamily="18" charset="0"/>
              </a:rPr>
              <a:t> </a:t>
            </a:r>
            <a:r>
              <a:rPr lang="en-GB" altLang="en-US" i="1" smtClean="0">
                <a:latin typeface="Symbol" panose="05050102010706020507" pitchFamily="18" charset="2"/>
              </a:rPr>
              <a:t>s</a:t>
            </a:r>
            <a:r>
              <a:rPr lang="en-GB" altLang="en-US" smtClean="0">
                <a:latin typeface="Symbol" panose="05050102010706020507" pitchFamily="18" charset="2"/>
              </a:rPr>
              <a:t> </a:t>
            </a:r>
            <a:r>
              <a:rPr lang="en-GB" altLang="en-US" smtClean="0">
                <a:cs typeface="Times New Roman" panose="02020603050405020304" pitchFamily="18" charset="0"/>
              </a:rPr>
              <a:t>= 5</a:t>
            </a:r>
          </a:p>
          <a:p>
            <a:pPr marL="1260475" lvl="2" indent="-2524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cs typeface="Times New Roman" panose="02020603050405020304" pitchFamily="18" charset="0"/>
              </a:rPr>
              <a:t>N = 400 </a:t>
            </a:r>
            <a:r>
              <a:rPr lang="en-GB" altLang="en-US" smtClean="0">
                <a:latin typeface="Symbol" panose="05050102010706020507" pitchFamily="18" charset="2"/>
              </a:rPr>
              <a:t></a:t>
            </a:r>
            <a:r>
              <a:rPr lang="en-GB" altLang="en-US" smtClean="0">
                <a:cs typeface="Times New Roman" panose="02020603050405020304" pitchFamily="18" charset="0"/>
              </a:rPr>
              <a:t> </a:t>
            </a:r>
            <a:r>
              <a:rPr lang="en-GB" altLang="en-US" i="1" smtClean="0">
                <a:latin typeface="Symbol" panose="05050102010706020507" pitchFamily="18" charset="2"/>
              </a:rPr>
              <a:t>s</a:t>
            </a:r>
            <a:r>
              <a:rPr lang="en-GB" altLang="en-US" smtClean="0">
                <a:latin typeface="Symbol" panose="05050102010706020507" pitchFamily="18" charset="2"/>
              </a:rPr>
              <a:t>  </a:t>
            </a:r>
            <a:r>
              <a:rPr lang="en-GB" altLang="en-US" smtClean="0">
                <a:cs typeface="Times New Roman" panose="02020603050405020304" pitchFamily="18" charset="0"/>
              </a:rPr>
              <a:t>= 2.5</a:t>
            </a:r>
          </a:p>
          <a:p>
            <a:pPr marL="1260475" lvl="2" indent="-2524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cs typeface="Times New Roman" panose="02020603050405020304" pitchFamily="18" charset="0"/>
              </a:rPr>
              <a:t>N = 2500 </a:t>
            </a:r>
            <a:r>
              <a:rPr lang="en-GB" altLang="en-US" smtClean="0">
                <a:latin typeface="Symbol" panose="05050102010706020507" pitchFamily="18" charset="2"/>
              </a:rPr>
              <a:t> </a:t>
            </a:r>
            <a:r>
              <a:rPr lang="en-GB" altLang="en-US" i="1" smtClean="0">
                <a:latin typeface="Symbol" panose="05050102010706020507" pitchFamily="18" charset="2"/>
              </a:rPr>
              <a:t>s</a:t>
            </a:r>
            <a:r>
              <a:rPr lang="en-GB" altLang="en-US" smtClean="0">
                <a:latin typeface="Symbol" panose="05050102010706020507" pitchFamily="18" charset="2"/>
              </a:rPr>
              <a:t>  </a:t>
            </a:r>
            <a:r>
              <a:rPr lang="en-GB" altLang="en-US" smtClean="0">
                <a:cs typeface="Times New Roman" panose="02020603050405020304" pitchFamily="18" charset="0"/>
              </a:rPr>
              <a:t>= 1</a:t>
            </a:r>
          </a:p>
          <a:p>
            <a:pPr marL="1260475" lvl="2" indent="-2524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cs typeface="Times New Roman" panose="02020603050405020304" pitchFamily="18" charset="0"/>
              </a:rPr>
              <a:t>N = 10000 </a:t>
            </a:r>
            <a:r>
              <a:rPr lang="en-GB" altLang="en-US" smtClean="0">
                <a:latin typeface="Symbol" panose="05050102010706020507" pitchFamily="18" charset="2"/>
              </a:rPr>
              <a:t></a:t>
            </a:r>
            <a:r>
              <a:rPr lang="en-GB" altLang="en-US" smtClean="0">
                <a:cs typeface="Times New Roman" panose="02020603050405020304" pitchFamily="18" charset="0"/>
              </a:rPr>
              <a:t> </a:t>
            </a:r>
            <a:r>
              <a:rPr lang="en-GB" altLang="en-US" i="1" smtClean="0">
                <a:latin typeface="Symbol" panose="05050102010706020507" pitchFamily="18" charset="2"/>
              </a:rPr>
              <a:t>s</a:t>
            </a:r>
            <a:r>
              <a:rPr lang="en-GB" altLang="en-US" smtClean="0">
                <a:latin typeface="Symbol" panose="05050102010706020507" pitchFamily="18" charset="2"/>
              </a:rPr>
              <a:t>  </a:t>
            </a:r>
            <a:r>
              <a:rPr lang="en-GB" altLang="en-US" smtClean="0">
                <a:cs typeface="Times New Roman" panose="02020603050405020304" pitchFamily="18" charset="0"/>
              </a:rPr>
              <a:t>= 0.5</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smtClean="0">
                <a:cs typeface="Times New Roman" panose="02020603050405020304" pitchFamily="18" charset="0"/>
              </a:rPr>
              <a:t>Sample size 2000-3000 sebenarnya standard error-nya sudah cukup kecil dan menambah jumlah sampel lagi </a:t>
            </a:r>
            <a:r>
              <a:rPr lang="en-GB" altLang="en-US" sz="2400" smtClean="0">
                <a:latin typeface="Symbol" panose="05050102010706020507" pitchFamily="18" charset="2"/>
              </a:rPr>
              <a:t> </a:t>
            </a:r>
            <a:r>
              <a:rPr lang="en-GB" altLang="en-US" sz="2400" smtClean="0">
                <a:cs typeface="Times New Roman" panose="02020603050405020304" pitchFamily="18" charset="0"/>
              </a:rPr>
              <a:t>“is not worth the additional cost”.</a:t>
            </a:r>
          </a:p>
        </p:txBody>
      </p:sp>
    </p:spTree>
    <p:extLst>
      <p:ext uri="{BB962C8B-B14F-4D97-AF65-F5344CB8AC3E}">
        <p14:creationId xmlns:p14="http://schemas.microsoft.com/office/powerpoint/2010/main" val="3579047900"/>
      </p:ext>
    </p:extLst>
  </p:cSld>
  <p:clrMapOvr>
    <a:masterClrMapping/>
  </p:clrMapOvr>
  <p:transition spd="med"/>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smtClean="0">
                <a:solidFill>
                  <a:schemeClr val="tx2">
                    <a:satMod val="130000"/>
                  </a:schemeClr>
                </a:solidFill>
              </a:rPr>
              <a:t>Faktor2 yang Mempengaruhi</a:t>
            </a:r>
            <a:br>
              <a:rPr lang="en-GB" smtClean="0">
                <a:solidFill>
                  <a:schemeClr val="tx2">
                    <a:satMod val="130000"/>
                  </a:schemeClr>
                </a:solidFill>
              </a:rPr>
            </a:br>
            <a:r>
              <a:rPr lang="en-GB" smtClean="0">
                <a:solidFill>
                  <a:schemeClr val="tx2">
                    <a:satMod val="130000"/>
                  </a:schemeClr>
                </a:solidFill>
              </a:rPr>
              <a:t>Sample Size (6)</a:t>
            </a:r>
          </a:p>
        </p:txBody>
      </p:sp>
      <p:sp>
        <p:nvSpPr>
          <p:cNvPr id="54275" name="Rectangle 3"/>
          <p:cNvSpPr>
            <a:spLocks noGrp="1" noChangeArrowheads="1"/>
          </p:cNvSpPr>
          <p:nvPr>
            <p:ph idx="1"/>
          </p:nvPr>
        </p:nvSpPr>
        <p:spPr/>
        <p:txBody>
          <a:bodyPr lIns="0" tIns="0" rIns="0" bIns="0"/>
          <a:lstStyle/>
          <a:p>
            <a:pPr marL="377825" indent="-377825"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Sampling design</a:t>
            </a:r>
          </a:p>
          <a:p>
            <a:pPr marL="819150" lvl="1" indent="-315913" defTabSz="1008063" eaLnBrk="1" hangingPunct="1">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mtClean="0"/>
              <a:t>Misalnya tanpa menambah jumlah sampel presisi sampel bisa ditingkatkan dengan menggunakan stratified random sampling dan bukan simple random sampling, tapi cluster sampling perlu lebih banyak sampel.</a:t>
            </a:r>
          </a:p>
        </p:txBody>
      </p:sp>
    </p:spTree>
    <p:extLst>
      <p:ext uri="{BB962C8B-B14F-4D97-AF65-F5344CB8AC3E}">
        <p14:creationId xmlns:p14="http://schemas.microsoft.com/office/powerpoint/2010/main" val="1019662813"/>
      </p:ext>
    </p:extLst>
  </p:cSld>
  <p:clrMapOvr>
    <a:masterClrMapping/>
  </p:clrMapOvr>
  <p:transition spd="med"/>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defTabSz="1008063" eaLnBrk="1" fontAlgn="auto" hangingPunct="1">
              <a:spcAft>
                <a:spcPts val="0"/>
              </a:spcAft>
              <a:defRPr/>
            </a:pPr>
            <a:r>
              <a:rPr lang="en-GB" smtClean="0">
                <a:solidFill>
                  <a:schemeClr val="tx2">
                    <a:satMod val="130000"/>
                  </a:schemeClr>
                </a:solidFill>
              </a:rPr>
              <a:t>Faktor2 yang Mempengaruhi</a:t>
            </a:r>
            <a:br>
              <a:rPr lang="en-GB" smtClean="0">
                <a:solidFill>
                  <a:schemeClr val="tx2">
                    <a:satMod val="130000"/>
                  </a:schemeClr>
                </a:solidFill>
              </a:rPr>
            </a:br>
            <a:r>
              <a:rPr lang="en-GB" smtClean="0">
                <a:solidFill>
                  <a:schemeClr val="tx2">
                    <a:satMod val="130000"/>
                  </a:schemeClr>
                </a:solidFill>
              </a:rPr>
              <a:t>Sample Size (7)</a:t>
            </a:r>
            <a:endParaRPr lang="en-US" smtClean="0">
              <a:solidFill>
                <a:schemeClr val="tx2">
                  <a:satMod val="130000"/>
                </a:schemeClr>
              </a:solidFill>
            </a:endParaRPr>
          </a:p>
        </p:txBody>
      </p:sp>
      <p:sp>
        <p:nvSpPr>
          <p:cNvPr id="55299" name="Rectangle 3"/>
          <p:cNvSpPr>
            <a:spLocks noGrp="1" noChangeArrowheads="1"/>
          </p:cNvSpPr>
          <p:nvPr>
            <p:ph idx="1"/>
          </p:nvPr>
        </p:nvSpPr>
        <p:spPr/>
        <p:txBody>
          <a:bodyPr/>
          <a:lstStyle/>
          <a:p>
            <a:pPr marL="377825" indent="-377825" defTabSz="1008063" eaLnBrk="1" hangingPunct="1">
              <a:lnSpc>
                <a:spcPct val="90000"/>
              </a:lnSpc>
            </a:pPr>
            <a:r>
              <a:rPr lang="en-US" altLang="en-US" sz="2700" smtClean="0"/>
              <a:t>Resources availability</a:t>
            </a:r>
          </a:p>
          <a:p>
            <a:pPr marL="377825" indent="-377825" defTabSz="1008063" eaLnBrk="1" hangingPunct="1">
              <a:lnSpc>
                <a:spcPct val="90000"/>
              </a:lnSpc>
            </a:pPr>
            <a:endParaRPr lang="en-US" altLang="en-US" sz="2700" smtClean="0"/>
          </a:p>
          <a:p>
            <a:pPr marL="377825" indent="-377825" defTabSz="1008063" eaLnBrk="1" hangingPunct="1">
              <a:lnSpc>
                <a:spcPct val="90000"/>
              </a:lnSpc>
            </a:pPr>
            <a:r>
              <a:rPr lang="en-US" altLang="en-US" sz="2700" smtClean="0"/>
              <a:t>Number of breakdowns planned. Contoh:</a:t>
            </a:r>
          </a:p>
          <a:p>
            <a:pPr marL="819150" lvl="1" indent="-315913" defTabSz="1008063" eaLnBrk="1" hangingPunct="1">
              <a:lnSpc>
                <a:spcPct val="90000"/>
              </a:lnSpc>
            </a:pPr>
            <a:r>
              <a:rPr lang="en-US" altLang="en-US" sz="2200" smtClean="0">
                <a:cs typeface="Times New Roman" panose="02020603050405020304" pitchFamily="18" charset="0"/>
              </a:rPr>
              <a:t>Sampel 500</a:t>
            </a:r>
            <a:endParaRPr lang="en-US" altLang="en-US" sz="2200" smtClean="0">
              <a:cs typeface="Arial" panose="020B0604020202020204" pitchFamily="34" charset="0"/>
            </a:endParaRPr>
          </a:p>
          <a:p>
            <a:pPr marL="819150" lvl="1" indent="-315913" defTabSz="1008063" eaLnBrk="1" hangingPunct="1">
              <a:lnSpc>
                <a:spcPct val="90000"/>
              </a:lnSpc>
            </a:pPr>
            <a:r>
              <a:rPr lang="en-US" altLang="en-US" sz="2200" smtClean="0">
                <a:cs typeface="Times New Roman" panose="02020603050405020304" pitchFamily="18" charset="0"/>
              </a:rPr>
              <a:t>Angkatan baru 100</a:t>
            </a:r>
            <a:endParaRPr lang="en-US" altLang="en-US" sz="2200" smtClean="0">
              <a:cs typeface="Arial" panose="020B0604020202020204" pitchFamily="34" charset="0"/>
            </a:endParaRPr>
          </a:p>
          <a:p>
            <a:pPr marL="819150" lvl="1" indent="-315913" defTabSz="1008063" eaLnBrk="1" hangingPunct="1">
              <a:lnSpc>
                <a:spcPct val="90000"/>
              </a:lnSpc>
            </a:pPr>
            <a:r>
              <a:rPr lang="en-US" altLang="en-US" sz="2200" smtClean="0">
                <a:cs typeface="Times New Roman" panose="02020603050405020304" pitchFamily="18" charset="0"/>
              </a:rPr>
              <a:t>Kos 20</a:t>
            </a:r>
            <a:endParaRPr lang="en-US" altLang="en-US" sz="2200" smtClean="0">
              <a:cs typeface="Arial" panose="020B0604020202020204" pitchFamily="34" charset="0"/>
            </a:endParaRPr>
          </a:p>
          <a:p>
            <a:pPr marL="819150" lvl="1" indent="-315913" defTabSz="1008063" eaLnBrk="1" hangingPunct="1">
              <a:lnSpc>
                <a:spcPct val="90000"/>
              </a:lnSpc>
            </a:pPr>
            <a:r>
              <a:rPr lang="en-US" altLang="en-US" sz="2200" smtClean="0">
                <a:cs typeface="Times New Roman" panose="02020603050405020304" pitchFamily="18" charset="0"/>
              </a:rPr>
              <a:t>Pria 10</a:t>
            </a:r>
            <a:endParaRPr lang="en-US" altLang="en-US" sz="2200" smtClean="0">
              <a:cs typeface="Arial" panose="020B0604020202020204" pitchFamily="34" charset="0"/>
            </a:endParaRPr>
          </a:p>
          <a:p>
            <a:pPr marL="377825" indent="-377825" defTabSz="1008063" eaLnBrk="1" hangingPunct="1">
              <a:lnSpc>
                <a:spcPct val="90000"/>
              </a:lnSpc>
            </a:pPr>
            <a:endParaRPr lang="en-US" altLang="en-US" sz="2700" smtClean="0">
              <a:cs typeface="Arial" panose="020B0604020202020204" pitchFamily="34" charset="0"/>
            </a:endParaRPr>
          </a:p>
          <a:p>
            <a:pPr marL="377825" indent="-377825" defTabSz="1008063" eaLnBrk="1" hangingPunct="1">
              <a:lnSpc>
                <a:spcPct val="90000"/>
              </a:lnSpc>
            </a:pPr>
            <a:r>
              <a:rPr lang="en-US" altLang="en-US" sz="2700" smtClean="0">
                <a:cs typeface="Times New Roman" panose="02020603050405020304" pitchFamily="18" charset="0"/>
              </a:rPr>
              <a:t>Jumlah kasus terlalu sedikit untuk menghasilkan analisis yang reliabel</a:t>
            </a:r>
            <a:endParaRPr lang="en-US" altLang="en-US" sz="2700" smtClean="0"/>
          </a:p>
        </p:txBody>
      </p:sp>
    </p:spTree>
    <p:extLst>
      <p:ext uri="{BB962C8B-B14F-4D97-AF65-F5344CB8AC3E}">
        <p14:creationId xmlns:p14="http://schemas.microsoft.com/office/powerpoint/2010/main" val="422865399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lIns="0" tIns="0" rIns="0" bIns="0">
            <a:normAutofit fontScale="90000"/>
          </a:bodyPr>
          <a:lstStyle/>
          <a:p>
            <a:pPr defTabSz="1008063" eaLnBrk="1" fontAlgn="auto" hangingPunct="1">
              <a:spcAft>
                <a:spcPts val="0"/>
              </a:spcAft>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dirty="0" err="1" smtClean="0">
                <a:solidFill>
                  <a:schemeClr val="tx2">
                    <a:satMod val="130000"/>
                  </a:schemeClr>
                </a:solidFill>
              </a:rPr>
              <a:t>Beberapa</a:t>
            </a:r>
            <a:r>
              <a:rPr lang="en-GB" dirty="0" smtClean="0">
                <a:solidFill>
                  <a:schemeClr val="tx2">
                    <a:satMod val="130000"/>
                  </a:schemeClr>
                </a:solidFill>
              </a:rPr>
              <a:t> </a:t>
            </a:r>
            <a:r>
              <a:rPr lang="en-GB" dirty="0" err="1" smtClean="0">
                <a:solidFill>
                  <a:schemeClr val="tx2">
                    <a:satMod val="130000"/>
                  </a:schemeClr>
                </a:solidFill>
              </a:rPr>
              <a:t>alasan</a:t>
            </a:r>
            <a:r>
              <a:rPr lang="en-GB" dirty="0" smtClean="0">
                <a:solidFill>
                  <a:schemeClr val="tx2">
                    <a:satMod val="130000"/>
                  </a:schemeClr>
                </a:solidFill>
              </a:rPr>
              <a:t> </a:t>
            </a:r>
            <a:r>
              <a:rPr lang="en-GB" dirty="0" err="1" smtClean="0">
                <a:solidFill>
                  <a:schemeClr val="tx2">
                    <a:satMod val="130000"/>
                  </a:schemeClr>
                </a:solidFill>
              </a:rPr>
              <a:t>menggunakan</a:t>
            </a:r>
            <a:r>
              <a:rPr lang="en-GB" dirty="0" smtClean="0">
                <a:solidFill>
                  <a:schemeClr val="tx2">
                    <a:satMod val="130000"/>
                  </a:schemeClr>
                </a:solidFill>
              </a:rPr>
              <a:t> </a:t>
            </a:r>
            <a:r>
              <a:rPr lang="en-GB" dirty="0" err="1" smtClean="0">
                <a:solidFill>
                  <a:schemeClr val="tx2">
                    <a:satMod val="130000"/>
                  </a:schemeClr>
                </a:solidFill>
              </a:rPr>
              <a:t>sampel</a:t>
            </a:r>
            <a:endParaRPr lang="en-GB" dirty="0" smtClean="0">
              <a:solidFill>
                <a:schemeClr val="tx2">
                  <a:satMod val="130000"/>
                </a:schemeClr>
              </a:solidFill>
            </a:endParaRPr>
          </a:p>
        </p:txBody>
      </p:sp>
      <p:sp>
        <p:nvSpPr>
          <p:cNvPr id="18435" name="Rectangle 3"/>
          <p:cNvSpPr>
            <a:spLocks noGrp="1" noChangeArrowheads="1"/>
          </p:cNvSpPr>
          <p:nvPr>
            <p:ph idx="1"/>
          </p:nvPr>
        </p:nvSpPr>
        <p:spPr/>
        <p:txBody>
          <a:bodyPr lIns="0" tIns="0" rIns="0" bIns="0">
            <a:normAutofit/>
          </a:bodyPr>
          <a:lstStyle/>
          <a:p>
            <a:pPr marL="457200" indent="-457200" defTabSz="1008063" eaLnBrk="1" hangingPunct="1">
              <a:lnSpc>
                <a:spcPct val="90000"/>
              </a:lnSpc>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300" dirty="0" err="1" smtClean="0"/>
              <a:t>Satu</a:t>
            </a:r>
            <a:r>
              <a:rPr lang="en-GB" altLang="en-US" sz="2300" dirty="0" smtClean="0"/>
              <a:t> </a:t>
            </a:r>
            <a:r>
              <a:rPr lang="en-GB" altLang="en-US" sz="2300" dirty="0" err="1" smtClean="0"/>
              <a:t>kasus</a:t>
            </a:r>
            <a:r>
              <a:rPr lang="en-GB" altLang="en-US" sz="2300" dirty="0" smtClean="0"/>
              <a:t> </a:t>
            </a:r>
            <a:r>
              <a:rPr lang="en-GB" altLang="en-US" sz="2300" dirty="0" err="1" smtClean="0"/>
              <a:t>susah</a:t>
            </a:r>
            <a:r>
              <a:rPr lang="en-GB" altLang="en-US" sz="2300" dirty="0" smtClean="0"/>
              <a:t> </a:t>
            </a:r>
            <a:r>
              <a:rPr lang="en-GB" altLang="en-US" sz="2300" dirty="0" err="1" smtClean="0"/>
              <a:t>digunakan</a:t>
            </a:r>
            <a:r>
              <a:rPr lang="en-GB" altLang="en-US" sz="2300" dirty="0" smtClean="0"/>
              <a:t> </a:t>
            </a:r>
            <a:r>
              <a:rPr lang="en-GB" altLang="en-US" sz="2300" dirty="0" err="1" smtClean="0"/>
              <a:t>sebagai</a:t>
            </a:r>
            <a:r>
              <a:rPr lang="en-GB" altLang="en-US" sz="2300" dirty="0" smtClean="0"/>
              <a:t> basis </a:t>
            </a:r>
            <a:r>
              <a:rPr lang="en-GB" altLang="en-US" sz="2300" dirty="0" err="1" smtClean="0"/>
              <a:t>generalisasi</a:t>
            </a:r>
            <a:r>
              <a:rPr lang="en-GB" altLang="en-US" sz="2300" dirty="0" smtClean="0"/>
              <a:t> </a:t>
            </a:r>
            <a:r>
              <a:rPr lang="en-GB" altLang="en-US" sz="2300" dirty="0" err="1" smtClean="0"/>
              <a:t>karena</a:t>
            </a:r>
            <a:r>
              <a:rPr lang="en-GB" altLang="en-US" sz="2300" dirty="0" smtClean="0"/>
              <a:t> </a:t>
            </a:r>
            <a:r>
              <a:rPr lang="en-GB" altLang="en-US" sz="2300" dirty="0" err="1" smtClean="0"/>
              <a:t>banyaknya</a:t>
            </a:r>
            <a:r>
              <a:rPr lang="en-GB" altLang="en-US" sz="2300" dirty="0" smtClean="0"/>
              <a:t> </a:t>
            </a:r>
            <a:r>
              <a:rPr lang="en-GB" altLang="en-US" sz="2300" dirty="0" err="1" smtClean="0"/>
              <a:t>variasi</a:t>
            </a:r>
            <a:r>
              <a:rPr lang="en-GB" altLang="en-US" sz="2300" dirty="0" smtClean="0"/>
              <a:t> </a:t>
            </a:r>
            <a:r>
              <a:rPr lang="en-GB" altLang="en-US" sz="2300" dirty="0" err="1" smtClean="0"/>
              <a:t>dalam</a:t>
            </a:r>
            <a:r>
              <a:rPr lang="en-GB" altLang="en-US" sz="2300" dirty="0" smtClean="0"/>
              <a:t> </a:t>
            </a:r>
            <a:r>
              <a:rPr lang="en-GB" altLang="en-US" sz="2300" dirty="0" err="1" smtClean="0"/>
              <a:t>suatu</a:t>
            </a:r>
            <a:r>
              <a:rPr lang="en-GB" altLang="en-US" sz="2300" dirty="0" smtClean="0"/>
              <a:t> </a:t>
            </a:r>
            <a:r>
              <a:rPr lang="en-GB" altLang="en-US" sz="2300" dirty="0" err="1" smtClean="0"/>
              <a:t>populasi</a:t>
            </a:r>
            <a:r>
              <a:rPr lang="en-GB" altLang="en-US" sz="2300" dirty="0" smtClean="0"/>
              <a:t>. </a:t>
            </a:r>
          </a:p>
          <a:p>
            <a:pPr marL="457200" indent="-457200" defTabSz="1008063" eaLnBrk="1" hangingPunct="1">
              <a:lnSpc>
                <a:spcPct val="90000"/>
              </a:lnSpc>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300" dirty="0" err="1" smtClean="0"/>
              <a:t>Diperlukan</a:t>
            </a:r>
            <a:r>
              <a:rPr lang="en-GB" altLang="en-US" sz="2300" dirty="0" smtClean="0"/>
              <a:t> </a:t>
            </a:r>
            <a:r>
              <a:rPr lang="en-GB" altLang="en-US" sz="2300" dirty="0" err="1" smtClean="0"/>
              <a:t>pertimbangan</a:t>
            </a:r>
            <a:r>
              <a:rPr lang="en-GB" altLang="en-US" sz="2300" dirty="0" smtClean="0"/>
              <a:t> </a:t>
            </a:r>
            <a:r>
              <a:rPr lang="en-GB" altLang="en-US" sz="2300" dirty="0" err="1" smtClean="0"/>
              <a:t>praktis</a:t>
            </a:r>
            <a:r>
              <a:rPr lang="en-GB" altLang="en-US" sz="2300" dirty="0" smtClean="0"/>
              <a:t> </a:t>
            </a:r>
            <a:endParaRPr lang="en-GB" altLang="en-US" sz="2300" dirty="0" smtClean="0"/>
          </a:p>
          <a:p>
            <a:pPr marL="457200" indent="-457200" defTabSz="1008063">
              <a:lnSpc>
                <a:spcPct val="90000"/>
              </a:lnSpc>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dirty="0" err="1"/>
              <a:t>Bisa</a:t>
            </a:r>
            <a:r>
              <a:rPr lang="en-GB" altLang="en-US" sz="2400" dirty="0"/>
              <a:t> </a:t>
            </a:r>
            <a:r>
              <a:rPr lang="en-GB" altLang="en-US" sz="2400" dirty="0" err="1"/>
              <a:t>makan</a:t>
            </a:r>
            <a:r>
              <a:rPr lang="en-GB" altLang="en-US" sz="2400" dirty="0"/>
              <a:t> </a:t>
            </a:r>
            <a:r>
              <a:rPr lang="en-GB" altLang="en-US" sz="2400" dirty="0" err="1"/>
              <a:t>waktu</a:t>
            </a:r>
            <a:r>
              <a:rPr lang="en-GB" altLang="en-US" sz="2400" dirty="0"/>
              <a:t> </a:t>
            </a:r>
            <a:r>
              <a:rPr lang="en-GB" altLang="en-US" sz="2400" dirty="0" err="1"/>
              <a:t>terlalu</a:t>
            </a:r>
            <a:r>
              <a:rPr lang="en-GB" altLang="en-US" sz="2400" dirty="0"/>
              <a:t> lama</a:t>
            </a:r>
          </a:p>
          <a:p>
            <a:pPr marL="457200" indent="-457200" defTabSz="1008063">
              <a:lnSpc>
                <a:spcPct val="90000"/>
              </a:lnSpc>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dirty="0"/>
              <a:t>Data </a:t>
            </a:r>
            <a:r>
              <a:rPr lang="en-GB" altLang="en-US" sz="2400" dirty="0" err="1"/>
              <a:t>bisa</a:t>
            </a:r>
            <a:r>
              <a:rPr lang="en-GB" altLang="en-US" sz="2400" dirty="0"/>
              <a:t> obsolete (</a:t>
            </a:r>
            <a:r>
              <a:rPr lang="en-GB" altLang="en-US" sz="2400" dirty="0" err="1"/>
              <a:t>usang</a:t>
            </a:r>
            <a:r>
              <a:rPr lang="en-GB" altLang="en-US" sz="2400" dirty="0"/>
              <a:t>)</a:t>
            </a:r>
          </a:p>
          <a:p>
            <a:pPr marL="457200" indent="-457200" defTabSz="1008063">
              <a:lnSpc>
                <a:spcPct val="90000"/>
              </a:lnSpc>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dirty="0" err="1"/>
              <a:t>Respon</a:t>
            </a:r>
            <a:r>
              <a:rPr lang="en-GB" altLang="en-US" sz="2400" dirty="0"/>
              <a:t> </a:t>
            </a:r>
            <a:r>
              <a:rPr lang="en-GB" altLang="en-US" sz="2400" dirty="0" err="1"/>
              <a:t>awal</a:t>
            </a:r>
            <a:r>
              <a:rPr lang="en-GB" altLang="en-US" sz="2400" dirty="0"/>
              <a:t> </a:t>
            </a:r>
            <a:r>
              <a:rPr lang="en-GB" altLang="en-US" sz="2400" dirty="0" err="1"/>
              <a:t>dengan</a:t>
            </a:r>
            <a:r>
              <a:rPr lang="en-GB" altLang="en-US" sz="2400" dirty="0"/>
              <a:t> </a:t>
            </a:r>
            <a:r>
              <a:rPr lang="en-GB" altLang="en-US" sz="2400" dirty="0" err="1"/>
              <a:t>respon</a:t>
            </a:r>
            <a:r>
              <a:rPr lang="en-GB" altLang="en-US" sz="2400" dirty="0"/>
              <a:t> </a:t>
            </a:r>
            <a:r>
              <a:rPr lang="en-GB" altLang="en-US" sz="2400" dirty="0" err="1"/>
              <a:t>akhir</a:t>
            </a:r>
            <a:r>
              <a:rPr lang="en-GB" altLang="en-US" sz="2400" dirty="0"/>
              <a:t> </a:t>
            </a:r>
            <a:r>
              <a:rPr lang="en-GB" altLang="en-US" sz="2400" dirty="0" err="1"/>
              <a:t>bisa</a:t>
            </a:r>
            <a:r>
              <a:rPr lang="en-GB" altLang="en-US" sz="2400" dirty="0"/>
              <a:t> </a:t>
            </a:r>
            <a:r>
              <a:rPr lang="en-GB" altLang="en-US" sz="2400" dirty="0" err="1"/>
              <a:t>beda</a:t>
            </a:r>
            <a:r>
              <a:rPr lang="en-GB" altLang="en-US" sz="2400" dirty="0"/>
              <a:t> </a:t>
            </a:r>
            <a:r>
              <a:rPr lang="en-GB" altLang="en-US" sz="2400" dirty="0" err="1"/>
              <a:t>karena</a:t>
            </a:r>
            <a:r>
              <a:rPr lang="en-GB" altLang="en-US" sz="2400" dirty="0"/>
              <a:t> </a:t>
            </a:r>
            <a:r>
              <a:rPr lang="en-GB" altLang="en-US" sz="2400" dirty="0" err="1"/>
              <a:t>ada</a:t>
            </a:r>
            <a:r>
              <a:rPr lang="en-GB" altLang="en-US" sz="2400" dirty="0"/>
              <a:t> </a:t>
            </a:r>
            <a:r>
              <a:rPr lang="en-GB" altLang="en-US" sz="2400" dirty="0" err="1"/>
              <a:t>suatu</a:t>
            </a:r>
            <a:r>
              <a:rPr lang="en-GB" altLang="en-US" sz="2400" dirty="0"/>
              <a:t> </a:t>
            </a:r>
            <a:r>
              <a:rPr lang="en-GB" altLang="en-US" sz="2400" dirty="0" err="1"/>
              <a:t>kejadian</a:t>
            </a:r>
            <a:r>
              <a:rPr lang="en-GB" altLang="en-US" sz="2400" dirty="0"/>
              <a:t>, </a:t>
            </a:r>
            <a:r>
              <a:rPr lang="en-GB" altLang="en-US" sz="2400" dirty="0" err="1"/>
              <a:t>gosip</a:t>
            </a:r>
            <a:r>
              <a:rPr lang="en-GB" altLang="en-US" sz="2400" dirty="0"/>
              <a:t>, </a:t>
            </a:r>
            <a:r>
              <a:rPr lang="en-GB" altLang="en-US" sz="2400" dirty="0" err="1"/>
              <a:t>dan</a:t>
            </a:r>
            <a:r>
              <a:rPr lang="en-GB" altLang="en-US" sz="2400" dirty="0"/>
              <a:t> </a:t>
            </a:r>
            <a:r>
              <a:rPr lang="en-GB" altLang="en-US" sz="2400" dirty="0" err="1"/>
              <a:t>sebagainya</a:t>
            </a:r>
            <a:r>
              <a:rPr lang="en-GB" altLang="en-US" sz="2400" dirty="0"/>
              <a:t>.</a:t>
            </a:r>
          </a:p>
          <a:p>
            <a:pPr marL="457200" indent="-457200" defTabSz="1008063">
              <a:lnSpc>
                <a:spcPct val="90000"/>
              </a:lnSpc>
              <a:buFont typeface="+mj-lt"/>
              <a:buAutoNum type="arabicPeriod"/>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400" dirty="0" err="1"/>
              <a:t>Perlu</a:t>
            </a:r>
            <a:r>
              <a:rPr lang="en-GB" altLang="en-US" sz="2400" dirty="0"/>
              <a:t> </a:t>
            </a:r>
            <a:r>
              <a:rPr lang="en-GB" altLang="en-US" sz="2400" dirty="0" err="1"/>
              <a:t>biaya</a:t>
            </a:r>
            <a:r>
              <a:rPr lang="en-GB" altLang="en-US" sz="2400" dirty="0"/>
              <a:t> yang </a:t>
            </a:r>
            <a:r>
              <a:rPr lang="en-GB" altLang="en-US" sz="2400" dirty="0" err="1"/>
              <a:t>besar</a:t>
            </a:r>
            <a:r>
              <a:rPr lang="en-GB" altLang="en-US" sz="2400" dirty="0"/>
              <a:t>, juga </a:t>
            </a:r>
            <a:r>
              <a:rPr lang="en-GB" altLang="en-US" sz="2400" dirty="0" err="1"/>
              <a:t>buat</a:t>
            </a:r>
            <a:r>
              <a:rPr lang="en-GB" altLang="en-US" sz="2400" dirty="0"/>
              <a:t> interviewer. </a:t>
            </a:r>
            <a:r>
              <a:rPr lang="en-GB" altLang="en-US" sz="2400" dirty="0" err="1"/>
              <a:t>Perlu</a:t>
            </a:r>
            <a:r>
              <a:rPr lang="en-GB" altLang="en-US" sz="2400" dirty="0"/>
              <a:t> </a:t>
            </a:r>
            <a:r>
              <a:rPr lang="en-GB" altLang="en-US" sz="2400" dirty="0" err="1"/>
              <a:t>pelatihan</a:t>
            </a:r>
            <a:r>
              <a:rPr lang="en-GB" altLang="en-US" sz="2400" dirty="0"/>
              <a:t> yang </a:t>
            </a:r>
            <a:r>
              <a:rPr lang="en-GB" altLang="en-US" sz="2400" dirty="0" err="1"/>
              <a:t>efektif</a:t>
            </a:r>
            <a:r>
              <a:rPr lang="en-GB" altLang="en-US" sz="2400" dirty="0"/>
              <a:t> </a:t>
            </a:r>
            <a:r>
              <a:rPr lang="en-GB" altLang="en-US" sz="2400" dirty="0" err="1"/>
              <a:t>dan</a:t>
            </a:r>
            <a:r>
              <a:rPr lang="en-GB" altLang="en-US" sz="2400" dirty="0"/>
              <a:t> </a:t>
            </a:r>
            <a:r>
              <a:rPr lang="en-GB" altLang="en-US" sz="2400" dirty="0" err="1"/>
              <a:t>supervisi</a:t>
            </a:r>
            <a:r>
              <a:rPr lang="en-GB" altLang="en-US" sz="2400" dirty="0"/>
              <a:t> yang </a:t>
            </a:r>
            <a:r>
              <a:rPr lang="en-GB" altLang="en-US" sz="2400" dirty="0" err="1"/>
              <a:t>cukup</a:t>
            </a:r>
            <a:r>
              <a:rPr lang="en-GB" altLang="en-US" sz="2400" dirty="0"/>
              <a:t> </a:t>
            </a:r>
            <a:r>
              <a:rPr lang="en-GB" altLang="en-US" sz="2400" dirty="0" err="1"/>
              <a:t>ketika</a:t>
            </a:r>
            <a:r>
              <a:rPr lang="en-GB" altLang="en-US" sz="2400" dirty="0"/>
              <a:t> </a:t>
            </a:r>
            <a:r>
              <a:rPr lang="en-GB" altLang="en-US" sz="2400" dirty="0" err="1"/>
              <a:t>pengambilan</a:t>
            </a:r>
            <a:r>
              <a:rPr lang="en-GB" altLang="en-US" sz="2400" dirty="0"/>
              <a:t> data.</a:t>
            </a:r>
          </a:p>
        </p:txBody>
      </p:sp>
    </p:spTree>
    <p:extLst>
      <p:ext uri="{BB962C8B-B14F-4D97-AF65-F5344CB8AC3E}">
        <p14:creationId xmlns:p14="http://schemas.microsoft.com/office/powerpoint/2010/main" val="3266893471"/>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lIns="0" tIns="0" rIns="0" bIns="0">
            <a:normAutofit fontScale="90000"/>
          </a:bodyPr>
          <a:lstStyle/>
          <a:p>
            <a:pPr defTabSz="1008063">
              <a:tabLst>
                <a:tab pos="723900" algn="l"/>
                <a:tab pos="1447800" algn="l"/>
                <a:tab pos="2171700" algn="l"/>
                <a:tab pos="2895600" algn="l"/>
                <a:tab pos="3619500" algn="l"/>
                <a:tab pos="4343400" algn="l"/>
                <a:tab pos="5067300" algn="l"/>
                <a:tab pos="5791200" algn="l"/>
                <a:tab pos="6515100" algn="l"/>
                <a:tab pos="7239000" algn="l"/>
                <a:tab pos="7962900" algn="l"/>
              </a:tabLst>
              <a:defRPr/>
            </a:pPr>
            <a:r>
              <a:rPr lang="en-GB" dirty="0" err="1">
                <a:solidFill>
                  <a:schemeClr val="tx2">
                    <a:satMod val="130000"/>
                  </a:schemeClr>
                </a:solidFill>
              </a:rPr>
              <a:t>Beberapa</a:t>
            </a:r>
            <a:r>
              <a:rPr lang="en-GB" dirty="0">
                <a:solidFill>
                  <a:schemeClr val="tx2">
                    <a:satMod val="130000"/>
                  </a:schemeClr>
                </a:solidFill>
              </a:rPr>
              <a:t> </a:t>
            </a:r>
            <a:r>
              <a:rPr lang="en-GB" dirty="0" err="1">
                <a:solidFill>
                  <a:schemeClr val="tx2">
                    <a:satMod val="130000"/>
                  </a:schemeClr>
                </a:solidFill>
              </a:rPr>
              <a:t>alasan</a:t>
            </a:r>
            <a:r>
              <a:rPr lang="en-GB" dirty="0">
                <a:solidFill>
                  <a:schemeClr val="tx2">
                    <a:satMod val="130000"/>
                  </a:schemeClr>
                </a:solidFill>
              </a:rPr>
              <a:t> </a:t>
            </a:r>
            <a:r>
              <a:rPr lang="en-GB" dirty="0" err="1">
                <a:solidFill>
                  <a:schemeClr val="tx2">
                    <a:satMod val="130000"/>
                  </a:schemeClr>
                </a:solidFill>
              </a:rPr>
              <a:t>menggunakan</a:t>
            </a:r>
            <a:r>
              <a:rPr lang="en-GB" dirty="0">
                <a:solidFill>
                  <a:schemeClr val="tx2">
                    <a:satMod val="130000"/>
                  </a:schemeClr>
                </a:solidFill>
              </a:rPr>
              <a:t> </a:t>
            </a:r>
            <a:r>
              <a:rPr lang="en-GB" dirty="0" err="1">
                <a:solidFill>
                  <a:schemeClr val="tx2">
                    <a:satMod val="130000"/>
                  </a:schemeClr>
                </a:solidFill>
              </a:rPr>
              <a:t>sampel</a:t>
            </a:r>
            <a:endParaRPr lang="en-GB" dirty="0" smtClean="0">
              <a:solidFill>
                <a:schemeClr val="tx2">
                  <a:satMod val="130000"/>
                </a:schemeClr>
              </a:solidFill>
            </a:endParaRPr>
          </a:p>
        </p:txBody>
      </p:sp>
      <p:sp>
        <p:nvSpPr>
          <p:cNvPr id="20483" name="Rectangle 3"/>
          <p:cNvSpPr>
            <a:spLocks noGrp="1" noChangeArrowheads="1"/>
          </p:cNvSpPr>
          <p:nvPr>
            <p:ph idx="1"/>
          </p:nvPr>
        </p:nvSpPr>
        <p:spPr/>
        <p:txBody>
          <a:bodyPr lIns="0" tIns="0" rIns="0" bIns="0">
            <a:normAutofit/>
          </a:bodyPr>
          <a:lstStyle/>
          <a:p>
            <a:pPr marL="377825" indent="-377825" defTabSz="1008063" eaLnBrk="1" hangingPunct="1">
              <a:lnSpc>
                <a:spcPct val="9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500" smtClean="0"/>
              <a:t>Alasan lain: mempelajari populasi malah bisa jadi hasilnya ngga akurat, terutama populasinya besar. </a:t>
            </a:r>
          </a:p>
          <a:p>
            <a:pPr marL="377825" indent="-377825" defTabSz="1008063" eaLnBrk="1" hangingPunct="1">
              <a:lnSpc>
                <a:spcPct val="9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en-GB" altLang="en-US" sz="2500" smtClean="0"/>
          </a:p>
          <a:p>
            <a:pPr marL="377825" indent="-377825" defTabSz="1008063" eaLnBrk="1" hangingPunct="1">
              <a:lnSpc>
                <a:spcPct val="9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500" smtClean="0"/>
              <a:t>Manajemen proyeknya lebih gampang dengan sampling:</a:t>
            </a:r>
          </a:p>
          <a:p>
            <a:pPr marL="819150" lvl="1" indent="-315913" defTabSz="1008063" eaLnBrk="1" hangingPunct="1">
              <a:lnSpc>
                <a:spcPct val="9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300" smtClean="0"/>
              <a:t>bisa ada waktu tambahan untuk memperbaiki interview/questionnaire design</a:t>
            </a:r>
          </a:p>
          <a:p>
            <a:pPr marL="819150" lvl="1" indent="-315913" defTabSz="1008063" eaLnBrk="1" hangingPunct="1">
              <a:lnSpc>
                <a:spcPct val="9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300" smtClean="0"/>
              <a:t>prosedur mendapatkan responden-yang-sulit-ditemukan</a:t>
            </a:r>
          </a:p>
          <a:p>
            <a:pPr marL="819150" lvl="1" indent="-315913" defTabSz="1008063" eaLnBrk="1" hangingPunct="1">
              <a:lnSpc>
                <a:spcPct val="9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en-GB" altLang="en-US" sz="2300" smtClean="0"/>
              <a:t>rekrutmen, pendidikan dan latihan, serta supervisi data collectors.</a:t>
            </a:r>
          </a:p>
        </p:txBody>
      </p:sp>
    </p:spTree>
    <p:extLst>
      <p:ext uri="{BB962C8B-B14F-4D97-AF65-F5344CB8AC3E}">
        <p14:creationId xmlns:p14="http://schemas.microsoft.com/office/powerpoint/2010/main" val="506426363"/>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Kriteria Inklusi</a:t>
            </a:r>
          </a:p>
        </p:txBody>
      </p:sp>
      <p:sp>
        <p:nvSpPr>
          <p:cNvPr id="21507" name="Rectangle 3"/>
          <p:cNvSpPr>
            <a:spLocks noGrp="1" noChangeArrowheads="1"/>
          </p:cNvSpPr>
          <p:nvPr>
            <p:ph idx="1"/>
          </p:nvPr>
        </p:nvSpPr>
        <p:spPr/>
        <p:txBody>
          <a:bodyPr/>
          <a:lstStyle/>
          <a:p>
            <a:pPr marL="624043" indent="-514350" eaLnBrk="1" hangingPunct="1">
              <a:buFont typeface="+mj-lt"/>
              <a:buAutoNum type="arabicPeriod"/>
            </a:pPr>
            <a:r>
              <a:rPr lang="en-US" altLang="en-US" dirty="0" err="1" smtClean="0"/>
              <a:t>Kriteria</a:t>
            </a:r>
            <a:r>
              <a:rPr lang="en-US" altLang="en-US" dirty="0" smtClean="0"/>
              <a:t> </a:t>
            </a:r>
            <a:r>
              <a:rPr lang="en-US" altLang="en-US" dirty="0" err="1" smtClean="0"/>
              <a:t>dimana</a:t>
            </a:r>
            <a:r>
              <a:rPr lang="en-US" altLang="en-US" dirty="0" smtClean="0"/>
              <a:t> </a:t>
            </a:r>
            <a:r>
              <a:rPr lang="en-US" altLang="en-US" dirty="0" err="1" smtClean="0"/>
              <a:t>subjek</a:t>
            </a:r>
            <a:r>
              <a:rPr lang="en-US" altLang="en-US" dirty="0" smtClean="0"/>
              <a:t> </a:t>
            </a:r>
            <a:r>
              <a:rPr lang="en-US" altLang="en-US" dirty="0" err="1" smtClean="0"/>
              <a:t>penelitian</a:t>
            </a:r>
            <a:r>
              <a:rPr lang="en-US" altLang="en-US" dirty="0" smtClean="0"/>
              <a:t> </a:t>
            </a:r>
            <a:r>
              <a:rPr lang="en-US" altLang="en-US" dirty="0" err="1" smtClean="0"/>
              <a:t>mewakili</a:t>
            </a:r>
            <a:r>
              <a:rPr lang="en-US" altLang="en-US" dirty="0" smtClean="0"/>
              <a:t> </a:t>
            </a:r>
            <a:r>
              <a:rPr lang="en-US" altLang="en-US" dirty="0" err="1" smtClean="0"/>
              <a:t>sampel</a:t>
            </a:r>
            <a:r>
              <a:rPr lang="en-US" altLang="en-US" dirty="0" smtClean="0"/>
              <a:t> </a:t>
            </a:r>
            <a:r>
              <a:rPr lang="en-US" altLang="en-US" dirty="0" err="1" smtClean="0"/>
              <a:t>penelitian</a:t>
            </a:r>
            <a:r>
              <a:rPr lang="en-US" altLang="en-US" dirty="0" smtClean="0"/>
              <a:t> yang </a:t>
            </a:r>
            <a:r>
              <a:rPr lang="en-US" altLang="en-US" dirty="0" err="1" smtClean="0"/>
              <a:t>memenuhi</a:t>
            </a:r>
            <a:r>
              <a:rPr lang="en-US" altLang="en-US" dirty="0" smtClean="0"/>
              <a:t> </a:t>
            </a:r>
            <a:r>
              <a:rPr lang="en-US" altLang="en-US" dirty="0" err="1" smtClean="0"/>
              <a:t>syarat</a:t>
            </a:r>
            <a:r>
              <a:rPr lang="en-US" altLang="en-US" dirty="0" smtClean="0"/>
              <a:t> </a:t>
            </a:r>
            <a:r>
              <a:rPr lang="en-US" altLang="en-US" dirty="0" err="1" smtClean="0"/>
              <a:t>sebagai</a:t>
            </a:r>
            <a:r>
              <a:rPr lang="en-US" altLang="en-US" dirty="0" smtClean="0"/>
              <a:t> </a:t>
            </a:r>
            <a:r>
              <a:rPr lang="en-US" altLang="en-US" dirty="0" err="1" smtClean="0"/>
              <a:t>sampel</a:t>
            </a:r>
            <a:endParaRPr lang="en-US" altLang="en-US" dirty="0" smtClean="0"/>
          </a:p>
          <a:p>
            <a:pPr marL="624043" indent="-514350" eaLnBrk="1" hangingPunct="1">
              <a:buFont typeface="+mj-lt"/>
              <a:buAutoNum type="arabicPeriod"/>
            </a:pPr>
            <a:r>
              <a:rPr lang="en-US" altLang="en-US" dirty="0" err="1" smtClean="0"/>
              <a:t>Perlu</a:t>
            </a:r>
            <a:r>
              <a:rPr lang="en-US" altLang="en-US" dirty="0" smtClean="0"/>
              <a:t> </a:t>
            </a:r>
            <a:r>
              <a:rPr lang="en-US" altLang="en-US" dirty="0" err="1" smtClean="0"/>
              <a:t>pertimbangan</a:t>
            </a:r>
            <a:r>
              <a:rPr lang="en-US" altLang="en-US" dirty="0" smtClean="0"/>
              <a:t> </a:t>
            </a:r>
            <a:r>
              <a:rPr lang="en-US" altLang="en-US" dirty="0" err="1" smtClean="0"/>
              <a:t>ilmiah</a:t>
            </a:r>
            <a:endParaRPr lang="en-US" altLang="en-US" dirty="0" smtClean="0"/>
          </a:p>
        </p:txBody>
      </p:sp>
    </p:spTree>
    <p:extLst>
      <p:ext uri="{BB962C8B-B14F-4D97-AF65-F5344CB8AC3E}">
        <p14:creationId xmlns:p14="http://schemas.microsoft.com/office/powerpoint/2010/main" val="25663615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fontAlgn="auto" hangingPunct="1">
              <a:spcAft>
                <a:spcPts val="0"/>
              </a:spcAft>
              <a:defRPr/>
            </a:pPr>
            <a:r>
              <a:rPr lang="en-US" smtClean="0">
                <a:solidFill>
                  <a:schemeClr val="tx2">
                    <a:satMod val="130000"/>
                  </a:schemeClr>
                </a:solidFill>
              </a:rPr>
              <a:t>Kriteria Eksklusi</a:t>
            </a:r>
          </a:p>
        </p:txBody>
      </p:sp>
      <p:sp>
        <p:nvSpPr>
          <p:cNvPr id="22531" name="Rectangle 3"/>
          <p:cNvSpPr>
            <a:spLocks noGrp="1" noChangeArrowheads="1"/>
          </p:cNvSpPr>
          <p:nvPr>
            <p:ph idx="1"/>
          </p:nvPr>
        </p:nvSpPr>
        <p:spPr/>
        <p:txBody>
          <a:bodyPr/>
          <a:lstStyle/>
          <a:p>
            <a:pPr marL="624043" indent="-514350" eaLnBrk="1" hangingPunct="1">
              <a:lnSpc>
                <a:spcPct val="90000"/>
              </a:lnSpc>
              <a:buFont typeface="+mj-lt"/>
              <a:buAutoNum type="arabicPeriod"/>
            </a:pPr>
            <a:r>
              <a:rPr lang="en-US" altLang="en-US" dirty="0" err="1" smtClean="0"/>
              <a:t>Kriteria</a:t>
            </a:r>
            <a:r>
              <a:rPr lang="en-US" altLang="en-US" dirty="0" smtClean="0"/>
              <a:t> </a:t>
            </a:r>
            <a:r>
              <a:rPr lang="en-US" altLang="en-US" dirty="0" err="1" smtClean="0"/>
              <a:t>dimana</a:t>
            </a:r>
            <a:r>
              <a:rPr lang="en-US" altLang="en-US" dirty="0" smtClean="0"/>
              <a:t> </a:t>
            </a:r>
            <a:r>
              <a:rPr lang="en-US" altLang="en-US" dirty="0" err="1" smtClean="0"/>
              <a:t>subjek</a:t>
            </a:r>
            <a:r>
              <a:rPr lang="en-US" altLang="en-US" dirty="0" smtClean="0"/>
              <a:t> </a:t>
            </a:r>
            <a:r>
              <a:rPr lang="en-US" altLang="en-US" dirty="0" err="1" smtClean="0"/>
              <a:t>penelitian</a:t>
            </a:r>
            <a:r>
              <a:rPr lang="en-US" altLang="en-US" dirty="0" smtClean="0"/>
              <a:t> </a:t>
            </a:r>
            <a:r>
              <a:rPr lang="en-US" altLang="en-US" dirty="0" err="1" smtClean="0"/>
              <a:t>tdk</a:t>
            </a:r>
            <a:r>
              <a:rPr lang="en-US" altLang="en-US" dirty="0" smtClean="0"/>
              <a:t> </a:t>
            </a:r>
            <a:r>
              <a:rPr lang="en-US" altLang="en-US" dirty="0" err="1" smtClean="0"/>
              <a:t>dpt</a:t>
            </a:r>
            <a:r>
              <a:rPr lang="en-US" altLang="en-US" dirty="0" smtClean="0"/>
              <a:t> </a:t>
            </a:r>
            <a:r>
              <a:rPr lang="en-US" altLang="en-US" dirty="0" err="1" smtClean="0"/>
              <a:t>mewakili</a:t>
            </a:r>
            <a:r>
              <a:rPr lang="en-US" altLang="en-US" dirty="0" smtClean="0"/>
              <a:t> </a:t>
            </a:r>
            <a:r>
              <a:rPr lang="en-US" altLang="en-US" dirty="0" err="1" smtClean="0"/>
              <a:t>sampel</a:t>
            </a:r>
            <a:r>
              <a:rPr lang="en-US" altLang="en-US" dirty="0" smtClean="0"/>
              <a:t> </a:t>
            </a:r>
            <a:r>
              <a:rPr lang="en-US" altLang="en-US" dirty="0" err="1" smtClean="0"/>
              <a:t>karena</a:t>
            </a:r>
            <a:r>
              <a:rPr lang="en-US" altLang="en-US" dirty="0" smtClean="0"/>
              <a:t> </a:t>
            </a:r>
            <a:r>
              <a:rPr lang="en-US" altLang="en-US" dirty="0" err="1" smtClean="0"/>
              <a:t>tidak</a:t>
            </a:r>
            <a:r>
              <a:rPr lang="en-US" altLang="en-US" dirty="0" smtClean="0"/>
              <a:t> </a:t>
            </a:r>
            <a:r>
              <a:rPr lang="en-US" altLang="en-US" dirty="0" err="1" smtClean="0"/>
              <a:t>memenuhi</a:t>
            </a:r>
            <a:r>
              <a:rPr lang="en-US" altLang="en-US" dirty="0" smtClean="0"/>
              <a:t> </a:t>
            </a:r>
            <a:r>
              <a:rPr lang="en-US" altLang="en-US" dirty="0" err="1" smtClean="0"/>
              <a:t>syarat</a:t>
            </a:r>
            <a:r>
              <a:rPr lang="en-US" altLang="en-US" dirty="0" smtClean="0"/>
              <a:t> </a:t>
            </a:r>
            <a:r>
              <a:rPr lang="en-US" altLang="en-US" dirty="0" err="1" smtClean="0"/>
              <a:t>sbg</a:t>
            </a:r>
            <a:r>
              <a:rPr lang="en-US" altLang="en-US" dirty="0" smtClean="0"/>
              <a:t> </a:t>
            </a:r>
            <a:r>
              <a:rPr lang="en-US" altLang="en-US" dirty="0" err="1" smtClean="0"/>
              <a:t>sampel</a:t>
            </a:r>
            <a:r>
              <a:rPr lang="en-US" altLang="en-US" dirty="0" smtClean="0"/>
              <a:t> </a:t>
            </a:r>
            <a:r>
              <a:rPr lang="en-US" altLang="en-US" dirty="0" err="1" smtClean="0"/>
              <a:t>penelitian</a:t>
            </a:r>
            <a:endParaRPr lang="en-US" altLang="en-US" dirty="0" smtClean="0"/>
          </a:p>
          <a:p>
            <a:pPr marL="624043" indent="-514350" eaLnBrk="1" hangingPunct="1">
              <a:lnSpc>
                <a:spcPct val="90000"/>
              </a:lnSpc>
              <a:buFont typeface="+mj-lt"/>
              <a:buAutoNum type="arabicPeriod"/>
            </a:pPr>
            <a:r>
              <a:rPr lang="en-US" altLang="en-US" dirty="0" err="1" smtClean="0"/>
              <a:t>Penyebab</a:t>
            </a:r>
            <a:r>
              <a:rPr lang="en-US" altLang="en-US" dirty="0" smtClean="0"/>
              <a:t> :</a:t>
            </a:r>
          </a:p>
          <a:p>
            <a:pPr lvl="1" eaLnBrk="1" hangingPunct="1">
              <a:lnSpc>
                <a:spcPct val="90000"/>
              </a:lnSpc>
            </a:pPr>
            <a:r>
              <a:rPr lang="en-US" altLang="en-US" dirty="0" err="1" smtClean="0"/>
              <a:t>Hambatan</a:t>
            </a:r>
            <a:r>
              <a:rPr lang="en-US" altLang="en-US" dirty="0" smtClean="0"/>
              <a:t> </a:t>
            </a:r>
            <a:r>
              <a:rPr lang="en-US" altLang="en-US" dirty="0" err="1" smtClean="0"/>
              <a:t>etis</a:t>
            </a:r>
            <a:endParaRPr lang="en-US" altLang="en-US" dirty="0" smtClean="0"/>
          </a:p>
          <a:p>
            <a:pPr lvl="1" eaLnBrk="1" hangingPunct="1">
              <a:lnSpc>
                <a:spcPct val="90000"/>
              </a:lnSpc>
            </a:pPr>
            <a:r>
              <a:rPr lang="en-US" altLang="en-US" dirty="0" err="1" smtClean="0"/>
              <a:t>Menolak</a:t>
            </a:r>
            <a:r>
              <a:rPr lang="en-US" altLang="en-US" dirty="0" smtClean="0"/>
              <a:t> </a:t>
            </a:r>
            <a:r>
              <a:rPr lang="en-US" altLang="en-US" dirty="0" err="1" smtClean="0"/>
              <a:t>sebagai</a:t>
            </a:r>
            <a:r>
              <a:rPr lang="en-US" altLang="en-US" dirty="0" smtClean="0"/>
              <a:t> </a:t>
            </a:r>
            <a:r>
              <a:rPr lang="en-US" altLang="en-US" dirty="0" err="1" smtClean="0"/>
              <a:t>responden</a:t>
            </a:r>
            <a:endParaRPr lang="en-US" altLang="en-US" dirty="0" smtClean="0"/>
          </a:p>
          <a:p>
            <a:pPr lvl="1" eaLnBrk="1" hangingPunct="1">
              <a:lnSpc>
                <a:spcPct val="90000"/>
              </a:lnSpc>
            </a:pPr>
            <a:r>
              <a:rPr lang="en-US" altLang="en-US" dirty="0" err="1" smtClean="0"/>
              <a:t>Dalam</a:t>
            </a:r>
            <a:r>
              <a:rPr lang="en-US" altLang="en-US" dirty="0" smtClean="0"/>
              <a:t> </a:t>
            </a:r>
            <a:r>
              <a:rPr lang="en-US" altLang="en-US" dirty="0" err="1" smtClean="0"/>
              <a:t>keadaan</a:t>
            </a:r>
            <a:r>
              <a:rPr lang="en-US" altLang="en-US" dirty="0" smtClean="0"/>
              <a:t> </a:t>
            </a:r>
            <a:r>
              <a:rPr lang="en-US" altLang="en-US" dirty="0" smtClean="0"/>
              <a:t>yang </a:t>
            </a:r>
            <a:r>
              <a:rPr lang="en-US" altLang="en-US" dirty="0" err="1" smtClean="0"/>
              <a:t>tidak</a:t>
            </a:r>
            <a:r>
              <a:rPr lang="en-US" altLang="en-US" dirty="0" smtClean="0"/>
              <a:t> </a:t>
            </a:r>
            <a:r>
              <a:rPr lang="en-US" altLang="en-US" dirty="0" err="1" smtClean="0"/>
              <a:t>memungkinkan</a:t>
            </a:r>
            <a:r>
              <a:rPr lang="en-US" altLang="en-US" dirty="0" smtClean="0"/>
              <a:t> </a:t>
            </a:r>
            <a:r>
              <a:rPr lang="en-US" altLang="en-US" dirty="0" err="1" smtClean="0"/>
              <a:t>bertindak</a:t>
            </a:r>
            <a:r>
              <a:rPr lang="en-US" altLang="en-US" dirty="0" smtClean="0"/>
              <a:t> </a:t>
            </a:r>
            <a:r>
              <a:rPr lang="en-US" altLang="en-US" dirty="0" err="1" smtClean="0"/>
              <a:t>sebagai</a:t>
            </a:r>
            <a:r>
              <a:rPr lang="en-US" altLang="en-US" dirty="0" smtClean="0"/>
              <a:t> </a:t>
            </a:r>
            <a:r>
              <a:rPr lang="en-US" altLang="en-US" dirty="0" err="1" smtClean="0"/>
              <a:t>sampel</a:t>
            </a:r>
            <a:endParaRPr lang="en-US" altLang="en-US" dirty="0" smtClean="0"/>
          </a:p>
        </p:txBody>
      </p:sp>
    </p:spTree>
    <p:extLst>
      <p:ext uri="{BB962C8B-B14F-4D97-AF65-F5344CB8AC3E}">
        <p14:creationId xmlns:p14="http://schemas.microsoft.com/office/powerpoint/2010/main" val="27100377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err="1" smtClean="0">
                <a:solidFill>
                  <a:schemeClr val="tx2">
                    <a:satMod val="130000"/>
                  </a:schemeClr>
                </a:solidFill>
              </a:rPr>
              <a:t>Motivasi</a:t>
            </a:r>
            <a:r>
              <a:rPr lang="en-US" dirty="0" smtClean="0">
                <a:solidFill>
                  <a:schemeClr val="tx2">
                    <a:satMod val="130000"/>
                  </a:schemeClr>
                </a:solidFill>
              </a:rPr>
              <a:t> </a:t>
            </a:r>
            <a:r>
              <a:rPr lang="en-US" dirty="0" err="1" smtClean="0">
                <a:solidFill>
                  <a:schemeClr val="tx2">
                    <a:satMod val="130000"/>
                  </a:schemeClr>
                </a:solidFill>
              </a:rPr>
              <a:t>Penggunaan</a:t>
            </a:r>
            <a:r>
              <a:rPr lang="en-US" dirty="0" smtClean="0">
                <a:solidFill>
                  <a:schemeClr val="tx2">
                    <a:satMod val="130000"/>
                  </a:schemeClr>
                </a:solidFill>
              </a:rPr>
              <a:t> Sampling</a:t>
            </a:r>
            <a:endParaRPr lang="en-US" dirty="0">
              <a:solidFill>
                <a:schemeClr val="tx2">
                  <a:satMod val="130000"/>
                </a:schemeClr>
              </a:solidFill>
            </a:endParaRPr>
          </a:p>
        </p:txBody>
      </p:sp>
      <p:sp>
        <p:nvSpPr>
          <p:cNvPr id="3" name="Content Placeholder 2"/>
          <p:cNvSpPr>
            <a:spLocks noGrp="1"/>
          </p:cNvSpPr>
          <p:nvPr>
            <p:ph idx="1"/>
          </p:nvPr>
        </p:nvSpPr>
        <p:spPr/>
        <p:txBody>
          <a:bodyPr>
            <a:normAutofit/>
          </a:bodyPr>
          <a:lstStyle/>
          <a:p>
            <a:pPr marL="669925" indent="-533400" eaLnBrk="1" fontAlgn="auto" hangingPunct="1">
              <a:spcAft>
                <a:spcPts val="0"/>
              </a:spcAft>
              <a:buFontTx/>
              <a:buAutoNum type="arabicPeriod"/>
              <a:defRPr/>
            </a:pPr>
            <a:r>
              <a:rPr lang="en-US" sz="2700" dirty="0" err="1" smtClean="0"/>
              <a:t>Mencari</a:t>
            </a:r>
            <a:r>
              <a:rPr lang="en-US" sz="2700" dirty="0" smtClean="0"/>
              <a:t> </a:t>
            </a:r>
            <a:r>
              <a:rPr lang="en-US" sz="2700" dirty="0" err="1" smtClean="0"/>
              <a:t>informasi</a:t>
            </a:r>
            <a:r>
              <a:rPr lang="en-US" sz="2700" dirty="0" smtClean="0"/>
              <a:t> </a:t>
            </a:r>
            <a:r>
              <a:rPr lang="en-US" sz="2700" dirty="0" err="1" smtClean="0"/>
              <a:t>mengenai</a:t>
            </a:r>
            <a:r>
              <a:rPr lang="en-US" sz="2700" dirty="0" smtClean="0"/>
              <a:t> </a:t>
            </a:r>
            <a:r>
              <a:rPr lang="en-US" sz="2700" dirty="0" err="1" smtClean="0"/>
              <a:t>keseluruhan</a:t>
            </a:r>
            <a:r>
              <a:rPr lang="en-US" sz="2700" dirty="0" smtClean="0"/>
              <a:t> </a:t>
            </a:r>
            <a:r>
              <a:rPr lang="en-US" sz="2700" dirty="0" err="1" smtClean="0"/>
              <a:t>populasi</a:t>
            </a:r>
            <a:endParaRPr lang="en-US" sz="2700" dirty="0" smtClean="0"/>
          </a:p>
          <a:p>
            <a:pPr marL="669925" indent="-533400" eaLnBrk="1" fontAlgn="auto" hangingPunct="1">
              <a:spcAft>
                <a:spcPts val="0"/>
              </a:spcAft>
              <a:buFontTx/>
              <a:buAutoNum type="arabicPeriod"/>
              <a:defRPr/>
            </a:pPr>
            <a:r>
              <a:rPr lang="en-US" sz="2700" dirty="0" err="1" smtClean="0"/>
              <a:t>Informasi</a:t>
            </a:r>
            <a:r>
              <a:rPr lang="en-US" sz="2700" dirty="0" smtClean="0"/>
              <a:t> </a:t>
            </a:r>
            <a:r>
              <a:rPr lang="en-US" sz="2700" dirty="0" err="1" smtClean="0"/>
              <a:t>tersebut</a:t>
            </a:r>
            <a:r>
              <a:rPr lang="en-US" sz="2700" dirty="0" smtClean="0"/>
              <a:t> </a:t>
            </a:r>
            <a:r>
              <a:rPr lang="en-US" sz="2700" dirty="0" err="1" smtClean="0"/>
              <a:t>diperoleh</a:t>
            </a:r>
            <a:r>
              <a:rPr lang="en-US" sz="2700" dirty="0" smtClean="0"/>
              <a:t> </a:t>
            </a:r>
            <a:r>
              <a:rPr lang="en-US" sz="2700" dirty="0" err="1" smtClean="0"/>
              <a:t>dari</a:t>
            </a:r>
            <a:r>
              <a:rPr lang="en-US" sz="2700" dirty="0" smtClean="0"/>
              <a:t> </a:t>
            </a:r>
            <a:r>
              <a:rPr lang="en-US" sz="2700" dirty="0" err="1" smtClean="0"/>
              <a:t>sebagian</a:t>
            </a:r>
            <a:r>
              <a:rPr lang="en-US" sz="2700" dirty="0" smtClean="0"/>
              <a:t> </a:t>
            </a:r>
            <a:r>
              <a:rPr lang="en-US" sz="2700" dirty="0" err="1" smtClean="0"/>
              <a:t>anggota</a:t>
            </a:r>
            <a:r>
              <a:rPr lang="en-US" sz="2700" dirty="0" smtClean="0"/>
              <a:t> </a:t>
            </a:r>
            <a:r>
              <a:rPr lang="en-US" sz="2700" dirty="0" err="1" smtClean="0"/>
              <a:t>populasi</a:t>
            </a:r>
            <a:r>
              <a:rPr lang="en-US" sz="2700" dirty="0" smtClean="0"/>
              <a:t> </a:t>
            </a:r>
            <a:r>
              <a:rPr lang="en-US" sz="2700" dirty="0" err="1" smtClean="0"/>
              <a:t>saja</a:t>
            </a:r>
            <a:r>
              <a:rPr lang="en-US" sz="2700" dirty="0" smtClean="0"/>
              <a:t>.</a:t>
            </a:r>
          </a:p>
          <a:p>
            <a:pPr marL="669925" indent="-533400" eaLnBrk="1" fontAlgn="auto" hangingPunct="1">
              <a:spcAft>
                <a:spcPts val="0"/>
              </a:spcAft>
              <a:buFontTx/>
              <a:buAutoNum type="arabicPeriod"/>
              <a:defRPr/>
            </a:pPr>
            <a:r>
              <a:rPr lang="en-US" sz="2700" dirty="0" err="1" smtClean="0"/>
              <a:t>Informasi</a:t>
            </a:r>
            <a:r>
              <a:rPr lang="en-US" sz="2700" dirty="0" smtClean="0"/>
              <a:t> yang </a:t>
            </a:r>
            <a:r>
              <a:rPr lang="en-US" sz="2700" dirty="0" err="1" smtClean="0"/>
              <a:t>ditemukan</a:t>
            </a:r>
            <a:r>
              <a:rPr lang="en-US" sz="2700" dirty="0" smtClean="0"/>
              <a:t> </a:t>
            </a:r>
            <a:r>
              <a:rPr lang="en-US" sz="2700" dirty="0" err="1" smtClean="0"/>
              <a:t>diberlakukan</a:t>
            </a:r>
            <a:r>
              <a:rPr lang="en-US" sz="2700" dirty="0" smtClean="0"/>
              <a:t> </a:t>
            </a:r>
            <a:r>
              <a:rPr lang="en-US" sz="2700" dirty="0" err="1" smtClean="0"/>
              <a:t>kepada</a:t>
            </a:r>
            <a:r>
              <a:rPr lang="en-US" sz="2700" dirty="0" smtClean="0"/>
              <a:t> </a:t>
            </a:r>
            <a:r>
              <a:rPr lang="en-US" sz="2700" dirty="0" err="1" smtClean="0"/>
              <a:t>seluruh</a:t>
            </a:r>
            <a:r>
              <a:rPr lang="en-US" sz="2700" dirty="0" smtClean="0"/>
              <a:t> </a:t>
            </a:r>
            <a:r>
              <a:rPr lang="en-US" sz="2700" dirty="0" err="1" smtClean="0"/>
              <a:t>anggota</a:t>
            </a:r>
            <a:r>
              <a:rPr lang="en-US" sz="2700" dirty="0" smtClean="0"/>
              <a:t> </a:t>
            </a:r>
            <a:r>
              <a:rPr lang="en-US" sz="2700" dirty="0" err="1" smtClean="0"/>
              <a:t>populasi</a:t>
            </a:r>
            <a:endParaRPr lang="en-US" sz="2700" dirty="0" smtClean="0"/>
          </a:p>
          <a:p>
            <a:pPr marL="365760" indent="-283464" eaLnBrk="1" fontAlgn="auto" hangingPunct="1">
              <a:spcAft>
                <a:spcPts val="0"/>
              </a:spcAft>
              <a:buFont typeface="Wingdings 2"/>
              <a:buChar char=""/>
              <a:defRPr/>
            </a:pPr>
            <a:endParaRPr lang="en-US" dirty="0"/>
          </a:p>
        </p:txBody>
      </p:sp>
    </p:spTree>
    <p:extLst>
      <p:ext uri="{BB962C8B-B14F-4D97-AF65-F5344CB8AC3E}">
        <p14:creationId xmlns:p14="http://schemas.microsoft.com/office/powerpoint/2010/main" val="329263618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8276</TotalTime>
  <Words>1776</Words>
  <Application>Microsoft Office PowerPoint</Application>
  <PresentationFormat>On-screen Show (4:3)</PresentationFormat>
  <Paragraphs>267</Paragraphs>
  <Slides>45</Slides>
  <Notes>43</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7" baseType="lpstr">
      <vt:lpstr>Arial</vt:lpstr>
      <vt:lpstr>Calibri</vt:lpstr>
      <vt:lpstr>Georgia</vt:lpstr>
      <vt:lpstr>Symbol</vt:lpstr>
      <vt:lpstr>Times New Roman</vt:lpstr>
      <vt:lpstr>Trebuchet MS</vt:lpstr>
      <vt:lpstr>Tw Cen MT</vt:lpstr>
      <vt:lpstr>Verdana</vt:lpstr>
      <vt:lpstr>Wingdings</vt:lpstr>
      <vt:lpstr>Wingdings 2</vt:lpstr>
      <vt:lpstr>Urban</vt:lpstr>
      <vt:lpstr>Equation</vt:lpstr>
      <vt:lpstr>Statistika dan Probabilitas</vt:lpstr>
      <vt:lpstr>Capaian pembelajaran</vt:lpstr>
      <vt:lpstr>Populasi</vt:lpstr>
      <vt:lpstr>Sampel</vt:lpstr>
      <vt:lpstr>Beberapa alasan menggunakan sampel</vt:lpstr>
      <vt:lpstr>Beberapa alasan menggunakan sampel</vt:lpstr>
      <vt:lpstr>Kriteria Inklusi</vt:lpstr>
      <vt:lpstr>Kriteria Eksklusi</vt:lpstr>
      <vt:lpstr>Motivasi Penggunaan Sampling</vt:lpstr>
      <vt:lpstr>Syarat Sampel yang Baik</vt:lpstr>
      <vt:lpstr>Faktor untuk Menentukan Sampel</vt:lpstr>
      <vt:lpstr>Teknik Sampling</vt:lpstr>
      <vt:lpstr>Probability Sampling</vt:lpstr>
      <vt:lpstr>Jenis Probability Sampling</vt:lpstr>
      <vt:lpstr>Simple Random Sampling</vt:lpstr>
      <vt:lpstr>Proportionate Stratified random sampling</vt:lpstr>
      <vt:lpstr>Disproportionate Stratified random sampling</vt:lpstr>
      <vt:lpstr>Cluster Sampling</vt:lpstr>
      <vt:lpstr>Non Probability Sampling</vt:lpstr>
      <vt:lpstr>Jenis Non Probability</vt:lpstr>
      <vt:lpstr>Systematic Sampling</vt:lpstr>
      <vt:lpstr>Quota Sampling</vt:lpstr>
      <vt:lpstr>Accidental Sampling</vt:lpstr>
      <vt:lpstr>Purposive Sampling</vt:lpstr>
      <vt:lpstr>Snowball Sampling</vt:lpstr>
      <vt:lpstr>Consecutive sampling</vt:lpstr>
      <vt:lpstr>Convenience Sampling</vt:lpstr>
      <vt:lpstr>Pedoman Menentukan Jumlah Sampel</vt:lpstr>
      <vt:lpstr>2. Interval Penaksiran</vt:lpstr>
      <vt:lpstr>PowerPoint Presentation</vt:lpstr>
      <vt:lpstr>3. Pendekatan Isac Michel</vt:lpstr>
      <vt:lpstr>PowerPoint Presentation</vt:lpstr>
      <vt:lpstr>Sampel Ideal (Gay, 1984)</vt:lpstr>
      <vt:lpstr>Faktor2 yang Mempengaruhi Sampling Design (1)</vt:lpstr>
      <vt:lpstr>Faktor2 yang Mempengaruhi Sampling Design (2)</vt:lpstr>
      <vt:lpstr>Faktor2 yang Mempengaruhi Sampling Design (3)</vt:lpstr>
      <vt:lpstr>Faktor2 yang Mempengaruhi Sampling Design (4)</vt:lpstr>
      <vt:lpstr>Faktor2 yang Mempengaruhi Sampling Design (5)</vt:lpstr>
      <vt:lpstr>Faktor2 yang Mempengaruhi Sample Size (1)</vt:lpstr>
      <vt:lpstr>Faktor2 yang Mempengaruhi Sample Size (2)</vt:lpstr>
      <vt:lpstr>Faktor2 yang Mempengaruhi Sample Size (3)</vt:lpstr>
      <vt:lpstr>Faktor2 yang Mempengaruhi Sample Size (4)</vt:lpstr>
      <vt:lpstr>Faktor2 yang Mempengaruhi Sample Size (5)</vt:lpstr>
      <vt:lpstr>Faktor2 yang Mempengaruhi Sample Size (6)</vt:lpstr>
      <vt:lpstr>Faktor2 yang Mempengaruhi Sample Size (7)</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HP</cp:lastModifiedBy>
  <cp:revision>607</cp:revision>
  <dcterms:created xsi:type="dcterms:W3CDTF">2011-09-16T02:11:44Z</dcterms:created>
  <dcterms:modified xsi:type="dcterms:W3CDTF">2018-10-01T01:11:38Z</dcterms:modified>
</cp:coreProperties>
</file>