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id-ID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3333" autoAdjust="0"/>
  </p:normalViewPr>
  <p:slideViewPr>
    <p:cSldViewPr>
      <p:cViewPr varScale="1">
        <p:scale>
          <a:sx n="71" d="100"/>
          <a:sy n="71" d="100"/>
        </p:scale>
        <p:origin x="11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pPr/>
              <a:t>23/09/2018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23/09/2018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23/09/2018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23/09/2018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23/09/2018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23/09/2018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23/09/2018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pPr/>
              <a:t>23/09/2018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23/09/2018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23/09/2018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23/09/2018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23/09/2018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pPr/>
              <a:t>23/09/2018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0560" y="1052736"/>
            <a:ext cx="8458200" cy="1470025"/>
          </a:xfrm>
        </p:spPr>
        <p:txBody>
          <a:bodyPr anchor="ctr">
            <a:normAutofit/>
          </a:bodyPr>
          <a:lstStyle/>
          <a:p>
            <a:pPr algn="ctr"/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Statistika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Probabilitas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smtClean="0"/>
              <a:t>4</a:t>
            </a:r>
            <a:endParaRPr lang="en-US" dirty="0" smtClean="0"/>
          </a:p>
          <a:p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Pengukuran</a:t>
            </a:r>
            <a:endParaRPr lang="en-US" dirty="0" smtClean="0"/>
          </a:p>
          <a:p>
            <a:r>
              <a:rPr lang="en-US" dirty="0" err="1" smtClean="0"/>
              <a:t>Senin</a:t>
            </a:r>
            <a:r>
              <a:rPr lang="en-US" dirty="0" smtClean="0"/>
              <a:t>, </a:t>
            </a:r>
            <a:r>
              <a:rPr lang="en-US" dirty="0" smtClean="0"/>
              <a:t>17 </a:t>
            </a:r>
            <a:r>
              <a:rPr lang="en-US" dirty="0" smtClean="0"/>
              <a:t>September 2018</a:t>
            </a:r>
          </a:p>
          <a:p>
            <a:endParaRPr lang="en-US" dirty="0"/>
          </a:p>
          <a:p>
            <a:r>
              <a:rPr lang="en-US" dirty="0" err="1" smtClean="0"/>
              <a:t>Safitri</a:t>
            </a:r>
            <a:r>
              <a:rPr lang="en-US" dirty="0" smtClean="0"/>
              <a:t> Jaya, </a:t>
            </a:r>
            <a:r>
              <a:rPr lang="en-US" dirty="0" err="1" smtClean="0"/>
              <a:t>S.Kom</a:t>
            </a:r>
            <a:r>
              <a:rPr lang="en-US" dirty="0" smtClean="0"/>
              <a:t>, M.T.I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Tipe-tipe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Pengukuran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893" indent="-457200">
              <a:buAutoNum type="arabicPeriod" startAt="2"/>
            </a:pPr>
            <a:r>
              <a:rPr lang="en-US" sz="2200" dirty="0" err="1" smtClean="0"/>
              <a:t>Skala</a:t>
            </a:r>
            <a:r>
              <a:rPr lang="en-US" sz="2200" dirty="0" smtClean="0"/>
              <a:t> </a:t>
            </a:r>
            <a:r>
              <a:rPr lang="en-US" sz="2200" dirty="0" err="1" smtClean="0"/>
              <a:t>Guttman</a:t>
            </a:r>
            <a:endParaRPr lang="en-US" sz="2200" dirty="0" smtClean="0"/>
          </a:p>
          <a:p>
            <a:pPr marL="402207" lvl="1" indent="0">
              <a:buNone/>
            </a:pPr>
            <a:r>
              <a:rPr lang="en-US" sz="2000" dirty="0" err="1" smtClean="0"/>
              <a:t>Digunakan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mengukur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</a:t>
            </a:r>
            <a:r>
              <a:rPr lang="en-US" sz="2000" dirty="0" smtClean="0"/>
              <a:t> </a:t>
            </a:r>
            <a:r>
              <a:rPr lang="en-US" sz="2000" dirty="0" err="1" smtClean="0"/>
              <a:t>saja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variable </a:t>
            </a:r>
            <a:r>
              <a:rPr lang="en-US" sz="2000" dirty="0" err="1" smtClean="0"/>
              <a:t>multidimensi</a:t>
            </a:r>
            <a:r>
              <a:rPr lang="en-US" sz="2000" dirty="0" smtClean="0"/>
              <a:t>.</a:t>
            </a:r>
          </a:p>
          <a:p>
            <a:pPr marL="402207" lvl="1" indent="0">
              <a:buNone/>
            </a:pPr>
            <a:r>
              <a:rPr lang="en-US" sz="2000" dirty="0" err="1" smtClean="0"/>
              <a:t>Contoh</a:t>
            </a:r>
            <a:r>
              <a:rPr lang="en-US" sz="2000" dirty="0" smtClean="0"/>
              <a:t> :</a:t>
            </a:r>
          </a:p>
          <a:p>
            <a:pPr marL="402207" lvl="1" indent="0">
              <a:buNone/>
            </a:pPr>
            <a:r>
              <a:rPr lang="en-US" sz="2000" dirty="0" err="1" smtClean="0"/>
              <a:t>Menurut</a:t>
            </a:r>
            <a:r>
              <a:rPr lang="en-US" sz="2000" dirty="0" smtClean="0"/>
              <a:t> </a:t>
            </a:r>
            <a:r>
              <a:rPr lang="en-US" sz="2000" dirty="0" err="1" smtClean="0"/>
              <a:t>Anda</a:t>
            </a:r>
            <a:r>
              <a:rPr lang="en-US" sz="2000" dirty="0" smtClean="0"/>
              <a:t>, </a:t>
            </a:r>
            <a:r>
              <a:rPr lang="en-US" sz="2000" dirty="0" err="1" smtClean="0"/>
              <a:t>pergantian</a:t>
            </a:r>
            <a:r>
              <a:rPr lang="en-US" sz="2000" dirty="0" smtClean="0"/>
              <a:t> </a:t>
            </a:r>
            <a:r>
              <a:rPr lang="en-US" sz="2000" dirty="0" err="1" smtClean="0"/>
              <a:t>presiden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mengatasi</a:t>
            </a:r>
            <a:r>
              <a:rPr lang="en-US" sz="2000" dirty="0" smtClean="0"/>
              <a:t> </a:t>
            </a:r>
            <a:r>
              <a:rPr lang="en-US" sz="2000" dirty="0" err="1" smtClean="0"/>
              <a:t>persoalan</a:t>
            </a:r>
            <a:r>
              <a:rPr lang="en-US" sz="2000" dirty="0" smtClean="0"/>
              <a:t> </a:t>
            </a:r>
            <a:r>
              <a:rPr lang="en-US" sz="2000" dirty="0" err="1" smtClean="0"/>
              <a:t>bangsa</a:t>
            </a:r>
            <a:r>
              <a:rPr lang="en-US" sz="2000" dirty="0" smtClean="0"/>
              <a:t> :</a:t>
            </a:r>
          </a:p>
          <a:p>
            <a:pPr marL="859407" lvl="1" indent="-457200">
              <a:buAutoNum type="alphaLcPeriod"/>
            </a:pPr>
            <a:r>
              <a:rPr lang="en-US" sz="2000" dirty="0" smtClean="0"/>
              <a:t>Yakin</a:t>
            </a:r>
          </a:p>
          <a:p>
            <a:pPr marL="859407" lvl="1" indent="-457200">
              <a:buAutoNum type="alphaLcPeriod"/>
            </a:pPr>
            <a:r>
              <a:rPr lang="en-US" sz="2000" dirty="0" err="1" smtClean="0"/>
              <a:t>Tidak</a:t>
            </a:r>
            <a:endParaRPr lang="en-US" sz="2000" dirty="0" smtClean="0"/>
          </a:p>
          <a:p>
            <a:pPr marL="859407" lvl="1" indent="-457200">
              <a:buAutoNum type="alphaLcPeriod"/>
            </a:pPr>
            <a:endParaRPr lang="en-US" sz="2000" dirty="0"/>
          </a:p>
          <a:p>
            <a:pPr marL="402207" lvl="1" indent="0">
              <a:buNone/>
            </a:pPr>
            <a:r>
              <a:rPr lang="en-US" sz="2000" dirty="0" err="1" smtClean="0"/>
              <a:t>Saudara</a:t>
            </a:r>
            <a:r>
              <a:rPr lang="en-US" sz="2000" dirty="0" smtClean="0"/>
              <a:t> </a:t>
            </a:r>
            <a:r>
              <a:rPr lang="en-US" sz="2000" dirty="0" err="1" smtClean="0"/>
              <a:t>sudah</a:t>
            </a:r>
            <a:r>
              <a:rPr lang="en-US" sz="2000" dirty="0" smtClean="0"/>
              <a:t> </a:t>
            </a:r>
            <a:r>
              <a:rPr lang="en-US" sz="2000" dirty="0" err="1" smtClean="0"/>
              <a:t>menikah</a:t>
            </a:r>
            <a:r>
              <a:rPr lang="en-US" sz="2000" dirty="0" smtClean="0"/>
              <a:t>?</a:t>
            </a:r>
          </a:p>
          <a:p>
            <a:pPr marL="859407" lvl="1" indent="-457200">
              <a:buAutoNum type="alphaLcPeriod"/>
            </a:pPr>
            <a:r>
              <a:rPr lang="en-US" sz="2000" dirty="0" err="1" smtClean="0"/>
              <a:t>Sudah</a:t>
            </a:r>
            <a:endParaRPr lang="en-US" sz="2000" dirty="0" smtClean="0"/>
          </a:p>
          <a:p>
            <a:pPr marL="859407" lvl="1" indent="-457200">
              <a:buAutoNum type="alphaLcPeriod"/>
            </a:pPr>
            <a:r>
              <a:rPr lang="en-US" sz="2000" dirty="0" err="1" smtClean="0"/>
              <a:t>Belum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28367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Tipe-tipe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Pengukuran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893" indent="-457200">
              <a:buAutoNum type="arabicPeriod" startAt="3"/>
            </a:pPr>
            <a:r>
              <a:rPr lang="en-US" sz="2200" dirty="0" err="1" smtClean="0"/>
              <a:t>Skala</a:t>
            </a:r>
            <a:r>
              <a:rPr lang="en-US" sz="2200" dirty="0" smtClean="0"/>
              <a:t> </a:t>
            </a:r>
            <a:r>
              <a:rPr lang="en-US" sz="2200" dirty="0" err="1" smtClean="0"/>
              <a:t>Differensial</a:t>
            </a:r>
            <a:r>
              <a:rPr lang="en-US" sz="2200" dirty="0" smtClean="0"/>
              <a:t> </a:t>
            </a:r>
            <a:r>
              <a:rPr lang="en-US" sz="2200" dirty="0" err="1" smtClean="0"/>
              <a:t>Semantik</a:t>
            </a:r>
            <a:endParaRPr lang="en-US" sz="2200" dirty="0" smtClean="0"/>
          </a:p>
          <a:p>
            <a:pPr marL="402207" lvl="1" indent="0">
              <a:buNone/>
            </a:pPr>
            <a:r>
              <a:rPr lang="en-US" sz="2000" dirty="0" err="1" smtClean="0"/>
              <a:t>Digunakan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penilaian</a:t>
            </a:r>
            <a:r>
              <a:rPr lang="en-US" sz="2000" dirty="0" smtClean="0"/>
              <a:t>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 smtClean="0"/>
              <a:t>sesuatu</a:t>
            </a:r>
            <a:endParaRPr lang="en-US" sz="2000" dirty="0" smtClean="0"/>
          </a:p>
          <a:p>
            <a:pPr marL="402207" lvl="1" indent="0">
              <a:buNone/>
            </a:pPr>
            <a:r>
              <a:rPr lang="en-US" sz="2000" dirty="0" err="1" smtClean="0"/>
              <a:t>Contoh</a:t>
            </a:r>
            <a:r>
              <a:rPr lang="en-US" sz="2000" dirty="0" smtClean="0"/>
              <a:t> :</a:t>
            </a:r>
          </a:p>
          <a:p>
            <a:pPr marL="402207" lvl="1" indent="0">
              <a:buNone/>
            </a:pPr>
            <a:r>
              <a:rPr lang="en-US" sz="2000" dirty="0" err="1" smtClean="0"/>
              <a:t>Menilai</a:t>
            </a:r>
            <a:r>
              <a:rPr lang="en-US" sz="2000" dirty="0" smtClean="0"/>
              <a:t> </a:t>
            </a:r>
            <a:r>
              <a:rPr lang="en-US" sz="2000" dirty="0" err="1" smtClean="0"/>
              <a:t>sikap</a:t>
            </a:r>
            <a:r>
              <a:rPr lang="en-US" sz="2000" dirty="0" smtClean="0"/>
              <a:t> </a:t>
            </a:r>
            <a:r>
              <a:rPr lang="en-US" sz="2000" dirty="0" err="1" smtClean="0"/>
              <a:t>kepemimpinan</a:t>
            </a:r>
            <a:r>
              <a:rPr lang="en-US" sz="2000" dirty="0" smtClean="0"/>
              <a:t> </a:t>
            </a:r>
            <a:r>
              <a:rPr lang="en-US" sz="2000" dirty="0" err="1" smtClean="0"/>
              <a:t>seseorang</a:t>
            </a:r>
            <a:r>
              <a:rPr lang="en-US" sz="2000" dirty="0" smtClean="0"/>
              <a:t>, </a:t>
            </a:r>
            <a:r>
              <a:rPr lang="en-US" sz="2000" dirty="0" err="1" smtClean="0"/>
              <a:t>kemampuan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menguasai</a:t>
            </a:r>
            <a:r>
              <a:rPr lang="en-US" sz="2000" dirty="0" smtClean="0"/>
              <a:t> </a:t>
            </a:r>
            <a:r>
              <a:rPr lang="en-US" sz="2000" dirty="0" err="1" smtClean="0"/>
              <a:t>sebuah</a:t>
            </a:r>
            <a:r>
              <a:rPr lang="en-US" sz="2000" dirty="0" smtClean="0"/>
              <a:t> </a:t>
            </a:r>
            <a:r>
              <a:rPr lang="en-US" sz="2000" dirty="0" err="1" smtClean="0"/>
              <a:t>bidang</a:t>
            </a:r>
            <a:r>
              <a:rPr lang="en-US" sz="2000" dirty="0" smtClean="0"/>
              <a:t> </a:t>
            </a:r>
            <a:r>
              <a:rPr lang="en-US" sz="2000" dirty="0" err="1" smtClean="0"/>
              <a:t>ilmu</a:t>
            </a:r>
            <a:endParaRPr lang="en-US" sz="2000" dirty="0" smtClean="0"/>
          </a:p>
          <a:p>
            <a:pPr marL="402207" lvl="1" indent="0">
              <a:buNone/>
            </a:pPr>
            <a:endParaRPr lang="en-US" sz="2000" dirty="0"/>
          </a:p>
          <a:p>
            <a:pPr marL="402207" lvl="1" indent="0">
              <a:buNone/>
            </a:pPr>
            <a:endParaRPr lang="en-US" sz="20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09292"/>
              </p:ext>
            </p:extLst>
          </p:nvPr>
        </p:nvGraphicFramePr>
        <p:xfrm>
          <a:off x="1043608" y="4098760"/>
          <a:ext cx="6840760" cy="10109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231190"/>
                <a:gridCol w="875676"/>
                <a:gridCol w="875676"/>
                <a:gridCol w="875676"/>
                <a:gridCol w="875676"/>
                <a:gridCol w="875676"/>
                <a:gridCol w="123119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rgbClr val="FF0000"/>
                          </a:solidFill>
                        </a:rPr>
                        <a:t>Netral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Teruji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7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Sangat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buruk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2241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Tipe-tipe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Pengukuran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893" indent="-457200">
              <a:buAutoNum type="arabicPeriod" startAt="4"/>
            </a:pPr>
            <a:r>
              <a:rPr lang="en-US" sz="2200" dirty="0" err="1" smtClean="0"/>
              <a:t>Skala</a:t>
            </a:r>
            <a:r>
              <a:rPr lang="en-US" sz="2200" dirty="0" smtClean="0"/>
              <a:t> </a:t>
            </a:r>
            <a:r>
              <a:rPr lang="en-US" sz="2200" dirty="0" err="1" smtClean="0"/>
              <a:t>Penilaian</a:t>
            </a:r>
            <a:endParaRPr lang="en-US" sz="2200" dirty="0" smtClean="0"/>
          </a:p>
          <a:p>
            <a:pPr marL="402207" lvl="1" indent="0">
              <a:buNone/>
            </a:pPr>
            <a:r>
              <a:rPr lang="en-US" sz="2000" dirty="0" smtClean="0"/>
              <a:t>Model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menjawab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data </a:t>
            </a:r>
            <a:r>
              <a:rPr lang="en-US" sz="2000" dirty="0" err="1" smtClean="0"/>
              <a:t>kualittaif</a:t>
            </a:r>
            <a:r>
              <a:rPr lang="en-US" sz="2000" dirty="0" smtClean="0"/>
              <a:t> yang </a:t>
            </a:r>
            <a:r>
              <a:rPr lang="en-US" sz="2000" dirty="0" err="1" smtClean="0"/>
              <a:t>sudah</a:t>
            </a:r>
            <a:r>
              <a:rPr lang="en-US" sz="2000" dirty="0" smtClean="0"/>
              <a:t> </a:t>
            </a:r>
            <a:r>
              <a:rPr lang="en-US" sz="2000" dirty="0" err="1" smtClean="0"/>
              <a:t>tersedia</a:t>
            </a:r>
            <a:r>
              <a:rPr lang="en-US" sz="2000" dirty="0" smtClean="0"/>
              <a:t>, </a:t>
            </a:r>
            <a:r>
              <a:rPr lang="en-US" sz="2000" dirty="0" err="1" smtClean="0"/>
              <a:t>tetapi</a:t>
            </a:r>
            <a:r>
              <a:rPr lang="en-US" sz="2000" dirty="0" smtClean="0"/>
              <a:t> </a:t>
            </a:r>
            <a:r>
              <a:rPr lang="en-US" sz="2000" dirty="0" err="1" smtClean="0"/>
              <a:t>menjawab</a:t>
            </a:r>
            <a:r>
              <a:rPr lang="en-US" sz="2000" dirty="0" smtClean="0"/>
              <a:t> </a:t>
            </a:r>
            <a:r>
              <a:rPr lang="en-US" sz="2000" dirty="0" err="1" smtClean="0"/>
              <a:t>salah</a:t>
            </a:r>
            <a:r>
              <a:rPr lang="en-US" sz="2000" dirty="0" smtClean="0"/>
              <a:t> </a:t>
            </a:r>
            <a:r>
              <a:rPr lang="en-US" sz="2000" dirty="0" err="1" smtClean="0"/>
              <a:t>satu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jawaban</a:t>
            </a:r>
            <a:r>
              <a:rPr lang="en-US" sz="2000" dirty="0" smtClean="0"/>
              <a:t> </a:t>
            </a:r>
            <a:r>
              <a:rPr lang="en-US" sz="2000" dirty="0" err="1" smtClean="0"/>
              <a:t>kuantitatif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disediakan</a:t>
            </a:r>
            <a:r>
              <a:rPr lang="en-US" sz="2000" dirty="0" smtClean="0"/>
              <a:t>.</a:t>
            </a:r>
          </a:p>
          <a:p>
            <a:pPr marL="402207" lvl="1" indent="0">
              <a:buNone/>
            </a:pPr>
            <a:r>
              <a:rPr lang="en-US" sz="2000" dirty="0" err="1" smtClean="0">
                <a:solidFill>
                  <a:srgbClr val="FF0000"/>
                </a:solidFill>
              </a:rPr>
              <a:t>Contoh</a:t>
            </a:r>
            <a:r>
              <a:rPr lang="en-US" sz="2000" dirty="0" smtClean="0">
                <a:solidFill>
                  <a:srgbClr val="FF0000"/>
                </a:solidFill>
              </a:rPr>
              <a:t> :</a:t>
            </a:r>
          </a:p>
          <a:p>
            <a:pPr marL="402207" lvl="1" indent="0">
              <a:buNone/>
            </a:pPr>
            <a:r>
              <a:rPr lang="en-US" sz="2000" dirty="0" err="1" smtClean="0">
                <a:solidFill>
                  <a:srgbClr val="0070C0"/>
                </a:solidFill>
              </a:rPr>
              <a:t>Peneliti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ingin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mengetahui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seberapa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efektifkah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metode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pembelajaran</a:t>
            </a:r>
            <a:r>
              <a:rPr lang="en-US" sz="2000" dirty="0" smtClean="0">
                <a:solidFill>
                  <a:srgbClr val="0070C0"/>
                </a:solidFill>
              </a:rPr>
              <a:t> yang </a:t>
            </a:r>
            <a:r>
              <a:rPr lang="en-US" sz="2000" dirty="0" err="1" smtClean="0">
                <a:solidFill>
                  <a:srgbClr val="0070C0"/>
                </a:solidFill>
              </a:rPr>
              <a:t>dilakukan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secara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tatap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muka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untuk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mendapatkan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gambaran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keseriusan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peserta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didik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dalam</a:t>
            </a:r>
            <a:r>
              <a:rPr lang="en-US" sz="2000" dirty="0" smtClean="0">
                <a:solidFill>
                  <a:srgbClr val="0070C0"/>
                </a:solidFill>
              </a:rPr>
              <a:t> proses </a:t>
            </a:r>
            <a:r>
              <a:rPr lang="en-US" sz="2000" dirty="0" err="1" smtClean="0">
                <a:solidFill>
                  <a:srgbClr val="0070C0"/>
                </a:solidFill>
              </a:rPr>
              <a:t>belajar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mengajar</a:t>
            </a:r>
            <a:r>
              <a:rPr lang="en-US" sz="2000" dirty="0" smtClean="0">
                <a:solidFill>
                  <a:srgbClr val="0070C0"/>
                </a:solidFill>
              </a:rPr>
              <a:t>?</a:t>
            </a:r>
          </a:p>
          <a:p>
            <a:pPr marL="402207" lvl="1" indent="0">
              <a:buNone/>
            </a:pPr>
            <a:endParaRPr lang="en-US" sz="2000" dirty="0" smtClean="0">
              <a:solidFill>
                <a:srgbClr val="0070C0"/>
              </a:solidFill>
            </a:endParaRPr>
          </a:p>
          <a:p>
            <a:pPr marL="402207" lvl="1" indent="0">
              <a:buNone/>
            </a:pPr>
            <a:r>
              <a:rPr lang="en-US" sz="2000" dirty="0" err="1" smtClean="0">
                <a:solidFill>
                  <a:srgbClr val="0070C0"/>
                </a:solidFill>
              </a:rPr>
              <a:t>Berdasarkan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kebutuhan</a:t>
            </a:r>
            <a:r>
              <a:rPr lang="en-US" sz="2000" dirty="0" smtClean="0">
                <a:solidFill>
                  <a:srgbClr val="0070C0"/>
                </a:solidFill>
              </a:rPr>
              <a:t>, </a:t>
            </a:r>
            <a:r>
              <a:rPr lang="en-US" sz="2000" dirty="0" err="1" smtClean="0">
                <a:solidFill>
                  <a:srgbClr val="0070C0"/>
                </a:solidFill>
              </a:rPr>
              <a:t>misalkan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Anda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memiliki</a:t>
            </a:r>
            <a:r>
              <a:rPr lang="en-US" sz="2000" dirty="0" smtClean="0">
                <a:solidFill>
                  <a:srgbClr val="0070C0"/>
                </a:solidFill>
              </a:rPr>
              <a:t> 14 </a:t>
            </a:r>
            <a:r>
              <a:rPr lang="en-US" sz="2000" dirty="0" err="1" smtClean="0">
                <a:solidFill>
                  <a:srgbClr val="0070C0"/>
                </a:solidFill>
              </a:rPr>
              <a:t>buah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pernyataan</a:t>
            </a:r>
            <a:r>
              <a:rPr lang="en-US" sz="2000" dirty="0" smtClean="0">
                <a:solidFill>
                  <a:srgbClr val="0070C0"/>
                </a:solidFill>
              </a:rPr>
              <a:t> yang </a:t>
            </a:r>
            <a:r>
              <a:rPr lang="en-US" sz="2000" dirty="0" err="1" smtClean="0">
                <a:solidFill>
                  <a:srgbClr val="0070C0"/>
                </a:solidFill>
              </a:rPr>
              <a:t>disebar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kepada</a:t>
            </a:r>
            <a:r>
              <a:rPr lang="en-US" sz="2000" dirty="0" smtClean="0">
                <a:solidFill>
                  <a:srgbClr val="0070C0"/>
                </a:solidFill>
              </a:rPr>
              <a:t> 30 orang </a:t>
            </a:r>
            <a:r>
              <a:rPr lang="en-US" sz="2000" dirty="0" err="1" smtClean="0">
                <a:solidFill>
                  <a:srgbClr val="0070C0"/>
                </a:solidFill>
              </a:rPr>
              <a:t>responden</a:t>
            </a:r>
            <a:r>
              <a:rPr lang="en-US" sz="2000" dirty="0" smtClean="0">
                <a:solidFill>
                  <a:srgbClr val="0070C0"/>
                </a:solidFill>
              </a:rPr>
              <a:t>, </a:t>
            </a:r>
            <a:r>
              <a:rPr lang="en-US" sz="2000" dirty="0" err="1" smtClean="0">
                <a:solidFill>
                  <a:srgbClr val="0070C0"/>
                </a:solidFill>
              </a:rPr>
              <a:t>dengan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menggunakan</a:t>
            </a:r>
            <a:r>
              <a:rPr lang="en-US" sz="2000" dirty="0" smtClean="0">
                <a:solidFill>
                  <a:srgbClr val="0070C0"/>
                </a:solidFill>
              </a:rPr>
              <a:t> 5 </a:t>
            </a:r>
            <a:r>
              <a:rPr lang="en-US" sz="2000" dirty="0" err="1" smtClean="0">
                <a:solidFill>
                  <a:srgbClr val="0070C0"/>
                </a:solidFill>
              </a:rPr>
              <a:t>nilai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skala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yaitu</a:t>
            </a:r>
            <a:r>
              <a:rPr lang="en-US" sz="2000" dirty="0" smtClean="0">
                <a:solidFill>
                  <a:srgbClr val="0070C0"/>
                </a:solidFill>
              </a:rPr>
              <a:t> : SS, S, N, TS, </a:t>
            </a:r>
            <a:r>
              <a:rPr lang="en-US" sz="2000" dirty="0" err="1" smtClean="0">
                <a:solidFill>
                  <a:srgbClr val="0070C0"/>
                </a:solidFill>
              </a:rPr>
              <a:t>dan</a:t>
            </a:r>
            <a:r>
              <a:rPr lang="en-US" sz="2000" dirty="0" smtClean="0">
                <a:solidFill>
                  <a:srgbClr val="0070C0"/>
                </a:solidFill>
              </a:rPr>
              <a:t> STS</a:t>
            </a:r>
          </a:p>
          <a:p>
            <a:pPr marL="402207" lvl="1" indent="0">
              <a:buNone/>
            </a:pPr>
            <a:endParaRPr lang="en-US" sz="2000" dirty="0"/>
          </a:p>
          <a:p>
            <a:pPr marL="402207" lvl="1" indent="0">
              <a:buNone/>
            </a:pPr>
            <a:endParaRPr lang="en-US" sz="2000" dirty="0"/>
          </a:p>
          <a:p>
            <a:pPr marL="402207" lvl="1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243538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Tipe-tipe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Pengukuran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2207" lvl="1" indent="0">
              <a:buNone/>
            </a:pP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diperoleh</a:t>
            </a:r>
            <a:r>
              <a:rPr lang="en-US" sz="2000" dirty="0" smtClean="0"/>
              <a:t> </a:t>
            </a:r>
            <a:r>
              <a:rPr lang="en-US" sz="2000" dirty="0" err="1" smtClean="0"/>
              <a:t>gambaran</a:t>
            </a:r>
            <a:r>
              <a:rPr lang="en-US" sz="2000" dirty="0" smtClean="0"/>
              <a:t> </a:t>
            </a:r>
            <a:r>
              <a:rPr lang="en-US" sz="2000" dirty="0" err="1" smtClean="0"/>
              <a:t>skala</a:t>
            </a:r>
            <a:r>
              <a:rPr lang="en-US" sz="2000" dirty="0" smtClean="0"/>
              <a:t> </a:t>
            </a:r>
            <a:r>
              <a:rPr lang="en-US" sz="2000" dirty="0" err="1" smtClean="0"/>
              <a:t>penilaian</a:t>
            </a:r>
            <a:r>
              <a:rPr lang="en-US" sz="2000" dirty="0" smtClean="0"/>
              <a:t> ideal </a:t>
            </a:r>
            <a:r>
              <a:rPr lang="en-US" sz="2000" dirty="0" err="1" smtClean="0"/>
              <a:t>sbb</a:t>
            </a:r>
            <a:r>
              <a:rPr lang="en-US" sz="2000" dirty="0" smtClean="0"/>
              <a:t> : </a:t>
            </a:r>
          </a:p>
          <a:p>
            <a:pPr marL="402207" lvl="1" indent="0">
              <a:buNone/>
            </a:pPr>
            <a:r>
              <a:rPr lang="en-US" sz="2000" dirty="0" smtClean="0"/>
              <a:t>5 x 14 x 30 = 2100</a:t>
            </a:r>
          </a:p>
          <a:p>
            <a:pPr marL="402207" lvl="1" indent="0">
              <a:buNone/>
            </a:pPr>
            <a:r>
              <a:rPr lang="en-US" sz="2000" dirty="0" err="1" smtClean="0">
                <a:solidFill>
                  <a:srgbClr val="0070C0"/>
                </a:solidFill>
              </a:rPr>
              <a:t>Seandainya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diperoleh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skor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hasil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pengumpulan</a:t>
            </a:r>
            <a:r>
              <a:rPr lang="en-US" sz="2000" dirty="0" smtClean="0">
                <a:solidFill>
                  <a:srgbClr val="0070C0"/>
                </a:solidFill>
              </a:rPr>
              <a:t> data </a:t>
            </a:r>
            <a:r>
              <a:rPr lang="en-US" sz="2000" dirty="0" err="1" smtClean="0">
                <a:solidFill>
                  <a:srgbClr val="0070C0"/>
                </a:solidFill>
              </a:rPr>
              <a:t>sebesar</a:t>
            </a:r>
            <a:r>
              <a:rPr lang="en-US" sz="2000" dirty="0" smtClean="0">
                <a:solidFill>
                  <a:srgbClr val="0070C0"/>
                </a:solidFill>
              </a:rPr>
              <a:t> 1400, </a:t>
            </a:r>
            <a:r>
              <a:rPr lang="en-US" sz="2000" dirty="0" err="1" smtClean="0">
                <a:solidFill>
                  <a:srgbClr val="0070C0"/>
                </a:solidFill>
              </a:rPr>
              <a:t>maka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diperoleh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hasil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untuk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nilai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efektifitas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metode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pembelajaran</a:t>
            </a:r>
            <a:r>
              <a:rPr lang="en-US" sz="2000" dirty="0">
                <a:solidFill>
                  <a:srgbClr val="0070C0"/>
                </a:solidFill>
              </a:rPr>
              <a:t> yang </a:t>
            </a:r>
            <a:r>
              <a:rPr lang="en-US" sz="2000" dirty="0" err="1">
                <a:solidFill>
                  <a:srgbClr val="0070C0"/>
                </a:solidFill>
              </a:rPr>
              <a:t>dilakukan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secara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tatap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muka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untuk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mendapatkan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gambaran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keseriusan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peserta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didik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dalam</a:t>
            </a:r>
            <a:r>
              <a:rPr lang="en-US" sz="2000" dirty="0">
                <a:solidFill>
                  <a:srgbClr val="0070C0"/>
                </a:solidFill>
              </a:rPr>
              <a:t> proses </a:t>
            </a:r>
            <a:r>
              <a:rPr lang="en-US" sz="2000" dirty="0" err="1">
                <a:solidFill>
                  <a:srgbClr val="0070C0"/>
                </a:solidFill>
              </a:rPr>
              <a:t>belajar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mengajar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sebesar</a:t>
            </a:r>
            <a:r>
              <a:rPr lang="en-US" sz="2000" dirty="0" smtClean="0">
                <a:solidFill>
                  <a:srgbClr val="0070C0"/>
                </a:solidFill>
              </a:rPr>
              <a:t> :</a:t>
            </a:r>
          </a:p>
          <a:p>
            <a:pPr marL="402207" lvl="1" indent="0">
              <a:buNone/>
            </a:pPr>
            <a:r>
              <a:rPr lang="en-US" sz="2000" dirty="0" smtClean="0">
                <a:solidFill>
                  <a:srgbClr val="00B050"/>
                </a:solidFill>
              </a:rPr>
              <a:t>1400/2100 x 100% = 66,67% </a:t>
            </a:r>
            <a:r>
              <a:rPr lang="en-US" sz="2000" dirty="0" err="1" smtClean="0">
                <a:solidFill>
                  <a:srgbClr val="00B050"/>
                </a:solidFill>
              </a:rPr>
              <a:t>atau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Cukup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efektif</a:t>
            </a:r>
            <a:endParaRPr lang="en-US" sz="2000" dirty="0" smtClean="0">
              <a:solidFill>
                <a:srgbClr val="00B050"/>
              </a:solidFill>
            </a:endParaRPr>
          </a:p>
          <a:p>
            <a:pPr marL="402207" lvl="1" indent="0">
              <a:buNone/>
            </a:pPr>
            <a:endParaRPr lang="en-US" sz="2000" dirty="0" smtClean="0"/>
          </a:p>
          <a:p>
            <a:pPr marL="402207" lvl="1" indent="0">
              <a:buNone/>
            </a:pPr>
            <a:endParaRPr lang="en-US" sz="2000" dirty="0" smtClean="0"/>
          </a:p>
          <a:p>
            <a:pPr marL="402207" lvl="1" indent="0">
              <a:buNone/>
            </a:pPr>
            <a:endParaRPr lang="en-US" sz="20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006606"/>
              </p:ext>
            </p:extLst>
          </p:nvPr>
        </p:nvGraphicFramePr>
        <p:xfrm>
          <a:off x="1691680" y="4437112"/>
          <a:ext cx="6096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Tidak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efektif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Kurang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efektif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Cukup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Efektif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Sangat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Efektif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897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Tipe-tipe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Pengukuran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-457200">
              <a:buAutoNum type="arabicPeriod" startAt="5"/>
            </a:pPr>
            <a:r>
              <a:rPr lang="en-US" sz="2000" dirty="0" err="1" smtClean="0">
                <a:solidFill>
                  <a:schemeClr val="tx1"/>
                </a:solidFill>
              </a:rPr>
              <a:t>Skala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Thurstone</a:t>
            </a:r>
            <a:endParaRPr lang="en-US" sz="2000" dirty="0"/>
          </a:p>
          <a:p>
            <a:pPr marL="607992" lvl="2" indent="-342900">
              <a:buFont typeface="Wingdings" panose="05000000000000000000" pitchFamily="2" charset="2"/>
              <a:buChar char="q"/>
            </a:pPr>
            <a:r>
              <a:rPr lang="en-US" sz="1800" dirty="0" err="1" smtClean="0">
                <a:solidFill>
                  <a:schemeClr val="tx1"/>
                </a:solidFill>
              </a:rPr>
              <a:t>Skala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thurstone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meminta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responden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untuk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memilih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pernyataan</a:t>
            </a:r>
            <a:r>
              <a:rPr lang="en-US" sz="1800" dirty="0" smtClean="0">
                <a:solidFill>
                  <a:schemeClr val="tx1"/>
                </a:solidFill>
              </a:rPr>
              <a:t> yang </a:t>
            </a:r>
            <a:r>
              <a:rPr lang="en-US" sz="1800" dirty="0" err="1" smtClean="0">
                <a:solidFill>
                  <a:schemeClr val="tx1"/>
                </a:solidFill>
              </a:rPr>
              <a:t>disetujui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dari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beberapa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pernyataan</a:t>
            </a:r>
            <a:r>
              <a:rPr lang="en-US" sz="1800" dirty="0" smtClean="0">
                <a:solidFill>
                  <a:schemeClr val="tx1"/>
                </a:solidFill>
              </a:rPr>
              <a:t> yang </a:t>
            </a:r>
            <a:r>
              <a:rPr lang="en-US" sz="1800" dirty="0" err="1" smtClean="0">
                <a:solidFill>
                  <a:schemeClr val="tx1"/>
                </a:solidFill>
              </a:rPr>
              <a:t>menyajikan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pandangan</a:t>
            </a:r>
            <a:r>
              <a:rPr lang="en-US" sz="1800" dirty="0" smtClean="0">
                <a:solidFill>
                  <a:schemeClr val="tx1"/>
                </a:solidFill>
              </a:rPr>
              <a:t> yang </a:t>
            </a:r>
            <a:r>
              <a:rPr lang="en-US" sz="1800" dirty="0" err="1" smtClean="0">
                <a:solidFill>
                  <a:schemeClr val="tx1"/>
                </a:solidFill>
              </a:rPr>
              <a:t>berbeda-beda</a:t>
            </a:r>
            <a:r>
              <a:rPr lang="en-US" sz="1800" dirty="0" smtClean="0">
                <a:solidFill>
                  <a:schemeClr val="tx1"/>
                </a:solidFill>
              </a:rPr>
              <a:t>. </a:t>
            </a:r>
          </a:p>
          <a:p>
            <a:pPr marL="607992" lvl="2" indent="-342900">
              <a:buFont typeface="Wingdings" panose="05000000000000000000" pitchFamily="2" charset="2"/>
              <a:buChar char="q"/>
            </a:pPr>
            <a:r>
              <a:rPr lang="en-US" sz="1800" dirty="0" err="1" smtClean="0">
                <a:solidFill>
                  <a:schemeClr val="tx1"/>
                </a:solidFill>
              </a:rPr>
              <a:t>Pada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umumnya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setiap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pertanyaan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memiliki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asosiasi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nilai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antara</a:t>
            </a:r>
            <a:r>
              <a:rPr lang="en-US" sz="1800" dirty="0" smtClean="0">
                <a:solidFill>
                  <a:schemeClr val="tx1"/>
                </a:solidFill>
              </a:rPr>
              <a:t> 1 s/d 10</a:t>
            </a:r>
          </a:p>
          <a:p>
            <a:pPr marL="265092" lvl="2" indent="0">
              <a:buNone/>
            </a:pPr>
            <a:r>
              <a:rPr lang="en-US" sz="1800" dirty="0" err="1" smtClean="0">
                <a:solidFill>
                  <a:schemeClr val="tx1"/>
                </a:solidFill>
              </a:rPr>
              <a:t>Contoh</a:t>
            </a:r>
            <a:r>
              <a:rPr lang="en-US" sz="1800" dirty="0" smtClean="0">
                <a:solidFill>
                  <a:schemeClr val="tx1"/>
                </a:solidFill>
              </a:rPr>
              <a:t> : </a:t>
            </a:r>
          </a:p>
          <a:p>
            <a:pPr marL="265092" lvl="2" indent="0">
              <a:buNone/>
            </a:pPr>
            <a:r>
              <a:rPr lang="en-US" sz="1800" dirty="0" err="1" smtClean="0">
                <a:solidFill>
                  <a:schemeClr val="tx1"/>
                </a:solidFill>
              </a:rPr>
              <a:t>Merekrut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calon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pekerja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sebagai</a:t>
            </a:r>
            <a:r>
              <a:rPr lang="en-US" sz="1800" dirty="0" smtClean="0">
                <a:solidFill>
                  <a:schemeClr val="tx1"/>
                </a:solidFill>
              </a:rPr>
              <a:t> programmer</a:t>
            </a:r>
          </a:p>
          <a:p>
            <a:pPr marL="265092" lvl="2" indent="0">
              <a:buNone/>
            </a:pPr>
            <a:r>
              <a:rPr lang="en-US" sz="1800" dirty="0" err="1" smtClean="0">
                <a:solidFill>
                  <a:schemeClr val="tx1"/>
                </a:solidFill>
              </a:rPr>
              <a:t>Pernyataan</a:t>
            </a:r>
            <a:r>
              <a:rPr lang="en-US" sz="1800" dirty="0" smtClean="0">
                <a:solidFill>
                  <a:schemeClr val="tx1"/>
                </a:solidFill>
              </a:rPr>
              <a:t> :</a:t>
            </a:r>
          </a:p>
          <a:p>
            <a:pPr marL="607992" lvl="2" indent="-342900">
              <a:buAutoNum type="arabicPeriod"/>
            </a:pPr>
            <a:r>
              <a:rPr lang="en-US" sz="1800" dirty="0" err="1" smtClean="0">
                <a:solidFill>
                  <a:schemeClr val="tx1"/>
                </a:solidFill>
              </a:rPr>
              <a:t>Saya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memilih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pekerjaan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sebagai</a:t>
            </a:r>
            <a:r>
              <a:rPr lang="en-US" sz="1800" dirty="0" smtClean="0">
                <a:solidFill>
                  <a:schemeClr val="tx1"/>
                </a:solidFill>
              </a:rPr>
              <a:t> programmer </a:t>
            </a:r>
            <a:r>
              <a:rPr lang="en-US" sz="1800" dirty="0" err="1" smtClean="0">
                <a:solidFill>
                  <a:schemeClr val="tx1"/>
                </a:solidFill>
              </a:rPr>
              <a:t>karena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dapat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membantu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banyak</a:t>
            </a:r>
            <a:r>
              <a:rPr lang="en-US" sz="1800" dirty="0" smtClean="0">
                <a:solidFill>
                  <a:schemeClr val="tx1"/>
                </a:solidFill>
              </a:rPr>
              <a:t> orang </a:t>
            </a:r>
            <a:r>
              <a:rPr lang="en-US" sz="1800" dirty="0" err="1" smtClean="0">
                <a:solidFill>
                  <a:schemeClr val="tx1"/>
                </a:solidFill>
              </a:rPr>
              <a:t>untuk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memenuhi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berbagai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kebutuhan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menggunakan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bantuan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komputer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607992" lvl="2" indent="-342900">
              <a:buAutoNum type="arabicPeriod"/>
            </a:pPr>
            <a:r>
              <a:rPr lang="en-US" sz="1800" dirty="0" err="1" smtClean="0">
                <a:solidFill>
                  <a:schemeClr val="tx1"/>
                </a:solidFill>
              </a:rPr>
              <a:t>Saya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merasa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senang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jika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memiliki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kemampuan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dalam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membahasakan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kebutuhan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manusia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ke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dalam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bahasa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mesin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607992" lvl="2" indent="-342900">
              <a:buAutoNum type="arabicPeriod"/>
            </a:pPr>
            <a:endParaRPr lang="en-US" sz="1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36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Tipe-tipe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Pengukuran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 indent="-457200">
              <a:buAutoNum type="arabicPeriod" startAt="5"/>
            </a:pPr>
            <a:r>
              <a:rPr lang="en-US" sz="2000" dirty="0" err="1" smtClean="0">
                <a:solidFill>
                  <a:schemeClr val="tx1"/>
                </a:solidFill>
              </a:rPr>
              <a:t>Skala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Thurstone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457200" lvl="1" indent="-457200">
              <a:buAutoNum type="arabicPeriod" startAt="5"/>
            </a:pPr>
            <a:endParaRPr lang="en-US" sz="2000" dirty="0">
              <a:solidFill>
                <a:schemeClr val="tx1"/>
              </a:solidFill>
            </a:endParaRPr>
          </a:p>
          <a:p>
            <a:pPr marL="457200" lvl="1" indent="-457200">
              <a:buAutoNum type="arabicPeriod" startAt="5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457200" lvl="1" indent="-457200">
              <a:buAutoNum type="arabicPeriod" startAt="5"/>
            </a:pPr>
            <a:endParaRPr lang="en-US" sz="2000" dirty="0">
              <a:solidFill>
                <a:schemeClr val="tx1"/>
              </a:solidFill>
            </a:endParaRPr>
          </a:p>
          <a:p>
            <a:pPr marL="457200" lvl="1" indent="-457200">
              <a:buAutoNum type="arabicPeriod" startAt="5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0" lvl="1" indent="0">
              <a:buNone/>
            </a:pPr>
            <a:r>
              <a:rPr lang="en-US" sz="2000" dirty="0" err="1" smtClean="0">
                <a:solidFill>
                  <a:schemeClr val="tx1"/>
                </a:solidFill>
              </a:rPr>
              <a:t>Nilai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tertinggi</a:t>
            </a:r>
            <a:r>
              <a:rPr lang="en-US" sz="2000" dirty="0" smtClean="0">
                <a:solidFill>
                  <a:schemeClr val="tx1"/>
                </a:solidFill>
              </a:rPr>
              <a:t> 	: 6 + 7 + 8 + 9 + 10 = 40/5 = 8</a:t>
            </a:r>
          </a:p>
          <a:p>
            <a:pPr marL="0" lvl="1" indent="0">
              <a:buNone/>
            </a:pPr>
            <a:r>
              <a:rPr lang="en-US" sz="2000" dirty="0" err="1" smtClean="0">
                <a:solidFill>
                  <a:schemeClr val="tx1"/>
                </a:solidFill>
              </a:rPr>
              <a:t>Nilai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terendah</a:t>
            </a:r>
            <a:r>
              <a:rPr lang="en-US" sz="2000" dirty="0" smtClean="0">
                <a:solidFill>
                  <a:schemeClr val="tx1"/>
                </a:solidFill>
              </a:rPr>
              <a:t>	: 1 + 2 + 3 + 4 + 5 = 15/5 = 3</a:t>
            </a:r>
          </a:p>
          <a:p>
            <a:pPr marL="0" lvl="1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0" lvl="1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Dari 10 </a:t>
            </a:r>
            <a:r>
              <a:rPr lang="en-US" sz="2000" dirty="0" err="1" smtClean="0">
                <a:solidFill>
                  <a:schemeClr val="tx1"/>
                </a:solidFill>
              </a:rPr>
              <a:t>pernyataan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diberikan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dapat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dilakukan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prioritas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perhitungan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terhadap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pernyataan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memiliki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bobot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tertinggi</a:t>
            </a:r>
            <a:r>
              <a:rPr lang="en-US" sz="2000" dirty="0" smtClean="0">
                <a:solidFill>
                  <a:schemeClr val="tx1"/>
                </a:solidFill>
              </a:rPr>
              <a:t>.  </a:t>
            </a:r>
          </a:p>
          <a:p>
            <a:pPr marL="0" lvl="1" indent="0">
              <a:buNone/>
            </a:pPr>
            <a:r>
              <a:rPr lang="en-US" sz="2000" dirty="0" err="1" smtClean="0">
                <a:solidFill>
                  <a:schemeClr val="tx1"/>
                </a:solidFill>
              </a:rPr>
              <a:t>Berdasarkan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perolehan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nilai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tertinggi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yaitu</a:t>
            </a:r>
            <a:r>
              <a:rPr lang="en-US" sz="2000" dirty="0" smtClean="0">
                <a:solidFill>
                  <a:schemeClr val="tx1"/>
                </a:solidFill>
              </a:rPr>
              <a:t> 8, </a:t>
            </a:r>
            <a:r>
              <a:rPr lang="en-US" sz="2000" dirty="0" err="1" smtClean="0">
                <a:solidFill>
                  <a:schemeClr val="tx1"/>
                </a:solidFill>
              </a:rPr>
              <a:t>maka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dapat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disimpulkan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bahwa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calon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pekerja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mempunyai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respon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tinggi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terhadap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pekerjaan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sebagai</a:t>
            </a:r>
            <a:r>
              <a:rPr lang="en-US" sz="2000" dirty="0" smtClean="0">
                <a:solidFill>
                  <a:schemeClr val="tx1"/>
                </a:solidFill>
              </a:rPr>
              <a:t> programmer.</a:t>
            </a:r>
          </a:p>
          <a:p>
            <a:pPr marL="0" lvl="1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endParaRPr lang="en-US" sz="2000" dirty="0"/>
          </a:p>
          <a:p>
            <a:pPr marL="265092" lvl="2" indent="0">
              <a:buNone/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447101"/>
              </p:ext>
            </p:extLst>
          </p:nvPr>
        </p:nvGraphicFramePr>
        <p:xfrm>
          <a:off x="179512" y="2420888"/>
          <a:ext cx="8712971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111"/>
                <a:gridCol w="744286"/>
                <a:gridCol w="744286"/>
                <a:gridCol w="744286"/>
                <a:gridCol w="744286"/>
                <a:gridCol w="744286"/>
                <a:gridCol w="744286"/>
                <a:gridCol w="744286"/>
                <a:gridCol w="744286"/>
                <a:gridCol w="744286"/>
                <a:gridCol w="74428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 </a:t>
                      </a:r>
                      <a:r>
                        <a:rPr lang="en-US" sz="1400" dirty="0" err="1" smtClean="0"/>
                        <a:t>pernyataan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Nilai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876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Tipe-tipe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Pengukuran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-457200">
              <a:buAutoNum type="arabicPeriod" startAt="5"/>
            </a:pPr>
            <a:r>
              <a:rPr lang="en-US" sz="2000" dirty="0" err="1" smtClean="0">
                <a:solidFill>
                  <a:schemeClr val="tx1"/>
                </a:solidFill>
              </a:rPr>
              <a:t>Skala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Borgadus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265092" lvl="2" indent="0">
              <a:buNone/>
            </a:pPr>
            <a:r>
              <a:rPr lang="en-US" sz="1800" dirty="0" err="1" smtClean="0">
                <a:solidFill>
                  <a:schemeClr val="tx1"/>
                </a:solidFill>
              </a:rPr>
              <a:t>Merupakan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skala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untuk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mengukur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jarak</a:t>
            </a:r>
            <a:r>
              <a:rPr lang="en-US" sz="1800" dirty="0" smtClean="0">
                <a:solidFill>
                  <a:schemeClr val="tx1"/>
                </a:solidFill>
              </a:rPr>
              <a:t> social </a:t>
            </a:r>
            <a:r>
              <a:rPr lang="en-US" sz="1800" dirty="0" err="1" smtClean="0">
                <a:solidFill>
                  <a:schemeClr val="tx1"/>
                </a:solidFill>
              </a:rPr>
              <a:t>atau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derajat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pengertian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265092" lvl="2" indent="0">
              <a:buNone/>
            </a:pPr>
            <a:r>
              <a:rPr lang="en-US" sz="1800" dirty="0" err="1" smtClean="0">
                <a:solidFill>
                  <a:srgbClr val="FF0000"/>
                </a:solidFill>
              </a:rPr>
              <a:t>Contoh</a:t>
            </a:r>
            <a:r>
              <a:rPr lang="en-US" sz="1800" dirty="0" smtClean="0">
                <a:solidFill>
                  <a:srgbClr val="FF0000"/>
                </a:solidFill>
              </a:rPr>
              <a:t> :</a:t>
            </a:r>
          </a:p>
          <a:p>
            <a:pPr marL="265092" lvl="2" indent="0">
              <a:buNone/>
            </a:pPr>
            <a:r>
              <a:rPr lang="en-US" sz="1800" dirty="0" err="1" smtClean="0">
                <a:solidFill>
                  <a:srgbClr val="0070C0"/>
                </a:solidFill>
              </a:rPr>
              <a:t>Responsi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responden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terhadap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penerimaan</a:t>
            </a:r>
            <a:r>
              <a:rPr lang="en-US" sz="1800" dirty="0" smtClean="0">
                <a:solidFill>
                  <a:srgbClr val="0070C0"/>
                </a:solidFill>
              </a:rPr>
              <a:t> orang </a:t>
            </a:r>
            <a:r>
              <a:rPr lang="en-US" sz="1800" dirty="0" err="1" smtClean="0">
                <a:solidFill>
                  <a:srgbClr val="0070C0"/>
                </a:solidFill>
              </a:rPr>
              <a:t>asing</a:t>
            </a:r>
            <a:endParaRPr lang="en-US" sz="1800" dirty="0" smtClean="0">
              <a:solidFill>
                <a:srgbClr val="0070C0"/>
              </a:solidFill>
            </a:endParaRPr>
          </a:p>
          <a:p>
            <a:pPr marL="265092" lvl="2" indent="0"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457200" lvl="1" indent="-457200">
              <a:buAutoNum type="arabicPeriod" startAt="5"/>
            </a:pPr>
            <a:endParaRPr lang="en-US" sz="2000" dirty="0">
              <a:solidFill>
                <a:schemeClr val="tx1"/>
              </a:solidFill>
            </a:endParaRPr>
          </a:p>
          <a:p>
            <a:pPr marL="457200" lvl="1" indent="-457200">
              <a:buAutoNum type="arabicPeriod" startAt="5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457200" lvl="1" indent="-457200">
              <a:buAutoNum type="arabicPeriod" startAt="5"/>
            </a:pPr>
            <a:endParaRPr lang="en-US" sz="2000" dirty="0">
              <a:solidFill>
                <a:schemeClr val="tx1"/>
              </a:solidFill>
            </a:endParaRPr>
          </a:p>
          <a:p>
            <a:pPr marL="457200" lvl="1" indent="-457200">
              <a:buAutoNum type="arabicPeriod" startAt="5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0" lvl="1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endParaRPr lang="en-US" sz="2000" dirty="0"/>
          </a:p>
          <a:p>
            <a:pPr marL="265092" lvl="2" indent="0">
              <a:buNone/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80786"/>
              </p:ext>
            </p:extLst>
          </p:nvPr>
        </p:nvGraphicFramePr>
        <p:xfrm>
          <a:off x="323528" y="3356992"/>
          <a:ext cx="8136905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956"/>
                <a:gridCol w="3071151"/>
                <a:gridCol w="1316266"/>
                <a:gridCol w="1316266"/>
                <a:gridCol w="13162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Skor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Jarak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penerimaan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Suku</a:t>
                      </a:r>
                      <a:r>
                        <a:rPr lang="en-US" sz="1600" dirty="0" smtClean="0"/>
                        <a:t> Aceh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Suku</a:t>
                      </a:r>
                      <a:r>
                        <a:rPr lang="en-US" sz="1600" dirty="0" smtClean="0"/>
                        <a:t> Batak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Suku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Bugis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 smtClean="0"/>
                        <a:t>Menikah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dengan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sanak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famili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 smtClean="0"/>
                        <a:t>Sebagai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sahabat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dekat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 smtClean="0"/>
                        <a:t>Bekerja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sekantor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35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 smtClean="0"/>
                        <a:t>Teman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seorganisasi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 smtClean="0"/>
                        <a:t>Sebagai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warga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desa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55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 smtClean="0"/>
                        <a:t>Sebagai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pimpinan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881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Tipe-tipe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Pengukuran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092" lvl="2" indent="0"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457200" lvl="1" indent="-457200">
              <a:buAutoNum type="arabicPeriod" startAt="5"/>
            </a:pPr>
            <a:endParaRPr lang="en-US" sz="2000" dirty="0">
              <a:solidFill>
                <a:schemeClr val="tx1"/>
              </a:solidFill>
            </a:endParaRPr>
          </a:p>
          <a:p>
            <a:pPr marL="457200" lvl="1" indent="-457200">
              <a:buAutoNum type="arabicPeriod" startAt="5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457200" lvl="1" indent="-457200">
              <a:buAutoNum type="arabicPeriod" startAt="5"/>
            </a:pPr>
            <a:endParaRPr lang="en-US" sz="2000" dirty="0">
              <a:solidFill>
                <a:schemeClr val="tx1"/>
              </a:solidFill>
            </a:endParaRPr>
          </a:p>
          <a:p>
            <a:pPr marL="457200" lvl="1" indent="-457200">
              <a:buAutoNum type="arabicPeriod" startAt="5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0" lvl="1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endParaRPr lang="en-US" sz="2000" dirty="0"/>
          </a:p>
          <a:p>
            <a:pPr marL="265092" lvl="2" indent="0">
              <a:buNone/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558927"/>
              </p:ext>
            </p:extLst>
          </p:nvPr>
        </p:nvGraphicFramePr>
        <p:xfrm>
          <a:off x="427693" y="1885292"/>
          <a:ext cx="7672698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0694"/>
                <a:gridCol w="1120334"/>
                <a:gridCol w="1120334"/>
                <a:gridCol w="1120334"/>
                <a:gridCol w="1120334"/>
                <a:gridCol w="1120334"/>
                <a:gridCol w="11203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Skor</a:t>
                      </a:r>
                      <a:endParaRPr 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Suku</a:t>
                      </a:r>
                      <a:r>
                        <a:rPr lang="en-US" sz="1600" dirty="0" smtClean="0"/>
                        <a:t> Aceh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Suku</a:t>
                      </a:r>
                      <a:r>
                        <a:rPr lang="en-US" sz="1600" dirty="0" smtClean="0"/>
                        <a:t> Batak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Suku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Bugis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540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270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460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105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380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140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282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231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190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Jumlah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1857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1280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597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199" y="5157192"/>
            <a:ext cx="76431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Berdasarkan</a:t>
            </a:r>
            <a:r>
              <a:rPr lang="en-US" dirty="0" smtClean="0"/>
              <a:t> data di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diperoleh</a:t>
            </a:r>
            <a:r>
              <a:rPr lang="en-US" dirty="0" smtClean="0"/>
              <a:t> interval </a:t>
            </a:r>
            <a:r>
              <a:rPr lang="en-US" dirty="0" err="1" smtClean="0"/>
              <a:t>jarak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597 – 1857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asumsi</a:t>
            </a:r>
            <a:r>
              <a:rPr lang="en-US" dirty="0" smtClean="0"/>
              <a:t> </a:t>
            </a:r>
            <a:r>
              <a:rPr lang="en-US" dirty="0" err="1" smtClean="0"/>
              <a:t>kesimpulan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:</a:t>
            </a:r>
          </a:p>
          <a:p>
            <a:r>
              <a:rPr lang="en-US" dirty="0" smtClean="0"/>
              <a:t>Orang Aceh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keberadaan</a:t>
            </a:r>
            <a:r>
              <a:rPr lang="en-US" dirty="0" smtClean="0"/>
              <a:t> orang </a:t>
            </a:r>
            <a:r>
              <a:rPr lang="en-US" dirty="0" err="1" smtClean="0"/>
              <a:t>asing</a:t>
            </a:r>
            <a:r>
              <a:rPr lang="en-US" dirty="0" smtClean="0"/>
              <a:t> </a:t>
            </a:r>
            <a:r>
              <a:rPr lang="en-US" dirty="0" err="1" smtClean="0"/>
              <a:t>dibandingkan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orang </a:t>
            </a:r>
            <a:r>
              <a:rPr lang="en-US" dirty="0" err="1" smtClean="0"/>
              <a:t>Bugis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274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Capaian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893" indent="-457200">
              <a:buAutoNum type="arabicPeriod"/>
            </a:pPr>
            <a:r>
              <a:rPr lang="en-US" sz="2000" dirty="0" err="1" smtClean="0"/>
              <a:t>Mampu</a:t>
            </a:r>
            <a:r>
              <a:rPr lang="en-US" sz="2000" dirty="0" smtClean="0"/>
              <a:t> </a:t>
            </a:r>
            <a:r>
              <a:rPr lang="en-US" sz="2000" dirty="0" err="1" smtClean="0"/>
              <a:t>menjelaskan</a:t>
            </a:r>
            <a:r>
              <a:rPr lang="en-US" sz="2000" dirty="0" smtClean="0"/>
              <a:t> </a:t>
            </a:r>
            <a:r>
              <a:rPr lang="en-US" sz="2000" dirty="0" err="1" smtClean="0"/>
              <a:t>pengertian</a:t>
            </a:r>
            <a:r>
              <a:rPr lang="en-US" sz="2000" dirty="0" smtClean="0"/>
              <a:t> </a:t>
            </a:r>
            <a:r>
              <a:rPr lang="en-US" sz="2000" dirty="0" err="1" smtClean="0"/>
              <a:t>skala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manfaatnya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penelitian</a:t>
            </a:r>
            <a:endParaRPr lang="en-US" sz="2000" dirty="0" smtClean="0"/>
          </a:p>
          <a:p>
            <a:pPr marL="566893" indent="-457200">
              <a:buAutoNum type="arabicPeriod"/>
            </a:pPr>
            <a:r>
              <a:rPr lang="en-US" sz="2000" dirty="0" err="1" smtClean="0"/>
              <a:t>Mampu</a:t>
            </a:r>
            <a:r>
              <a:rPr lang="en-US" sz="2000" dirty="0" smtClean="0"/>
              <a:t> </a:t>
            </a:r>
            <a:r>
              <a:rPr lang="en-US" sz="2000" dirty="0" err="1" smtClean="0"/>
              <a:t>menyebutkan</a:t>
            </a:r>
            <a:r>
              <a:rPr lang="en-US" sz="2000" dirty="0" smtClean="0"/>
              <a:t> </a:t>
            </a:r>
            <a:r>
              <a:rPr lang="en-US" sz="2000" dirty="0" err="1" smtClean="0"/>
              <a:t>macam-macam</a:t>
            </a:r>
            <a:r>
              <a:rPr lang="en-US" sz="2000" dirty="0" smtClean="0"/>
              <a:t> </a:t>
            </a:r>
            <a:r>
              <a:rPr lang="en-US" sz="2000" dirty="0" err="1" smtClean="0"/>
              <a:t>skala</a:t>
            </a:r>
            <a:r>
              <a:rPr lang="en-US" sz="2000" dirty="0" smtClean="0"/>
              <a:t> </a:t>
            </a:r>
            <a:r>
              <a:rPr lang="en-US" sz="2000" dirty="0" err="1" smtClean="0"/>
              <a:t>pengukuran</a:t>
            </a:r>
            <a:r>
              <a:rPr lang="en-US" sz="2000" dirty="0" smtClean="0"/>
              <a:t> </a:t>
            </a:r>
          </a:p>
          <a:p>
            <a:pPr marL="566893" indent="-457200">
              <a:buAutoNum type="arabicPeriod"/>
            </a:pPr>
            <a:r>
              <a:rPr lang="en-US" sz="2000" dirty="0" err="1" smtClean="0"/>
              <a:t>Mampu</a:t>
            </a:r>
            <a:r>
              <a:rPr lang="en-US" sz="2000" dirty="0" smtClean="0"/>
              <a:t> </a:t>
            </a:r>
            <a:r>
              <a:rPr lang="en-US" sz="2000" dirty="0" err="1" smtClean="0"/>
              <a:t>menjelaskan</a:t>
            </a:r>
            <a:r>
              <a:rPr lang="en-US" sz="2000" dirty="0" smtClean="0"/>
              <a:t> </a:t>
            </a:r>
            <a:r>
              <a:rPr lang="en-US" sz="2000" dirty="0" err="1" smtClean="0"/>
              <a:t>pengertian</a:t>
            </a:r>
            <a:r>
              <a:rPr lang="en-US" sz="2000" dirty="0" smtClean="0"/>
              <a:t> </a:t>
            </a:r>
            <a:r>
              <a:rPr lang="en-US" sz="2000" dirty="0" err="1" smtClean="0"/>
              <a:t>skala</a:t>
            </a:r>
            <a:r>
              <a:rPr lang="en-US" sz="2000" dirty="0" smtClean="0"/>
              <a:t> nominal, ordinal, interval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rasio</a:t>
            </a:r>
            <a:r>
              <a:rPr lang="en-US" sz="2000" dirty="0" smtClean="0"/>
              <a:t> </a:t>
            </a:r>
            <a:r>
              <a:rPr lang="en-US" sz="2000" dirty="0" err="1" smtClean="0"/>
              <a:t>beserta</a:t>
            </a:r>
            <a:r>
              <a:rPr lang="en-US" sz="2000" dirty="0" smtClean="0"/>
              <a:t> </a:t>
            </a:r>
            <a:r>
              <a:rPr lang="en-US" sz="2000" dirty="0" err="1" smtClean="0"/>
              <a:t>contoh</a:t>
            </a:r>
            <a:endParaRPr lang="en-US" sz="2000" dirty="0" smtClean="0"/>
          </a:p>
          <a:p>
            <a:pPr marL="566893" indent="-457200">
              <a:buAutoNum type="arabicPeriod"/>
            </a:pPr>
            <a:r>
              <a:rPr lang="en-US" sz="2000" dirty="0" err="1" smtClean="0"/>
              <a:t>Mampu</a:t>
            </a:r>
            <a:r>
              <a:rPr lang="en-US" sz="2000" dirty="0" smtClean="0"/>
              <a:t> </a:t>
            </a:r>
            <a:r>
              <a:rPr lang="en-US" sz="2000" dirty="0" err="1" smtClean="0"/>
              <a:t>menjelaskan</a:t>
            </a:r>
            <a:r>
              <a:rPr lang="en-US" sz="2000" dirty="0" smtClean="0"/>
              <a:t> </a:t>
            </a:r>
            <a:r>
              <a:rPr lang="en-US" sz="2000" dirty="0" err="1" smtClean="0"/>
              <a:t>pengertian</a:t>
            </a:r>
            <a:r>
              <a:rPr lang="en-US" sz="2000" dirty="0" smtClean="0"/>
              <a:t> </a:t>
            </a:r>
            <a:r>
              <a:rPr lang="en-US" sz="2000" dirty="0" err="1" smtClean="0"/>
              <a:t>skala</a:t>
            </a:r>
            <a:r>
              <a:rPr lang="en-US" sz="2000" dirty="0" smtClean="0"/>
              <a:t> Likert, </a:t>
            </a:r>
            <a:r>
              <a:rPr lang="en-US" sz="2000" dirty="0" err="1" smtClean="0"/>
              <a:t>Guttman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Differensial</a:t>
            </a:r>
            <a:r>
              <a:rPr lang="en-US" sz="2000" dirty="0" smtClean="0"/>
              <a:t> Semantic</a:t>
            </a:r>
          </a:p>
          <a:p>
            <a:pPr marL="566893" indent="-457200">
              <a:buAutoNum type="arabicPeriod"/>
            </a:pPr>
            <a:r>
              <a:rPr lang="en-US" sz="2000" dirty="0" err="1" smtClean="0"/>
              <a:t>Mampu</a:t>
            </a:r>
            <a:r>
              <a:rPr lang="en-US" sz="2000" dirty="0" smtClean="0"/>
              <a:t> </a:t>
            </a:r>
            <a:r>
              <a:rPr lang="en-US" sz="2000" dirty="0" err="1" smtClean="0"/>
              <a:t>menjelaskan</a:t>
            </a:r>
            <a:r>
              <a:rPr lang="en-US" sz="2000" dirty="0" smtClean="0"/>
              <a:t> </a:t>
            </a:r>
            <a:r>
              <a:rPr lang="en-US" sz="2000" dirty="0" err="1" smtClean="0"/>
              <a:t>pengertian</a:t>
            </a:r>
            <a:r>
              <a:rPr lang="en-US" sz="2000" dirty="0" smtClean="0"/>
              <a:t> rating scale, </a:t>
            </a:r>
            <a:r>
              <a:rPr lang="en-US" sz="2000" dirty="0" err="1" smtClean="0"/>
              <a:t>skala</a:t>
            </a:r>
            <a:r>
              <a:rPr lang="en-US" sz="2000" dirty="0" smtClean="0"/>
              <a:t> </a:t>
            </a:r>
            <a:r>
              <a:rPr lang="en-US" sz="2000" dirty="0" err="1" smtClean="0"/>
              <a:t>Thurstone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Borgadus</a:t>
            </a:r>
            <a:endParaRPr lang="en-US" sz="2000" dirty="0" smtClean="0"/>
          </a:p>
          <a:p>
            <a:pPr marL="566893" indent="-457200"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55054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Skala</a:t>
            </a:r>
            <a:r>
              <a:rPr lang="en-US" sz="2000" dirty="0" smtClean="0"/>
              <a:t> </a:t>
            </a:r>
            <a:r>
              <a:rPr lang="en-US" sz="2000" dirty="0" err="1" smtClean="0"/>
              <a:t>biasanya</a:t>
            </a:r>
            <a:r>
              <a:rPr lang="en-US" sz="2000" dirty="0" smtClean="0"/>
              <a:t> </a:t>
            </a:r>
            <a:r>
              <a:rPr lang="en-US" sz="2000" dirty="0" err="1" smtClean="0"/>
              <a:t>digunakan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mengecek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menetapkan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faktor</a:t>
            </a:r>
            <a:r>
              <a:rPr lang="en-US" sz="2000" dirty="0" smtClean="0"/>
              <a:t> </a:t>
            </a:r>
            <a:r>
              <a:rPr lang="en-US" sz="2000" dirty="0" err="1" smtClean="0"/>
              <a:t>kualitatif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ukuran-ukuran</a:t>
            </a:r>
            <a:r>
              <a:rPr lang="en-US" sz="2000" dirty="0" smtClean="0"/>
              <a:t> </a:t>
            </a:r>
            <a:r>
              <a:rPr lang="en-US" sz="2000" dirty="0" err="1" smtClean="0"/>
              <a:t>kuantitatif</a:t>
            </a:r>
            <a:r>
              <a:rPr lang="en-US" sz="2000" dirty="0" smtClean="0"/>
              <a:t>.</a:t>
            </a:r>
          </a:p>
          <a:p>
            <a:r>
              <a:rPr lang="en-US" sz="2000" b="1" dirty="0" err="1" smtClean="0"/>
              <a:t>Skala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adalah</a:t>
            </a:r>
            <a:r>
              <a:rPr lang="en-US" sz="2000" b="1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alat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disusun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digunakan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mengubah</a:t>
            </a:r>
            <a:r>
              <a:rPr lang="en-US" sz="2000" dirty="0" smtClean="0"/>
              <a:t> </a:t>
            </a:r>
            <a:r>
              <a:rPr lang="en-US" sz="2000" dirty="0" err="1" smtClean="0"/>
              <a:t>respon</a:t>
            </a:r>
            <a:r>
              <a:rPr lang="en-US" sz="2000" dirty="0" smtClean="0"/>
              <a:t>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variabel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bersifat</a:t>
            </a:r>
            <a:r>
              <a:rPr lang="en-US" sz="2000" dirty="0" smtClean="0"/>
              <a:t> </a:t>
            </a:r>
            <a:r>
              <a:rPr lang="en-US" sz="2000" dirty="0" err="1" smtClean="0"/>
              <a:t>kualitatif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data </a:t>
            </a:r>
            <a:r>
              <a:rPr lang="en-US" sz="2000" dirty="0" err="1" smtClean="0"/>
              <a:t>kuantitatif</a:t>
            </a:r>
            <a:endParaRPr lang="en-US" sz="2000" dirty="0" smtClean="0"/>
          </a:p>
          <a:p>
            <a:pPr marL="109693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   (Mahfud, 2011 : 181)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pengukuran</a:t>
            </a:r>
            <a:r>
              <a:rPr lang="en-US" sz="2000" dirty="0" smtClean="0"/>
              <a:t>, </a:t>
            </a:r>
            <a:r>
              <a:rPr lang="en-US" sz="2000" dirty="0" err="1" smtClean="0">
                <a:solidFill>
                  <a:srgbClr val="FF0000"/>
                </a:solidFill>
              </a:rPr>
              <a:t>variabel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kualitatif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/>
              <a:t>biasanya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berskala</a:t>
            </a:r>
            <a:r>
              <a:rPr lang="en-US" sz="2000" dirty="0" smtClean="0">
                <a:solidFill>
                  <a:srgbClr val="0070C0"/>
                </a:solidFill>
              </a:rPr>
              <a:t> nominal</a:t>
            </a:r>
            <a:r>
              <a:rPr lang="en-US" sz="2000" dirty="0" smtClean="0"/>
              <a:t>, </a:t>
            </a:r>
            <a:r>
              <a:rPr lang="en-US" sz="2000" dirty="0" err="1" smtClean="0"/>
              <a:t>sedangkan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variabel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kuantitatif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/>
              <a:t>biasanya</a:t>
            </a:r>
            <a:r>
              <a:rPr lang="en-US" sz="2000" dirty="0" smtClean="0"/>
              <a:t> variable </a:t>
            </a:r>
            <a:r>
              <a:rPr lang="en-US" sz="2000" dirty="0" err="1" smtClean="0">
                <a:solidFill>
                  <a:srgbClr val="0070C0"/>
                </a:solidFill>
              </a:rPr>
              <a:t>berskala</a:t>
            </a:r>
            <a:r>
              <a:rPr lang="en-US" sz="2000" dirty="0" smtClean="0">
                <a:solidFill>
                  <a:srgbClr val="0070C0"/>
                </a:solidFill>
              </a:rPr>
              <a:t> ordinal, interval </a:t>
            </a:r>
            <a:r>
              <a:rPr lang="en-US" sz="2000" dirty="0" err="1" smtClean="0">
                <a:solidFill>
                  <a:srgbClr val="0070C0"/>
                </a:solidFill>
              </a:rPr>
              <a:t>atau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rasio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35591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Pengukuran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66893" indent="-457200">
              <a:buFont typeface="+mj-lt"/>
              <a:buAutoNum type="arabicPeriod"/>
            </a:pPr>
            <a:r>
              <a:rPr lang="en-US" sz="2400" dirty="0" err="1" smtClean="0"/>
              <a:t>Skala</a:t>
            </a:r>
            <a:r>
              <a:rPr lang="en-US" sz="2400" dirty="0" smtClean="0"/>
              <a:t> Nominal</a:t>
            </a:r>
          </a:p>
          <a:p>
            <a:pPr marL="402207" lvl="1" indent="0">
              <a:buNone/>
            </a:pP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skala</a:t>
            </a:r>
            <a:r>
              <a:rPr lang="en-US" sz="2000" dirty="0" smtClean="0"/>
              <a:t> paling </a:t>
            </a:r>
            <a:r>
              <a:rPr lang="en-US" sz="2000" dirty="0" err="1" smtClean="0"/>
              <a:t>sederhana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disusun</a:t>
            </a:r>
            <a:r>
              <a:rPr lang="en-US" sz="2000" dirty="0" smtClean="0"/>
              <a:t> </a:t>
            </a:r>
            <a:r>
              <a:rPr lang="en-US" sz="2000" dirty="0" err="1" smtClean="0"/>
              <a:t>berdasarkan</a:t>
            </a:r>
            <a:r>
              <a:rPr lang="en-US" sz="2000" dirty="0" smtClean="0"/>
              <a:t> </a:t>
            </a:r>
            <a:r>
              <a:rPr lang="en-US" sz="2000" dirty="0" err="1" smtClean="0"/>
              <a:t>jenis</a:t>
            </a:r>
            <a:r>
              <a:rPr lang="en-US" sz="2000" dirty="0" smtClean="0"/>
              <a:t>/</a:t>
            </a:r>
            <a:r>
              <a:rPr lang="en-US" sz="2000" dirty="0" err="1" smtClean="0"/>
              <a:t>kategori</a:t>
            </a:r>
            <a:r>
              <a:rPr lang="en-US" sz="2000" dirty="0" smtClean="0"/>
              <a:t>, </a:t>
            </a:r>
            <a:r>
              <a:rPr lang="en-US" sz="2000" dirty="0" err="1" smtClean="0"/>
              <a:t>apabila</a:t>
            </a:r>
            <a:r>
              <a:rPr lang="en-US" sz="2000" dirty="0" smtClean="0"/>
              <a:t>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bilangan</a:t>
            </a:r>
            <a:r>
              <a:rPr lang="en-US" sz="2000" dirty="0" smtClean="0"/>
              <a:t>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fungsi</a:t>
            </a:r>
            <a:r>
              <a:rPr lang="en-US" sz="2000" dirty="0" smtClean="0"/>
              <a:t> </a:t>
            </a:r>
            <a:r>
              <a:rPr lang="en-US" sz="2000" dirty="0" err="1" smtClean="0"/>
              <a:t>bilangan</a:t>
            </a:r>
            <a:r>
              <a:rPr lang="en-US" sz="2000" dirty="0" smtClean="0"/>
              <a:t> </a:t>
            </a:r>
            <a:r>
              <a:rPr lang="en-US" sz="2000" dirty="0" err="1" smtClean="0"/>
              <a:t>hanya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simbol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membedakan</a:t>
            </a:r>
            <a:r>
              <a:rPr lang="en-US" sz="2000" dirty="0" smtClean="0"/>
              <a:t> </a:t>
            </a:r>
            <a:r>
              <a:rPr lang="en-US" sz="2000" dirty="0" err="1" smtClean="0"/>
              <a:t>sebuah</a:t>
            </a:r>
            <a:r>
              <a:rPr lang="en-US" sz="2000" dirty="0" smtClean="0"/>
              <a:t> </a:t>
            </a:r>
            <a:r>
              <a:rPr lang="en-US" sz="2000" dirty="0" err="1" smtClean="0"/>
              <a:t>karakteristik</a:t>
            </a:r>
            <a:r>
              <a:rPr lang="en-US" sz="2000" dirty="0" smtClean="0"/>
              <a:t>.</a:t>
            </a:r>
          </a:p>
          <a:p>
            <a:pPr marL="402207" lvl="1" indent="0">
              <a:buNone/>
            </a:pPr>
            <a:r>
              <a:rPr lang="en-US" sz="2000" dirty="0" err="1" smtClean="0">
                <a:solidFill>
                  <a:srgbClr val="0070C0"/>
                </a:solidFill>
              </a:rPr>
              <a:t>Contoh</a:t>
            </a:r>
            <a:r>
              <a:rPr lang="en-US" sz="2000" dirty="0" smtClean="0">
                <a:solidFill>
                  <a:srgbClr val="0070C0"/>
                </a:solidFill>
              </a:rPr>
              <a:t> : </a:t>
            </a:r>
          </a:p>
          <a:p>
            <a:pPr marL="402207" lvl="1" indent="0">
              <a:buNone/>
            </a:pPr>
            <a:r>
              <a:rPr lang="en-US" sz="2000" dirty="0" err="1" smtClean="0">
                <a:solidFill>
                  <a:srgbClr val="0070C0"/>
                </a:solidFill>
              </a:rPr>
              <a:t>Jenis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kelamin</a:t>
            </a:r>
            <a:r>
              <a:rPr lang="en-US" sz="2000" dirty="0" smtClean="0">
                <a:solidFill>
                  <a:srgbClr val="0070C0"/>
                </a:solidFill>
              </a:rPr>
              <a:t>, </a:t>
            </a:r>
            <a:r>
              <a:rPr lang="en-US" sz="2000" dirty="0" err="1" smtClean="0">
                <a:solidFill>
                  <a:srgbClr val="0070C0"/>
                </a:solidFill>
              </a:rPr>
              <a:t>jenis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kulit</a:t>
            </a:r>
            <a:r>
              <a:rPr lang="en-US" sz="2000" dirty="0" smtClean="0">
                <a:solidFill>
                  <a:srgbClr val="0070C0"/>
                </a:solidFill>
              </a:rPr>
              <a:t>, </a:t>
            </a:r>
            <a:r>
              <a:rPr lang="en-US" sz="2000" dirty="0" err="1" smtClean="0">
                <a:solidFill>
                  <a:srgbClr val="0070C0"/>
                </a:solidFill>
              </a:rPr>
              <a:t>suku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bangsa</a:t>
            </a:r>
            <a:r>
              <a:rPr lang="en-US" sz="2000" dirty="0" smtClean="0">
                <a:solidFill>
                  <a:srgbClr val="0070C0"/>
                </a:solidFill>
              </a:rPr>
              <a:t>, agama, </a:t>
            </a:r>
            <a:r>
              <a:rPr lang="en-US" sz="2000" dirty="0" err="1" smtClean="0">
                <a:solidFill>
                  <a:srgbClr val="0070C0"/>
                </a:solidFill>
              </a:rPr>
              <a:t>golongan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darah</a:t>
            </a:r>
            <a:r>
              <a:rPr lang="en-US" sz="2000" dirty="0" smtClean="0">
                <a:solidFill>
                  <a:srgbClr val="0070C0"/>
                </a:solidFill>
              </a:rPr>
              <a:t>, </a:t>
            </a:r>
            <a:r>
              <a:rPr lang="en-US" sz="2000" dirty="0" err="1" smtClean="0">
                <a:solidFill>
                  <a:srgbClr val="0070C0"/>
                </a:solidFill>
              </a:rPr>
              <a:t>dll</a:t>
            </a:r>
            <a:endParaRPr lang="en-US" sz="2000" dirty="0" smtClean="0">
              <a:solidFill>
                <a:srgbClr val="0070C0"/>
              </a:solidFill>
            </a:endParaRPr>
          </a:p>
          <a:p>
            <a:pPr marL="402207" lvl="1" indent="0">
              <a:buNone/>
            </a:pPr>
            <a:endParaRPr lang="en-US" sz="2000" dirty="0" smtClean="0"/>
          </a:p>
          <a:p>
            <a:pPr marL="566893" indent="-457200">
              <a:buFont typeface="+mj-lt"/>
              <a:buAutoNum type="arabicPeriod"/>
            </a:pPr>
            <a:r>
              <a:rPr lang="en-US" sz="2400" dirty="0" err="1" smtClean="0"/>
              <a:t>Skala</a:t>
            </a:r>
            <a:r>
              <a:rPr lang="en-US" sz="2400" dirty="0" smtClean="0"/>
              <a:t> Ordinal</a:t>
            </a:r>
          </a:p>
          <a:p>
            <a:pPr marL="402207" lvl="1" indent="0">
              <a:buNone/>
            </a:pP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skala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didasarkan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ranking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urutan</a:t>
            </a:r>
            <a:r>
              <a:rPr lang="en-US" sz="2000" dirty="0" smtClean="0"/>
              <a:t> </a:t>
            </a:r>
            <a:r>
              <a:rPr lang="en-US" sz="2000" dirty="0" err="1" smtClean="0"/>
              <a:t>jenjang</a:t>
            </a:r>
            <a:r>
              <a:rPr lang="en-US" sz="2000" dirty="0" smtClean="0"/>
              <a:t> </a:t>
            </a:r>
            <a:r>
              <a:rPr lang="en-US" sz="2000" dirty="0" err="1" smtClean="0"/>
              <a:t>mulai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tertinggi</a:t>
            </a:r>
            <a:r>
              <a:rPr lang="en-US" sz="2000" dirty="0" smtClean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terendah</a:t>
            </a:r>
            <a:r>
              <a:rPr lang="en-US" sz="2000" dirty="0" smtClean="0"/>
              <a:t>.</a:t>
            </a:r>
          </a:p>
          <a:p>
            <a:pPr marL="402207" lvl="1" indent="0">
              <a:buNone/>
            </a:pPr>
            <a:r>
              <a:rPr lang="en-US" sz="2000" dirty="0" err="1" smtClean="0">
                <a:solidFill>
                  <a:srgbClr val="0070C0"/>
                </a:solidFill>
              </a:rPr>
              <a:t>Contoh</a:t>
            </a:r>
            <a:r>
              <a:rPr lang="en-US" sz="2000" dirty="0" smtClean="0">
                <a:solidFill>
                  <a:srgbClr val="0070C0"/>
                </a:solidFill>
              </a:rPr>
              <a:t> :</a:t>
            </a:r>
          </a:p>
          <a:p>
            <a:pPr marL="402207" lvl="1" indent="0">
              <a:buNone/>
            </a:pPr>
            <a:r>
              <a:rPr lang="en-US" sz="2000" dirty="0" err="1" smtClean="0">
                <a:solidFill>
                  <a:srgbClr val="0070C0"/>
                </a:solidFill>
              </a:rPr>
              <a:t>Rangking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kelas</a:t>
            </a:r>
            <a:r>
              <a:rPr lang="en-US" sz="2000" dirty="0" smtClean="0">
                <a:solidFill>
                  <a:srgbClr val="0070C0"/>
                </a:solidFill>
              </a:rPr>
              <a:t>, </a:t>
            </a:r>
            <a:r>
              <a:rPr lang="en-US" sz="2000" dirty="0" err="1" smtClean="0">
                <a:solidFill>
                  <a:srgbClr val="0070C0"/>
                </a:solidFill>
              </a:rPr>
              <a:t>kepangkatan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militer</a:t>
            </a:r>
            <a:r>
              <a:rPr lang="en-US" sz="2000" dirty="0" smtClean="0">
                <a:solidFill>
                  <a:srgbClr val="0070C0"/>
                </a:solidFill>
              </a:rPr>
              <a:t>, status </a:t>
            </a:r>
            <a:r>
              <a:rPr lang="en-US" sz="2000" dirty="0" err="1" smtClean="0">
                <a:solidFill>
                  <a:srgbClr val="0070C0"/>
                </a:solidFill>
              </a:rPr>
              <a:t>sosial</a:t>
            </a:r>
            <a:r>
              <a:rPr lang="en-US" sz="2000" dirty="0" smtClean="0">
                <a:solidFill>
                  <a:srgbClr val="0070C0"/>
                </a:solidFill>
              </a:rPr>
              <a:t>, </a:t>
            </a:r>
            <a:r>
              <a:rPr lang="en-US" sz="2000" dirty="0" err="1" smtClean="0">
                <a:solidFill>
                  <a:srgbClr val="0070C0"/>
                </a:solidFill>
              </a:rPr>
              <a:t>jenjang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karir</a:t>
            </a:r>
            <a:r>
              <a:rPr lang="en-US" sz="2000" dirty="0" smtClean="0">
                <a:solidFill>
                  <a:srgbClr val="0070C0"/>
                </a:solidFill>
              </a:rPr>
              <a:t>, </a:t>
            </a:r>
            <a:r>
              <a:rPr lang="en-US" sz="2000" dirty="0" err="1" smtClean="0">
                <a:solidFill>
                  <a:srgbClr val="0070C0"/>
                </a:solidFill>
              </a:rPr>
              <a:t>dll</a:t>
            </a:r>
            <a:endParaRPr lang="en-US" sz="20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33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Pengukuran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66893" indent="-457200">
              <a:buAutoNum type="arabicPeriod" startAt="3"/>
            </a:pPr>
            <a:r>
              <a:rPr lang="en-US" sz="2400" dirty="0" err="1" smtClean="0"/>
              <a:t>Skala</a:t>
            </a:r>
            <a:r>
              <a:rPr lang="en-US" sz="2400" dirty="0" smtClean="0"/>
              <a:t> Interval</a:t>
            </a:r>
          </a:p>
          <a:p>
            <a:pPr marL="402207" lvl="1" indent="0">
              <a:buNone/>
            </a:pPr>
            <a:r>
              <a:rPr lang="en-US" sz="2200" dirty="0" err="1" smtClean="0"/>
              <a:t>Kombinasi</a:t>
            </a:r>
            <a:r>
              <a:rPr lang="en-US" sz="2200" dirty="0" smtClean="0"/>
              <a:t> </a:t>
            </a:r>
            <a:r>
              <a:rPr lang="en-US" sz="2200" dirty="0" err="1" smtClean="0"/>
              <a:t>dari</a:t>
            </a:r>
            <a:r>
              <a:rPr lang="en-US" sz="2200" dirty="0" smtClean="0"/>
              <a:t> </a:t>
            </a:r>
            <a:r>
              <a:rPr lang="en-US" sz="2200" dirty="0" err="1" smtClean="0"/>
              <a:t>skala</a:t>
            </a:r>
            <a:r>
              <a:rPr lang="en-US" sz="2200" dirty="0" smtClean="0"/>
              <a:t> nominal </a:t>
            </a:r>
            <a:r>
              <a:rPr lang="en-US" sz="2200" dirty="0" err="1" smtClean="0"/>
              <a:t>dan</a:t>
            </a:r>
            <a:r>
              <a:rPr lang="en-US" sz="2200" dirty="0" smtClean="0"/>
              <a:t> ordinal, </a:t>
            </a:r>
            <a:r>
              <a:rPr lang="en-US" sz="2200" dirty="0" err="1" smtClean="0"/>
              <a:t>ditambah</a:t>
            </a:r>
            <a:r>
              <a:rPr lang="en-US" sz="2200" dirty="0" smtClean="0"/>
              <a:t> </a:t>
            </a:r>
            <a:r>
              <a:rPr lang="en-US" sz="2200" dirty="0" err="1" smtClean="0"/>
              <a:t>nilai</a:t>
            </a:r>
            <a:r>
              <a:rPr lang="en-US" sz="2200" dirty="0" smtClean="0"/>
              <a:t> interval yang </a:t>
            </a:r>
            <a:r>
              <a:rPr lang="en-US" sz="2200" dirty="0" err="1" smtClean="0"/>
              <a:t>tetap</a:t>
            </a:r>
            <a:r>
              <a:rPr lang="en-US" sz="2200" dirty="0" smtClean="0"/>
              <a:t>.</a:t>
            </a:r>
          </a:p>
          <a:p>
            <a:pPr marL="402207" lvl="1" indent="0">
              <a:buNone/>
            </a:pPr>
            <a:r>
              <a:rPr lang="en-US" sz="2200" dirty="0" err="1" smtClean="0">
                <a:solidFill>
                  <a:srgbClr val="0070C0"/>
                </a:solidFill>
              </a:rPr>
              <a:t>Contoh</a:t>
            </a:r>
            <a:r>
              <a:rPr lang="en-US" sz="2200" dirty="0" smtClean="0">
                <a:solidFill>
                  <a:srgbClr val="0070C0"/>
                </a:solidFill>
              </a:rPr>
              <a:t> :</a:t>
            </a:r>
          </a:p>
          <a:p>
            <a:pPr marL="402207" lvl="1" indent="0">
              <a:buNone/>
            </a:pPr>
            <a:r>
              <a:rPr lang="en-US" sz="2200" dirty="0" err="1" smtClean="0">
                <a:solidFill>
                  <a:srgbClr val="0070C0"/>
                </a:solidFill>
              </a:rPr>
              <a:t>Skor</a:t>
            </a:r>
            <a:r>
              <a:rPr lang="en-US" sz="2200" dirty="0" smtClean="0">
                <a:solidFill>
                  <a:srgbClr val="0070C0"/>
                </a:solidFill>
              </a:rPr>
              <a:t> IQ, </a:t>
            </a:r>
            <a:r>
              <a:rPr lang="en-US" sz="2200" dirty="0" err="1" smtClean="0">
                <a:solidFill>
                  <a:srgbClr val="0070C0"/>
                </a:solidFill>
              </a:rPr>
              <a:t>Nilai</a:t>
            </a:r>
            <a:r>
              <a:rPr lang="en-US" sz="2200" dirty="0" smtClean="0">
                <a:solidFill>
                  <a:srgbClr val="0070C0"/>
                </a:solidFill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</a:rPr>
              <a:t>huruf</a:t>
            </a:r>
            <a:r>
              <a:rPr lang="en-US" sz="2200" dirty="0" smtClean="0">
                <a:solidFill>
                  <a:srgbClr val="0070C0"/>
                </a:solidFill>
              </a:rPr>
              <a:t>, </a:t>
            </a:r>
            <a:r>
              <a:rPr lang="en-US" sz="2200" dirty="0" err="1" smtClean="0">
                <a:solidFill>
                  <a:srgbClr val="0070C0"/>
                </a:solidFill>
              </a:rPr>
              <a:t>kualitas</a:t>
            </a:r>
            <a:r>
              <a:rPr lang="en-US" sz="2200" dirty="0" smtClean="0">
                <a:solidFill>
                  <a:srgbClr val="0070C0"/>
                </a:solidFill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</a:rPr>
              <a:t>pelayanan</a:t>
            </a:r>
            <a:r>
              <a:rPr lang="en-US" sz="2200" dirty="0" smtClean="0">
                <a:solidFill>
                  <a:srgbClr val="0070C0"/>
                </a:solidFill>
              </a:rPr>
              <a:t>, </a:t>
            </a:r>
            <a:r>
              <a:rPr lang="en-US" sz="2200" dirty="0" err="1" smtClean="0">
                <a:solidFill>
                  <a:srgbClr val="0070C0"/>
                </a:solidFill>
              </a:rPr>
              <a:t>ukuran</a:t>
            </a:r>
            <a:r>
              <a:rPr lang="en-US" sz="2200" dirty="0" smtClean="0">
                <a:solidFill>
                  <a:srgbClr val="0070C0"/>
                </a:solidFill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</a:rPr>
              <a:t>waktu</a:t>
            </a:r>
            <a:r>
              <a:rPr lang="en-US" sz="2200" dirty="0" smtClean="0">
                <a:solidFill>
                  <a:srgbClr val="0070C0"/>
                </a:solidFill>
              </a:rPr>
              <a:t>, </a:t>
            </a:r>
            <a:r>
              <a:rPr lang="en-US" sz="2200" dirty="0" err="1" smtClean="0">
                <a:solidFill>
                  <a:srgbClr val="0070C0"/>
                </a:solidFill>
              </a:rPr>
              <a:t>dll</a:t>
            </a:r>
            <a:endParaRPr lang="en-US" sz="2200" dirty="0" smtClean="0">
              <a:solidFill>
                <a:srgbClr val="0070C0"/>
              </a:solidFill>
            </a:endParaRPr>
          </a:p>
          <a:p>
            <a:pPr marL="402207" lvl="1" indent="0">
              <a:buNone/>
            </a:pPr>
            <a:endParaRPr lang="en-US" sz="2200" dirty="0" smtClean="0"/>
          </a:p>
          <a:p>
            <a:pPr marL="566893" indent="-457200">
              <a:buAutoNum type="arabicPeriod" startAt="3"/>
            </a:pPr>
            <a:r>
              <a:rPr lang="en-US" sz="2400" dirty="0" err="1" smtClean="0"/>
              <a:t>Skala</a:t>
            </a:r>
            <a:r>
              <a:rPr lang="en-US" sz="2400" dirty="0" smtClean="0"/>
              <a:t> </a:t>
            </a:r>
            <a:r>
              <a:rPr lang="en-US" sz="2400" dirty="0" err="1" smtClean="0"/>
              <a:t>Rasio</a:t>
            </a:r>
            <a:endParaRPr lang="en-US" sz="2400" dirty="0" smtClean="0"/>
          </a:p>
          <a:p>
            <a:pPr marL="402207" lvl="1" indent="0">
              <a:buNone/>
            </a:pPr>
            <a:r>
              <a:rPr lang="en-US" sz="2200" dirty="0" err="1" smtClean="0"/>
              <a:t>Merupakan</a:t>
            </a:r>
            <a:r>
              <a:rPr lang="en-US" sz="2200" dirty="0" smtClean="0"/>
              <a:t> </a:t>
            </a:r>
            <a:r>
              <a:rPr lang="en-US" sz="2200" dirty="0" err="1" smtClean="0"/>
              <a:t>gabungan</a:t>
            </a:r>
            <a:r>
              <a:rPr lang="en-US" sz="2200" dirty="0" smtClean="0"/>
              <a:t> </a:t>
            </a:r>
            <a:r>
              <a:rPr lang="en-US" sz="2200" dirty="0" err="1" smtClean="0"/>
              <a:t>dari</a:t>
            </a:r>
            <a:r>
              <a:rPr lang="en-US" sz="2200" dirty="0" smtClean="0"/>
              <a:t> 3 </a:t>
            </a:r>
            <a:r>
              <a:rPr lang="en-US" sz="2200" dirty="0" err="1" smtClean="0"/>
              <a:t>skala</a:t>
            </a:r>
            <a:r>
              <a:rPr lang="en-US" sz="2200" dirty="0" smtClean="0"/>
              <a:t> </a:t>
            </a:r>
            <a:r>
              <a:rPr lang="en-US" sz="2200" dirty="0" err="1" smtClean="0"/>
              <a:t>sebelumnya</a:t>
            </a:r>
            <a:r>
              <a:rPr lang="en-US" sz="2200" dirty="0" smtClean="0"/>
              <a:t>, </a:t>
            </a:r>
            <a:r>
              <a:rPr lang="en-US" sz="2200" dirty="0" err="1" smtClean="0"/>
              <a:t>ditambah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nilai</a:t>
            </a:r>
            <a:r>
              <a:rPr lang="en-US" sz="2200" dirty="0" smtClean="0"/>
              <a:t> 0 (</a:t>
            </a:r>
            <a:r>
              <a:rPr lang="en-US" sz="2200" dirty="0" err="1" smtClean="0"/>
              <a:t>empiris</a:t>
            </a:r>
            <a:r>
              <a:rPr lang="en-US" sz="2200" dirty="0" smtClean="0"/>
              <a:t> </a:t>
            </a:r>
            <a:r>
              <a:rPr lang="en-US" sz="2200" dirty="0" err="1" smtClean="0"/>
              <a:t>absolut</a:t>
            </a:r>
            <a:r>
              <a:rPr lang="en-US" sz="2200" dirty="0" smtClean="0"/>
              <a:t>) </a:t>
            </a:r>
            <a:r>
              <a:rPr lang="en-US" sz="2200" dirty="0" err="1" smtClean="0"/>
              <a:t>sebagai</a:t>
            </a:r>
            <a:r>
              <a:rPr lang="en-US" sz="2200" dirty="0" smtClean="0"/>
              <a:t> </a:t>
            </a:r>
            <a:r>
              <a:rPr lang="en-US" sz="2200" dirty="0" err="1" smtClean="0"/>
              <a:t>pengganti</a:t>
            </a:r>
            <a:r>
              <a:rPr lang="en-US" sz="2200" dirty="0" smtClean="0"/>
              <a:t> </a:t>
            </a:r>
            <a:r>
              <a:rPr lang="en-US" sz="2200" dirty="0" err="1" smtClean="0"/>
              <a:t>nilai</a:t>
            </a:r>
            <a:r>
              <a:rPr lang="en-US" sz="2200" dirty="0" smtClean="0"/>
              <a:t> yang </a:t>
            </a:r>
            <a:r>
              <a:rPr lang="en-US" sz="2200" dirty="0" err="1" smtClean="0"/>
              <a:t>tidak</a:t>
            </a:r>
            <a:r>
              <a:rPr lang="en-US" sz="2200" dirty="0" smtClean="0"/>
              <a:t> </a:t>
            </a:r>
            <a:r>
              <a:rPr lang="en-US" sz="2200" dirty="0" err="1" smtClean="0"/>
              <a:t>dijumpai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saat</a:t>
            </a:r>
            <a:r>
              <a:rPr lang="en-US" sz="2200" dirty="0" smtClean="0"/>
              <a:t> </a:t>
            </a:r>
            <a:r>
              <a:rPr lang="en-US" sz="2200" dirty="0" err="1" smtClean="0"/>
              <a:t>melakukan</a:t>
            </a:r>
            <a:r>
              <a:rPr lang="en-US" sz="2200" dirty="0" smtClean="0"/>
              <a:t> </a:t>
            </a:r>
            <a:r>
              <a:rPr lang="en-US" sz="2200" dirty="0" err="1" smtClean="0"/>
              <a:t>pengukuran</a:t>
            </a:r>
            <a:r>
              <a:rPr lang="en-US" sz="2200" dirty="0" smtClean="0"/>
              <a:t>. </a:t>
            </a:r>
          </a:p>
          <a:p>
            <a:pPr marL="402207" lvl="1" indent="0">
              <a:buNone/>
            </a:pPr>
            <a:r>
              <a:rPr lang="en-US" sz="2200" dirty="0" err="1" smtClean="0">
                <a:solidFill>
                  <a:srgbClr val="0070C0"/>
                </a:solidFill>
              </a:rPr>
              <a:t>Contoh</a:t>
            </a:r>
            <a:r>
              <a:rPr lang="en-US" sz="2200" dirty="0" smtClean="0">
                <a:solidFill>
                  <a:srgbClr val="0070C0"/>
                </a:solidFill>
              </a:rPr>
              <a:t> :</a:t>
            </a:r>
          </a:p>
          <a:p>
            <a:pPr marL="402207" lvl="1" indent="0">
              <a:buNone/>
            </a:pPr>
            <a:r>
              <a:rPr lang="en-US" sz="2200" dirty="0" err="1" smtClean="0">
                <a:solidFill>
                  <a:srgbClr val="0070C0"/>
                </a:solidFill>
              </a:rPr>
              <a:t>Skala</a:t>
            </a:r>
            <a:r>
              <a:rPr lang="en-US" sz="2200" dirty="0" smtClean="0">
                <a:solidFill>
                  <a:srgbClr val="0070C0"/>
                </a:solidFill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</a:rPr>
              <a:t>dosen</a:t>
            </a:r>
            <a:r>
              <a:rPr lang="en-US" sz="2200" dirty="0" smtClean="0">
                <a:solidFill>
                  <a:srgbClr val="0070C0"/>
                </a:solidFill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</a:rPr>
              <a:t>dengan</a:t>
            </a:r>
            <a:r>
              <a:rPr lang="en-US" sz="2200" dirty="0" smtClean="0">
                <a:solidFill>
                  <a:srgbClr val="0070C0"/>
                </a:solidFill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</a:rPr>
              <a:t>mahasiswa</a:t>
            </a:r>
            <a:endParaRPr lang="en-US" sz="2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981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Tipe-tipe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Pengukuran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693" indent="0">
              <a:buNone/>
            </a:pPr>
            <a:r>
              <a:rPr lang="en-US" sz="2200" dirty="0" err="1" smtClean="0"/>
              <a:t>Selain</a:t>
            </a:r>
            <a:r>
              <a:rPr lang="en-US" sz="2200" dirty="0" smtClean="0"/>
              <a:t> </a:t>
            </a:r>
            <a:r>
              <a:rPr lang="en-US" sz="2200" dirty="0" err="1" smtClean="0"/>
              <a:t>ke</a:t>
            </a:r>
            <a:r>
              <a:rPr lang="en-US" sz="2200" dirty="0" smtClean="0"/>
              <a:t> 4 </a:t>
            </a:r>
            <a:r>
              <a:rPr lang="en-US" sz="2200" dirty="0" err="1" smtClean="0"/>
              <a:t>jenis</a:t>
            </a:r>
            <a:r>
              <a:rPr lang="en-US" sz="2200" dirty="0" smtClean="0"/>
              <a:t> </a:t>
            </a:r>
            <a:r>
              <a:rPr lang="en-US" sz="2200" dirty="0" err="1" smtClean="0"/>
              <a:t>skala</a:t>
            </a:r>
            <a:r>
              <a:rPr lang="en-US" sz="2200" dirty="0" smtClean="0"/>
              <a:t> </a:t>
            </a:r>
            <a:r>
              <a:rPr lang="en-US" sz="2200" dirty="0" err="1" smtClean="0"/>
              <a:t>tersebut</a:t>
            </a:r>
            <a:r>
              <a:rPr lang="en-US" sz="2200" dirty="0" smtClean="0"/>
              <a:t>, </a:t>
            </a:r>
            <a:r>
              <a:rPr lang="en-US" sz="2200" dirty="0" err="1" smtClean="0"/>
              <a:t>ternyata</a:t>
            </a:r>
            <a:r>
              <a:rPr lang="en-US" sz="2200" dirty="0" smtClean="0"/>
              <a:t> </a:t>
            </a:r>
            <a:r>
              <a:rPr lang="en-US" sz="2200" dirty="0" err="1" smtClean="0"/>
              <a:t>skala</a:t>
            </a:r>
            <a:r>
              <a:rPr lang="en-US" sz="2200" dirty="0" smtClean="0"/>
              <a:t> interval </a:t>
            </a:r>
            <a:r>
              <a:rPr lang="en-US" sz="2200" dirty="0" err="1" smtClean="0"/>
              <a:t>sering</a:t>
            </a:r>
            <a:r>
              <a:rPr lang="en-US" sz="2200" dirty="0" smtClean="0"/>
              <a:t> </a:t>
            </a:r>
            <a:r>
              <a:rPr lang="en-US" sz="2200" dirty="0" err="1" smtClean="0"/>
              <a:t>digunakan</a:t>
            </a:r>
            <a:r>
              <a:rPr lang="en-US" sz="2200" dirty="0" smtClean="0"/>
              <a:t> </a:t>
            </a:r>
            <a:r>
              <a:rPr lang="en-US" sz="2200" dirty="0" err="1" smtClean="0"/>
              <a:t>oleh</a:t>
            </a:r>
            <a:r>
              <a:rPr lang="en-US" sz="2200" dirty="0" smtClean="0"/>
              <a:t> </a:t>
            </a:r>
            <a:r>
              <a:rPr lang="en-US" sz="2200" dirty="0" err="1" smtClean="0"/>
              <a:t>peneliti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mengukur</a:t>
            </a:r>
            <a:r>
              <a:rPr lang="en-US" sz="2200" dirty="0" smtClean="0"/>
              <a:t> </a:t>
            </a:r>
            <a:r>
              <a:rPr lang="en-US" sz="2200" dirty="0" err="1" smtClean="0"/>
              <a:t>gejala</a:t>
            </a:r>
            <a:r>
              <a:rPr lang="en-US" sz="2200" dirty="0" smtClean="0"/>
              <a:t> </a:t>
            </a:r>
            <a:r>
              <a:rPr lang="en-US" sz="2200" dirty="0" err="1" smtClean="0"/>
              <a:t>prilaku</a:t>
            </a:r>
            <a:r>
              <a:rPr lang="en-US" sz="2200" dirty="0" smtClean="0"/>
              <a:t> </a:t>
            </a:r>
            <a:r>
              <a:rPr lang="en-US" sz="2200" dirty="0" err="1" smtClean="0"/>
              <a:t>seseorang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kehidupan</a:t>
            </a:r>
            <a:r>
              <a:rPr lang="en-US" sz="2200" dirty="0" smtClean="0"/>
              <a:t> </a:t>
            </a:r>
            <a:r>
              <a:rPr lang="en-US" sz="2200" dirty="0" err="1" smtClean="0"/>
              <a:t>sosial</a:t>
            </a:r>
            <a:r>
              <a:rPr lang="en-US" sz="2200" dirty="0" smtClean="0"/>
              <a:t>. Ada 7 model </a:t>
            </a:r>
            <a:r>
              <a:rPr lang="en-US" sz="2200" dirty="0" err="1" smtClean="0"/>
              <a:t>skala</a:t>
            </a:r>
            <a:r>
              <a:rPr lang="en-US" sz="2200" dirty="0" smtClean="0"/>
              <a:t> yang </a:t>
            </a:r>
            <a:r>
              <a:rPr lang="en-US" sz="2200" dirty="0" err="1" smtClean="0"/>
              <a:t>biasa</a:t>
            </a:r>
            <a:r>
              <a:rPr lang="en-US" sz="2200" dirty="0" smtClean="0"/>
              <a:t> </a:t>
            </a:r>
            <a:r>
              <a:rPr lang="en-US" sz="2200" dirty="0" err="1" smtClean="0"/>
              <a:t>digunakan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mengukur</a:t>
            </a:r>
            <a:r>
              <a:rPr lang="en-US" sz="2200" dirty="0" smtClean="0"/>
              <a:t> </a:t>
            </a:r>
            <a:r>
              <a:rPr lang="en-US" sz="2200" dirty="0" err="1" smtClean="0"/>
              <a:t>sikap</a:t>
            </a:r>
            <a:r>
              <a:rPr lang="en-US" sz="2200" dirty="0" smtClean="0"/>
              <a:t> </a:t>
            </a:r>
            <a:r>
              <a:rPr lang="en-US" sz="2200" dirty="0" err="1" smtClean="0"/>
              <a:t>seseorang</a:t>
            </a:r>
            <a:r>
              <a:rPr lang="en-US" sz="2200" dirty="0" smtClean="0"/>
              <a:t>, </a:t>
            </a:r>
            <a:r>
              <a:rPr lang="en-US" sz="2200" dirty="0" err="1" smtClean="0"/>
              <a:t>diantaranya</a:t>
            </a:r>
            <a:r>
              <a:rPr lang="en-US" sz="2200" dirty="0" smtClean="0"/>
              <a:t> </a:t>
            </a:r>
          </a:p>
          <a:p>
            <a:pPr marL="109693" indent="0">
              <a:buNone/>
            </a:pPr>
            <a:endParaRPr lang="en-US" sz="2200" dirty="0" smtClean="0"/>
          </a:p>
          <a:p>
            <a:pPr marL="566893" indent="-457200">
              <a:buAutoNum type="arabicPeriod"/>
            </a:pPr>
            <a:r>
              <a:rPr lang="en-US" sz="2200" dirty="0" err="1" smtClean="0"/>
              <a:t>Skala</a:t>
            </a:r>
            <a:r>
              <a:rPr lang="en-US" sz="2200" dirty="0" smtClean="0"/>
              <a:t> Likert</a:t>
            </a:r>
          </a:p>
          <a:p>
            <a:pPr marL="402207" lvl="1" indent="0">
              <a:buNone/>
            </a:pPr>
            <a:r>
              <a:rPr lang="en-US" sz="2000" dirty="0" err="1" smtClean="0"/>
              <a:t>Digunakan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mengukur</a:t>
            </a:r>
            <a:r>
              <a:rPr lang="en-US" sz="2000" dirty="0" smtClean="0"/>
              <a:t> </a:t>
            </a:r>
            <a:r>
              <a:rPr lang="en-US" sz="2000" dirty="0" err="1" smtClean="0"/>
              <a:t>sikap</a:t>
            </a:r>
            <a:r>
              <a:rPr lang="en-US" sz="2000" dirty="0" smtClean="0"/>
              <a:t>, </a:t>
            </a:r>
            <a:r>
              <a:rPr lang="en-US" sz="2000" dirty="0" err="1" smtClean="0"/>
              <a:t>pendapat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persepsi</a:t>
            </a:r>
            <a:r>
              <a:rPr lang="en-US" sz="2000" dirty="0" smtClean="0"/>
              <a:t> </a:t>
            </a:r>
            <a:r>
              <a:rPr lang="en-US" sz="2000" dirty="0" err="1" smtClean="0"/>
              <a:t>seseorang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kelompok</a:t>
            </a:r>
            <a:r>
              <a:rPr lang="en-US" sz="2000" dirty="0" smtClean="0"/>
              <a:t> </a:t>
            </a:r>
            <a:r>
              <a:rPr lang="en-US" sz="2000" dirty="0" err="1" smtClean="0"/>
              <a:t>mengenai</a:t>
            </a:r>
            <a:r>
              <a:rPr lang="en-US" sz="2000" dirty="0" smtClean="0"/>
              <a:t> </a:t>
            </a:r>
            <a:r>
              <a:rPr lang="en-US" sz="2000" dirty="0" err="1" smtClean="0"/>
              <a:t>kejadian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gejala</a:t>
            </a:r>
            <a:r>
              <a:rPr lang="en-US" sz="2000" dirty="0" smtClean="0"/>
              <a:t> </a:t>
            </a:r>
            <a:r>
              <a:rPr lang="en-US" sz="2000" dirty="0" err="1" smtClean="0"/>
              <a:t>sosial</a:t>
            </a:r>
            <a:r>
              <a:rPr lang="en-US" sz="2000" dirty="0" smtClean="0"/>
              <a:t>.</a:t>
            </a:r>
          </a:p>
          <a:p>
            <a:pPr marL="402207" lvl="1" indent="0">
              <a:buNone/>
            </a:pPr>
            <a:r>
              <a:rPr lang="en-US" sz="2000" dirty="0" err="1" smtClean="0"/>
              <a:t>Contoh</a:t>
            </a:r>
            <a:r>
              <a:rPr lang="en-US" sz="2000" dirty="0" smtClean="0"/>
              <a:t> :</a:t>
            </a:r>
          </a:p>
          <a:p>
            <a:pPr marL="402207" lvl="1" indent="0">
              <a:buNone/>
            </a:pPr>
            <a:r>
              <a:rPr lang="en-US" sz="2000" dirty="0" err="1" smtClean="0"/>
              <a:t>Pengukuran</a:t>
            </a:r>
            <a:r>
              <a:rPr lang="en-US" sz="2000" dirty="0" smtClean="0"/>
              <a:t>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 smtClean="0"/>
              <a:t>sosialisasi</a:t>
            </a:r>
            <a:r>
              <a:rPr lang="en-US" sz="2000" dirty="0" smtClean="0"/>
              <a:t> </a:t>
            </a:r>
            <a:r>
              <a:rPr lang="en-US" sz="2000" dirty="0" err="1" smtClean="0"/>
              <a:t>pedoman</a:t>
            </a:r>
            <a:r>
              <a:rPr lang="en-US" sz="2000" dirty="0" smtClean="0"/>
              <a:t> </a:t>
            </a:r>
            <a:r>
              <a:rPr lang="en-US" sz="2000" dirty="0" err="1" smtClean="0"/>
              <a:t>pembuatan</a:t>
            </a:r>
            <a:r>
              <a:rPr lang="en-US" sz="2000" dirty="0" smtClean="0"/>
              <a:t> </a:t>
            </a:r>
            <a:r>
              <a:rPr lang="en-US" sz="2000" dirty="0" err="1" smtClean="0"/>
              <a:t>struktur</a:t>
            </a:r>
            <a:r>
              <a:rPr lang="en-US" sz="2000" dirty="0" smtClean="0"/>
              <a:t> </a:t>
            </a:r>
            <a:r>
              <a:rPr lang="en-US" sz="2000" dirty="0" err="1" smtClean="0"/>
              <a:t>organisasi</a:t>
            </a:r>
            <a:r>
              <a:rPr lang="en-US" sz="2000" dirty="0" smtClean="0"/>
              <a:t> </a:t>
            </a:r>
            <a:r>
              <a:rPr lang="en-US" sz="2000" dirty="0" err="1" smtClean="0"/>
              <a:t>sekolah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48037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Tipe-tipe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Pengukuran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3915865"/>
              </p:ext>
            </p:extLst>
          </p:nvPr>
        </p:nvGraphicFramePr>
        <p:xfrm>
          <a:off x="457200" y="1943100"/>
          <a:ext cx="8229217" cy="15646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94331"/>
                <a:gridCol w="3178666"/>
                <a:gridCol w="891244"/>
                <a:gridCol w="891244"/>
                <a:gridCol w="891244"/>
                <a:gridCol w="891244"/>
                <a:gridCol w="891244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 marL="93184" marR="93184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Pernyataan</a:t>
                      </a:r>
                      <a:endParaRPr lang="en-US" sz="1600" dirty="0"/>
                    </a:p>
                  </a:txBody>
                  <a:tcPr marL="93184" marR="93184"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Alternatif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Jawaban</a:t>
                      </a:r>
                      <a:endParaRPr lang="en-US" sz="1600" dirty="0"/>
                    </a:p>
                  </a:txBody>
                  <a:tcPr marL="93184" marR="93184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SS</a:t>
                      </a:r>
                      <a:endParaRPr lang="en-US" sz="1600" dirty="0"/>
                    </a:p>
                  </a:txBody>
                  <a:tcPr marL="93184" marR="931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</a:t>
                      </a:r>
                      <a:endParaRPr lang="en-US" sz="1600" dirty="0"/>
                    </a:p>
                  </a:txBody>
                  <a:tcPr marL="93184" marR="931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</a:t>
                      </a:r>
                      <a:endParaRPr lang="en-US" sz="1600" dirty="0"/>
                    </a:p>
                  </a:txBody>
                  <a:tcPr marL="93184" marR="931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TS</a:t>
                      </a:r>
                      <a:endParaRPr lang="en-US" sz="1600" dirty="0"/>
                    </a:p>
                  </a:txBody>
                  <a:tcPr marL="93184" marR="931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STS</a:t>
                      </a:r>
                      <a:endParaRPr lang="en-US" sz="1600" dirty="0"/>
                    </a:p>
                  </a:txBody>
                  <a:tcPr marL="93184" marR="93184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93184" marR="93184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dirty="0" err="1" smtClean="0"/>
                        <a:t>Pedoman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struktur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organisasi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sekolah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sudah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disosialisasikan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dengan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baik</a:t>
                      </a:r>
                      <a:endParaRPr lang="en-US" sz="1600" dirty="0"/>
                    </a:p>
                  </a:txBody>
                  <a:tcPr marL="93184" marR="9318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√</a:t>
                      </a:r>
                      <a:endParaRPr lang="en-US" sz="1600" dirty="0"/>
                    </a:p>
                  </a:txBody>
                  <a:tcPr marL="93184" marR="9318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3184" marR="9318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3184" marR="9318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3184" marR="9318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3184" marR="93184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199" y="3789040"/>
            <a:ext cx="822921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Misalkan</a:t>
            </a:r>
            <a:r>
              <a:rPr lang="en-US" dirty="0" smtClean="0"/>
              <a:t> </a:t>
            </a:r>
            <a:r>
              <a:rPr lang="en-US" dirty="0" err="1" smtClean="0"/>
              <a:t>angket</a:t>
            </a:r>
            <a:r>
              <a:rPr lang="en-US" dirty="0" smtClean="0"/>
              <a:t> </a:t>
            </a:r>
            <a:r>
              <a:rPr lang="en-US" dirty="0" err="1" smtClean="0"/>
              <a:t>disebar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70 orang </a:t>
            </a:r>
            <a:r>
              <a:rPr lang="en-US" dirty="0" err="1" smtClean="0"/>
              <a:t>responden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gambaran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:</a:t>
            </a:r>
          </a:p>
          <a:p>
            <a:r>
              <a:rPr lang="en-US" dirty="0" smtClean="0"/>
              <a:t>2 orang </a:t>
            </a:r>
            <a:r>
              <a:rPr lang="en-US" dirty="0" err="1" smtClean="0"/>
              <a:t>menjawab</a:t>
            </a:r>
            <a:r>
              <a:rPr lang="en-US" dirty="0" smtClean="0"/>
              <a:t> SS</a:t>
            </a:r>
          </a:p>
          <a:p>
            <a:r>
              <a:rPr lang="en-US" dirty="0" smtClean="0"/>
              <a:t>8 orang </a:t>
            </a:r>
            <a:r>
              <a:rPr lang="en-US" dirty="0" err="1" smtClean="0"/>
              <a:t>menjawab</a:t>
            </a:r>
            <a:r>
              <a:rPr lang="en-US" dirty="0" smtClean="0"/>
              <a:t> S</a:t>
            </a:r>
          </a:p>
          <a:p>
            <a:r>
              <a:rPr lang="en-US" dirty="0" smtClean="0"/>
              <a:t>15 orang </a:t>
            </a:r>
            <a:r>
              <a:rPr lang="en-US" dirty="0" err="1" smtClean="0"/>
              <a:t>menjawab</a:t>
            </a:r>
            <a:r>
              <a:rPr lang="en-US" dirty="0" smtClean="0"/>
              <a:t> </a:t>
            </a:r>
            <a:r>
              <a:rPr lang="en-US" dirty="0" err="1" smtClean="0"/>
              <a:t>Netral</a:t>
            </a:r>
            <a:endParaRPr lang="en-US" dirty="0" smtClean="0"/>
          </a:p>
          <a:p>
            <a:r>
              <a:rPr lang="en-US" dirty="0" smtClean="0"/>
              <a:t>25 orang </a:t>
            </a:r>
            <a:r>
              <a:rPr lang="en-US" dirty="0" err="1" smtClean="0"/>
              <a:t>menjawab</a:t>
            </a:r>
            <a:r>
              <a:rPr lang="en-US" dirty="0" smtClean="0"/>
              <a:t> TS</a:t>
            </a:r>
          </a:p>
          <a:p>
            <a:r>
              <a:rPr lang="en-US" dirty="0" smtClean="0"/>
              <a:t>20 orang </a:t>
            </a:r>
            <a:r>
              <a:rPr lang="en-US" dirty="0" err="1" smtClean="0"/>
              <a:t>menjawan</a:t>
            </a:r>
            <a:r>
              <a:rPr lang="en-US" dirty="0" smtClean="0"/>
              <a:t> 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667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Tipe-tipe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Pengukuran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3915865"/>
              </p:ext>
            </p:extLst>
          </p:nvPr>
        </p:nvGraphicFramePr>
        <p:xfrm>
          <a:off x="457200" y="1943100"/>
          <a:ext cx="8229217" cy="15646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94331"/>
                <a:gridCol w="3178666"/>
                <a:gridCol w="891244"/>
                <a:gridCol w="891244"/>
                <a:gridCol w="891244"/>
                <a:gridCol w="891244"/>
                <a:gridCol w="891244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 marL="93184" marR="93184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Pernyataan</a:t>
                      </a:r>
                      <a:endParaRPr lang="en-US" sz="1600" dirty="0"/>
                    </a:p>
                  </a:txBody>
                  <a:tcPr marL="93184" marR="93184"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Alternatif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Jawaban</a:t>
                      </a:r>
                      <a:endParaRPr lang="en-US" sz="1600" dirty="0"/>
                    </a:p>
                  </a:txBody>
                  <a:tcPr marL="93184" marR="93184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SS</a:t>
                      </a:r>
                      <a:endParaRPr lang="en-US" sz="1600" dirty="0"/>
                    </a:p>
                  </a:txBody>
                  <a:tcPr marL="93184" marR="931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</a:t>
                      </a:r>
                      <a:endParaRPr lang="en-US" sz="1600" dirty="0"/>
                    </a:p>
                  </a:txBody>
                  <a:tcPr marL="93184" marR="931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</a:t>
                      </a:r>
                      <a:endParaRPr lang="en-US" sz="1600" dirty="0"/>
                    </a:p>
                  </a:txBody>
                  <a:tcPr marL="93184" marR="931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TS</a:t>
                      </a:r>
                      <a:endParaRPr lang="en-US" sz="1600" dirty="0"/>
                    </a:p>
                  </a:txBody>
                  <a:tcPr marL="93184" marR="931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STS</a:t>
                      </a:r>
                      <a:endParaRPr lang="en-US" sz="1600" dirty="0"/>
                    </a:p>
                  </a:txBody>
                  <a:tcPr marL="93184" marR="93184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93184" marR="93184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dirty="0" err="1" smtClean="0"/>
                        <a:t>Pedoman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struktur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organisasi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sekolah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sudah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disosialisasikan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dengan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baik</a:t>
                      </a:r>
                      <a:endParaRPr lang="en-US" sz="1600" dirty="0"/>
                    </a:p>
                  </a:txBody>
                  <a:tcPr marL="93184" marR="9318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√</a:t>
                      </a:r>
                      <a:endParaRPr lang="en-US" sz="1600" dirty="0"/>
                    </a:p>
                  </a:txBody>
                  <a:tcPr marL="93184" marR="9318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3184" marR="9318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3184" marR="9318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3184" marR="9318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3184" marR="93184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9814" y="3717032"/>
            <a:ext cx="82292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Umpama</a:t>
            </a:r>
            <a:r>
              <a:rPr lang="en-US" dirty="0" smtClean="0"/>
              <a:t> SS </a:t>
            </a:r>
            <a:r>
              <a:rPr lang="en-US" dirty="0" err="1" smtClean="0"/>
              <a:t>nilainya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5,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bobot</a:t>
            </a:r>
            <a:r>
              <a:rPr lang="en-US" dirty="0" smtClean="0"/>
              <a:t> </a:t>
            </a:r>
            <a:r>
              <a:rPr lang="en-US" dirty="0" err="1" smtClean="0"/>
              <a:t>jawaban</a:t>
            </a:r>
            <a:r>
              <a:rPr lang="en-US" dirty="0" smtClean="0"/>
              <a:t> </a:t>
            </a:r>
            <a:r>
              <a:rPr lang="en-US" dirty="0" err="1" smtClean="0"/>
              <a:t>responden</a:t>
            </a:r>
            <a:r>
              <a:rPr lang="en-US" dirty="0" smtClean="0"/>
              <a:t> : 5 x 2 = 10</a:t>
            </a:r>
          </a:p>
          <a:p>
            <a:r>
              <a:rPr lang="en-US" dirty="0" smtClean="0"/>
              <a:t>S </a:t>
            </a:r>
            <a:r>
              <a:rPr lang="en-US" dirty="0" err="1" smtClean="0"/>
              <a:t>nilainya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4,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bobot</a:t>
            </a:r>
            <a:r>
              <a:rPr lang="en-US" dirty="0" smtClean="0"/>
              <a:t> </a:t>
            </a:r>
            <a:r>
              <a:rPr lang="en-US" dirty="0" err="1" smtClean="0"/>
              <a:t>jawaban</a:t>
            </a:r>
            <a:r>
              <a:rPr lang="en-US" dirty="0" smtClean="0"/>
              <a:t> </a:t>
            </a:r>
            <a:r>
              <a:rPr lang="en-US" dirty="0" err="1" smtClean="0"/>
              <a:t>responden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: 4 x 8 = 32</a:t>
            </a:r>
          </a:p>
          <a:p>
            <a:r>
              <a:rPr lang="en-US" dirty="0" smtClean="0"/>
              <a:t>N </a:t>
            </a:r>
            <a:r>
              <a:rPr lang="en-US" dirty="0" err="1" smtClean="0"/>
              <a:t>nilainya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3,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: 3 x 15 = 45</a:t>
            </a:r>
          </a:p>
          <a:p>
            <a:r>
              <a:rPr lang="en-US" dirty="0" smtClean="0"/>
              <a:t>TS </a:t>
            </a:r>
            <a:r>
              <a:rPr lang="en-US" dirty="0" err="1" smtClean="0"/>
              <a:t>nilainya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2,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: 2 x 25 = 50</a:t>
            </a:r>
          </a:p>
          <a:p>
            <a:r>
              <a:rPr lang="en-US" dirty="0" smtClean="0"/>
              <a:t>STS </a:t>
            </a:r>
            <a:r>
              <a:rPr lang="en-US" dirty="0" err="1" smtClean="0"/>
              <a:t>nilainya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1,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: 1 x 20 = 20</a:t>
            </a:r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dijumlahkan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157</a:t>
            </a:r>
          </a:p>
          <a:p>
            <a:endParaRPr lang="en-US" dirty="0"/>
          </a:p>
          <a:p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skor</a:t>
            </a:r>
            <a:r>
              <a:rPr lang="en-US" dirty="0" smtClean="0"/>
              <a:t> ideal : 5 x 70 = 350 (SS)</a:t>
            </a:r>
          </a:p>
          <a:p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skor</a:t>
            </a:r>
            <a:r>
              <a:rPr lang="en-US" dirty="0" smtClean="0"/>
              <a:t> </a:t>
            </a:r>
            <a:r>
              <a:rPr lang="en-US" dirty="0" err="1" smtClean="0"/>
              <a:t>terendah</a:t>
            </a:r>
            <a:r>
              <a:rPr lang="en-US" dirty="0" smtClean="0"/>
              <a:t> : 1 x 70 = 70 (STS)</a:t>
            </a:r>
          </a:p>
          <a:p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pernyataan</a:t>
            </a:r>
            <a:r>
              <a:rPr lang="en-US" dirty="0" smtClean="0"/>
              <a:t> no 1 : 157/350 x 100% = 44,86% = </a:t>
            </a:r>
            <a:r>
              <a:rPr lang="en-US" b="1" dirty="0" smtClean="0">
                <a:solidFill>
                  <a:srgbClr val="FF0000"/>
                </a:solidFill>
              </a:rPr>
              <a:t>CUKUP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137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Tipe-tipe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Pengukuran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Butir-butir</a:t>
            </a:r>
            <a:r>
              <a:rPr lang="en-US" dirty="0" smtClean="0"/>
              <a:t> </a:t>
            </a:r>
            <a:r>
              <a:rPr lang="en-US" dirty="0" err="1" smtClean="0"/>
              <a:t>pernyataan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3 model </a:t>
            </a:r>
            <a:r>
              <a:rPr lang="en-US" dirty="0" err="1" smtClean="0"/>
              <a:t>kalimat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:</a:t>
            </a:r>
          </a:p>
          <a:p>
            <a:pPr lvl="1"/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endParaRPr lang="en-US" dirty="0" smtClean="0"/>
          </a:p>
          <a:p>
            <a:pPr lvl="2"/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mencintai</a:t>
            </a:r>
            <a:r>
              <a:rPr lang="en-US" dirty="0" smtClean="0"/>
              <a:t> </a:t>
            </a:r>
            <a:r>
              <a:rPr lang="en-US" dirty="0" err="1" smtClean="0"/>
              <a:t>mobil</a:t>
            </a:r>
            <a:r>
              <a:rPr lang="en-US" dirty="0" smtClean="0"/>
              <a:t> diesel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hemat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bakar</a:t>
            </a:r>
            <a:endParaRPr lang="en-US" dirty="0" smtClean="0"/>
          </a:p>
          <a:p>
            <a:pPr lvl="1"/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netral</a:t>
            </a:r>
            <a:endParaRPr lang="en-US" dirty="0" smtClean="0"/>
          </a:p>
          <a:p>
            <a:pPr lvl="2"/>
            <a:r>
              <a:rPr lang="en-US" dirty="0" smtClean="0"/>
              <a:t>Mobil diesel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diproduksi</a:t>
            </a:r>
            <a:r>
              <a:rPr lang="en-US" dirty="0" smtClean="0"/>
              <a:t> di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Jepang</a:t>
            </a:r>
            <a:endParaRPr lang="en-US" dirty="0" smtClean="0"/>
          </a:p>
          <a:p>
            <a:pPr lvl="1"/>
            <a:r>
              <a:rPr lang="en-US" dirty="0" err="1" smtClean="0"/>
              <a:t>Kalimat</a:t>
            </a:r>
            <a:r>
              <a:rPr lang="en-US" dirty="0" smtClean="0"/>
              <a:t> negative</a:t>
            </a:r>
          </a:p>
          <a:p>
            <a:pPr lvl="2"/>
            <a:r>
              <a:rPr lang="en-US" dirty="0" smtClean="0"/>
              <a:t>Mobil diesel </a:t>
            </a:r>
            <a:r>
              <a:rPr lang="en-US" dirty="0" err="1" smtClean="0"/>
              <a:t>sulit</a:t>
            </a:r>
            <a:r>
              <a:rPr lang="en-US" dirty="0" smtClean="0"/>
              <a:t> </a:t>
            </a:r>
            <a:r>
              <a:rPr lang="en-US" dirty="0" err="1" smtClean="0"/>
              <a:t>dihidupkan</a:t>
            </a:r>
            <a:r>
              <a:rPr lang="en-US" dirty="0" smtClean="0"/>
              <a:t> di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dingin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37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8241</TotalTime>
  <Words>1095</Words>
  <Application>Microsoft Office PowerPoint</Application>
  <PresentationFormat>On-screen Show (4:3)</PresentationFormat>
  <Paragraphs>289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Calibri</vt:lpstr>
      <vt:lpstr>Georgia</vt:lpstr>
      <vt:lpstr>Trebuchet MS</vt:lpstr>
      <vt:lpstr>Wingdings</vt:lpstr>
      <vt:lpstr>Wingdings 2</vt:lpstr>
      <vt:lpstr>Urban</vt:lpstr>
      <vt:lpstr>Statistika dan Probabilitas</vt:lpstr>
      <vt:lpstr>Capaian pembelajaran</vt:lpstr>
      <vt:lpstr>Pengertian Skala</vt:lpstr>
      <vt:lpstr>Skala Pengukuran</vt:lpstr>
      <vt:lpstr>Skala Pengukuran</vt:lpstr>
      <vt:lpstr>Tipe-tipe Skala Pengukuran</vt:lpstr>
      <vt:lpstr>Tipe-tipe Skala Pengukuran</vt:lpstr>
      <vt:lpstr>Tipe-tipe Skala Pengukuran</vt:lpstr>
      <vt:lpstr>Tipe-tipe Skala Pengukuran</vt:lpstr>
      <vt:lpstr>Tipe-tipe Skala Pengukuran</vt:lpstr>
      <vt:lpstr>Tipe-tipe Skala Pengukuran</vt:lpstr>
      <vt:lpstr>Tipe-tipe Skala Pengukuran</vt:lpstr>
      <vt:lpstr>Tipe-tipe Skala Pengukuran</vt:lpstr>
      <vt:lpstr>Tipe-tipe Skala Pengukuran</vt:lpstr>
      <vt:lpstr>Tipe-tipe Skala Pengukuran</vt:lpstr>
      <vt:lpstr>Tipe-tipe Skala Pengukuran</vt:lpstr>
      <vt:lpstr>Tipe-tipe Skala Pengukuran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HP</cp:lastModifiedBy>
  <cp:revision>601</cp:revision>
  <dcterms:created xsi:type="dcterms:W3CDTF">2011-09-16T02:11:44Z</dcterms:created>
  <dcterms:modified xsi:type="dcterms:W3CDTF">2018-09-23T17:40:12Z</dcterms:modified>
</cp:coreProperties>
</file>