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kumulatif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140</c:v>
                </c:pt>
                <c:pt idx="1">
                  <c:v>145</c:v>
                </c:pt>
                <c:pt idx="2">
                  <c:v>150</c:v>
                </c:pt>
                <c:pt idx="3">
                  <c:v>155</c:v>
                </c:pt>
                <c:pt idx="4">
                  <c:v>160</c:v>
                </c:pt>
                <c:pt idx="5">
                  <c:v>165</c:v>
                </c:pt>
                <c:pt idx="6">
                  <c:v>170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6</c:v>
                </c:pt>
                <c:pt idx="2">
                  <c:v>16</c:v>
                </c:pt>
                <c:pt idx="3">
                  <c:v>30</c:v>
                </c:pt>
                <c:pt idx="4">
                  <c:v>42</c:v>
                </c:pt>
                <c:pt idx="5">
                  <c:v>47</c:v>
                </c:pt>
                <c:pt idx="6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8015648"/>
        <c:axId val="1378024896"/>
      </c:lineChart>
      <c:catAx>
        <c:axId val="137801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024896"/>
        <c:crosses val="autoZero"/>
        <c:auto val="1"/>
        <c:lblAlgn val="ctr"/>
        <c:lblOffset val="100"/>
        <c:noMultiLvlLbl val="0"/>
      </c:catAx>
      <c:valAx>
        <c:axId val="137802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01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kumulatif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140</c:v>
                </c:pt>
                <c:pt idx="1">
                  <c:v>145</c:v>
                </c:pt>
                <c:pt idx="2">
                  <c:v>150</c:v>
                </c:pt>
                <c:pt idx="3">
                  <c:v>155</c:v>
                </c:pt>
                <c:pt idx="4">
                  <c:v>160</c:v>
                </c:pt>
                <c:pt idx="5">
                  <c:v>165</c:v>
                </c:pt>
                <c:pt idx="6">
                  <c:v>170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50</c:v>
                </c:pt>
                <c:pt idx="1">
                  <c:v>48</c:v>
                </c:pt>
                <c:pt idx="2">
                  <c:v>44</c:v>
                </c:pt>
                <c:pt idx="3">
                  <c:v>34</c:v>
                </c:pt>
                <c:pt idx="4">
                  <c:v>20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8022176"/>
        <c:axId val="1378019456"/>
      </c:lineChart>
      <c:catAx>
        <c:axId val="137802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019456"/>
        <c:crosses val="autoZero"/>
        <c:auto val="1"/>
        <c:lblAlgn val="ctr"/>
        <c:lblOffset val="100"/>
        <c:noMultiLvlLbl val="0"/>
      </c:catAx>
      <c:valAx>
        <c:axId val="137801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8022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09/09/2018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Probabilitas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en-US" dirty="0" smtClean="0"/>
          </a:p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Data</a:t>
            </a:r>
            <a:endParaRPr lang="en-US" dirty="0" smtClean="0"/>
          </a:p>
          <a:p>
            <a:r>
              <a:rPr lang="en-US" dirty="0" err="1" smtClean="0"/>
              <a:t>Senin</a:t>
            </a:r>
            <a:r>
              <a:rPr lang="en-US" dirty="0" smtClean="0"/>
              <a:t>, </a:t>
            </a:r>
            <a:r>
              <a:rPr lang="en-US" dirty="0" smtClean="0"/>
              <a:t>10 </a:t>
            </a:r>
            <a:r>
              <a:rPr lang="en-US" dirty="0" smtClean="0"/>
              <a:t>September 2018</a:t>
            </a:r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relative</a:t>
            </a:r>
          </a:p>
          <a:p>
            <a:pPr marL="109693" indent="0"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merupakan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distribusi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frekuensi</a:t>
            </a:r>
            <a:r>
              <a:rPr lang="en-US" sz="2000" dirty="0" smtClean="0">
                <a:solidFill>
                  <a:srgbClr val="C00000"/>
                </a:solidFill>
              </a:rPr>
              <a:t> yang </a:t>
            </a:r>
            <a:r>
              <a:rPr lang="en-US" sz="2000" dirty="0" err="1" smtClean="0">
                <a:solidFill>
                  <a:srgbClr val="C00000"/>
                </a:solidFill>
              </a:rPr>
              <a:t>berisikan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nilai-nilai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hasil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bagi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antara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frekuensi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kelas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jumlah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pengamatan</a:t>
            </a:r>
            <a:r>
              <a:rPr lang="en-US" sz="2000" dirty="0" smtClean="0">
                <a:solidFill>
                  <a:srgbClr val="C00000"/>
                </a:solidFill>
              </a:rPr>
              <a:t> yang </a:t>
            </a:r>
            <a:r>
              <a:rPr lang="en-US" sz="2000" dirty="0" err="1" smtClean="0">
                <a:solidFill>
                  <a:srgbClr val="C00000"/>
                </a:solidFill>
              </a:rPr>
              <a:t>terkandung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dalam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kumpulan</a:t>
            </a:r>
            <a:r>
              <a:rPr lang="en-US" sz="2000" dirty="0" smtClean="0">
                <a:solidFill>
                  <a:srgbClr val="C00000"/>
                </a:solidFill>
              </a:rPr>
              <a:t> data yang </a:t>
            </a:r>
            <a:r>
              <a:rPr lang="en-US" sz="2000" dirty="0" err="1" smtClean="0">
                <a:solidFill>
                  <a:srgbClr val="C00000"/>
                </a:solidFill>
              </a:rPr>
              <a:t>berdistribusi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tertentu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</a:p>
          <a:p>
            <a:pPr marL="109693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400404"/>
              </p:ext>
            </p:extLst>
          </p:nvPr>
        </p:nvGraphicFramePr>
        <p:xfrm>
          <a:off x="611560" y="3429000"/>
          <a:ext cx="7560840" cy="3337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12168"/>
                <a:gridCol w="1512168"/>
                <a:gridCol w="1512168"/>
                <a:gridCol w="1512168"/>
                <a:gridCol w="1512168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Interval </a:t>
                      </a:r>
                      <a:r>
                        <a:rPr lang="en-US" sz="1400" dirty="0" err="1" smtClean="0"/>
                        <a:t>kelas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tinggi</a:t>
                      </a:r>
                      <a:r>
                        <a:rPr lang="en-US" sz="1400" dirty="0" smtClean="0"/>
                        <a:t> (cm))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Frekuensi</a:t>
                      </a:r>
                      <a:endParaRPr lang="en-US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Frekuensi</a:t>
                      </a:r>
                      <a:r>
                        <a:rPr lang="en-US" sz="1400" dirty="0" smtClean="0"/>
                        <a:t> relative</a:t>
                      </a: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Perbandingan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Desimal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persentase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 – 144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2/50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145 – 149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4/50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150 – 154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10/50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155 – 159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14/50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160 – 164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12/50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165 – 169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5/50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170 – 174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3/50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8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kumulatif</a:t>
            </a:r>
            <a:endParaRPr lang="en-US" sz="2400" dirty="0" smtClean="0"/>
          </a:p>
          <a:p>
            <a:pPr marL="109693" indent="0"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merupakan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distribusi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frekuensi</a:t>
            </a:r>
            <a:r>
              <a:rPr lang="en-US" sz="2000" dirty="0" smtClean="0">
                <a:solidFill>
                  <a:srgbClr val="C00000"/>
                </a:solidFill>
              </a:rPr>
              <a:t> yang </a:t>
            </a:r>
            <a:r>
              <a:rPr lang="en-US" sz="2000" dirty="0" err="1" smtClean="0">
                <a:solidFill>
                  <a:srgbClr val="C00000"/>
                </a:solidFill>
              </a:rPr>
              <a:t>dijumlahkan</a:t>
            </a:r>
            <a:r>
              <a:rPr lang="en-US" sz="2000" dirty="0" smtClean="0">
                <a:solidFill>
                  <a:srgbClr val="C00000"/>
                </a:solidFill>
              </a:rPr>
              <a:t>. </a:t>
            </a:r>
            <a:r>
              <a:rPr lang="en-US" sz="2000" dirty="0" err="1" smtClean="0">
                <a:solidFill>
                  <a:srgbClr val="C00000"/>
                </a:solidFill>
              </a:rPr>
              <a:t>Terdiri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dari</a:t>
            </a:r>
            <a:r>
              <a:rPr lang="en-US" sz="2000" dirty="0" smtClean="0">
                <a:solidFill>
                  <a:srgbClr val="C00000"/>
                </a:solidFill>
              </a:rPr>
              <a:t> 2 </a:t>
            </a:r>
            <a:r>
              <a:rPr lang="en-US" sz="2000" dirty="0" err="1" smtClean="0">
                <a:solidFill>
                  <a:srgbClr val="C00000"/>
                </a:solidFill>
              </a:rPr>
              <a:t>jenis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yaitu</a:t>
            </a:r>
            <a:r>
              <a:rPr lang="en-US" sz="2000" dirty="0" smtClean="0">
                <a:solidFill>
                  <a:srgbClr val="C00000"/>
                </a:solidFill>
              </a:rPr>
              <a:t> :</a:t>
            </a:r>
          </a:p>
          <a:p>
            <a:pPr marL="566893" indent="-457200">
              <a:buAutoNum type="arabicPeriod"/>
            </a:pPr>
            <a:r>
              <a:rPr lang="en-US" sz="2000" dirty="0" err="1" smtClean="0">
                <a:solidFill>
                  <a:srgbClr val="C00000"/>
                </a:solidFill>
              </a:rPr>
              <a:t>Frekuensi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kumulatif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kurang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dari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Merupakan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distribusi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frekuensi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memuat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jumlah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frekuensi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memiliki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kurang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dari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batas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kelas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suatu</a:t>
            </a:r>
            <a:r>
              <a:rPr lang="en-US" sz="1800" dirty="0" smtClean="0">
                <a:solidFill>
                  <a:srgbClr val="0070C0"/>
                </a:solidFill>
              </a:rPr>
              <a:t> interval </a:t>
            </a:r>
            <a:r>
              <a:rPr lang="en-US" sz="1800" dirty="0" err="1" smtClean="0">
                <a:solidFill>
                  <a:srgbClr val="0070C0"/>
                </a:solidFill>
              </a:rPr>
              <a:t>tertentu</a:t>
            </a:r>
            <a:r>
              <a:rPr lang="en-US" sz="1800" dirty="0" smtClean="0">
                <a:solidFill>
                  <a:srgbClr val="0070C0"/>
                </a:solidFill>
              </a:rPr>
              <a:t>.</a:t>
            </a:r>
          </a:p>
          <a:p>
            <a:pPr marL="402207" lvl="1" indent="0"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566893" indent="-457200">
              <a:buAutoNum type="arabicPeriod"/>
            </a:pPr>
            <a:r>
              <a:rPr lang="en-US" sz="2000" dirty="0" err="1" smtClean="0">
                <a:solidFill>
                  <a:srgbClr val="C00000"/>
                </a:solidFill>
              </a:rPr>
              <a:t>Frekuensi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kumulatif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lebih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dari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402207" lvl="1" indent="0">
              <a:buNone/>
            </a:pPr>
            <a:r>
              <a:rPr lang="en-US" sz="1800" dirty="0" err="1">
                <a:solidFill>
                  <a:srgbClr val="0070C0"/>
                </a:solidFill>
              </a:rPr>
              <a:t>Merupakan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distribusi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frekuensi</a:t>
            </a:r>
            <a:r>
              <a:rPr lang="en-US" sz="1800" dirty="0">
                <a:solidFill>
                  <a:srgbClr val="0070C0"/>
                </a:solidFill>
              </a:rPr>
              <a:t> yang </a:t>
            </a:r>
            <a:r>
              <a:rPr lang="en-US" sz="1800" dirty="0" err="1">
                <a:solidFill>
                  <a:srgbClr val="0070C0"/>
                </a:solidFill>
              </a:rPr>
              <a:t>memuat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jumlah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frekuensi</a:t>
            </a:r>
            <a:r>
              <a:rPr lang="en-US" sz="1800" dirty="0">
                <a:solidFill>
                  <a:srgbClr val="0070C0"/>
                </a:solidFill>
              </a:rPr>
              <a:t> yang </a:t>
            </a:r>
            <a:r>
              <a:rPr lang="en-US" sz="1800" dirty="0" err="1">
                <a:solidFill>
                  <a:srgbClr val="0070C0"/>
                </a:solidFill>
              </a:rPr>
              <a:t>memiliki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lebih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dari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nilai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batas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kelas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suatu</a:t>
            </a:r>
            <a:r>
              <a:rPr lang="en-US" sz="1800" dirty="0">
                <a:solidFill>
                  <a:srgbClr val="0070C0"/>
                </a:solidFill>
              </a:rPr>
              <a:t> interval </a:t>
            </a:r>
            <a:r>
              <a:rPr lang="en-US" sz="1800" dirty="0" err="1">
                <a:solidFill>
                  <a:srgbClr val="0070C0"/>
                </a:solidFill>
              </a:rPr>
              <a:t>tertentu</a:t>
            </a:r>
            <a:r>
              <a:rPr lang="en-US" sz="1800" dirty="0">
                <a:solidFill>
                  <a:srgbClr val="0070C0"/>
                </a:solidFill>
              </a:rPr>
              <a:t>.</a:t>
            </a:r>
          </a:p>
          <a:p>
            <a:pPr marL="402207" lvl="1" indent="0"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109693" indent="0">
              <a:buNone/>
            </a:pP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kumulatif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grafik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Ogif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polygon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kumulatif</a:t>
            </a:r>
            <a:r>
              <a:rPr lang="en-US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95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kumulatif</a:t>
            </a:r>
            <a:endParaRPr lang="en-US" sz="2400" dirty="0" smtClean="0"/>
          </a:p>
          <a:p>
            <a:pPr marL="109693" indent="0">
              <a:buNone/>
            </a:pP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719187"/>
              </p:ext>
            </p:extLst>
          </p:nvPr>
        </p:nvGraphicFramePr>
        <p:xfrm>
          <a:off x="971600" y="2492896"/>
          <a:ext cx="6984777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9"/>
                <a:gridCol w="2328259"/>
                <a:gridCol w="23282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Tinggi (cm)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Frekuensi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Frekuensi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kumulatif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kurang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dari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 – 144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145 – 149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150 – 154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155 – 159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160 – 164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165 – 169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47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170 – 174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52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87842430"/>
              </p:ext>
            </p:extLst>
          </p:nvPr>
        </p:nvGraphicFramePr>
        <p:xfrm>
          <a:off x="1259632" y="213285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32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kumulatif</a:t>
            </a:r>
            <a:endParaRPr lang="en-US" sz="2400" dirty="0" smtClean="0"/>
          </a:p>
          <a:p>
            <a:pPr marL="109693" indent="0">
              <a:buNone/>
            </a:pP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47684"/>
              </p:ext>
            </p:extLst>
          </p:nvPr>
        </p:nvGraphicFramePr>
        <p:xfrm>
          <a:off x="971600" y="2492896"/>
          <a:ext cx="6984777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9"/>
                <a:gridCol w="2328259"/>
                <a:gridCol w="23282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Tinggi (cm)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Frekuensi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Frekuensi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kumulatif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lebih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dari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 – 144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145 – 149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150 – 154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44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155 – 159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160 – 164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165 – 169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170 – 174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22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361880379"/>
              </p:ext>
            </p:extLst>
          </p:nvPr>
        </p:nvGraphicFramePr>
        <p:xfrm>
          <a:off x="1259632" y="213285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35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576064"/>
          </a:xfrm>
        </p:spPr>
        <p:txBody>
          <a:bodyPr anchor="t">
            <a:normAutofit fontScale="90000"/>
          </a:bodyPr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84576"/>
          </a:xfrm>
        </p:spPr>
        <p:txBody>
          <a:bodyPr>
            <a:normAutofit/>
          </a:bodyPr>
          <a:lstStyle/>
          <a:p>
            <a:pPr marL="402207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Berikut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ini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adalah</a:t>
            </a:r>
            <a:r>
              <a:rPr lang="en-US" sz="1800" dirty="0" smtClean="0">
                <a:solidFill>
                  <a:srgbClr val="0070C0"/>
                </a:solidFill>
              </a:rPr>
              <a:t> data 50 </a:t>
            </a:r>
            <a:r>
              <a:rPr lang="en-US" sz="1800" dirty="0" err="1" smtClean="0">
                <a:solidFill>
                  <a:srgbClr val="0070C0"/>
                </a:solidFill>
              </a:rPr>
              <a:t>mahasiswa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dalam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perolehan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statistic </a:t>
            </a:r>
            <a:r>
              <a:rPr lang="en-US" sz="1800" dirty="0" err="1" smtClean="0">
                <a:solidFill>
                  <a:srgbClr val="0070C0"/>
                </a:solidFill>
              </a:rPr>
              <a:t>pada</a:t>
            </a:r>
            <a:r>
              <a:rPr lang="en-US" sz="1800" dirty="0" smtClean="0">
                <a:solidFill>
                  <a:srgbClr val="0070C0"/>
                </a:solidFill>
              </a:rPr>
              <a:t> STMIK </a:t>
            </a:r>
            <a:r>
              <a:rPr lang="en-US" sz="1800" dirty="0" err="1" smtClean="0">
                <a:solidFill>
                  <a:srgbClr val="0070C0"/>
                </a:solidFill>
              </a:rPr>
              <a:t>Raharja</a:t>
            </a:r>
            <a:r>
              <a:rPr lang="en-US" sz="1800" dirty="0" smtClean="0">
                <a:solidFill>
                  <a:srgbClr val="0070C0"/>
                </a:solidFill>
              </a:rPr>
              <a:t>, semester 2 </a:t>
            </a:r>
            <a:r>
              <a:rPr lang="en-US" sz="1800" dirty="0" err="1" smtClean="0">
                <a:solidFill>
                  <a:srgbClr val="0070C0"/>
                </a:solidFill>
              </a:rPr>
              <a:t>tahun</a:t>
            </a:r>
            <a:r>
              <a:rPr lang="en-US" sz="1800" dirty="0" smtClean="0">
                <a:solidFill>
                  <a:srgbClr val="0070C0"/>
                </a:solidFill>
              </a:rPr>
              <a:t> 2009</a:t>
            </a:r>
          </a:p>
          <a:p>
            <a:pPr marL="402207" lvl="1" indent="0">
              <a:buNone/>
            </a:pPr>
            <a:endParaRPr lang="en-US" sz="1800" dirty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Pertanyaan</a:t>
            </a:r>
            <a:r>
              <a:rPr lang="en-US" sz="1800" dirty="0" smtClean="0">
                <a:solidFill>
                  <a:srgbClr val="0070C0"/>
                </a:solidFill>
              </a:rPr>
              <a:t> :</a:t>
            </a: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0070C0"/>
                </a:solidFill>
              </a:rPr>
              <a:t>Berapa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mahasiswa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mendapat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antara</a:t>
            </a:r>
            <a:r>
              <a:rPr lang="en-US" sz="1800" dirty="0" smtClean="0">
                <a:solidFill>
                  <a:srgbClr val="0070C0"/>
                </a:solidFill>
              </a:rPr>
              <a:t> 44 – 52 </a:t>
            </a:r>
            <a:r>
              <a:rPr lang="en-US" sz="1800" dirty="0" err="1" smtClean="0">
                <a:solidFill>
                  <a:srgbClr val="0070C0"/>
                </a:solidFill>
              </a:rPr>
              <a:t>dan</a:t>
            </a:r>
            <a:r>
              <a:rPr lang="en-US" sz="1800" dirty="0" smtClean="0">
                <a:solidFill>
                  <a:srgbClr val="0070C0"/>
                </a:solidFill>
              </a:rPr>
              <a:t> 80 – 88</a:t>
            </a: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0070C0"/>
                </a:solidFill>
              </a:rPr>
              <a:t>Berapa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persen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mahasiswa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mendapat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antara</a:t>
            </a:r>
            <a:r>
              <a:rPr lang="en-US" sz="1800" dirty="0" smtClean="0">
                <a:solidFill>
                  <a:srgbClr val="0070C0"/>
                </a:solidFill>
              </a:rPr>
              <a:t> 53 – 61 </a:t>
            </a:r>
            <a:r>
              <a:rPr lang="en-US" sz="1800" dirty="0" err="1" smtClean="0">
                <a:solidFill>
                  <a:srgbClr val="0070C0"/>
                </a:solidFill>
              </a:rPr>
              <a:t>dan</a:t>
            </a:r>
            <a:r>
              <a:rPr lang="en-US" sz="1800" dirty="0" smtClean="0">
                <a:solidFill>
                  <a:srgbClr val="0070C0"/>
                </a:solidFill>
              </a:rPr>
              <a:t> 89 – 97</a:t>
            </a: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0070C0"/>
                </a:solidFill>
              </a:rPr>
              <a:t>Berapa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banyak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mahasiswa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nilainya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kurang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dari</a:t>
            </a:r>
            <a:r>
              <a:rPr lang="en-US" sz="1800" dirty="0" smtClean="0">
                <a:solidFill>
                  <a:srgbClr val="0070C0"/>
                </a:solidFill>
              </a:rPr>
              <a:t> 44</a:t>
            </a: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0070C0"/>
                </a:solidFill>
              </a:rPr>
              <a:t>Berapa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banyak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mahasiswa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nilainya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kurang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dari</a:t>
            </a:r>
            <a:r>
              <a:rPr lang="en-US" sz="1800" dirty="0" smtClean="0">
                <a:solidFill>
                  <a:srgbClr val="0070C0"/>
                </a:solidFill>
              </a:rPr>
              <a:t> 71</a:t>
            </a: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0070C0"/>
                </a:solidFill>
              </a:rPr>
              <a:t>Buatlah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grafik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Ogif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untuk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kurang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dari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lebih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dari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284731"/>
              </p:ext>
            </p:extLst>
          </p:nvPr>
        </p:nvGraphicFramePr>
        <p:xfrm>
          <a:off x="1462336" y="1968314"/>
          <a:ext cx="6096000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56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40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diskusi</a:t>
            </a:r>
            <a:r>
              <a:rPr lang="en-US" sz="3200" dirty="0" smtClean="0"/>
              <a:t> </a:t>
            </a:r>
            <a:r>
              <a:rPr lang="en-US" sz="3200" dirty="0" err="1" smtClean="0"/>
              <a:t>kelompok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397304"/>
              </p:ext>
            </p:extLst>
          </p:nvPr>
        </p:nvGraphicFramePr>
        <p:xfrm>
          <a:off x="458523" y="1484784"/>
          <a:ext cx="8228277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78"/>
                <a:gridCol w="2807861"/>
                <a:gridCol w="2057069"/>
                <a:gridCol w="20570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Kelompok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Anggota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Permasalahan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 </a:t>
                      </a:r>
                      <a:endParaRPr lang="en-US" sz="1400" dirty="0"/>
                    </a:p>
                  </a:txBody>
                  <a:tcPr marL="87073" marR="8707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Juliansyah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Chandra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Rizky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Maulana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Kriminalitas</a:t>
                      </a:r>
                      <a:r>
                        <a:rPr lang="en-US" sz="1400" dirty="0" smtClean="0"/>
                        <a:t> di Jakarta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Angka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kriminalitas</a:t>
                      </a:r>
                      <a:r>
                        <a:rPr lang="en-US" sz="1400" baseline="0" dirty="0" smtClean="0"/>
                        <a:t> di Jakarta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Pencopetan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Curanmor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Kotak </a:t>
                      </a:r>
                      <a:r>
                        <a:rPr lang="en-US" sz="1400" baseline="0" dirty="0" err="1" smtClean="0"/>
                        <a:t>amal</a:t>
                      </a:r>
                      <a:endParaRPr lang="en-US" sz="1400" baseline="0" dirty="0" smtClean="0"/>
                    </a:p>
                  </a:txBody>
                  <a:tcPr marL="87073" marR="8707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Aditya </a:t>
                      </a:r>
                      <a:r>
                        <a:rPr lang="en-US" sz="1400" dirty="0" err="1" smtClean="0"/>
                        <a:t>Rusmana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Andhika</a:t>
                      </a:r>
                      <a:r>
                        <a:rPr lang="en-US" sz="1400" baseline="0" dirty="0" smtClean="0"/>
                        <a:t> Ananta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Ragil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Galanino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Penumpukan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sampah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Pamulang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err="1" smtClean="0"/>
                        <a:t>Angka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sampah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Pamulang</a:t>
                      </a:r>
                      <a:r>
                        <a:rPr lang="en-US" sz="1400" baseline="0" dirty="0" smtClean="0"/>
                        <a:t>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TPA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sampah</a:t>
                      </a:r>
                      <a:endParaRPr lang="en-US" sz="1400" dirty="0"/>
                    </a:p>
                  </a:txBody>
                  <a:tcPr marL="87073" marR="8707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Alif</a:t>
                      </a:r>
                      <a:r>
                        <a:rPr lang="en-US" sz="1400" dirty="0" smtClean="0"/>
                        <a:t> Putra </a:t>
                      </a:r>
                      <a:r>
                        <a:rPr lang="en-US" sz="1400" dirty="0" err="1" smtClean="0"/>
                        <a:t>Dafianto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Akbar </a:t>
                      </a:r>
                      <a:r>
                        <a:rPr lang="en-US" sz="1400" dirty="0" err="1" smtClean="0"/>
                        <a:t>Murdani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M. </a:t>
                      </a:r>
                      <a:r>
                        <a:rPr lang="en-US" sz="1400" dirty="0" err="1" smtClean="0"/>
                        <a:t>Iqshan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Parkir</a:t>
                      </a:r>
                      <a:r>
                        <a:rPr lang="en-US" sz="1400" dirty="0" smtClean="0"/>
                        <a:t> liar di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Jakarta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err="1" smtClean="0"/>
                        <a:t>Angka</a:t>
                      </a:r>
                      <a:r>
                        <a:rPr lang="en-US" sz="1400" baseline="0" dirty="0" smtClean="0"/>
                        <a:t> parker di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Jakarta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parkir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resmi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parkir</a:t>
                      </a:r>
                      <a:r>
                        <a:rPr lang="en-US" sz="1400" baseline="0" dirty="0" smtClean="0"/>
                        <a:t> liar</a:t>
                      </a:r>
                      <a:endParaRPr lang="en-US" sz="1400" dirty="0"/>
                    </a:p>
                  </a:txBody>
                  <a:tcPr marL="87073" marR="87073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Alexander Mario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Rafli</a:t>
                      </a:r>
                      <a:r>
                        <a:rPr lang="en-US" sz="1400" baseline="0" dirty="0" smtClean="0"/>
                        <a:t> Ali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Refi </a:t>
                      </a:r>
                      <a:r>
                        <a:rPr lang="en-US" sz="1400" baseline="0" dirty="0" err="1" smtClean="0"/>
                        <a:t>Tandjilal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Kenakalan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Remaja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Tangsel</a:t>
                      </a:r>
                      <a:endParaRPr lang="en-US" sz="1400" dirty="0"/>
                    </a:p>
                  </a:txBody>
                  <a:tcPr marL="87073" marR="87073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Tingkat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kenakalan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remaja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Tangsel</a:t>
                      </a:r>
                      <a:r>
                        <a:rPr lang="en-US" sz="1400" baseline="0" dirty="0" smtClean="0"/>
                        <a:t>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remaja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Angka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kenakalan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remaja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sz="1400" dirty="0"/>
                    </a:p>
                  </a:txBody>
                  <a:tcPr marL="87073" marR="8707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0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918889"/>
              </p:ext>
            </p:extLst>
          </p:nvPr>
        </p:nvGraphicFramePr>
        <p:xfrm>
          <a:off x="457200" y="19431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2808312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Kelompok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Anggota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Permasalahan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 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Dzul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Fahmi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Riadh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Fedro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Andika</a:t>
                      </a:r>
                      <a:r>
                        <a:rPr lang="en-US" sz="1400" baseline="0" dirty="0" smtClean="0"/>
                        <a:t> Putra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Aditya </a:t>
                      </a:r>
                      <a:r>
                        <a:rPr lang="en-US" sz="1400" baseline="0" dirty="0" err="1" smtClean="0"/>
                        <a:t>Saputra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Kemacetan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Bintaro</a:t>
                      </a:r>
                      <a:endParaRPr 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err="1" smtClean="0"/>
                        <a:t>Angka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kemacetan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kendaraan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jalan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Kapasitas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jalan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Akbar </a:t>
                      </a:r>
                      <a:r>
                        <a:rPr lang="en-US" sz="1400" dirty="0" err="1" smtClean="0"/>
                        <a:t>Bafunazair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Yulianto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Arief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Dicky </a:t>
                      </a:r>
                      <a:r>
                        <a:rPr lang="en-US" sz="1400" dirty="0" err="1" smtClean="0"/>
                        <a:t>Prayoga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Kemacetan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Pamulang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Ananda Arya </a:t>
                      </a:r>
                      <a:r>
                        <a:rPr lang="en-US" sz="1400" dirty="0" err="1" smtClean="0"/>
                        <a:t>Pratama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Evander </a:t>
                      </a:r>
                      <a:r>
                        <a:rPr lang="en-US" sz="1400" dirty="0" err="1" smtClean="0"/>
                        <a:t>Naufal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Lasmanto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Rayhan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Baihaqi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Kemacetan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Jombang</a:t>
                      </a:r>
                      <a:r>
                        <a:rPr lang="en-US" sz="1400" baseline="0" dirty="0" smtClean="0"/>
                        <a:t> - </a:t>
                      </a:r>
                      <a:r>
                        <a:rPr lang="en-US" sz="1400" baseline="0" dirty="0" err="1" smtClean="0"/>
                        <a:t>Ciledug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Rolando Immanuel </a:t>
                      </a:r>
                      <a:r>
                        <a:rPr lang="en-US" sz="1400" baseline="0" dirty="0" err="1" smtClean="0"/>
                        <a:t>Lembang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Kenyamanan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aksesibilitas</a:t>
                      </a:r>
                      <a:r>
                        <a:rPr lang="en-US" sz="1400" baseline="0" dirty="0" smtClean="0"/>
                        <a:t> web browser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Tingkat </a:t>
                      </a:r>
                      <a:r>
                        <a:rPr lang="en-US" sz="1400" dirty="0" err="1" smtClean="0"/>
                        <a:t>kenyamanan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aksesibilits</a:t>
                      </a:r>
                      <a:r>
                        <a:rPr lang="en-US" sz="1400" dirty="0" smtClean="0"/>
                        <a:t> web </a:t>
                      </a:r>
                      <a:r>
                        <a:rPr lang="en-US" sz="1400" dirty="0" err="1" smtClean="0"/>
                        <a:t>broser</a:t>
                      </a:r>
                      <a:r>
                        <a:rPr lang="en-US" sz="1400" dirty="0" smtClean="0"/>
                        <a:t>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web browser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Tingkat </a:t>
                      </a:r>
                      <a:r>
                        <a:rPr lang="en-US" sz="1400" baseline="0" dirty="0" err="1" smtClean="0"/>
                        <a:t>kenyamanan</a:t>
                      </a:r>
                      <a:endParaRPr lang="en-US" sz="1400" baseline="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47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272739"/>
              </p:ext>
            </p:extLst>
          </p:nvPr>
        </p:nvGraphicFramePr>
        <p:xfrm>
          <a:off x="457200" y="1943100"/>
          <a:ext cx="8229789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518"/>
                <a:gridCol w="2808377"/>
                <a:gridCol w="2057447"/>
                <a:gridCol w="2057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Kelompok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Anggota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Permasalahan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 </a:t>
                      </a:r>
                      <a:endParaRPr lang="en-US" sz="1400" dirty="0"/>
                    </a:p>
                  </a:txBody>
                  <a:tcPr marL="87089" marR="87089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Aviana </a:t>
                      </a:r>
                      <a:r>
                        <a:rPr lang="en-US" sz="1400" baseline="0" dirty="0" err="1" smtClean="0"/>
                        <a:t>Zhafira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Rustandiputri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Mirza </a:t>
                      </a:r>
                      <a:r>
                        <a:rPr lang="en-US" sz="1400" baseline="0" dirty="0" err="1" smtClean="0"/>
                        <a:t>Mico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Novi </a:t>
                      </a:r>
                      <a:r>
                        <a:rPr lang="en-US" sz="1400" baseline="0" dirty="0" err="1" smtClean="0"/>
                        <a:t>Yuda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Kenyamanan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fungsi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jalan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xxx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Tingkat </a:t>
                      </a:r>
                      <a:r>
                        <a:rPr lang="en-US" sz="1400" dirty="0" err="1" smtClean="0"/>
                        <a:t>kenyamanan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fungsi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jalan</a:t>
                      </a:r>
                      <a:r>
                        <a:rPr lang="en-US" sz="1400" dirty="0" smtClean="0"/>
                        <a:t>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kendaraan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Disfungsi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jalan</a:t>
                      </a:r>
                      <a:r>
                        <a:rPr lang="en-US" sz="1400" baseline="0" dirty="0" smtClean="0"/>
                        <a:t> </a:t>
                      </a:r>
                    </a:p>
                  </a:txBody>
                  <a:tcPr marL="87089" marR="87089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Azzam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Tuaidan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Maramis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Pergaulan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bebas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remaja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err="1" smtClean="0"/>
                        <a:t>Angka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pergaulan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bebas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remaja</a:t>
                      </a:r>
                      <a:r>
                        <a:rPr lang="en-US" sz="1400" dirty="0" smtClean="0"/>
                        <a:t>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remaja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Akibat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pergaulan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bebas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remaja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hamil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luar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nikah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 marL="87089" marR="87089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Ananda Arta </a:t>
                      </a:r>
                      <a:r>
                        <a:rPr lang="en-US" sz="1400" dirty="0" err="1" smtClean="0"/>
                        <a:t>Dwi</a:t>
                      </a:r>
                      <a:r>
                        <a:rPr lang="en-US" sz="1400" dirty="0" smtClean="0"/>
                        <a:t> Putra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Dzaky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Athallah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Luqman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Gunawan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Sulistyo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Kecelakaan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Ciputat</a:t>
                      </a:r>
                      <a:r>
                        <a:rPr lang="en-US" sz="1400" baseline="0" dirty="0" smtClean="0"/>
                        <a:t>, BSD, </a:t>
                      </a:r>
                      <a:r>
                        <a:rPr lang="en-US" sz="1400" baseline="0" dirty="0" err="1" smtClean="0"/>
                        <a:t>Bintaro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Tingkat </a:t>
                      </a:r>
                      <a:r>
                        <a:rPr lang="en-US" sz="1400" dirty="0" err="1" smtClean="0"/>
                        <a:t>kecelakaan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Ciputat</a:t>
                      </a:r>
                      <a:r>
                        <a:rPr lang="en-US" sz="1400" dirty="0" smtClean="0"/>
                        <a:t>, BSD, </a:t>
                      </a:r>
                      <a:r>
                        <a:rPr lang="en-US" sz="1400" dirty="0" err="1" smtClean="0"/>
                        <a:t>Bintaro</a:t>
                      </a:r>
                      <a:r>
                        <a:rPr lang="en-US" sz="1400" dirty="0" smtClean="0"/>
                        <a:t>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kecelakaan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tunggal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kecelakaan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beruntun</a:t>
                      </a:r>
                      <a:endParaRPr lang="en-US" sz="1400" dirty="0" smtClean="0"/>
                    </a:p>
                  </a:txBody>
                  <a:tcPr marL="87089" marR="8708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40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menjelaskan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manfaat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menyusun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data </a:t>
            </a:r>
            <a:r>
              <a:rPr lang="en-US" sz="2000" dirty="0" err="1" smtClean="0"/>
              <a:t>kuantitatif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menggambar</a:t>
            </a:r>
            <a:r>
              <a:rPr lang="en-US" sz="2000" dirty="0" smtClean="0"/>
              <a:t> </a:t>
            </a:r>
            <a:r>
              <a:rPr lang="en-US" sz="2000" dirty="0" err="1" smtClean="0"/>
              <a:t>grafik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, histogram, </a:t>
            </a:r>
            <a:r>
              <a:rPr lang="en-US" sz="2000" dirty="0" err="1" smtClean="0"/>
              <a:t>dan</a:t>
            </a:r>
            <a:r>
              <a:rPr lang="en-US" sz="2000" dirty="0" smtClean="0"/>
              <a:t> polygon </a:t>
            </a:r>
            <a:r>
              <a:rPr lang="en-US" sz="2000" dirty="0" err="1" smtClean="0"/>
              <a:t>frekuensi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menggambar</a:t>
            </a:r>
            <a:r>
              <a:rPr lang="en-US" sz="2000" dirty="0" smtClean="0"/>
              <a:t> </a:t>
            </a:r>
            <a:r>
              <a:rPr lang="en-US" sz="2000" dirty="0" err="1" smtClean="0"/>
              <a:t>grafik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relative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kumulatif</a:t>
            </a:r>
            <a:endParaRPr lang="en-US" sz="2000" dirty="0" smtClean="0"/>
          </a:p>
          <a:p>
            <a:pPr marL="566893" indent="-457200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0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453801"/>
              </p:ext>
            </p:extLst>
          </p:nvPr>
        </p:nvGraphicFramePr>
        <p:xfrm>
          <a:off x="457200" y="1943100"/>
          <a:ext cx="8229789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518"/>
                <a:gridCol w="2808377"/>
                <a:gridCol w="2057447"/>
                <a:gridCol w="2057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Kelompok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Anggota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Permasalahan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Data </a:t>
                      </a:r>
                      <a:endParaRPr lang="en-US" sz="1400" dirty="0"/>
                    </a:p>
                  </a:txBody>
                  <a:tcPr marL="87089" marR="87089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Anggito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Abimanyu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Fahdi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Azhannu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Pengemis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Bintaro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pengemis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Bintaro</a:t>
                      </a:r>
                      <a:r>
                        <a:rPr lang="en-US" sz="1400" baseline="0" dirty="0" smtClean="0"/>
                        <a:t>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penduduk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pekerja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pengemis</a:t>
                      </a:r>
                      <a:endParaRPr lang="en-US" sz="1400" baseline="0" dirty="0" smtClean="0"/>
                    </a:p>
                  </a:txBody>
                  <a:tcPr marL="87089" marR="87089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Agung</a:t>
                      </a:r>
                      <a:r>
                        <a:rPr lang="en-US" sz="1400" dirty="0" smtClean="0"/>
                        <a:t> Ismail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Dean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Kepadatan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penduduk</a:t>
                      </a:r>
                      <a:r>
                        <a:rPr lang="en-US" sz="1400" baseline="0" dirty="0" smtClean="0"/>
                        <a:t> di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Jakarta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err="1" smtClean="0"/>
                        <a:t>Angka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kepadatan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penduduk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Jakarta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penduduk</a:t>
                      </a:r>
                      <a:endParaRPr lang="en-US" sz="1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 smtClean="0"/>
                        <a:t>Luas </a:t>
                      </a:r>
                      <a:r>
                        <a:rPr lang="en-US" sz="1400" baseline="0" dirty="0" err="1" smtClean="0"/>
                        <a:t>lahan</a:t>
                      </a:r>
                      <a:endParaRPr lang="en-US" sz="1400" dirty="0"/>
                    </a:p>
                  </a:txBody>
                  <a:tcPr marL="87089" marR="87089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Wahid Ari </a:t>
                      </a:r>
                      <a:r>
                        <a:rPr lang="en-US" sz="1400" dirty="0" err="1" smtClean="0"/>
                        <a:t>Saputra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Gregorius Alfa </a:t>
                      </a:r>
                      <a:r>
                        <a:rPr lang="en-US" sz="1400" dirty="0" err="1" smtClean="0"/>
                        <a:t>Nugraha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Marco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Dominicus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Pencemaran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Udara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baseline="0" dirty="0" smtClean="0"/>
                        <a:t> xxx</a:t>
                      </a:r>
                      <a:endParaRPr lang="en-US" sz="1400" dirty="0"/>
                    </a:p>
                  </a:txBody>
                  <a:tcPr marL="87089" marR="87089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Tingkat </a:t>
                      </a:r>
                      <a:r>
                        <a:rPr lang="en-US" sz="1400" dirty="0" err="1" smtClean="0"/>
                        <a:t>pencemaran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udara</a:t>
                      </a:r>
                      <a:r>
                        <a:rPr lang="en-US" sz="1400" dirty="0" smtClean="0"/>
                        <a:t> di </a:t>
                      </a:r>
                      <a:r>
                        <a:rPr lang="en-US" sz="1400" dirty="0" err="1" smtClean="0"/>
                        <a:t>wilayah</a:t>
                      </a:r>
                      <a:r>
                        <a:rPr lang="en-US" sz="1400" dirty="0" smtClean="0"/>
                        <a:t> xxx 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smtClean="0"/>
                        <a:t>Luas </a:t>
                      </a:r>
                      <a:r>
                        <a:rPr lang="en-US" sz="1400" dirty="0" err="1" smtClean="0"/>
                        <a:t>wilayah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kendaraan</a:t>
                      </a:r>
                      <a:endParaRPr lang="en-US" sz="140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gas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pembuangan</a:t>
                      </a:r>
                      <a:endParaRPr lang="en-US" sz="1400" dirty="0" smtClean="0"/>
                    </a:p>
                  </a:txBody>
                  <a:tcPr marL="87089" marR="8708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48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seringkali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data yang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terorganisir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pengaturan</a:t>
            </a:r>
            <a:r>
              <a:rPr lang="en-US" sz="2000" dirty="0" smtClean="0"/>
              <a:t> </a:t>
            </a:r>
            <a:r>
              <a:rPr lang="en-US" sz="2000" dirty="0" err="1" smtClean="0"/>
              <a:t>ulang</a:t>
            </a:r>
            <a:r>
              <a:rPr lang="en-US" sz="2000" dirty="0"/>
              <a:t> </a:t>
            </a:r>
            <a:r>
              <a:rPr lang="en-US" sz="2000" dirty="0" smtClean="0"/>
              <a:t>agar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diolah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dianalisis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Pengelompokan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mendistribusikan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selang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menetapkan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banyaknya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termasuk</a:t>
            </a:r>
            <a:r>
              <a:rPr lang="en-US" sz="2000" dirty="0" smtClean="0"/>
              <a:t> </a:t>
            </a:r>
            <a:r>
              <a:rPr lang="en-US" sz="2000" dirty="0" err="1" smtClean="0"/>
              <a:t>didalam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r>
              <a:rPr lang="en-US" sz="2000" dirty="0" smtClean="0"/>
              <a:t> (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)</a:t>
            </a:r>
            <a:endParaRPr lang="en-US" sz="2000" dirty="0"/>
          </a:p>
          <a:p>
            <a:pPr marL="566893" indent="-457200">
              <a:buAutoNum type="arabicPeriod"/>
            </a:pP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meringkas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menyusun</a:t>
            </a:r>
            <a:r>
              <a:rPr lang="en-US" sz="2000" dirty="0" smtClean="0"/>
              <a:t> </a:t>
            </a:r>
            <a:r>
              <a:rPr lang="en-US" sz="2000" dirty="0" err="1" smtClean="0"/>
              <a:t>sekelompok</a:t>
            </a:r>
            <a:r>
              <a:rPr lang="en-US" sz="2000" dirty="0" smtClean="0"/>
              <a:t> data </a:t>
            </a:r>
            <a:r>
              <a:rPr lang="en-US" sz="2000" dirty="0" err="1" smtClean="0"/>
              <a:t>mentah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(</a:t>
            </a:r>
            <a:r>
              <a:rPr lang="en-US" sz="2000" dirty="0" err="1" smtClean="0"/>
              <a:t>penyebaran</a:t>
            </a:r>
            <a:r>
              <a:rPr lang="en-US" sz="2000" dirty="0" smtClean="0"/>
              <a:t>) </a:t>
            </a:r>
            <a:r>
              <a:rPr lang="en-US" sz="2000" dirty="0" err="1" smtClean="0"/>
              <a:t>nilai</a:t>
            </a:r>
            <a:r>
              <a:rPr lang="en-US" sz="2000" dirty="0" smtClean="0"/>
              <a:t> variable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4386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data </a:t>
            </a:r>
            <a:r>
              <a:rPr lang="en-US" dirty="0" err="1" smtClean="0"/>
              <a:t>kuantitatif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dasarnya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kualitatif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kuantitatif</a:t>
            </a:r>
            <a:r>
              <a:rPr lang="en-US" sz="2400" dirty="0" smtClean="0"/>
              <a:t>. Yang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penentuan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.</a:t>
            </a:r>
          </a:p>
          <a:p>
            <a:pPr marL="566893" indent="-457200">
              <a:buAutoNum type="arabicPeriod"/>
            </a:pPr>
            <a:r>
              <a:rPr lang="en-US" sz="2400" dirty="0" smtClean="0"/>
              <a:t>Ada 3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data </a:t>
            </a:r>
            <a:r>
              <a:rPr lang="en-US" sz="2400" dirty="0" err="1" smtClean="0"/>
              <a:t>kuantitatif</a:t>
            </a:r>
            <a:r>
              <a:rPr lang="en-US" sz="2400" dirty="0" smtClean="0"/>
              <a:t>, </a:t>
            </a:r>
            <a:r>
              <a:rPr lang="en-US" sz="2400" dirty="0" err="1" smtClean="0"/>
              <a:t>diantaranya</a:t>
            </a:r>
            <a:r>
              <a:rPr lang="en-US" sz="2400" dirty="0" smtClean="0"/>
              <a:t> :</a:t>
            </a:r>
          </a:p>
          <a:p>
            <a:pPr marL="859407" lvl="1" indent="-457200">
              <a:buAutoNum type="arabicPeriod"/>
            </a:pPr>
            <a:r>
              <a:rPr lang="en-US" sz="2000" dirty="0" err="1" smtClean="0">
                <a:solidFill>
                  <a:srgbClr val="C00000"/>
                </a:solidFill>
              </a:rPr>
              <a:t>Jumlah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kelas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859407" lvl="1" indent="-457200">
              <a:buAutoNum type="arabicPeriod"/>
            </a:pPr>
            <a:r>
              <a:rPr lang="en-US" sz="2000" dirty="0" err="1" smtClean="0">
                <a:solidFill>
                  <a:srgbClr val="C00000"/>
                </a:solidFill>
              </a:rPr>
              <a:t>Lebar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kelas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859407" lvl="1" indent="-457200">
              <a:buAutoNum type="arabicPeriod"/>
            </a:pPr>
            <a:r>
              <a:rPr lang="en-US" sz="2000" dirty="0" smtClean="0">
                <a:solidFill>
                  <a:srgbClr val="C00000"/>
                </a:solidFill>
              </a:rPr>
              <a:t>Batas </a:t>
            </a:r>
            <a:r>
              <a:rPr lang="en-US" sz="2000" dirty="0" err="1" smtClean="0">
                <a:solidFill>
                  <a:srgbClr val="C00000"/>
                </a:solidFill>
              </a:rPr>
              <a:t>kelas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859407" lvl="1" indent="-457200">
              <a:buAutoNum type="arabicPeriod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4488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576064"/>
          </a:xfrm>
        </p:spPr>
        <p:txBody>
          <a:bodyPr anchor="t"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data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25112"/>
          </a:xfrm>
        </p:spPr>
        <p:txBody>
          <a:bodyPr>
            <a:normAutofit/>
          </a:bodyPr>
          <a:lstStyle/>
          <a:p>
            <a:pPr marL="402207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Suatu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penelitian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dilakukan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oleh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pejabat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dari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Badan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Koordinasi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Penanaman</a:t>
            </a:r>
            <a:r>
              <a:rPr lang="en-US" sz="1800" dirty="0" smtClean="0">
                <a:solidFill>
                  <a:srgbClr val="0070C0"/>
                </a:solidFill>
              </a:rPr>
              <a:t> Modal (BKPM) </a:t>
            </a:r>
            <a:r>
              <a:rPr lang="en-US" sz="1800" dirty="0" err="1" smtClean="0">
                <a:solidFill>
                  <a:srgbClr val="0070C0"/>
                </a:solidFill>
              </a:rPr>
              <a:t>terhadap</a:t>
            </a:r>
            <a:r>
              <a:rPr lang="en-US" sz="1800" dirty="0" smtClean="0">
                <a:solidFill>
                  <a:srgbClr val="0070C0"/>
                </a:solidFill>
              </a:rPr>
              <a:t> 100 </a:t>
            </a:r>
            <a:r>
              <a:rPr lang="en-US" sz="1800" dirty="0" err="1" smtClean="0">
                <a:solidFill>
                  <a:srgbClr val="0070C0"/>
                </a:solidFill>
              </a:rPr>
              <a:t>perusahaan</a:t>
            </a:r>
            <a:r>
              <a:rPr lang="en-US" sz="1800" dirty="0" smtClean="0">
                <a:solidFill>
                  <a:srgbClr val="0070C0"/>
                </a:solidFill>
              </a:rPr>
              <a:t>. Salah </a:t>
            </a:r>
            <a:r>
              <a:rPr lang="en-US" sz="1800" dirty="0" err="1" smtClean="0">
                <a:solidFill>
                  <a:srgbClr val="0070C0"/>
                </a:solidFill>
              </a:rPr>
              <a:t>satu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karakteristik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ditanyakan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adalah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besarnya</a:t>
            </a:r>
            <a:r>
              <a:rPr lang="en-US" sz="1800" dirty="0" smtClean="0">
                <a:solidFill>
                  <a:srgbClr val="0070C0"/>
                </a:solidFill>
              </a:rPr>
              <a:t> modal yang </a:t>
            </a:r>
            <a:r>
              <a:rPr lang="en-US" sz="1800" dirty="0" err="1" smtClean="0">
                <a:solidFill>
                  <a:srgbClr val="0070C0"/>
                </a:solidFill>
              </a:rPr>
              <a:t>dimiliki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oleh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perusahaan-perusahaan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tersebut</a:t>
            </a:r>
            <a:r>
              <a:rPr lang="en-US" sz="1800" dirty="0" smtClean="0">
                <a:solidFill>
                  <a:srgbClr val="0070C0"/>
                </a:solidFill>
              </a:rPr>
              <a:t>. </a:t>
            </a:r>
            <a:r>
              <a:rPr lang="en-US" sz="1800" dirty="0" err="1" smtClean="0">
                <a:solidFill>
                  <a:srgbClr val="0070C0"/>
                </a:solidFill>
              </a:rPr>
              <a:t>Jika</a:t>
            </a:r>
            <a:r>
              <a:rPr lang="en-US" sz="1800" dirty="0" smtClean="0">
                <a:solidFill>
                  <a:srgbClr val="0070C0"/>
                </a:solidFill>
              </a:rPr>
              <a:t> X </a:t>
            </a:r>
            <a:r>
              <a:rPr lang="en-US" sz="1800" dirty="0" err="1" smtClean="0">
                <a:solidFill>
                  <a:srgbClr val="0070C0"/>
                </a:solidFill>
              </a:rPr>
              <a:t>adalah</a:t>
            </a:r>
            <a:r>
              <a:rPr lang="en-US" sz="1800" dirty="0" smtClean="0">
                <a:solidFill>
                  <a:srgbClr val="0070C0"/>
                </a:solidFill>
              </a:rPr>
              <a:t> modal </a:t>
            </a:r>
            <a:r>
              <a:rPr lang="en-US" sz="1800" dirty="0" err="1" smtClean="0">
                <a:solidFill>
                  <a:srgbClr val="0070C0"/>
                </a:solidFill>
              </a:rPr>
              <a:t>dalam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jutaan</a:t>
            </a:r>
            <a:r>
              <a:rPr lang="en-US" sz="1800" dirty="0" smtClean="0">
                <a:solidFill>
                  <a:srgbClr val="0070C0"/>
                </a:solidFill>
              </a:rPr>
              <a:t> rupiah, </a:t>
            </a:r>
            <a:r>
              <a:rPr lang="en-US" sz="1800" dirty="0" err="1" smtClean="0">
                <a:solidFill>
                  <a:srgbClr val="0070C0"/>
                </a:solidFill>
              </a:rPr>
              <a:t>maka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X yang </a:t>
            </a:r>
            <a:r>
              <a:rPr lang="en-US" sz="1800" dirty="0" err="1" smtClean="0">
                <a:solidFill>
                  <a:srgbClr val="0070C0"/>
                </a:solidFill>
              </a:rPr>
              <a:t>diperoleh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adalah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sebagai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berikut</a:t>
            </a:r>
            <a:r>
              <a:rPr lang="en-US" sz="1800" dirty="0" smtClean="0">
                <a:solidFill>
                  <a:srgbClr val="0070C0"/>
                </a:solidFill>
              </a:rPr>
              <a:t> :</a:t>
            </a:r>
          </a:p>
          <a:p>
            <a:pPr marL="402207" lvl="1" indent="0">
              <a:buNone/>
            </a:pPr>
            <a:endParaRPr lang="en-US" sz="18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13861"/>
              </p:ext>
            </p:extLst>
          </p:nvPr>
        </p:nvGraphicFramePr>
        <p:xfrm>
          <a:off x="1462336" y="2780928"/>
          <a:ext cx="6096000" cy="3708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98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90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576064"/>
          </a:xfrm>
        </p:spPr>
        <p:txBody>
          <a:bodyPr anchor="t">
            <a:normAutofit fontScale="90000"/>
          </a:bodyPr>
          <a:lstStyle/>
          <a:p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472608"/>
          </a:xfrm>
        </p:spPr>
        <p:txBody>
          <a:bodyPr>
            <a:normAutofit/>
          </a:bodyPr>
          <a:lstStyle/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FF0000"/>
                </a:solidFill>
              </a:rPr>
              <a:t>Tentukan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jumlah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kelas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667299" lvl="2" indent="0">
              <a:buNone/>
            </a:pPr>
            <a:r>
              <a:rPr lang="en-US" sz="1600" dirty="0" err="1" smtClean="0">
                <a:solidFill>
                  <a:srgbClr val="0070C0"/>
                </a:solidFill>
              </a:rPr>
              <a:t>Diketahui</a:t>
            </a:r>
            <a:r>
              <a:rPr lang="en-US" sz="1600" dirty="0" smtClean="0">
                <a:solidFill>
                  <a:srgbClr val="0070C0"/>
                </a:solidFill>
              </a:rPr>
              <a:t> n = 100 (data modal </a:t>
            </a:r>
            <a:r>
              <a:rPr lang="en-US" sz="1600" dirty="0" err="1" smtClean="0">
                <a:solidFill>
                  <a:srgbClr val="0070C0"/>
                </a:solidFill>
              </a:rPr>
              <a:t>perusahaan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dalam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jutaan</a:t>
            </a:r>
            <a:r>
              <a:rPr lang="en-US" sz="1600" dirty="0" smtClean="0">
                <a:solidFill>
                  <a:srgbClr val="0070C0"/>
                </a:solidFill>
              </a:rPr>
              <a:t> rupiah)</a:t>
            </a:r>
          </a:p>
          <a:p>
            <a:pPr marL="667299" lvl="2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K = 1 + 3,322 log n</a:t>
            </a:r>
          </a:p>
          <a:p>
            <a:pPr marL="667299" lvl="2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K = 1 + 3,322 log 100</a:t>
            </a:r>
          </a:p>
          <a:p>
            <a:pPr marL="667299" lvl="2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K = 1 + 3,322 (2)</a:t>
            </a:r>
          </a:p>
          <a:p>
            <a:pPr marL="667299" lvl="2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K = 1 + 6,644</a:t>
            </a:r>
          </a:p>
          <a:p>
            <a:pPr marL="667299" lvl="2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K = 7, 644</a:t>
            </a:r>
          </a:p>
          <a:p>
            <a:pPr marL="667299" lvl="2" indent="0">
              <a:buNone/>
            </a:pPr>
            <a:r>
              <a:rPr lang="en-US" sz="1600" dirty="0" err="1" smtClean="0">
                <a:solidFill>
                  <a:srgbClr val="0070C0"/>
                </a:solidFill>
              </a:rPr>
              <a:t>Jadi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jumlah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kelas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sebaiknya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adalah</a:t>
            </a:r>
            <a:r>
              <a:rPr lang="en-US" sz="1600" dirty="0" smtClean="0">
                <a:solidFill>
                  <a:srgbClr val="0070C0"/>
                </a:solidFill>
              </a:rPr>
              <a:t> 7</a:t>
            </a:r>
          </a:p>
          <a:p>
            <a:pPr marL="667299" lvl="2" indent="0"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FF0000"/>
                </a:solidFill>
              </a:rPr>
              <a:t>Tentukan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lebar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kelas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667299" lvl="2" indent="0">
              <a:buNone/>
            </a:pPr>
            <a:r>
              <a:rPr lang="en-US" sz="1600" dirty="0" err="1" smtClean="0">
                <a:solidFill>
                  <a:srgbClr val="0070C0"/>
                </a:solidFill>
              </a:rPr>
              <a:t>Lebar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atau</a:t>
            </a:r>
            <a:r>
              <a:rPr lang="en-US" sz="1600" dirty="0" smtClean="0">
                <a:solidFill>
                  <a:srgbClr val="0070C0"/>
                </a:solidFill>
              </a:rPr>
              <a:t> interval </a:t>
            </a:r>
            <a:r>
              <a:rPr lang="en-US" sz="1600" dirty="0" err="1" smtClean="0">
                <a:solidFill>
                  <a:srgbClr val="0070C0"/>
                </a:solidFill>
              </a:rPr>
              <a:t>kelas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adalah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sama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untuk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setiap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kelas</a:t>
            </a:r>
            <a:r>
              <a:rPr lang="en-US" sz="1600" dirty="0" smtClean="0">
                <a:solidFill>
                  <a:srgbClr val="0070C0"/>
                </a:solidFill>
              </a:rPr>
              <a:t>. </a:t>
            </a:r>
            <a:r>
              <a:rPr lang="en-US" sz="1600" dirty="0" err="1" smtClean="0">
                <a:solidFill>
                  <a:srgbClr val="0070C0"/>
                </a:solidFill>
              </a:rPr>
              <a:t>Semakin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banyak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jumlah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kelas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berarti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semakin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kecil</a:t>
            </a:r>
            <a:r>
              <a:rPr lang="en-US" sz="1600" dirty="0" smtClean="0">
                <a:solidFill>
                  <a:srgbClr val="0070C0"/>
                </a:solidFill>
              </a:rPr>
              <a:t> interval </a:t>
            </a:r>
            <a:r>
              <a:rPr lang="en-US" sz="1600" dirty="0" err="1" smtClean="0">
                <a:solidFill>
                  <a:srgbClr val="0070C0"/>
                </a:solidFill>
              </a:rPr>
              <a:t>atau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lebar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kelas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dan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sebaliknya</a:t>
            </a:r>
            <a:r>
              <a:rPr lang="en-US" sz="1600" dirty="0" smtClean="0">
                <a:solidFill>
                  <a:srgbClr val="0070C0"/>
                </a:solidFill>
              </a:rPr>
              <a:t>.</a:t>
            </a:r>
          </a:p>
          <a:p>
            <a:pPr marL="667299" lvl="2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C = (</a:t>
            </a:r>
            <a:r>
              <a:rPr lang="en-US" sz="1600" dirty="0" err="1" smtClean="0">
                <a:solidFill>
                  <a:srgbClr val="0070C0"/>
                </a:solidFill>
              </a:rPr>
              <a:t>Xn</a:t>
            </a:r>
            <a:r>
              <a:rPr lang="en-US" sz="1600" dirty="0" smtClean="0">
                <a:solidFill>
                  <a:srgbClr val="0070C0"/>
                </a:solidFill>
              </a:rPr>
              <a:t> – X1) / K</a:t>
            </a:r>
          </a:p>
          <a:p>
            <a:pPr marL="667299" lvl="2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C = (98 – 34) / 7 = 9.14</a:t>
            </a:r>
          </a:p>
          <a:p>
            <a:pPr marL="667299" lvl="2" indent="0"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marL="745107" lvl="1" indent="-342900">
              <a:buAutoNum type="arabicPeriod"/>
            </a:pPr>
            <a:r>
              <a:rPr lang="en-US" sz="1800" dirty="0" err="1" smtClean="0">
                <a:solidFill>
                  <a:srgbClr val="FF0000"/>
                </a:solidFill>
              </a:rPr>
              <a:t>Tentukan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batas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kelas</a:t>
            </a:r>
            <a:endParaRPr lang="en-US" sz="1800" dirty="0">
              <a:solidFill>
                <a:srgbClr val="FF0000"/>
              </a:solidFill>
            </a:endParaRPr>
          </a:p>
          <a:p>
            <a:pPr marL="667299" lvl="2" indent="0">
              <a:buNone/>
            </a:pPr>
            <a:r>
              <a:rPr lang="en-US" sz="1600" dirty="0" err="1" smtClean="0">
                <a:solidFill>
                  <a:srgbClr val="0070C0"/>
                </a:solidFill>
              </a:rPr>
              <a:t>Jika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diketahui</a:t>
            </a:r>
            <a:r>
              <a:rPr lang="en-US" sz="1600" dirty="0" smtClean="0">
                <a:solidFill>
                  <a:srgbClr val="0070C0"/>
                </a:solidFill>
              </a:rPr>
              <a:t> interval </a:t>
            </a:r>
            <a:r>
              <a:rPr lang="en-US" sz="1600" dirty="0" err="1" smtClean="0">
                <a:solidFill>
                  <a:srgbClr val="0070C0"/>
                </a:solidFill>
              </a:rPr>
              <a:t>kelas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adalah</a:t>
            </a:r>
            <a:r>
              <a:rPr lang="en-US" sz="1600" dirty="0" smtClean="0">
                <a:solidFill>
                  <a:srgbClr val="0070C0"/>
                </a:solidFill>
              </a:rPr>
              <a:t> 30 – 39, </a:t>
            </a:r>
            <a:r>
              <a:rPr lang="en-US" sz="1600" dirty="0" err="1" smtClean="0">
                <a:solidFill>
                  <a:srgbClr val="0070C0"/>
                </a:solidFill>
              </a:rPr>
              <a:t>maka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dapat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ditetapkan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batas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bawah</a:t>
            </a:r>
            <a:r>
              <a:rPr lang="en-US" sz="1600" dirty="0" smtClean="0">
                <a:solidFill>
                  <a:srgbClr val="0070C0"/>
                </a:solidFill>
              </a:rPr>
              <a:t> (lower limit) </a:t>
            </a:r>
            <a:r>
              <a:rPr lang="en-US" sz="1600" dirty="0" err="1" smtClean="0">
                <a:solidFill>
                  <a:srgbClr val="0070C0"/>
                </a:solidFill>
              </a:rPr>
              <a:t>adalah</a:t>
            </a:r>
            <a:r>
              <a:rPr lang="en-US" sz="1600" dirty="0" smtClean="0">
                <a:solidFill>
                  <a:srgbClr val="0070C0"/>
                </a:solidFill>
              </a:rPr>
              <a:t> 30 </a:t>
            </a:r>
            <a:r>
              <a:rPr lang="en-US" sz="1600" dirty="0" err="1" smtClean="0">
                <a:solidFill>
                  <a:srgbClr val="0070C0"/>
                </a:solidFill>
              </a:rPr>
              <a:t>dan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batas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atas</a:t>
            </a:r>
            <a:r>
              <a:rPr lang="en-US" sz="1600" dirty="0" smtClean="0">
                <a:solidFill>
                  <a:srgbClr val="0070C0"/>
                </a:solidFill>
              </a:rPr>
              <a:t> (upper limit) </a:t>
            </a:r>
            <a:r>
              <a:rPr lang="en-US" sz="1600" dirty="0" err="1" smtClean="0">
                <a:solidFill>
                  <a:srgbClr val="0070C0"/>
                </a:solidFill>
              </a:rPr>
              <a:t>adalah</a:t>
            </a:r>
            <a:r>
              <a:rPr lang="en-US" sz="1600" dirty="0" smtClean="0">
                <a:solidFill>
                  <a:srgbClr val="0070C0"/>
                </a:solidFill>
              </a:rPr>
              <a:t> 39.  </a:t>
            </a:r>
          </a:p>
        </p:txBody>
      </p:sp>
    </p:spTree>
    <p:extLst>
      <p:ext uri="{BB962C8B-B14F-4D97-AF65-F5344CB8AC3E}">
        <p14:creationId xmlns:p14="http://schemas.microsoft.com/office/powerpoint/2010/main" val="259812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061169"/>
              </p:ext>
            </p:extLst>
          </p:nvPr>
        </p:nvGraphicFramePr>
        <p:xfrm>
          <a:off x="457200" y="1943100"/>
          <a:ext cx="82296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Batas </a:t>
                      </a:r>
                      <a:r>
                        <a:rPr lang="en-US" dirty="0" err="1" smtClean="0"/>
                        <a:t>kelas</a:t>
                      </a:r>
                      <a:r>
                        <a:rPr lang="en-US" dirty="0" smtClean="0"/>
                        <a:t> modal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Jumlah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Rp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Tengah/Mean</a:t>
                      </a:r>
                      <a:r>
                        <a:rPr lang="en-US" baseline="0" dirty="0" smtClean="0"/>
                        <a:t> (M)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r>
                        <a:rPr lang="en-US" dirty="0" smtClean="0"/>
                        <a:t> (f)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– 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– 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– 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 – 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– 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 – 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90 - 99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kelas</a:t>
                      </a:r>
                      <a:r>
                        <a:rPr lang="en-US" dirty="0" smtClean="0"/>
                        <a:t> : 7</a:t>
                      </a:r>
                    </a:p>
                    <a:p>
                      <a:pPr algn="ctr"/>
                      <a:r>
                        <a:rPr lang="en-US" dirty="0" smtClean="0"/>
                        <a:t>Batas / interval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kelas</a:t>
                      </a:r>
                      <a:r>
                        <a:rPr lang="en-US" baseline="0" dirty="0" smtClean="0"/>
                        <a:t> :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n = 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87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43" indent="-514350">
              <a:buAutoNum type="arabicPeriod"/>
            </a:pP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frekuensi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endParaRPr lang="en-US" sz="2400" dirty="0"/>
          </a:p>
          <a:p>
            <a:pPr marL="402207" lvl="1" indent="0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merupakan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distribusi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frekuensi</a:t>
            </a:r>
            <a:r>
              <a:rPr lang="en-US" sz="2000" dirty="0" smtClean="0">
                <a:solidFill>
                  <a:srgbClr val="C00000"/>
                </a:solidFill>
              </a:rPr>
              <a:t> yang </a:t>
            </a:r>
            <a:r>
              <a:rPr lang="en-US" sz="2000" dirty="0" err="1" smtClean="0">
                <a:solidFill>
                  <a:srgbClr val="C00000"/>
                </a:solidFill>
              </a:rPr>
              <a:t>hanya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berisikan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jumlah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frekuensi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dari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setiap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kelompok</a:t>
            </a:r>
            <a:r>
              <a:rPr lang="en-US" sz="2000" dirty="0" smtClean="0">
                <a:solidFill>
                  <a:srgbClr val="C00000"/>
                </a:solidFill>
              </a:rPr>
              <a:t> data </a:t>
            </a:r>
            <a:r>
              <a:rPr lang="en-US" sz="2000" dirty="0" err="1" smtClean="0">
                <a:solidFill>
                  <a:srgbClr val="C00000"/>
                </a:solidFill>
              </a:rPr>
              <a:t>atau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kelas</a:t>
            </a:r>
            <a:r>
              <a:rPr lang="en-US" sz="2000" dirty="0" smtClean="0">
                <a:solidFill>
                  <a:srgbClr val="C00000"/>
                </a:solidFill>
              </a:rPr>
              <a:t>. </a:t>
            </a:r>
            <a:r>
              <a:rPr lang="en-US" sz="2000" dirty="0" err="1" smtClean="0">
                <a:solidFill>
                  <a:srgbClr val="C00000"/>
                </a:solidFill>
              </a:rPr>
              <a:t>Terdiri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dari</a:t>
            </a:r>
            <a:r>
              <a:rPr lang="en-US" sz="2000" dirty="0" smtClean="0">
                <a:solidFill>
                  <a:srgbClr val="C00000"/>
                </a:solidFill>
              </a:rPr>
              <a:t> 2 </a:t>
            </a:r>
            <a:r>
              <a:rPr lang="en-US" sz="2000" dirty="0" err="1" smtClean="0">
                <a:solidFill>
                  <a:srgbClr val="C00000"/>
                </a:solidFill>
              </a:rPr>
              <a:t>jenis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yaitu</a:t>
            </a:r>
            <a:r>
              <a:rPr lang="en-US" sz="2000" dirty="0" smtClean="0">
                <a:solidFill>
                  <a:srgbClr val="C00000"/>
                </a:solidFill>
              </a:rPr>
              <a:t> :</a:t>
            </a:r>
          </a:p>
          <a:p>
            <a:pPr marL="411163" lvl="1" indent="-47625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</a:rPr>
              <a:t>	</a:t>
            </a:r>
            <a:r>
              <a:rPr lang="en-US" sz="2000" dirty="0" smtClean="0">
                <a:solidFill>
                  <a:srgbClr val="0070C0"/>
                </a:solidFill>
              </a:rPr>
              <a:t>1. </a:t>
            </a:r>
            <a:r>
              <a:rPr lang="en-US" sz="1800" dirty="0" err="1" smtClean="0">
                <a:solidFill>
                  <a:srgbClr val="0070C0"/>
                </a:solidFill>
              </a:rPr>
              <a:t>distribusi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frekuensi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numerik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631825" lvl="1" indent="-268288">
              <a:buNone/>
            </a:pPr>
            <a:r>
              <a:rPr lang="en-US" sz="1800" dirty="0">
                <a:solidFill>
                  <a:srgbClr val="0070C0"/>
                </a:solidFill>
              </a:rPr>
              <a:t>	</a:t>
            </a:r>
            <a:r>
              <a:rPr lang="en-US" sz="1800" dirty="0" err="1" smtClean="0">
                <a:solidFill>
                  <a:srgbClr val="0070C0"/>
                </a:solidFill>
              </a:rPr>
              <a:t>merupakan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distribusi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frekuensi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pembagian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kelasnya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dinyatakan</a:t>
            </a:r>
            <a:r>
              <a:rPr lang="en-US" sz="1800" dirty="0" smtClean="0">
                <a:solidFill>
                  <a:srgbClr val="0070C0"/>
                </a:solidFill>
              </a:rPr>
              <a:t>      </a:t>
            </a:r>
            <a:r>
              <a:rPr lang="en-US" sz="1800" dirty="0" err="1" smtClean="0">
                <a:solidFill>
                  <a:srgbClr val="0070C0"/>
                </a:solidFill>
              </a:rPr>
              <a:t>dalam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angka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631825" lvl="1" indent="-268288"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411163" lvl="1" indent="-47625">
              <a:buNone/>
            </a:pPr>
            <a:r>
              <a:rPr lang="en-US" sz="1800" dirty="0">
                <a:solidFill>
                  <a:srgbClr val="0070C0"/>
                </a:solidFill>
              </a:rPr>
              <a:t>	</a:t>
            </a:r>
            <a:r>
              <a:rPr lang="en-US" sz="1800" dirty="0" smtClean="0">
                <a:solidFill>
                  <a:srgbClr val="0070C0"/>
                </a:solidFill>
              </a:rPr>
              <a:t>2. </a:t>
            </a:r>
            <a:r>
              <a:rPr lang="en-US" sz="1800" dirty="0" err="1" smtClean="0">
                <a:solidFill>
                  <a:srgbClr val="0070C0"/>
                </a:solidFill>
              </a:rPr>
              <a:t>distribusi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frekuensi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peristiwa</a:t>
            </a:r>
            <a:r>
              <a:rPr lang="en-US" sz="1800" dirty="0" smtClean="0">
                <a:solidFill>
                  <a:srgbClr val="0070C0"/>
                </a:solidFill>
              </a:rPr>
              <a:t>/</a:t>
            </a:r>
            <a:r>
              <a:rPr lang="en-US" sz="1800" dirty="0" err="1" smtClean="0">
                <a:solidFill>
                  <a:srgbClr val="0070C0"/>
                </a:solidFill>
              </a:rPr>
              <a:t>kategori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631825" lvl="1" indent="-268288">
              <a:buNone/>
            </a:pP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smtClean="0">
                <a:solidFill>
                  <a:srgbClr val="0070C0"/>
                </a:solidFill>
              </a:rPr>
              <a:t>    </a:t>
            </a:r>
            <a:r>
              <a:rPr lang="en-US" sz="1800" dirty="0" err="1" smtClean="0">
                <a:solidFill>
                  <a:srgbClr val="0070C0"/>
                </a:solidFill>
              </a:rPr>
              <a:t>merupakan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distribusi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frekuensi</a:t>
            </a:r>
            <a:r>
              <a:rPr lang="en-US" sz="1800" dirty="0" smtClean="0">
                <a:solidFill>
                  <a:srgbClr val="0070C0"/>
                </a:solidFill>
              </a:rPr>
              <a:t> yang </a:t>
            </a:r>
            <a:r>
              <a:rPr lang="en-US" sz="1800" dirty="0" err="1" smtClean="0">
                <a:solidFill>
                  <a:srgbClr val="0070C0"/>
                </a:solidFill>
              </a:rPr>
              <a:t>pembagian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kelasnya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dinyatakan</a:t>
            </a:r>
            <a:r>
              <a:rPr lang="en-US" sz="1800" dirty="0" smtClean="0">
                <a:solidFill>
                  <a:srgbClr val="0070C0"/>
                </a:solidFill>
              </a:rPr>
              <a:t>  </a:t>
            </a:r>
            <a:r>
              <a:rPr lang="en-US" sz="1800" dirty="0" err="1" smtClean="0">
                <a:solidFill>
                  <a:srgbClr val="0070C0"/>
                </a:solidFill>
              </a:rPr>
              <a:t>dengan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pembagian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atau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golongan</a:t>
            </a:r>
            <a:r>
              <a:rPr lang="en-US" sz="1800" dirty="0" smtClean="0">
                <a:solidFill>
                  <a:srgbClr val="0070C0"/>
                </a:solidFill>
              </a:rPr>
              <a:t>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6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–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170170"/>
              </p:ext>
            </p:extLst>
          </p:nvPr>
        </p:nvGraphicFramePr>
        <p:xfrm>
          <a:off x="323528" y="2576827"/>
          <a:ext cx="39274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647"/>
                <a:gridCol w="20817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Umur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dirty="0" err="1" smtClean="0"/>
                        <a:t>tahun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Frekuensi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–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 – 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r>
                        <a:rPr lang="en-US" baseline="0" dirty="0" smtClean="0"/>
                        <a:t> – 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35 - 39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– 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267908"/>
              </p:ext>
            </p:extLst>
          </p:nvPr>
        </p:nvGraphicFramePr>
        <p:xfrm>
          <a:off x="4495600" y="2576827"/>
          <a:ext cx="43204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365"/>
                <a:gridCol w="22901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Angka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Dadu</a:t>
                      </a:r>
                      <a:r>
                        <a:rPr lang="en-US" sz="1600" dirty="0" smtClean="0"/>
                        <a:t> (X)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Frekuensi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5858" y="2207495"/>
            <a:ext cx="368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16016" y="2207495"/>
            <a:ext cx="368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2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8137</TotalTime>
  <Words>1375</Words>
  <Application>Microsoft Office PowerPoint</Application>
  <PresentationFormat>On-screen Show (4:3)</PresentationFormat>
  <Paragraphs>509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Georgia</vt:lpstr>
      <vt:lpstr>Trebuchet MS</vt:lpstr>
      <vt:lpstr>Wingdings 2</vt:lpstr>
      <vt:lpstr>Urban</vt:lpstr>
      <vt:lpstr>Statistika dan Probabilitas</vt:lpstr>
      <vt:lpstr>Capaian pembelajaran</vt:lpstr>
      <vt:lpstr>Pendahuluan</vt:lpstr>
      <vt:lpstr>Distribusi frekuensi data kuantitatif</vt:lpstr>
      <vt:lpstr>Contoh data penelitian</vt:lpstr>
      <vt:lpstr>Tabel distribusi frekuensi</vt:lpstr>
      <vt:lpstr>Tabel distribusi frekuensi</vt:lpstr>
      <vt:lpstr>Jenis – jenis distribusi frekuensi</vt:lpstr>
      <vt:lpstr>Jenis – jenis distribusi frekuensi</vt:lpstr>
      <vt:lpstr>Jenis – jenis distribusi frekuensi</vt:lpstr>
      <vt:lpstr>Jenis – jenis distribusi frekuensi</vt:lpstr>
      <vt:lpstr>Jenis – jenis distribusi frekuensi</vt:lpstr>
      <vt:lpstr>Jenis – jenis distribusi frekuensi</vt:lpstr>
      <vt:lpstr>Jenis – jenis distribusi frekuensi</vt:lpstr>
      <vt:lpstr>Jenis – jenis distribusi frekuensi</vt:lpstr>
      <vt:lpstr>Latihan</vt:lpstr>
      <vt:lpstr>Hasil diskusi kelompok</vt:lpstr>
      <vt:lpstr>Hasil diskusi kelompok</vt:lpstr>
      <vt:lpstr>Hasil diskusi kelompok</vt:lpstr>
      <vt:lpstr>Hasil diskusi kelompok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588</cp:revision>
  <dcterms:created xsi:type="dcterms:W3CDTF">2011-09-16T02:11:44Z</dcterms:created>
  <dcterms:modified xsi:type="dcterms:W3CDTF">2018-09-09T08:02:47Z</dcterms:modified>
</cp:coreProperties>
</file>