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id-ID"/>
    </a:defPPr>
    <a:lvl1pPr marL="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3333" autoAdjust="0"/>
  </p:normalViewPr>
  <p:slideViewPr>
    <p:cSldViewPr>
      <p:cViewPr varScale="1">
        <p:scale>
          <a:sx n="71" d="100"/>
          <a:sy n="71" d="100"/>
        </p:scale>
        <p:origin x="11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pPr/>
              <a:t>01/09/2018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1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3987" indent="0" algn="l">
              <a:buNone/>
              <a:defRPr sz="2400">
                <a:solidFill>
                  <a:schemeClr val="tx2"/>
                </a:solidFill>
              </a:defRPr>
            </a:lvl1pPr>
            <a:lvl2pPr marL="457054" indent="0" algn="ctr">
              <a:buNone/>
            </a:lvl2pPr>
            <a:lvl3pPr marL="914107" indent="0" algn="ctr">
              <a:buNone/>
            </a:lvl3pPr>
            <a:lvl4pPr marL="1371161" indent="0" algn="ctr">
              <a:buNone/>
            </a:lvl4pPr>
            <a:lvl5pPr marL="1828215" indent="0" algn="ctr">
              <a:buNone/>
            </a:lvl5pPr>
            <a:lvl6pPr marL="2285268" indent="0" algn="ctr">
              <a:buNone/>
            </a:lvl6pPr>
            <a:lvl7pPr marL="2742322" indent="0" algn="ctr">
              <a:buNone/>
            </a:lvl7pPr>
            <a:lvl8pPr marL="3199376" indent="0" algn="ctr">
              <a:buNone/>
            </a:lvl8pPr>
            <a:lvl9pPr marL="365643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01/09/2018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01/09/2018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01/09/2018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01/09/2018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-23408"/>
            <a:ext cx="8121080" cy="356065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05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01/09/2018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01/09/2018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pPr/>
              <a:t>01/09/2018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01/09/2018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01/09/2018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1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01/09/2018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05" tIns="0" rIns="45705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05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01/09/2018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7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3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 lIns="91411" tIns="45705" rIns="91411" bIns="45705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pPr/>
              <a:t>01/09/2018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lIns="91411" tIns="45705" rIns="91411" bIns="45705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643" indent="-255950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157" indent="-246809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249" indent="-21938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198" indent="-201104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44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8829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215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318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3956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0560" y="1052736"/>
            <a:ext cx="8458200" cy="1470025"/>
          </a:xfrm>
        </p:spPr>
        <p:txBody>
          <a:bodyPr anchor="ctr">
            <a:normAutofit/>
          </a:bodyPr>
          <a:lstStyle/>
          <a:p>
            <a:pPr algn="ctr"/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Statistika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Probabilitas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Pertemuan</a:t>
            </a:r>
            <a:r>
              <a:rPr lang="en-US" dirty="0" smtClean="0"/>
              <a:t> </a:t>
            </a:r>
            <a:r>
              <a:rPr lang="en-US" dirty="0" smtClean="0"/>
              <a:t>2</a:t>
            </a:r>
            <a:endParaRPr lang="en-US" dirty="0" smtClean="0"/>
          </a:p>
          <a:p>
            <a:r>
              <a:rPr lang="en-US" dirty="0" err="1" smtClean="0"/>
              <a:t>Pengumpulan</a:t>
            </a:r>
            <a:r>
              <a:rPr lang="en-US" dirty="0" smtClean="0"/>
              <a:t> Data </a:t>
            </a:r>
            <a:r>
              <a:rPr lang="en-US" dirty="0" err="1" smtClean="0"/>
              <a:t>Penelitian</a:t>
            </a:r>
            <a:endParaRPr lang="en-US" dirty="0" smtClean="0"/>
          </a:p>
          <a:p>
            <a:r>
              <a:rPr lang="en-US" dirty="0" err="1" smtClean="0"/>
              <a:t>Senin</a:t>
            </a:r>
            <a:r>
              <a:rPr lang="en-US" dirty="0" smtClean="0"/>
              <a:t>, </a:t>
            </a:r>
            <a:r>
              <a:rPr lang="en-US" dirty="0" smtClean="0"/>
              <a:t>3 September</a:t>
            </a:r>
            <a:r>
              <a:rPr lang="en-US" dirty="0" smtClean="0"/>
              <a:t> </a:t>
            </a:r>
            <a:r>
              <a:rPr lang="en-US" dirty="0" smtClean="0"/>
              <a:t>2018</a:t>
            </a:r>
          </a:p>
          <a:p>
            <a:endParaRPr lang="en-US" dirty="0"/>
          </a:p>
          <a:p>
            <a:r>
              <a:rPr lang="en-US" dirty="0" err="1" smtClean="0"/>
              <a:t>Safitri</a:t>
            </a:r>
            <a:r>
              <a:rPr lang="en-US" dirty="0" smtClean="0"/>
              <a:t> Jaya, </a:t>
            </a:r>
            <a:r>
              <a:rPr lang="en-US" dirty="0" err="1" smtClean="0"/>
              <a:t>S.Kom</a:t>
            </a:r>
            <a:r>
              <a:rPr lang="en-US" dirty="0" smtClean="0"/>
              <a:t>, M.T.I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792088"/>
          </a:xfrm>
        </p:spPr>
        <p:txBody>
          <a:bodyPr anchor="t">
            <a:normAutofit/>
          </a:bodyPr>
          <a:lstStyle/>
          <a:p>
            <a:r>
              <a:rPr lang="en-US" dirty="0" err="1" smtClean="0"/>
              <a:t>Instrumen</a:t>
            </a:r>
            <a:r>
              <a:rPr lang="en-US" dirty="0" smtClean="0"/>
              <a:t> </a:t>
            </a:r>
            <a:r>
              <a:rPr lang="en-US" dirty="0" err="1" smtClean="0"/>
              <a:t>Pengumpulan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5808"/>
            <a:ext cx="8229600" cy="5262192"/>
          </a:xfrm>
        </p:spPr>
        <p:txBody>
          <a:bodyPr>
            <a:normAutofit lnSpcReduction="10000"/>
          </a:bodyPr>
          <a:lstStyle/>
          <a:p>
            <a:pPr marL="566893" indent="-457200">
              <a:buAutoNum type="arabicPeriod" startAt="4"/>
            </a:pPr>
            <a:r>
              <a:rPr lang="en-US" sz="2000" dirty="0" err="1" smtClean="0"/>
              <a:t>Observasi</a:t>
            </a:r>
            <a:endParaRPr lang="en-US" sz="2000" dirty="0" smtClean="0"/>
          </a:p>
          <a:p>
            <a:pPr marL="745107" lvl="1" indent="-342900">
              <a:buFont typeface="+mj-lt"/>
              <a:buAutoNum type="alphaLcPeriod"/>
            </a:pPr>
            <a:r>
              <a:rPr lang="en-US" sz="1800" dirty="0" err="1">
                <a:solidFill>
                  <a:srgbClr val="C00000"/>
                </a:solidFill>
              </a:rPr>
              <a:t>Yaitu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melakukan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pengamatan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secara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langsung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ke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objek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penelitian</a:t>
            </a:r>
            <a:r>
              <a:rPr lang="en-US" sz="1800" dirty="0">
                <a:solidFill>
                  <a:srgbClr val="C00000"/>
                </a:solidFill>
              </a:rPr>
              <a:t>.</a:t>
            </a:r>
          </a:p>
          <a:p>
            <a:pPr marL="745107" lvl="1" indent="-342900">
              <a:buFont typeface="+mj-lt"/>
              <a:buAutoNum type="alphaLcPeriod"/>
            </a:pPr>
            <a:r>
              <a:rPr lang="en-US" sz="1800" dirty="0" err="1">
                <a:solidFill>
                  <a:srgbClr val="C00000"/>
                </a:solidFill>
              </a:rPr>
              <a:t>Observasi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dapat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dilakukan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dengan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partisipasi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atau</a:t>
            </a:r>
            <a:r>
              <a:rPr lang="en-US" sz="1800" dirty="0">
                <a:solidFill>
                  <a:srgbClr val="C00000"/>
                </a:solidFill>
              </a:rPr>
              <a:t> non </a:t>
            </a:r>
            <a:r>
              <a:rPr lang="en-US" sz="1800" dirty="0" err="1" smtClean="0">
                <a:solidFill>
                  <a:srgbClr val="C00000"/>
                </a:solidFill>
              </a:rPr>
              <a:t>partisipasi</a:t>
            </a:r>
            <a:endParaRPr lang="en-US" sz="1800" dirty="0" smtClean="0">
              <a:solidFill>
                <a:srgbClr val="C00000"/>
              </a:solidFill>
            </a:endParaRPr>
          </a:p>
          <a:p>
            <a:pPr marL="402207" lvl="1" indent="0">
              <a:buNone/>
            </a:pPr>
            <a:endParaRPr lang="en-US" sz="1800" dirty="0">
              <a:solidFill>
                <a:srgbClr val="C00000"/>
              </a:solidFill>
            </a:endParaRPr>
          </a:p>
          <a:p>
            <a:pPr marL="566893" indent="-457200">
              <a:buAutoNum type="arabicPeriod" startAt="5"/>
            </a:pPr>
            <a:r>
              <a:rPr lang="en-US" sz="2000" dirty="0" err="1" smtClean="0"/>
              <a:t>Tes</a:t>
            </a:r>
            <a:endParaRPr lang="en-US" sz="2000" dirty="0" smtClean="0"/>
          </a:p>
          <a:p>
            <a:pPr marL="745107" lvl="1" indent="-342900">
              <a:buAutoNum type="alphaLcPeriod"/>
            </a:pPr>
            <a:r>
              <a:rPr lang="en-US" sz="1800" dirty="0" err="1">
                <a:solidFill>
                  <a:srgbClr val="C00000"/>
                </a:solidFill>
              </a:rPr>
              <a:t>Merupakan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serangkaian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pertanyaan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atau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latihan</a:t>
            </a:r>
            <a:r>
              <a:rPr lang="en-US" sz="1800" dirty="0">
                <a:solidFill>
                  <a:srgbClr val="C00000"/>
                </a:solidFill>
              </a:rPr>
              <a:t> yang </a:t>
            </a:r>
            <a:r>
              <a:rPr lang="en-US" sz="1800" dirty="0" err="1">
                <a:solidFill>
                  <a:srgbClr val="C00000"/>
                </a:solidFill>
              </a:rPr>
              <a:t>digunakan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untuk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mengukur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keterampilan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pengetahuan</a:t>
            </a:r>
            <a:r>
              <a:rPr lang="en-US" sz="1800" dirty="0">
                <a:solidFill>
                  <a:srgbClr val="C00000"/>
                </a:solidFill>
              </a:rPr>
              <a:t>, </a:t>
            </a:r>
            <a:r>
              <a:rPr lang="en-US" sz="1800" dirty="0" err="1">
                <a:solidFill>
                  <a:srgbClr val="C00000"/>
                </a:solidFill>
              </a:rPr>
              <a:t>inteligensi</a:t>
            </a:r>
            <a:r>
              <a:rPr lang="en-US" sz="1800" dirty="0">
                <a:solidFill>
                  <a:srgbClr val="C00000"/>
                </a:solidFill>
              </a:rPr>
              <a:t>, </a:t>
            </a:r>
            <a:r>
              <a:rPr lang="en-US" sz="1800" dirty="0" err="1">
                <a:solidFill>
                  <a:srgbClr val="C00000"/>
                </a:solidFill>
              </a:rPr>
              <a:t>minat</a:t>
            </a:r>
            <a:r>
              <a:rPr lang="en-US" sz="1800" dirty="0">
                <a:solidFill>
                  <a:srgbClr val="C00000"/>
                </a:solidFill>
              </a:rPr>
              <a:t>, </a:t>
            </a:r>
            <a:r>
              <a:rPr lang="en-US" sz="1800" dirty="0" err="1">
                <a:solidFill>
                  <a:srgbClr val="C00000"/>
                </a:solidFill>
              </a:rPr>
              <a:t>bakat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dsb</a:t>
            </a:r>
            <a:endParaRPr lang="en-US" sz="1800" dirty="0">
              <a:solidFill>
                <a:srgbClr val="C00000"/>
              </a:solidFill>
            </a:endParaRPr>
          </a:p>
          <a:p>
            <a:pPr marL="745107" lvl="1" indent="-342900">
              <a:buAutoNum type="alphaLcPeriod"/>
            </a:pPr>
            <a:r>
              <a:rPr lang="en-US" sz="1800" dirty="0" err="1">
                <a:solidFill>
                  <a:srgbClr val="C00000"/>
                </a:solidFill>
              </a:rPr>
              <a:t>Contoh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tes</a:t>
            </a:r>
            <a:r>
              <a:rPr lang="en-US" sz="1800" dirty="0">
                <a:solidFill>
                  <a:srgbClr val="C00000"/>
                </a:solidFill>
              </a:rPr>
              <a:t> instrument :</a:t>
            </a:r>
          </a:p>
          <a:p>
            <a:pPr marL="1010199" lvl="2" indent="-342900">
              <a:buAutoNum type="alphaLcPeriod"/>
            </a:pPr>
            <a:r>
              <a:rPr lang="en-US" sz="1600" dirty="0" err="1"/>
              <a:t>Tes</a:t>
            </a:r>
            <a:r>
              <a:rPr lang="en-US" sz="1600" dirty="0"/>
              <a:t> </a:t>
            </a:r>
            <a:r>
              <a:rPr lang="en-US" sz="1600" dirty="0" err="1"/>
              <a:t>kepribadian</a:t>
            </a:r>
            <a:endParaRPr lang="en-US" sz="1600" dirty="0"/>
          </a:p>
          <a:p>
            <a:pPr marL="1010199" lvl="2" indent="-342900">
              <a:buAutoNum type="alphaLcPeriod"/>
            </a:pPr>
            <a:r>
              <a:rPr lang="en-US" sz="1600" dirty="0" err="1"/>
              <a:t>Tes</a:t>
            </a:r>
            <a:r>
              <a:rPr lang="en-US" sz="1600" dirty="0"/>
              <a:t> </a:t>
            </a:r>
            <a:r>
              <a:rPr lang="en-US" sz="1600" dirty="0" err="1"/>
              <a:t>bakat</a:t>
            </a:r>
            <a:endParaRPr lang="en-US" sz="1600" dirty="0"/>
          </a:p>
          <a:p>
            <a:pPr marL="1010199" lvl="2" indent="-342900">
              <a:buAutoNum type="alphaLcPeriod"/>
            </a:pPr>
            <a:r>
              <a:rPr lang="en-US" sz="1600" dirty="0" err="1"/>
              <a:t>Tes</a:t>
            </a:r>
            <a:r>
              <a:rPr lang="en-US" sz="1600" dirty="0"/>
              <a:t> </a:t>
            </a:r>
            <a:r>
              <a:rPr lang="en-US" sz="1600" dirty="0" err="1"/>
              <a:t>prestasi</a:t>
            </a:r>
            <a:endParaRPr lang="en-US" sz="1600" dirty="0"/>
          </a:p>
          <a:p>
            <a:pPr marL="1010199" lvl="2" indent="-342900">
              <a:buAutoNum type="alphaLcPeriod"/>
            </a:pPr>
            <a:r>
              <a:rPr lang="en-US" sz="1600" dirty="0" err="1"/>
              <a:t>Tes</a:t>
            </a:r>
            <a:r>
              <a:rPr lang="en-US" sz="1600" dirty="0"/>
              <a:t> </a:t>
            </a:r>
            <a:r>
              <a:rPr lang="en-US" sz="1600" dirty="0" err="1"/>
              <a:t>inteligensi</a:t>
            </a:r>
            <a:endParaRPr lang="en-US" sz="1600" dirty="0"/>
          </a:p>
          <a:p>
            <a:pPr marL="1010199" lvl="2" indent="-342900">
              <a:buAutoNum type="alphaLcPeriod"/>
            </a:pPr>
            <a:r>
              <a:rPr lang="en-US" sz="1600" dirty="0" err="1"/>
              <a:t>Tes</a:t>
            </a:r>
            <a:r>
              <a:rPr lang="en-US" sz="1600" dirty="0"/>
              <a:t> </a:t>
            </a:r>
            <a:r>
              <a:rPr lang="en-US" sz="1600" dirty="0" err="1" smtClean="0"/>
              <a:t>sikap</a:t>
            </a:r>
            <a:endParaRPr lang="en-US" sz="1600" dirty="0" smtClean="0"/>
          </a:p>
          <a:p>
            <a:pPr marL="667299" lvl="2" indent="0">
              <a:buNone/>
            </a:pPr>
            <a:endParaRPr lang="en-US" sz="1800" dirty="0" smtClean="0"/>
          </a:p>
          <a:p>
            <a:pPr marL="566893" indent="-457200">
              <a:buAutoNum type="arabicPeriod" startAt="5"/>
            </a:pPr>
            <a:r>
              <a:rPr lang="en-US" sz="2000" dirty="0" err="1" smtClean="0"/>
              <a:t>Dokumentasi</a:t>
            </a:r>
            <a:endParaRPr lang="en-US" sz="2000" dirty="0" smtClean="0"/>
          </a:p>
          <a:p>
            <a:pPr marL="402207" lvl="1" indent="0">
              <a:buNone/>
            </a:pPr>
            <a:r>
              <a:rPr lang="en-US" sz="1800" dirty="0" err="1" smtClean="0">
                <a:solidFill>
                  <a:srgbClr val="C00000"/>
                </a:solidFill>
              </a:rPr>
              <a:t>Merupakan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</a:rPr>
              <a:t>cara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</a:rPr>
              <a:t>untuk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</a:rPr>
              <a:t>memperoleh</a:t>
            </a:r>
            <a:r>
              <a:rPr lang="en-US" sz="1800" dirty="0" smtClean="0">
                <a:solidFill>
                  <a:srgbClr val="C00000"/>
                </a:solidFill>
              </a:rPr>
              <a:t> data </a:t>
            </a:r>
            <a:r>
              <a:rPr lang="en-US" sz="1800" dirty="0" err="1" smtClean="0">
                <a:solidFill>
                  <a:srgbClr val="C00000"/>
                </a:solidFill>
              </a:rPr>
              <a:t>langsung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</a:rPr>
              <a:t>dari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</a:rPr>
              <a:t>tempat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</a:rPr>
              <a:t>penelitian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</a:rPr>
              <a:t>seperti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</a:rPr>
              <a:t>buku-buku</a:t>
            </a:r>
            <a:r>
              <a:rPr lang="en-US" sz="1800" dirty="0" smtClean="0">
                <a:solidFill>
                  <a:srgbClr val="C00000"/>
                </a:solidFill>
              </a:rPr>
              <a:t> yang </a:t>
            </a:r>
            <a:r>
              <a:rPr lang="en-US" sz="1800" dirty="0" err="1" smtClean="0">
                <a:solidFill>
                  <a:srgbClr val="C00000"/>
                </a:solidFill>
              </a:rPr>
              <a:t>relevan</a:t>
            </a:r>
            <a:r>
              <a:rPr lang="en-US" sz="1800" dirty="0" smtClean="0">
                <a:solidFill>
                  <a:srgbClr val="C00000"/>
                </a:solidFill>
              </a:rPr>
              <a:t>, </a:t>
            </a:r>
            <a:r>
              <a:rPr lang="en-US" sz="1800" dirty="0" err="1" smtClean="0">
                <a:solidFill>
                  <a:srgbClr val="C00000"/>
                </a:solidFill>
              </a:rPr>
              <a:t>peraturan</a:t>
            </a:r>
            <a:r>
              <a:rPr lang="en-US" sz="1800" dirty="0" smtClean="0">
                <a:solidFill>
                  <a:srgbClr val="C00000"/>
                </a:solidFill>
              </a:rPr>
              <a:t>, </a:t>
            </a:r>
            <a:r>
              <a:rPr lang="en-US" sz="1800" dirty="0" err="1" smtClean="0">
                <a:solidFill>
                  <a:srgbClr val="C00000"/>
                </a:solidFill>
              </a:rPr>
              <a:t>laporan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</a:rPr>
              <a:t>kegiatan</a:t>
            </a:r>
            <a:r>
              <a:rPr lang="en-US" sz="1800" dirty="0" smtClean="0">
                <a:solidFill>
                  <a:srgbClr val="C00000"/>
                </a:solidFill>
              </a:rPr>
              <a:t>, </a:t>
            </a:r>
            <a:r>
              <a:rPr lang="en-US" sz="1800" dirty="0" err="1" smtClean="0">
                <a:solidFill>
                  <a:srgbClr val="C00000"/>
                </a:solidFill>
              </a:rPr>
              <a:t>foto-foto</a:t>
            </a:r>
            <a:r>
              <a:rPr lang="en-US" sz="1800" dirty="0" smtClean="0">
                <a:solidFill>
                  <a:srgbClr val="C00000"/>
                </a:solidFill>
              </a:rPr>
              <a:t>, film </a:t>
            </a:r>
            <a:r>
              <a:rPr lang="en-US" sz="1800" dirty="0" err="1" smtClean="0">
                <a:solidFill>
                  <a:srgbClr val="C00000"/>
                </a:solidFill>
              </a:rPr>
              <a:t>dokumenter</a:t>
            </a:r>
            <a:r>
              <a:rPr lang="en-US" sz="1800" dirty="0" smtClean="0">
                <a:solidFill>
                  <a:srgbClr val="C00000"/>
                </a:solidFill>
              </a:rPr>
              <a:t>, </a:t>
            </a:r>
            <a:r>
              <a:rPr lang="en-US" sz="1800" dirty="0" err="1" smtClean="0">
                <a:solidFill>
                  <a:srgbClr val="C00000"/>
                </a:solidFill>
              </a:rPr>
              <a:t>jurnal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</a:rPr>
              <a:t>dan</a:t>
            </a:r>
            <a:r>
              <a:rPr lang="en-US" sz="1800" dirty="0" smtClean="0">
                <a:solidFill>
                  <a:srgbClr val="C00000"/>
                </a:solidFill>
              </a:rPr>
              <a:t> data lain yang </a:t>
            </a:r>
            <a:r>
              <a:rPr lang="en-US" sz="1800" dirty="0" err="1" smtClean="0">
                <a:solidFill>
                  <a:srgbClr val="C00000"/>
                </a:solidFill>
              </a:rPr>
              <a:t>memiliki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</a:rPr>
              <a:t>relevansi</a:t>
            </a:r>
            <a:endParaRPr lang="en-US" sz="180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751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3200" dirty="0" err="1" smtClean="0"/>
              <a:t>Kesalahan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menggunakan</a:t>
            </a:r>
            <a:r>
              <a:rPr lang="en-US" sz="3200" dirty="0" smtClean="0"/>
              <a:t> </a:t>
            </a:r>
            <a:r>
              <a:rPr lang="en-US" sz="3200" dirty="0" err="1" smtClean="0"/>
              <a:t>instrumen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6893" indent="-457200">
              <a:buAutoNum type="arabicPeriod"/>
            </a:pPr>
            <a:r>
              <a:rPr lang="en-US" sz="2400" dirty="0" smtClean="0">
                <a:solidFill>
                  <a:srgbClr val="0070C0"/>
                </a:solidFill>
              </a:rPr>
              <a:t>Salah </a:t>
            </a:r>
            <a:r>
              <a:rPr lang="en-US" sz="2400" dirty="0" err="1" smtClean="0">
                <a:solidFill>
                  <a:srgbClr val="0070C0"/>
                </a:solidFill>
              </a:rPr>
              <a:t>memilih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metode</a:t>
            </a:r>
            <a:r>
              <a:rPr lang="en-US" sz="2400" dirty="0" smtClean="0">
                <a:solidFill>
                  <a:srgbClr val="0070C0"/>
                </a:solidFill>
              </a:rPr>
              <a:t> instrument</a:t>
            </a:r>
          </a:p>
          <a:p>
            <a:pPr marL="566893" indent="-457200">
              <a:buAutoNum type="arabicPeriod"/>
            </a:pPr>
            <a:r>
              <a:rPr lang="en-US" sz="2400" dirty="0" err="1" smtClean="0">
                <a:solidFill>
                  <a:srgbClr val="0070C0"/>
                </a:solidFill>
              </a:rPr>
              <a:t>Tergesa-gesa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dalam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menyusun</a:t>
            </a:r>
            <a:r>
              <a:rPr lang="en-US" sz="2400" dirty="0" smtClean="0">
                <a:solidFill>
                  <a:srgbClr val="0070C0"/>
                </a:solidFill>
              </a:rPr>
              <a:t> instrument</a:t>
            </a:r>
          </a:p>
          <a:p>
            <a:pPr marL="566893" indent="-457200">
              <a:buAutoNum type="arabicPeriod"/>
            </a:pPr>
            <a:r>
              <a:rPr lang="en-US" sz="2400" dirty="0" err="1" smtClean="0">
                <a:solidFill>
                  <a:srgbClr val="0070C0"/>
                </a:solidFill>
              </a:rPr>
              <a:t>Terlalu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banyak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bertanya</a:t>
            </a:r>
            <a:endParaRPr lang="en-US" sz="2400" dirty="0" smtClean="0">
              <a:solidFill>
                <a:srgbClr val="0070C0"/>
              </a:solidFill>
            </a:endParaRPr>
          </a:p>
          <a:p>
            <a:pPr marL="566893" indent="-457200">
              <a:buAutoNum type="arabicPeriod"/>
            </a:pPr>
            <a:r>
              <a:rPr lang="en-US" sz="2400" dirty="0" err="1" smtClean="0">
                <a:solidFill>
                  <a:srgbClr val="0070C0"/>
                </a:solidFill>
              </a:rPr>
              <a:t>Mengabaikan</a:t>
            </a:r>
            <a:r>
              <a:rPr lang="en-US" sz="2400" dirty="0" smtClean="0">
                <a:solidFill>
                  <a:srgbClr val="0070C0"/>
                </a:solidFill>
              </a:rPr>
              <a:t> format instrument</a:t>
            </a:r>
          </a:p>
          <a:p>
            <a:pPr marL="566893" indent="-457200">
              <a:buAutoNum type="arabicPeriod"/>
            </a:pPr>
            <a:r>
              <a:rPr lang="en-US" sz="2400" dirty="0" smtClean="0">
                <a:solidFill>
                  <a:srgbClr val="0070C0"/>
                </a:solidFill>
              </a:rPr>
              <a:t>Salah </a:t>
            </a:r>
            <a:r>
              <a:rPr lang="en-US" sz="2400" dirty="0" err="1" smtClean="0">
                <a:solidFill>
                  <a:srgbClr val="0070C0"/>
                </a:solidFill>
              </a:rPr>
              <a:t>dalam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menentukan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jumlah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sampel</a:t>
            </a:r>
            <a:endParaRPr lang="en-US" sz="2400" dirty="0" smtClean="0">
              <a:solidFill>
                <a:srgbClr val="0070C0"/>
              </a:solidFill>
            </a:endParaRPr>
          </a:p>
          <a:p>
            <a:pPr marL="566893" indent="-457200">
              <a:buAutoNum type="arabicPeriod"/>
            </a:pPr>
            <a:r>
              <a:rPr lang="en-US" sz="2400" dirty="0" err="1" smtClean="0">
                <a:solidFill>
                  <a:srgbClr val="0070C0"/>
                </a:solidFill>
              </a:rPr>
              <a:t>Tidak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membuat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rencana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sebelum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memulai</a:t>
            </a:r>
            <a:r>
              <a:rPr lang="en-US" sz="2400" dirty="0" smtClean="0">
                <a:solidFill>
                  <a:srgbClr val="0070C0"/>
                </a:solidFill>
              </a:rPr>
              <a:t> proses</a:t>
            </a:r>
          </a:p>
          <a:p>
            <a:pPr marL="566893" indent="-457200">
              <a:buAutoNum type="arabicPeriod"/>
            </a:pPr>
            <a:r>
              <a:rPr lang="en-US" sz="2400" dirty="0" err="1" smtClean="0">
                <a:solidFill>
                  <a:srgbClr val="0070C0"/>
                </a:solidFill>
              </a:rPr>
              <a:t>Tidak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terlatih</a:t>
            </a:r>
            <a:endParaRPr lang="en-US" sz="2400" dirty="0" smtClean="0">
              <a:solidFill>
                <a:srgbClr val="0070C0"/>
              </a:solidFill>
            </a:endParaRPr>
          </a:p>
          <a:p>
            <a:pPr marL="566893" indent="-457200">
              <a:buAutoNum type="arabicPeriod"/>
            </a:pPr>
            <a:r>
              <a:rPr lang="en-US" sz="2400" dirty="0" err="1" smtClean="0">
                <a:solidFill>
                  <a:srgbClr val="0070C0"/>
                </a:solidFill>
              </a:rPr>
              <a:t>Kompromi</a:t>
            </a:r>
            <a:endParaRPr lang="en-US" sz="2400" dirty="0" smtClean="0">
              <a:solidFill>
                <a:srgbClr val="0070C0"/>
              </a:solidFill>
            </a:endParaRPr>
          </a:p>
          <a:p>
            <a:pPr marL="566893" indent="-457200">
              <a:buAutoNum type="arabicPeriod"/>
            </a:pPr>
            <a:r>
              <a:rPr lang="en-US" sz="2400" dirty="0" err="1" smtClean="0">
                <a:solidFill>
                  <a:srgbClr val="0070C0"/>
                </a:solidFill>
              </a:rPr>
              <a:t>Tidak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menguasai</a:t>
            </a:r>
            <a:r>
              <a:rPr lang="en-US" sz="2400" dirty="0" smtClean="0">
                <a:solidFill>
                  <a:srgbClr val="0070C0"/>
                </a:solidFill>
              </a:rPr>
              <a:t> instrument</a:t>
            </a:r>
          </a:p>
          <a:p>
            <a:pPr marL="566893" indent="-457200">
              <a:buAutoNum type="arabicPeriod"/>
            </a:pPr>
            <a:r>
              <a:rPr lang="en-US" sz="2400" dirty="0" err="1" smtClean="0">
                <a:solidFill>
                  <a:srgbClr val="0070C0"/>
                </a:solidFill>
              </a:rPr>
              <a:t>Sulit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dipahami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oleh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responden</a:t>
            </a:r>
            <a:endParaRPr lang="en-US" sz="24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484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Capaian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6893" indent="-457200">
              <a:buAutoNum type="arabicPeriod"/>
            </a:pPr>
            <a:r>
              <a:rPr lang="en-US" sz="2000" dirty="0" err="1" smtClean="0"/>
              <a:t>Mampu</a:t>
            </a:r>
            <a:r>
              <a:rPr lang="en-US" sz="2000" dirty="0" smtClean="0"/>
              <a:t> </a:t>
            </a:r>
            <a:r>
              <a:rPr lang="en-US" sz="2000" dirty="0" err="1" smtClean="0"/>
              <a:t>menjelaskan</a:t>
            </a:r>
            <a:r>
              <a:rPr lang="en-US" sz="2000" dirty="0" smtClean="0"/>
              <a:t> </a:t>
            </a:r>
            <a:r>
              <a:rPr lang="en-US" sz="2000" dirty="0" err="1" smtClean="0"/>
              <a:t>pengertian</a:t>
            </a:r>
            <a:r>
              <a:rPr lang="en-US" sz="2000" dirty="0" smtClean="0"/>
              <a:t> </a:t>
            </a:r>
            <a:r>
              <a:rPr lang="en-US" sz="2000" dirty="0" err="1" smtClean="0"/>
              <a:t>pengumpulan</a:t>
            </a:r>
            <a:r>
              <a:rPr lang="en-US" sz="2000" dirty="0" smtClean="0"/>
              <a:t> data </a:t>
            </a:r>
            <a:r>
              <a:rPr lang="en-US" sz="2000" dirty="0" err="1" smtClean="0"/>
              <a:t>penelitian</a:t>
            </a:r>
            <a:endParaRPr lang="en-US" sz="2000" dirty="0" smtClean="0"/>
          </a:p>
          <a:p>
            <a:pPr marL="566893" indent="-457200">
              <a:buAutoNum type="arabicPeriod"/>
            </a:pPr>
            <a:r>
              <a:rPr lang="en-US" sz="2000" dirty="0" err="1" smtClean="0"/>
              <a:t>Mampu</a:t>
            </a:r>
            <a:r>
              <a:rPr lang="en-US" sz="2000" dirty="0" smtClean="0"/>
              <a:t> </a:t>
            </a:r>
            <a:r>
              <a:rPr lang="en-US" sz="2000" dirty="0" err="1" smtClean="0"/>
              <a:t>menjelaskan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menyebutkan</a:t>
            </a:r>
            <a:r>
              <a:rPr lang="en-US" sz="2000" dirty="0" smtClean="0"/>
              <a:t> </a:t>
            </a:r>
            <a:r>
              <a:rPr lang="en-US" sz="2000" dirty="0" err="1" smtClean="0"/>
              <a:t>beberapa</a:t>
            </a:r>
            <a:r>
              <a:rPr lang="en-US" sz="2000" dirty="0" smtClean="0"/>
              <a:t> </a:t>
            </a:r>
            <a:r>
              <a:rPr lang="en-US" sz="2000" dirty="0" err="1" smtClean="0"/>
              <a:t>jenis</a:t>
            </a:r>
            <a:r>
              <a:rPr lang="en-US" sz="2000" dirty="0" smtClean="0"/>
              <a:t> instrument </a:t>
            </a:r>
            <a:r>
              <a:rPr lang="en-US" sz="2000" dirty="0" err="1" smtClean="0"/>
              <a:t>pengumpulan</a:t>
            </a:r>
            <a:r>
              <a:rPr lang="en-US" sz="2000" dirty="0" smtClean="0"/>
              <a:t> data</a:t>
            </a:r>
          </a:p>
          <a:p>
            <a:pPr marL="566893" indent="-457200">
              <a:buAutoNum type="arabicPeriod"/>
            </a:pPr>
            <a:r>
              <a:rPr lang="en-US" sz="2000" dirty="0" err="1" smtClean="0"/>
              <a:t>Mampu</a:t>
            </a:r>
            <a:r>
              <a:rPr lang="en-US" sz="2000" dirty="0" smtClean="0"/>
              <a:t> </a:t>
            </a:r>
            <a:r>
              <a:rPr lang="en-US" sz="2000" dirty="0" err="1" smtClean="0"/>
              <a:t>menjelaskan</a:t>
            </a:r>
            <a:r>
              <a:rPr lang="en-US" sz="2000" dirty="0" smtClean="0"/>
              <a:t> </a:t>
            </a:r>
            <a:r>
              <a:rPr lang="en-US" sz="2000" dirty="0" err="1" smtClean="0"/>
              <a:t>perbedaan</a:t>
            </a:r>
            <a:r>
              <a:rPr lang="en-US" sz="2000" dirty="0" smtClean="0"/>
              <a:t> </a:t>
            </a:r>
            <a:r>
              <a:rPr lang="en-US" sz="2000" dirty="0" err="1" smtClean="0"/>
              <a:t>angket</a:t>
            </a:r>
            <a:r>
              <a:rPr lang="en-US" sz="2000" dirty="0" smtClean="0"/>
              <a:t> </a:t>
            </a:r>
            <a:r>
              <a:rPr lang="en-US" sz="2000" dirty="0" err="1" smtClean="0"/>
              <a:t>terbuka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tertutup</a:t>
            </a:r>
            <a:endParaRPr lang="en-US" sz="2000" dirty="0" smtClean="0"/>
          </a:p>
          <a:p>
            <a:pPr marL="566893" indent="-457200">
              <a:buAutoNum type="arabicPeriod"/>
            </a:pPr>
            <a:r>
              <a:rPr lang="en-US" sz="2000" dirty="0" err="1" smtClean="0"/>
              <a:t>Mampu</a:t>
            </a:r>
            <a:r>
              <a:rPr lang="en-US" sz="2000" dirty="0" smtClean="0"/>
              <a:t> </a:t>
            </a:r>
            <a:r>
              <a:rPr lang="en-US" sz="2000" dirty="0" err="1" smtClean="0"/>
              <a:t>menjelaskan</a:t>
            </a:r>
            <a:r>
              <a:rPr lang="en-US" sz="2000" dirty="0" smtClean="0"/>
              <a:t> </a:t>
            </a:r>
            <a:r>
              <a:rPr lang="en-US" sz="2000" dirty="0" err="1" smtClean="0"/>
              <a:t>perbedaan</a:t>
            </a:r>
            <a:r>
              <a:rPr lang="en-US" sz="2000" dirty="0" smtClean="0"/>
              <a:t> </a:t>
            </a:r>
            <a:r>
              <a:rPr lang="en-US" sz="2000" dirty="0" err="1" smtClean="0"/>
              <a:t>wawancara</a:t>
            </a:r>
            <a:r>
              <a:rPr lang="en-US" sz="2000" dirty="0" smtClean="0"/>
              <a:t> </a:t>
            </a:r>
            <a:r>
              <a:rPr lang="en-US" sz="2000" dirty="0" err="1" smtClean="0"/>
              <a:t>terstruktur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terstruktur</a:t>
            </a:r>
            <a:endParaRPr lang="en-US" sz="2000" dirty="0" smtClean="0"/>
          </a:p>
          <a:p>
            <a:pPr marL="566893" indent="-457200">
              <a:buAutoNum type="arabicPeriod"/>
            </a:pPr>
            <a:r>
              <a:rPr lang="en-US" sz="2000" dirty="0" err="1" smtClean="0"/>
              <a:t>Mampu</a:t>
            </a:r>
            <a:r>
              <a:rPr lang="en-US" sz="2000" dirty="0" smtClean="0"/>
              <a:t> </a:t>
            </a:r>
            <a:r>
              <a:rPr lang="en-US" sz="2000" dirty="0" err="1" smtClean="0"/>
              <a:t>menjelaskan</a:t>
            </a:r>
            <a:r>
              <a:rPr lang="en-US" sz="2000" dirty="0" smtClean="0"/>
              <a:t> </a:t>
            </a:r>
            <a:r>
              <a:rPr lang="en-US" sz="2000" dirty="0" err="1" smtClean="0"/>
              <a:t>pengertian</a:t>
            </a:r>
            <a:r>
              <a:rPr lang="en-US" sz="2000" dirty="0" smtClean="0"/>
              <a:t> </a:t>
            </a:r>
            <a:r>
              <a:rPr lang="en-US" sz="2000" dirty="0" err="1" smtClean="0"/>
              <a:t>observasi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tes</a:t>
            </a:r>
            <a:endParaRPr lang="en-US" sz="2000" dirty="0" smtClean="0"/>
          </a:p>
          <a:p>
            <a:pPr marL="566893" indent="-457200">
              <a:buAutoNum type="arabicPeriod"/>
            </a:pPr>
            <a:r>
              <a:rPr lang="en-US" sz="2000" dirty="0" err="1" smtClean="0"/>
              <a:t>Mampu</a:t>
            </a:r>
            <a:r>
              <a:rPr lang="en-US" sz="2000" dirty="0" smtClean="0"/>
              <a:t> </a:t>
            </a:r>
            <a:r>
              <a:rPr lang="en-US" sz="2000" dirty="0" err="1" smtClean="0"/>
              <a:t>menjelaskan</a:t>
            </a:r>
            <a:r>
              <a:rPr lang="en-US" sz="2000" dirty="0" smtClean="0"/>
              <a:t> </a:t>
            </a:r>
            <a:r>
              <a:rPr lang="en-US" sz="2000" dirty="0" err="1" smtClean="0"/>
              <a:t>pengertian</a:t>
            </a:r>
            <a:r>
              <a:rPr lang="en-US" sz="2000" dirty="0" smtClean="0"/>
              <a:t> </a:t>
            </a:r>
            <a:r>
              <a:rPr lang="en-US" sz="2000" dirty="0" err="1" smtClean="0"/>
              <a:t>dokumentasi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jenisnya</a:t>
            </a:r>
            <a:endParaRPr lang="en-US" sz="2000" dirty="0" smtClean="0"/>
          </a:p>
          <a:p>
            <a:pPr marL="566893" indent="-457200">
              <a:buAutoNum type="arabicPeriod"/>
            </a:pPr>
            <a:r>
              <a:rPr lang="en-US" sz="2000" dirty="0" err="1" smtClean="0"/>
              <a:t>Mampu</a:t>
            </a:r>
            <a:r>
              <a:rPr lang="en-US" sz="2000" dirty="0" smtClean="0"/>
              <a:t> </a:t>
            </a:r>
            <a:r>
              <a:rPr lang="en-US" sz="2000" dirty="0" err="1" smtClean="0"/>
              <a:t>menjelaskan</a:t>
            </a:r>
            <a:r>
              <a:rPr lang="en-US" sz="2000" dirty="0" smtClean="0"/>
              <a:t> </a:t>
            </a:r>
            <a:r>
              <a:rPr lang="en-US" sz="2000" dirty="0" err="1" smtClean="0"/>
              <a:t>prosedur</a:t>
            </a:r>
            <a:r>
              <a:rPr lang="en-US" sz="2000" dirty="0" smtClean="0"/>
              <a:t> </a:t>
            </a:r>
            <a:r>
              <a:rPr lang="en-US" sz="2000" dirty="0" err="1" smtClean="0"/>
              <a:t>pengumpulan</a:t>
            </a:r>
            <a:r>
              <a:rPr lang="en-US" sz="2000" dirty="0" smtClean="0"/>
              <a:t> data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55054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Pengumpulan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Strategi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mengumpulkan</a:t>
            </a:r>
            <a:r>
              <a:rPr lang="en-US" sz="2400" dirty="0" smtClean="0"/>
              <a:t> data</a:t>
            </a:r>
          </a:p>
          <a:p>
            <a:r>
              <a:rPr lang="en-US" sz="2400" dirty="0" err="1" smtClean="0"/>
              <a:t>Tujuan</a:t>
            </a:r>
            <a:r>
              <a:rPr lang="en-US" sz="2400" dirty="0" smtClean="0"/>
              <a:t> </a:t>
            </a:r>
            <a:r>
              <a:rPr lang="en-US" sz="2400" dirty="0" err="1" smtClean="0"/>
              <a:t>pengumpulan</a:t>
            </a:r>
            <a:r>
              <a:rPr lang="en-US" sz="2400" dirty="0" smtClean="0"/>
              <a:t> data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mendapatkan</a:t>
            </a:r>
            <a:r>
              <a:rPr lang="en-US" sz="2400" dirty="0" smtClean="0"/>
              <a:t> </a:t>
            </a:r>
            <a:r>
              <a:rPr lang="en-US" sz="2400" dirty="0" err="1" smtClean="0"/>
              <a:t>keterangan</a:t>
            </a:r>
            <a:r>
              <a:rPr lang="en-US" sz="2400" dirty="0" smtClean="0"/>
              <a:t>/ </a:t>
            </a:r>
            <a:r>
              <a:rPr lang="en-US" sz="2400" dirty="0" err="1" smtClean="0"/>
              <a:t>fakta</a:t>
            </a:r>
            <a:r>
              <a:rPr lang="en-US" sz="2400" dirty="0" smtClean="0"/>
              <a:t>/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dipercaya</a:t>
            </a:r>
            <a:r>
              <a:rPr lang="en-US" sz="2400" dirty="0" smtClean="0"/>
              <a:t> </a:t>
            </a:r>
            <a:r>
              <a:rPr lang="en-US" sz="2400" dirty="0" err="1" smtClean="0"/>
              <a:t>kebenarannya</a:t>
            </a:r>
            <a:endParaRPr lang="en-US" sz="2400" dirty="0" smtClean="0"/>
          </a:p>
          <a:p>
            <a:r>
              <a:rPr lang="en-US" sz="2400" dirty="0" err="1" smtClean="0"/>
              <a:t>Contoh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pengumpulan</a:t>
            </a:r>
            <a:r>
              <a:rPr lang="en-US" sz="2400" dirty="0" smtClean="0"/>
              <a:t> data :</a:t>
            </a:r>
          </a:p>
          <a:p>
            <a:pPr lvl="1"/>
            <a:r>
              <a:rPr lang="en-US" sz="2200" dirty="0" err="1" smtClean="0">
                <a:solidFill>
                  <a:srgbClr val="C00000"/>
                </a:solidFill>
              </a:rPr>
              <a:t>Angket</a:t>
            </a:r>
            <a:endParaRPr lang="en-US" sz="2200" dirty="0" smtClean="0">
              <a:solidFill>
                <a:srgbClr val="C00000"/>
              </a:solidFill>
            </a:endParaRPr>
          </a:p>
          <a:p>
            <a:pPr lvl="1"/>
            <a:r>
              <a:rPr lang="en-US" sz="2200" dirty="0" err="1" smtClean="0">
                <a:solidFill>
                  <a:srgbClr val="C00000"/>
                </a:solidFill>
              </a:rPr>
              <a:t>Observasi</a:t>
            </a:r>
            <a:endParaRPr lang="en-US" sz="2200" dirty="0" smtClean="0">
              <a:solidFill>
                <a:srgbClr val="C00000"/>
              </a:solidFill>
            </a:endParaRPr>
          </a:p>
          <a:p>
            <a:pPr lvl="1"/>
            <a:r>
              <a:rPr lang="en-US" sz="2200" dirty="0" err="1" smtClean="0">
                <a:solidFill>
                  <a:srgbClr val="C00000"/>
                </a:solidFill>
              </a:rPr>
              <a:t>Wawancara</a:t>
            </a:r>
            <a:endParaRPr lang="en-US" sz="2200" dirty="0" smtClean="0">
              <a:solidFill>
                <a:srgbClr val="C00000"/>
              </a:solidFill>
            </a:endParaRPr>
          </a:p>
          <a:p>
            <a:pPr lvl="1"/>
            <a:r>
              <a:rPr lang="en-US" sz="2200" dirty="0" err="1" smtClean="0">
                <a:solidFill>
                  <a:srgbClr val="C00000"/>
                </a:solidFill>
              </a:rPr>
              <a:t>Tes</a:t>
            </a:r>
            <a:endParaRPr lang="en-US" sz="2200" dirty="0" smtClean="0">
              <a:solidFill>
                <a:srgbClr val="C00000"/>
              </a:solidFill>
            </a:endParaRPr>
          </a:p>
          <a:p>
            <a:pPr lvl="1"/>
            <a:r>
              <a:rPr lang="en-US" sz="2200" dirty="0" err="1" smtClean="0">
                <a:solidFill>
                  <a:srgbClr val="C00000"/>
                </a:solidFill>
              </a:rPr>
              <a:t>Analisis</a:t>
            </a:r>
            <a:r>
              <a:rPr lang="en-US" sz="2200" dirty="0" smtClean="0">
                <a:solidFill>
                  <a:srgbClr val="C00000"/>
                </a:solidFill>
              </a:rPr>
              <a:t> </a:t>
            </a:r>
            <a:r>
              <a:rPr lang="en-US" sz="2200" dirty="0" err="1" smtClean="0">
                <a:solidFill>
                  <a:srgbClr val="C00000"/>
                </a:solidFill>
              </a:rPr>
              <a:t>dokumen</a:t>
            </a:r>
            <a:r>
              <a:rPr lang="en-US" sz="2200" dirty="0" smtClean="0">
                <a:solidFill>
                  <a:srgbClr val="C00000"/>
                </a:solidFill>
              </a:rPr>
              <a:t>, </a:t>
            </a:r>
            <a:r>
              <a:rPr lang="en-US" sz="2200" dirty="0" err="1" smtClean="0">
                <a:solidFill>
                  <a:srgbClr val="C00000"/>
                </a:solidFill>
              </a:rPr>
              <a:t>dsb</a:t>
            </a:r>
            <a:endParaRPr lang="en-US" sz="2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076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648072"/>
          </a:xfrm>
        </p:spPr>
        <p:txBody>
          <a:bodyPr anchor="t">
            <a:normAutofit fontScale="90000"/>
          </a:bodyPr>
          <a:lstStyle/>
          <a:p>
            <a:r>
              <a:rPr lang="en-US" dirty="0" err="1" smtClean="0"/>
              <a:t>Instrumen</a:t>
            </a:r>
            <a:r>
              <a:rPr lang="en-US" dirty="0" smtClean="0"/>
              <a:t> </a:t>
            </a:r>
            <a:r>
              <a:rPr lang="en-US" dirty="0" err="1" smtClean="0"/>
              <a:t>Pengumpulan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325112"/>
          </a:xfrm>
        </p:spPr>
        <p:txBody>
          <a:bodyPr>
            <a:normAutofit/>
          </a:bodyPr>
          <a:lstStyle/>
          <a:p>
            <a:pPr marL="109693" indent="0">
              <a:buNone/>
            </a:pPr>
            <a:r>
              <a:rPr lang="en-US" sz="1800" dirty="0" err="1" smtClean="0"/>
              <a:t>Merupakan</a:t>
            </a:r>
            <a:r>
              <a:rPr lang="en-US" sz="1800" dirty="0" smtClean="0"/>
              <a:t> </a:t>
            </a:r>
            <a:r>
              <a:rPr lang="en-US" sz="1800" dirty="0" err="1" smtClean="0"/>
              <a:t>alat</a:t>
            </a:r>
            <a:r>
              <a:rPr lang="en-US" sz="1800" dirty="0" smtClean="0"/>
              <a:t> bantu yang </a:t>
            </a:r>
            <a:r>
              <a:rPr lang="en-US" sz="1800" dirty="0" err="1" smtClean="0"/>
              <a:t>dipilih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digunakan</a:t>
            </a:r>
            <a:r>
              <a:rPr lang="en-US" sz="1800" dirty="0" smtClean="0"/>
              <a:t> </a:t>
            </a:r>
            <a:r>
              <a:rPr lang="en-US" sz="1800" dirty="0" err="1" smtClean="0"/>
              <a:t>peneliti</a:t>
            </a:r>
            <a:r>
              <a:rPr lang="en-US" sz="1800" dirty="0" smtClean="0"/>
              <a:t> </a:t>
            </a:r>
            <a:r>
              <a:rPr lang="en-US" sz="1800" dirty="0" err="1" smtClean="0"/>
              <a:t>dalam</a:t>
            </a:r>
            <a:r>
              <a:rPr lang="en-US" sz="1800" dirty="0" smtClean="0"/>
              <a:t> proses </a:t>
            </a:r>
            <a:r>
              <a:rPr lang="en-US" sz="1800" dirty="0" err="1" smtClean="0"/>
              <a:t>pengumpulan</a:t>
            </a:r>
            <a:r>
              <a:rPr lang="en-US" sz="1800" dirty="0" smtClean="0"/>
              <a:t> data agar </a:t>
            </a:r>
            <a:r>
              <a:rPr lang="en-US" sz="1800" dirty="0" err="1" smtClean="0"/>
              <a:t>penelitian</a:t>
            </a:r>
            <a:r>
              <a:rPr lang="en-US" sz="1800" dirty="0" smtClean="0"/>
              <a:t> yang </a:t>
            </a:r>
            <a:r>
              <a:rPr lang="en-US" sz="1800" dirty="0" err="1" smtClean="0"/>
              <a:t>dikerjakan</a:t>
            </a:r>
            <a:r>
              <a:rPr lang="en-US" sz="1800" dirty="0" smtClean="0"/>
              <a:t> </a:t>
            </a:r>
            <a:r>
              <a:rPr lang="en-US" sz="1800" dirty="0" err="1" smtClean="0"/>
              <a:t>menjadi</a:t>
            </a:r>
            <a:r>
              <a:rPr lang="en-US" sz="1800" dirty="0" smtClean="0"/>
              <a:t> </a:t>
            </a:r>
            <a:r>
              <a:rPr lang="en-US" sz="1800" dirty="0" err="1" smtClean="0"/>
              <a:t>sistematis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mudah</a:t>
            </a:r>
            <a:r>
              <a:rPr lang="en-US" sz="1800" dirty="0" smtClean="0"/>
              <a:t> </a:t>
            </a:r>
            <a:r>
              <a:rPr lang="en-US" sz="1800" dirty="0" err="1" smtClean="0"/>
              <a:t>dikerjakan</a:t>
            </a:r>
            <a:endParaRPr lang="en-US" sz="1800" dirty="0" smtClean="0"/>
          </a:p>
          <a:p>
            <a:pPr marL="109693" indent="0">
              <a:buNone/>
            </a:pPr>
            <a:endParaRPr lang="en-US" sz="2000" dirty="0" smtClean="0"/>
          </a:p>
          <a:p>
            <a:pPr marL="109693" indent="0">
              <a:buNone/>
            </a:pPr>
            <a:endParaRPr lang="en-US" sz="2000" dirty="0"/>
          </a:p>
          <a:p>
            <a:pPr marL="109693" indent="0">
              <a:buNone/>
            </a:pPr>
            <a:endParaRPr lang="en-US" sz="2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9539780"/>
              </p:ext>
            </p:extLst>
          </p:nvPr>
        </p:nvGraphicFramePr>
        <p:xfrm>
          <a:off x="611560" y="2372360"/>
          <a:ext cx="7704856" cy="4485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2071"/>
                <a:gridCol w="3210357"/>
                <a:gridCol w="38524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Jenis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metode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Jenis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instrumen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Angket</a:t>
                      </a:r>
                      <a:r>
                        <a:rPr lang="en-US" sz="1600" dirty="0" smtClean="0"/>
                        <a:t> (questionnaire)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600" dirty="0" err="1" smtClean="0"/>
                        <a:t>Angket</a:t>
                      </a:r>
                      <a:r>
                        <a:rPr lang="en-US" sz="1600" baseline="0" dirty="0" smtClean="0"/>
                        <a:t> (questionnaire)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600" baseline="0" dirty="0" err="1" smtClean="0"/>
                        <a:t>Daftar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cocok</a:t>
                      </a:r>
                      <a:r>
                        <a:rPr lang="en-US" sz="1600" baseline="0" dirty="0" smtClean="0"/>
                        <a:t> (Checklist)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600" baseline="0" dirty="0" err="1" smtClean="0"/>
                        <a:t>Skala</a:t>
                      </a:r>
                      <a:r>
                        <a:rPr lang="en-US" sz="1600" baseline="0" dirty="0" smtClean="0"/>
                        <a:t> (Scala)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600" baseline="0" dirty="0" err="1" smtClean="0"/>
                        <a:t>Inventori</a:t>
                      </a:r>
                      <a:r>
                        <a:rPr lang="en-US" sz="1600" baseline="0" dirty="0" smtClean="0"/>
                        <a:t> (Inventory)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Wawancara</a:t>
                      </a:r>
                      <a:r>
                        <a:rPr lang="en-US" sz="1600" dirty="0" smtClean="0"/>
                        <a:t> (interview)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600" dirty="0" err="1" smtClean="0"/>
                        <a:t>Pedoman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wawancara</a:t>
                      </a:r>
                      <a:r>
                        <a:rPr lang="en-US" sz="1600" dirty="0" smtClean="0"/>
                        <a:t>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600" dirty="0" smtClean="0"/>
                        <a:t>Checklist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Pengamatan</a:t>
                      </a:r>
                      <a:r>
                        <a:rPr lang="en-US" sz="1600" dirty="0" smtClean="0"/>
                        <a:t> (observation)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600" dirty="0" err="1" smtClean="0"/>
                        <a:t>Lembar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pengamatan</a:t>
                      </a:r>
                      <a:endParaRPr lang="en-US" sz="160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600" dirty="0" err="1" smtClean="0"/>
                        <a:t>Panduan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pengamatan</a:t>
                      </a:r>
                      <a:endParaRPr lang="en-US" sz="160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600" dirty="0" err="1" smtClean="0"/>
                        <a:t>Panduan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observasi</a:t>
                      </a:r>
                      <a:r>
                        <a:rPr lang="en-US" sz="1600" dirty="0" smtClean="0"/>
                        <a:t> (</a:t>
                      </a:r>
                      <a:r>
                        <a:rPr lang="en-US" sz="1600" dirty="0" err="1" smtClean="0"/>
                        <a:t>obs</a:t>
                      </a:r>
                      <a:r>
                        <a:rPr lang="en-US" sz="1600" dirty="0" smtClean="0"/>
                        <a:t> sheet </a:t>
                      </a:r>
                      <a:r>
                        <a:rPr lang="en-US" sz="1600" dirty="0" err="1" smtClean="0"/>
                        <a:t>atau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obs</a:t>
                      </a:r>
                      <a:r>
                        <a:rPr lang="en-US" sz="1600" dirty="0" smtClean="0"/>
                        <a:t> schedule)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600" dirty="0" smtClean="0"/>
                        <a:t>Checklist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Ujian</a:t>
                      </a:r>
                      <a:r>
                        <a:rPr lang="en-US" sz="1600" dirty="0" smtClean="0"/>
                        <a:t> (test)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600" dirty="0" err="1" smtClean="0"/>
                        <a:t>Soal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ujian</a:t>
                      </a:r>
                      <a:endParaRPr lang="en-US" sz="160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600" dirty="0" err="1" smtClean="0"/>
                        <a:t>Inventori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Dokumentasi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600" dirty="0" smtClean="0"/>
                        <a:t>Checklist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600" dirty="0" err="1" smtClean="0"/>
                        <a:t>Tabel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6962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 err="1" smtClean="0"/>
              <a:t>Instrumen</a:t>
            </a:r>
            <a:r>
              <a:rPr lang="en-US" dirty="0" smtClean="0"/>
              <a:t> </a:t>
            </a:r>
            <a:r>
              <a:rPr lang="en-US" dirty="0" err="1" smtClean="0"/>
              <a:t>Pengumpulan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914864"/>
          </a:xfrm>
        </p:spPr>
        <p:txBody>
          <a:bodyPr>
            <a:normAutofit lnSpcReduction="10000"/>
          </a:bodyPr>
          <a:lstStyle/>
          <a:p>
            <a:pPr marL="566893" indent="-457200">
              <a:buAutoNum type="arabicPeriod"/>
            </a:pPr>
            <a:r>
              <a:rPr lang="en-US" sz="2000" dirty="0" err="1" smtClean="0"/>
              <a:t>Angket</a:t>
            </a:r>
            <a:r>
              <a:rPr lang="en-US" sz="2000" dirty="0" smtClean="0"/>
              <a:t> (questionnaire)</a:t>
            </a:r>
          </a:p>
          <a:p>
            <a:pPr marL="859407" lvl="1" indent="-457200">
              <a:buAutoNum type="arabicPeriod"/>
            </a:pPr>
            <a:r>
              <a:rPr lang="en-US" sz="1800" dirty="0" err="1" smtClean="0">
                <a:solidFill>
                  <a:srgbClr val="C00000"/>
                </a:solidFill>
              </a:rPr>
              <a:t>Angket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</a:rPr>
              <a:t>terbuka</a:t>
            </a:r>
            <a:endParaRPr lang="en-US" sz="1800" dirty="0" smtClean="0">
              <a:solidFill>
                <a:srgbClr val="C00000"/>
              </a:solidFill>
            </a:endParaRPr>
          </a:p>
          <a:p>
            <a:pPr marL="667299" lvl="2" indent="0">
              <a:buNone/>
            </a:pPr>
            <a:r>
              <a:rPr lang="en-US" sz="1600" dirty="0" smtClean="0"/>
              <a:t>Cara </a:t>
            </a:r>
            <a:r>
              <a:rPr lang="en-US" sz="1600" dirty="0" err="1" smtClean="0"/>
              <a:t>pengisian</a:t>
            </a:r>
            <a:r>
              <a:rPr lang="en-US" sz="1600" dirty="0" smtClean="0"/>
              <a:t> </a:t>
            </a:r>
            <a:r>
              <a:rPr lang="en-US" sz="1600" dirty="0" err="1" smtClean="0"/>
              <a:t>angket</a:t>
            </a:r>
            <a:r>
              <a:rPr lang="en-US" sz="1600" dirty="0" smtClean="0"/>
              <a:t> </a:t>
            </a:r>
            <a:r>
              <a:rPr lang="en-US" sz="1600" dirty="0" err="1" smtClean="0"/>
              <a:t>dibebaskan</a:t>
            </a:r>
            <a:r>
              <a:rPr lang="en-US" sz="1600" dirty="0" smtClean="0"/>
              <a:t> </a:t>
            </a:r>
            <a:r>
              <a:rPr lang="en-US" sz="1600" dirty="0" err="1" smtClean="0"/>
              <a:t>kepada</a:t>
            </a:r>
            <a:r>
              <a:rPr lang="en-US" sz="1600" dirty="0" smtClean="0"/>
              <a:t> </a:t>
            </a:r>
            <a:r>
              <a:rPr lang="en-US" sz="1600" dirty="0" err="1" smtClean="0"/>
              <a:t>responden</a:t>
            </a:r>
            <a:endParaRPr lang="en-US" sz="1600" dirty="0" smtClean="0"/>
          </a:p>
          <a:p>
            <a:pPr marL="667299" lvl="2" indent="0">
              <a:buNone/>
            </a:pPr>
            <a:r>
              <a:rPr lang="en-US" sz="1600" dirty="0" err="1" smtClean="0"/>
              <a:t>Contoh</a:t>
            </a:r>
            <a:r>
              <a:rPr lang="en-US" sz="1600" dirty="0" smtClean="0"/>
              <a:t> : </a:t>
            </a:r>
            <a:r>
              <a:rPr lang="en-US" sz="1600" dirty="0" err="1" smtClean="0"/>
              <a:t>Pengumpulan</a:t>
            </a:r>
            <a:r>
              <a:rPr lang="en-US" sz="1600" dirty="0" smtClean="0"/>
              <a:t> data alumni</a:t>
            </a:r>
          </a:p>
          <a:p>
            <a:pPr marL="667299" lvl="2" indent="0">
              <a:buNone/>
            </a:pPr>
            <a:endParaRPr lang="en-US" sz="1600" dirty="0"/>
          </a:p>
          <a:p>
            <a:pPr marL="667299" lvl="2" indent="0">
              <a:buNone/>
            </a:pPr>
            <a:endParaRPr lang="en-US" sz="1600" dirty="0" smtClean="0"/>
          </a:p>
          <a:p>
            <a:pPr marL="667299" lvl="2" indent="0">
              <a:buNone/>
            </a:pPr>
            <a:endParaRPr lang="en-US" sz="1600" dirty="0" smtClean="0"/>
          </a:p>
          <a:p>
            <a:pPr marL="859407" lvl="1" indent="-457200">
              <a:buAutoNum type="arabicPeriod"/>
            </a:pPr>
            <a:r>
              <a:rPr lang="en-US" sz="1800" dirty="0" err="1" smtClean="0">
                <a:solidFill>
                  <a:srgbClr val="C00000"/>
                </a:solidFill>
              </a:rPr>
              <a:t>Angket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</a:rPr>
              <a:t>tertutup</a:t>
            </a:r>
            <a:endParaRPr lang="en-US" sz="1800" dirty="0">
              <a:solidFill>
                <a:srgbClr val="C00000"/>
              </a:solidFill>
            </a:endParaRPr>
          </a:p>
          <a:p>
            <a:pPr marL="667299" lvl="2" indent="0">
              <a:buNone/>
            </a:pPr>
            <a:r>
              <a:rPr lang="en-US" sz="1600" dirty="0" err="1" smtClean="0"/>
              <a:t>Pertanyaan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pernyataan</a:t>
            </a:r>
            <a:r>
              <a:rPr lang="en-US" sz="1600" dirty="0" smtClean="0"/>
              <a:t> </a:t>
            </a:r>
            <a:r>
              <a:rPr lang="en-US" sz="1600" dirty="0" err="1" smtClean="0"/>
              <a:t>sudah</a:t>
            </a:r>
            <a:r>
              <a:rPr lang="en-US" sz="1600" dirty="0" smtClean="0"/>
              <a:t> </a:t>
            </a:r>
            <a:r>
              <a:rPr lang="en-US" sz="1600" dirty="0" err="1" smtClean="0"/>
              <a:t>disusun</a:t>
            </a:r>
            <a:r>
              <a:rPr lang="en-US" sz="1600" dirty="0" smtClean="0"/>
              <a:t> </a:t>
            </a:r>
            <a:r>
              <a:rPr lang="en-US" sz="1600" dirty="0" err="1" smtClean="0"/>
              <a:t>secara</a:t>
            </a:r>
            <a:r>
              <a:rPr lang="en-US" sz="1600" dirty="0" smtClean="0"/>
              <a:t> </a:t>
            </a:r>
            <a:r>
              <a:rPr lang="en-US" sz="1600" dirty="0" err="1" smtClean="0"/>
              <a:t>terstruktur</a:t>
            </a:r>
            <a:endParaRPr lang="en-US" sz="1600" dirty="0" smtClean="0"/>
          </a:p>
          <a:p>
            <a:pPr marL="667299" lvl="2" indent="0">
              <a:buNone/>
            </a:pPr>
            <a:r>
              <a:rPr lang="en-US" sz="1600" dirty="0" err="1" smtClean="0"/>
              <a:t>Contoh</a:t>
            </a:r>
            <a:r>
              <a:rPr lang="en-US" sz="1600" dirty="0" smtClean="0"/>
              <a:t> :</a:t>
            </a:r>
          </a:p>
          <a:p>
            <a:pPr marL="667299" lvl="2" indent="0">
              <a:buNone/>
            </a:pPr>
            <a:r>
              <a:rPr lang="en-US" sz="1600" dirty="0" err="1" smtClean="0"/>
              <a:t>Apakah</a:t>
            </a:r>
            <a:r>
              <a:rPr lang="en-US" sz="1600" dirty="0" smtClean="0"/>
              <a:t> </a:t>
            </a:r>
            <a:r>
              <a:rPr lang="en-US" sz="1600" dirty="0" err="1" smtClean="0"/>
              <a:t>saudara</a:t>
            </a:r>
            <a:r>
              <a:rPr lang="en-US" sz="1600" dirty="0" smtClean="0"/>
              <a:t> </a:t>
            </a:r>
            <a:r>
              <a:rPr lang="en-US" sz="1600" dirty="0" err="1" smtClean="0"/>
              <a:t>termasuk</a:t>
            </a:r>
            <a:r>
              <a:rPr lang="en-US" sz="1600" dirty="0" smtClean="0"/>
              <a:t> </a:t>
            </a:r>
            <a:r>
              <a:rPr lang="en-US" sz="1600" dirty="0" err="1" smtClean="0"/>
              <a:t>mahasiswa</a:t>
            </a:r>
            <a:r>
              <a:rPr lang="en-US" sz="1600" dirty="0" smtClean="0"/>
              <a:t> </a:t>
            </a:r>
            <a:r>
              <a:rPr lang="en-US" sz="1600" dirty="0" err="1" smtClean="0"/>
              <a:t>aktif</a:t>
            </a:r>
            <a:r>
              <a:rPr lang="en-US" sz="1600" dirty="0" smtClean="0"/>
              <a:t> di UPJ?</a:t>
            </a:r>
          </a:p>
          <a:p>
            <a:pPr marL="1010199" lvl="2" indent="-342900">
              <a:buAutoNum type="alphaLcPeriod"/>
            </a:pPr>
            <a:r>
              <a:rPr lang="en-US" sz="1600" dirty="0" err="1" smtClean="0"/>
              <a:t>Ya</a:t>
            </a:r>
            <a:endParaRPr lang="en-US" sz="1600" dirty="0" smtClean="0"/>
          </a:p>
          <a:p>
            <a:pPr marL="1010199" lvl="2" indent="-342900">
              <a:buAutoNum type="alphaLcPeriod"/>
            </a:pPr>
            <a:r>
              <a:rPr lang="en-US" sz="1600" dirty="0" err="1" smtClean="0"/>
              <a:t>Tidak</a:t>
            </a:r>
            <a:endParaRPr lang="en-US" sz="1600" dirty="0" smtClean="0"/>
          </a:p>
          <a:p>
            <a:pPr marL="667299" lvl="2" indent="0">
              <a:buNone/>
            </a:pPr>
            <a:r>
              <a:rPr lang="en-US" sz="1600" dirty="0" err="1" smtClean="0"/>
              <a:t>Jika</a:t>
            </a:r>
            <a:r>
              <a:rPr lang="en-US" sz="1600" dirty="0" smtClean="0"/>
              <a:t> </a:t>
            </a:r>
            <a:r>
              <a:rPr lang="en-US" sz="1600" dirty="0" err="1" smtClean="0"/>
              <a:t>Ya</a:t>
            </a:r>
            <a:r>
              <a:rPr lang="en-US" sz="1600" dirty="0" smtClean="0"/>
              <a:t>, </a:t>
            </a:r>
            <a:r>
              <a:rPr lang="en-US" sz="1600" dirty="0" err="1" smtClean="0"/>
              <a:t>tahun</a:t>
            </a:r>
            <a:r>
              <a:rPr lang="en-US" sz="1600" dirty="0" smtClean="0"/>
              <a:t> </a:t>
            </a:r>
            <a:r>
              <a:rPr lang="en-US" sz="1600" dirty="0" err="1" smtClean="0"/>
              <a:t>berapakah</a:t>
            </a:r>
            <a:r>
              <a:rPr lang="en-US" sz="1600" dirty="0" smtClean="0"/>
              <a:t> </a:t>
            </a:r>
            <a:r>
              <a:rPr lang="en-US" sz="1600" dirty="0" err="1" smtClean="0"/>
              <a:t>saudara</a:t>
            </a:r>
            <a:r>
              <a:rPr lang="en-US" sz="1600" dirty="0" smtClean="0"/>
              <a:t> </a:t>
            </a:r>
            <a:r>
              <a:rPr lang="en-US" sz="1600" dirty="0" err="1" smtClean="0"/>
              <a:t>masuk</a:t>
            </a:r>
            <a:r>
              <a:rPr lang="en-US" sz="1600" dirty="0" smtClean="0"/>
              <a:t> </a:t>
            </a:r>
            <a:r>
              <a:rPr lang="en-US" sz="1600" dirty="0" err="1" smtClean="0"/>
              <a:t>ke</a:t>
            </a:r>
            <a:r>
              <a:rPr lang="en-US" sz="1600" dirty="0" smtClean="0"/>
              <a:t> UPJ?</a:t>
            </a:r>
          </a:p>
          <a:p>
            <a:pPr marL="1010199" lvl="2" indent="-342900">
              <a:buAutoNum type="alphaLcPeriod"/>
            </a:pPr>
            <a:r>
              <a:rPr lang="en-US" sz="1600" dirty="0" smtClean="0"/>
              <a:t>2016</a:t>
            </a:r>
          </a:p>
          <a:p>
            <a:pPr marL="1010199" lvl="2" indent="-342900">
              <a:buAutoNum type="alphaLcPeriod"/>
            </a:pPr>
            <a:r>
              <a:rPr lang="en-US" sz="1600" dirty="0" smtClean="0"/>
              <a:t>2017</a:t>
            </a:r>
          </a:p>
          <a:p>
            <a:pPr marL="1010199" lvl="2" indent="-342900">
              <a:buAutoNum type="alphaLcPeriod"/>
            </a:pPr>
            <a:r>
              <a:rPr lang="en-US" sz="1600" dirty="0" smtClean="0"/>
              <a:t>2018</a:t>
            </a:r>
          </a:p>
          <a:p>
            <a:pPr marL="109693" indent="0">
              <a:buNone/>
            </a:pPr>
            <a:endParaRPr lang="en-US" sz="2000" dirty="0"/>
          </a:p>
          <a:p>
            <a:pPr marL="109693" indent="0">
              <a:buNone/>
            </a:pPr>
            <a:endParaRPr lang="en-US" sz="2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462166"/>
              </p:ext>
            </p:extLst>
          </p:nvPr>
        </p:nvGraphicFramePr>
        <p:xfrm>
          <a:off x="1187624" y="306896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1728192"/>
                <a:gridCol w="1800200"/>
                <a:gridCol w="199154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Asal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sekolah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Tahun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masuk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Tahun</a:t>
                      </a:r>
                      <a:r>
                        <a:rPr lang="en-US" sz="1400" dirty="0" smtClean="0"/>
                        <a:t> lulus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5110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66800"/>
          </a:xfrm>
        </p:spPr>
        <p:txBody>
          <a:bodyPr anchor="ctr">
            <a:normAutofit/>
          </a:bodyPr>
          <a:lstStyle/>
          <a:p>
            <a:r>
              <a:rPr lang="en-US" dirty="0" err="1" smtClean="0"/>
              <a:t>Instrumen</a:t>
            </a:r>
            <a:r>
              <a:rPr lang="en-US" dirty="0" smtClean="0"/>
              <a:t> </a:t>
            </a:r>
            <a:r>
              <a:rPr lang="en-US" dirty="0" err="1" smtClean="0"/>
              <a:t>Pengumpulan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693" indent="0">
              <a:buNone/>
            </a:pPr>
            <a:r>
              <a:rPr lang="en-US" sz="2000" dirty="0" err="1" smtClean="0"/>
              <a:t>Beberapa</a:t>
            </a:r>
            <a:r>
              <a:rPr lang="en-US" sz="2000" dirty="0" smtClean="0"/>
              <a:t> </a:t>
            </a:r>
            <a:r>
              <a:rPr lang="en-US" sz="2000" dirty="0" err="1" smtClean="0"/>
              <a:t>hal</a:t>
            </a:r>
            <a:r>
              <a:rPr lang="en-US" sz="2000" dirty="0" smtClean="0"/>
              <a:t> yang </a:t>
            </a:r>
            <a:r>
              <a:rPr lang="en-US" sz="2000" dirty="0" err="1" smtClean="0"/>
              <a:t>perlu</a:t>
            </a:r>
            <a:r>
              <a:rPr lang="en-US" sz="2000" dirty="0" smtClean="0"/>
              <a:t> </a:t>
            </a:r>
            <a:r>
              <a:rPr lang="en-US" sz="2000" dirty="0" err="1" smtClean="0"/>
              <a:t>diperhatikan</a:t>
            </a:r>
            <a:r>
              <a:rPr lang="en-US" sz="2000" dirty="0" smtClean="0"/>
              <a:t> </a:t>
            </a:r>
            <a:r>
              <a:rPr lang="en-US" sz="2000" dirty="0" err="1" smtClean="0"/>
              <a:t>sebelum</a:t>
            </a:r>
            <a:r>
              <a:rPr lang="en-US" sz="2000" dirty="0" smtClean="0"/>
              <a:t> </a:t>
            </a:r>
            <a:r>
              <a:rPr lang="en-US" sz="2000" dirty="0" err="1" smtClean="0"/>
              <a:t>menyusun</a:t>
            </a:r>
            <a:r>
              <a:rPr lang="en-US" sz="2000" dirty="0" smtClean="0"/>
              <a:t> </a:t>
            </a:r>
            <a:r>
              <a:rPr lang="en-US" sz="2000" dirty="0" err="1" smtClean="0"/>
              <a:t>angket</a:t>
            </a:r>
            <a:r>
              <a:rPr lang="en-US" sz="2000" dirty="0" smtClean="0"/>
              <a:t> :</a:t>
            </a:r>
          </a:p>
          <a:p>
            <a:pPr marL="566893" indent="-457200">
              <a:buAutoNum type="arabicPeriod"/>
            </a:pPr>
            <a:r>
              <a:rPr lang="en-US" sz="2000" dirty="0" err="1" smtClean="0"/>
              <a:t>Berikan</a:t>
            </a:r>
            <a:r>
              <a:rPr lang="en-US" sz="2000" dirty="0" smtClean="0"/>
              <a:t> </a:t>
            </a:r>
            <a:r>
              <a:rPr lang="en-US" sz="2000" dirty="0" err="1" smtClean="0"/>
              <a:t>gambaran</a:t>
            </a:r>
            <a:r>
              <a:rPr lang="en-US" sz="2000" dirty="0" smtClean="0"/>
              <a:t> </a:t>
            </a:r>
            <a:r>
              <a:rPr lang="en-US" sz="2000" dirty="0" err="1" smtClean="0"/>
              <a:t>pengisian</a:t>
            </a:r>
            <a:r>
              <a:rPr lang="en-US" sz="2000" dirty="0" smtClean="0"/>
              <a:t>/ </a:t>
            </a:r>
            <a:r>
              <a:rPr lang="en-US" sz="2000" dirty="0" err="1" smtClean="0"/>
              <a:t>petunjuk</a:t>
            </a:r>
            <a:r>
              <a:rPr lang="en-US" sz="2000" dirty="0" smtClean="0"/>
              <a:t> </a:t>
            </a:r>
            <a:r>
              <a:rPr lang="en-US" sz="2000" dirty="0" err="1" smtClean="0"/>
              <a:t>pengerjaan</a:t>
            </a:r>
            <a:r>
              <a:rPr lang="en-US" sz="2000" dirty="0" smtClean="0"/>
              <a:t> </a:t>
            </a:r>
            <a:r>
              <a:rPr lang="en-US" sz="2000" dirty="0" err="1" smtClean="0"/>
              <a:t>sebelum</a:t>
            </a:r>
            <a:r>
              <a:rPr lang="en-US" sz="2000" dirty="0" smtClean="0"/>
              <a:t> </a:t>
            </a:r>
            <a:r>
              <a:rPr lang="en-US" sz="2000" dirty="0" err="1" smtClean="0"/>
              <a:t>mengisi</a:t>
            </a:r>
            <a:r>
              <a:rPr lang="en-US" sz="2000" dirty="0" smtClean="0"/>
              <a:t> </a:t>
            </a:r>
            <a:r>
              <a:rPr lang="en-US" sz="2000" dirty="0" err="1" smtClean="0"/>
              <a:t>pertanyaan</a:t>
            </a:r>
            <a:r>
              <a:rPr lang="en-US" sz="2000" dirty="0" smtClean="0"/>
              <a:t>/ </a:t>
            </a:r>
            <a:r>
              <a:rPr lang="en-US" sz="2000" dirty="0" err="1" smtClean="0"/>
              <a:t>pernyataan</a:t>
            </a:r>
            <a:endParaRPr lang="en-US" sz="2000" dirty="0" smtClean="0"/>
          </a:p>
          <a:p>
            <a:pPr marL="566893" indent="-457200">
              <a:buAutoNum type="arabicPeriod"/>
            </a:pPr>
            <a:r>
              <a:rPr lang="en-US" sz="2000" dirty="0" err="1" smtClean="0"/>
              <a:t>Butir-butir</a:t>
            </a:r>
            <a:r>
              <a:rPr lang="en-US" sz="2000" dirty="0" smtClean="0"/>
              <a:t> </a:t>
            </a:r>
            <a:r>
              <a:rPr lang="en-US" sz="2000" dirty="0" err="1" smtClean="0"/>
              <a:t>pertanyaan</a:t>
            </a:r>
            <a:r>
              <a:rPr lang="en-US" sz="2000" dirty="0" smtClean="0"/>
              <a:t> </a:t>
            </a:r>
            <a:r>
              <a:rPr lang="en-US" sz="2000" dirty="0" err="1" smtClean="0"/>
              <a:t>dirumuskan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jelas</a:t>
            </a:r>
            <a:r>
              <a:rPr lang="en-US" sz="2000" dirty="0" smtClean="0"/>
              <a:t> </a:t>
            </a:r>
            <a:r>
              <a:rPr lang="en-US" sz="2000" dirty="0" err="1" smtClean="0"/>
              <a:t>menggunakan</a:t>
            </a:r>
            <a:r>
              <a:rPr lang="en-US" sz="2000" dirty="0" smtClean="0"/>
              <a:t> kata-kata yang </a:t>
            </a:r>
            <a:r>
              <a:rPr lang="en-US" sz="2000" dirty="0" err="1" smtClean="0"/>
              <a:t>jelas</a:t>
            </a:r>
            <a:r>
              <a:rPr lang="en-US" sz="2000" dirty="0" smtClean="0"/>
              <a:t>/ </a:t>
            </a:r>
            <a:r>
              <a:rPr lang="en-US" sz="2000" dirty="0" err="1" smtClean="0"/>
              <a:t>lazim</a:t>
            </a:r>
            <a:r>
              <a:rPr lang="en-US" sz="2000" dirty="0" smtClean="0"/>
              <a:t>,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terlalu</a:t>
            </a:r>
            <a:r>
              <a:rPr lang="en-US" sz="2000" dirty="0" smtClean="0"/>
              <a:t> </a:t>
            </a:r>
            <a:r>
              <a:rPr lang="en-US" sz="2000" dirty="0" err="1" smtClean="0"/>
              <a:t>panjang</a:t>
            </a:r>
            <a:r>
              <a:rPr lang="en-US" sz="2000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bertele</a:t>
            </a:r>
            <a:r>
              <a:rPr lang="en-US" sz="2000" dirty="0" smtClean="0"/>
              <a:t>-tele</a:t>
            </a:r>
          </a:p>
          <a:p>
            <a:pPr marL="566893" indent="-457200">
              <a:buAutoNum type="arabicPeriod"/>
            </a:pP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angket</a:t>
            </a:r>
            <a:r>
              <a:rPr lang="en-US" sz="2000" dirty="0" smtClean="0"/>
              <a:t> </a:t>
            </a:r>
            <a:r>
              <a:rPr lang="en-US" sz="2000" dirty="0" err="1" smtClean="0"/>
              <a:t>terbuka</a:t>
            </a:r>
            <a:r>
              <a:rPr lang="en-US" sz="2000" dirty="0" smtClean="0"/>
              <a:t>, </a:t>
            </a:r>
            <a:r>
              <a:rPr lang="en-US" sz="2000" dirty="0" err="1" smtClean="0"/>
              <a:t>sediakan</a:t>
            </a:r>
            <a:r>
              <a:rPr lang="en-US" sz="2000" dirty="0" smtClean="0"/>
              <a:t> </a:t>
            </a:r>
            <a:r>
              <a:rPr lang="en-US" sz="2000" dirty="0" err="1" smtClean="0"/>
              <a:t>kolom</a:t>
            </a:r>
            <a:r>
              <a:rPr lang="en-US" sz="2000" dirty="0" smtClean="0"/>
              <a:t> </a:t>
            </a:r>
            <a:r>
              <a:rPr lang="en-US" sz="2000" dirty="0" err="1" smtClean="0"/>
              <a:t>jawaban</a:t>
            </a:r>
            <a:r>
              <a:rPr lang="en-US" sz="2000" dirty="0" smtClean="0"/>
              <a:t> </a:t>
            </a:r>
            <a:r>
              <a:rPr lang="en-US" sz="2000" dirty="0" err="1" smtClean="0"/>
              <a:t>responden</a:t>
            </a:r>
            <a:r>
              <a:rPr lang="en-US" sz="2000" dirty="0" smtClean="0"/>
              <a:t> </a:t>
            </a:r>
            <a:r>
              <a:rPr lang="en-US" sz="2000" dirty="0" err="1" smtClean="0"/>
              <a:t>secukupnya</a:t>
            </a:r>
            <a:endParaRPr lang="en-US" sz="2000" dirty="0" smtClean="0"/>
          </a:p>
          <a:p>
            <a:pPr marL="566893" indent="-457200">
              <a:buAutoNum type="arabicPeriod"/>
            </a:pP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angket</a:t>
            </a:r>
            <a:r>
              <a:rPr lang="en-US" sz="2000" dirty="0" smtClean="0"/>
              <a:t> </a:t>
            </a:r>
            <a:r>
              <a:rPr lang="en-US" sz="2000" dirty="0" err="1" smtClean="0"/>
              <a:t>tertutup</a:t>
            </a:r>
            <a:r>
              <a:rPr lang="en-US" sz="2000" dirty="0" smtClean="0"/>
              <a:t>, </a:t>
            </a:r>
            <a:r>
              <a:rPr lang="en-US" sz="2000" dirty="0" err="1" smtClean="0"/>
              <a:t>berikan</a:t>
            </a:r>
            <a:r>
              <a:rPr lang="en-US" sz="2000" dirty="0" smtClean="0"/>
              <a:t> </a:t>
            </a:r>
            <a:r>
              <a:rPr lang="en-US" sz="2000" dirty="0" err="1" smtClean="0"/>
              <a:t>alternatif</a:t>
            </a:r>
            <a:r>
              <a:rPr lang="en-US" sz="2000" dirty="0" smtClean="0"/>
              <a:t> </a:t>
            </a:r>
            <a:r>
              <a:rPr lang="en-US" sz="2000" dirty="0" err="1" smtClean="0"/>
              <a:t>jawaban</a:t>
            </a:r>
            <a:r>
              <a:rPr lang="en-US" sz="2000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setiap</a:t>
            </a:r>
            <a:r>
              <a:rPr lang="en-US" sz="2000" dirty="0" smtClean="0"/>
              <a:t> </a:t>
            </a:r>
            <a:r>
              <a:rPr lang="en-US" sz="2000" dirty="0" err="1" smtClean="0"/>
              <a:t>alternatif</a:t>
            </a:r>
            <a:r>
              <a:rPr lang="en-US" sz="2000" dirty="0" smtClean="0"/>
              <a:t> </a:t>
            </a:r>
            <a:r>
              <a:rPr lang="en-US" sz="2000" dirty="0" err="1" smtClean="0"/>
              <a:t>hanya</a:t>
            </a:r>
            <a:r>
              <a:rPr lang="en-US" sz="2000" dirty="0" smtClean="0"/>
              <a:t> </a:t>
            </a:r>
            <a:r>
              <a:rPr lang="en-US" sz="2000" dirty="0" err="1" smtClean="0"/>
              <a:t>berisi</a:t>
            </a:r>
            <a:r>
              <a:rPr lang="en-US" sz="2000" dirty="0" smtClean="0"/>
              <a:t> </a:t>
            </a:r>
            <a:r>
              <a:rPr lang="en-US" sz="2000" dirty="0" err="1" smtClean="0"/>
              <a:t>satu</a:t>
            </a:r>
            <a:r>
              <a:rPr lang="en-US" sz="2000" dirty="0" smtClean="0"/>
              <a:t> </a:t>
            </a:r>
            <a:r>
              <a:rPr lang="en-US" sz="2000" dirty="0" err="1" smtClean="0"/>
              <a:t>pesan</a:t>
            </a:r>
            <a:r>
              <a:rPr lang="en-US" sz="2000" dirty="0" smtClean="0"/>
              <a:t> </a:t>
            </a:r>
            <a:r>
              <a:rPr lang="en-US" sz="2000" dirty="0" err="1" smtClean="0"/>
              <a:t>sederhana</a:t>
            </a:r>
            <a:endParaRPr lang="en-US" sz="2000" dirty="0"/>
          </a:p>
          <a:p>
            <a:pPr marL="109693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57257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66800"/>
          </a:xfrm>
        </p:spPr>
        <p:txBody>
          <a:bodyPr anchor="ctr">
            <a:normAutofit/>
          </a:bodyPr>
          <a:lstStyle/>
          <a:p>
            <a:r>
              <a:rPr lang="en-US" dirty="0" err="1" smtClean="0"/>
              <a:t>Instrumen</a:t>
            </a:r>
            <a:r>
              <a:rPr lang="en-US" dirty="0" smtClean="0"/>
              <a:t> </a:t>
            </a:r>
            <a:r>
              <a:rPr lang="en-US" dirty="0" err="1" smtClean="0"/>
              <a:t>Pengumpulan</a:t>
            </a:r>
            <a:r>
              <a:rPr lang="en-US" dirty="0" smtClean="0"/>
              <a:t> Data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909128"/>
              </p:ext>
            </p:extLst>
          </p:nvPr>
        </p:nvGraphicFramePr>
        <p:xfrm>
          <a:off x="539552" y="1700808"/>
          <a:ext cx="8424936" cy="3845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08312"/>
                <a:gridCol w="2808312"/>
                <a:gridCol w="280831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Kelebihan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Kelemahan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Angket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terbuka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dirty="0" err="1" smtClean="0"/>
                        <a:t>Responden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dapat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mengungkapkan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penilaiannya</a:t>
                      </a:r>
                      <a:endParaRPr lang="en-US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 err="1" smtClean="0"/>
                        <a:t>Dapat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menggali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jawaban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responden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lebih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dalam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dirty="0" err="1" smtClean="0"/>
                        <a:t>Sulit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diolah</a:t>
                      </a:r>
                      <a:endParaRPr lang="en-US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 err="1" smtClean="0"/>
                        <a:t>Pengisian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lebih</a:t>
                      </a:r>
                      <a:r>
                        <a:rPr lang="en-US" baseline="0" dirty="0" smtClean="0"/>
                        <a:t> lama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 err="1" smtClean="0"/>
                        <a:t>Hasil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jawaban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bervariasi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Angket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tertutup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dirty="0" err="1" smtClean="0"/>
                        <a:t>Mudah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diolah</a:t>
                      </a:r>
                      <a:endParaRPr lang="en-US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 err="1" smtClean="0"/>
                        <a:t>Responden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mendapat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arahan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pengisian</a:t>
                      </a:r>
                      <a:endParaRPr lang="en-US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 err="1" smtClean="0"/>
                        <a:t>Waktu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lebih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singkat</a:t>
                      </a:r>
                      <a:endParaRPr lang="en-US" baseline="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 err="1" smtClean="0"/>
                        <a:t>Jumlah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responden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lebih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banyak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dirty="0" err="1" smtClean="0"/>
                        <a:t>Jawaban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responden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terbatas</a:t>
                      </a:r>
                      <a:endParaRPr lang="en-US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 err="1" smtClean="0"/>
                        <a:t>Jawaban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asal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4805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 err="1" smtClean="0"/>
              <a:t>Instrumen</a:t>
            </a:r>
            <a:r>
              <a:rPr lang="en-US" dirty="0" smtClean="0"/>
              <a:t> </a:t>
            </a:r>
            <a:r>
              <a:rPr lang="en-US" dirty="0" err="1" smtClean="0"/>
              <a:t>Pengumpulan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43" indent="-514350">
              <a:buAutoNum type="arabicPeriod" startAt="2"/>
            </a:pPr>
            <a:r>
              <a:rPr lang="en-US" sz="2000" dirty="0" smtClean="0"/>
              <a:t>Checklist </a:t>
            </a:r>
          </a:p>
          <a:p>
            <a:pPr marL="402207" lvl="1" indent="0">
              <a:buNone/>
            </a:pPr>
            <a:r>
              <a:rPr lang="en-US" sz="1800" dirty="0" err="1" smtClean="0">
                <a:solidFill>
                  <a:srgbClr val="C00000"/>
                </a:solidFill>
              </a:rPr>
              <a:t>Merupakan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</a:rPr>
              <a:t>daftar</a:t>
            </a:r>
            <a:r>
              <a:rPr lang="en-US" sz="1800" dirty="0" smtClean="0">
                <a:solidFill>
                  <a:srgbClr val="C00000"/>
                </a:solidFill>
              </a:rPr>
              <a:t> yang </a:t>
            </a:r>
            <a:r>
              <a:rPr lang="en-US" sz="1800" dirty="0" err="1" smtClean="0">
                <a:solidFill>
                  <a:srgbClr val="C00000"/>
                </a:solidFill>
              </a:rPr>
              <a:t>berisi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</a:rPr>
              <a:t>subjek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</a:rPr>
              <a:t>dan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</a:rPr>
              <a:t>aspek-aspek</a:t>
            </a:r>
            <a:r>
              <a:rPr lang="en-US" sz="1800" dirty="0" smtClean="0">
                <a:solidFill>
                  <a:srgbClr val="C00000"/>
                </a:solidFill>
              </a:rPr>
              <a:t> yang </a:t>
            </a:r>
            <a:r>
              <a:rPr lang="en-US" sz="1800" dirty="0" err="1" smtClean="0">
                <a:solidFill>
                  <a:srgbClr val="C00000"/>
                </a:solidFill>
              </a:rPr>
              <a:t>akan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</a:rPr>
              <a:t>diamati</a:t>
            </a:r>
            <a:endParaRPr lang="en-US" sz="1800" dirty="0" smtClean="0">
              <a:solidFill>
                <a:srgbClr val="C00000"/>
              </a:solidFill>
            </a:endParaRPr>
          </a:p>
          <a:p>
            <a:pPr marL="402207" lvl="1" indent="0">
              <a:buNone/>
            </a:pPr>
            <a:endParaRPr lang="en-US" sz="1800" dirty="0" smtClean="0"/>
          </a:p>
          <a:p>
            <a:pPr marL="109693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497224"/>
              </p:ext>
            </p:extLst>
          </p:nvPr>
        </p:nvGraphicFramePr>
        <p:xfrm>
          <a:off x="971600" y="2708920"/>
          <a:ext cx="7848871" cy="376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4752528"/>
                <a:gridCol w="648072"/>
                <a:gridCol w="648072"/>
                <a:gridCol w="648072"/>
                <a:gridCol w="64807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Pernyataan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KS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 smtClean="0"/>
                        <a:t>Organisasi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 smtClean="0"/>
                        <a:t>Pedoman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pembuatan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struktur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organisasi</a:t>
                      </a:r>
                      <a:r>
                        <a:rPr lang="en-US" sz="1400" dirty="0" smtClean="0"/>
                        <a:t> dewan </a:t>
                      </a:r>
                      <a:r>
                        <a:rPr lang="en-US" sz="1400" dirty="0" err="1" smtClean="0"/>
                        <a:t>sekolah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sudah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disosialisasikan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400" dirty="0" smtClean="0"/>
                        <a:t>√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 smtClean="0"/>
                        <a:t>Dinas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pendidikan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telah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memiliki</a:t>
                      </a:r>
                      <a:r>
                        <a:rPr lang="en-US" sz="1400" dirty="0" smtClean="0"/>
                        <a:t> data </a:t>
                      </a:r>
                      <a:r>
                        <a:rPr lang="en-US" sz="1400" dirty="0" err="1" smtClean="0"/>
                        <a:t>sejumlah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sekolah</a:t>
                      </a:r>
                      <a:r>
                        <a:rPr lang="en-US" sz="1400" dirty="0" smtClean="0"/>
                        <a:t> yang </a:t>
                      </a:r>
                      <a:r>
                        <a:rPr lang="en-US" sz="1400" dirty="0" err="1" smtClean="0"/>
                        <a:t>telah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memiliki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struktur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organisasi</a:t>
                      </a:r>
                      <a:r>
                        <a:rPr lang="en-US" sz="1400" dirty="0" smtClean="0"/>
                        <a:t> dewan </a:t>
                      </a:r>
                      <a:r>
                        <a:rPr lang="en-US" sz="1400" dirty="0" err="1" smtClean="0"/>
                        <a:t>sekolah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√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 smtClean="0"/>
                        <a:t>Kurikulum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 smtClean="0"/>
                        <a:t>Materi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kurikulum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memenuhi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standar</a:t>
                      </a:r>
                      <a:r>
                        <a:rPr lang="en-US" sz="1400" baseline="0" dirty="0" smtClean="0"/>
                        <a:t> minimal </a:t>
                      </a:r>
                      <a:r>
                        <a:rPr lang="en-US" sz="1400" baseline="0" dirty="0" err="1" smtClean="0"/>
                        <a:t>kurikulum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nasional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400" dirty="0" smtClean="0"/>
                        <a:t>√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 smtClean="0"/>
                        <a:t>Kurikulum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lokal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merupakan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kurikulum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tambahan</a:t>
                      </a:r>
                      <a:r>
                        <a:rPr lang="en-US" sz="1400" dirty="0" smtClean="0"/>
                        <a:t> yang </a:t>
                      </a:r>
                      <a:r>
                        <a:rPr lang="en-US" sz="1400" dirty="0" err="1" smtClean="0"/>
                        <a:t>sesuai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dengan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tuntutan</a:t>
                      </a:r>
                      <a:r>
                        <a:rPr lang="en-US" sz="1400" dirty="0" smtClean="0"/>
                        <a:t> zaman </a:t>
                      </a:r>
                      <a:r>
                        <a:rPr lang="en-US" sz="1400" dirty="0" err="1" smtClean="0"/>
                        <a:t>dan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lingkungan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aspirasi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masyarakat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√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8420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 err="1" smtClean="0"/>
              <a:t>Instrumen</a:t>
            </a:r>
            <a:r>
              <a:rPr lang="en-US" dirty="0" smtClean="0"/>
              <a:t> </a:t>
            </a:r>
            <a:r>
              <a:rPr lang="en-US" dirty="0" err="1" smtClean="0"/>
              <a:t>Pengumpulan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798232"/>
          </a:xfrm>
        </p:spPr>
        <p:txBody>
          <a:bodyPr>
            <a:normAutofit/>
          </a:bodyPr>
          <a:lstStyle/>
          <a:p>
            <a:pPr marL="566893" indent="-457200">
              <a:buAutoNum type="arabicPeriod" startAt="3"/>
            </a:pPr>
            <a:r>
              <a:rPr lang="en-US" sz="2000" dirty="0" err="1" smtClean="0"/>
              <a:t>Wawancara</a:t>
            </a:r>
            <a:endParaRPr lang="en-US" sz="2000" dirty="0" smtClean="0"/>
          </a:p>
          <a:p>
            <a:pPr marL="402207" lvl="1" indent="0">
              <a:buNone/>
            </a:pPr>
            <a:r>
              <a:rPr lang="en-US" sz="1800" dirty="0" err="1" smtClean="0">
                <a:solidFill>
                  <a:srgbClr val="C00000"/>
                </a:solidFill>
              </a:rPr>
              <a:t>Merupakan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</a:rPr>
              <a:t>cara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</a:rPr>
              <a:t>pengumpulan</a:t>
            </a:r>
            <a:r>
              <a:rPr lang="en-US" sz="1800" dirty="0" smtClean="0">
                <a:solidFill>
                  <a:srgbClr val="C00000"/>
                </a:solidFill>
              </a:rPr>
              <a:t> data yang </a:t>
            </a:r>
            <a:r>
              <a:rPr lang="en-US" sz="1800" dirty="0" err="1" smtClean="0">
                <a:solidFill>
                  <a:srgbClr val="C00000"/>
                </a:solidFill>
              </a:rPr>
              <a:t>digunakan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</a:rPr>
              <a:t>untuk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</a:rPr>
              <a:t>memperoleh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</a:rPr>
              <a:t>informasi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</a:rPr>
              <a:t>langsung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</a:rPr>
              <a:t>dari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</a:rPr>
              <a:t>sumbernya</a:t>
            </a:r>
            <a:r>
              <a:rPr lang="en-US" sz="1800" dirty="0" smtClean="0">
                <a:solidFill>
                  <a:srgbClr val="C00000"/>
                </a:solidFill>
              </a:rPr>
              <a:t>. </a:t>
            </a:r>
          </a:p>
          <a:p>
            <a:pPr marL="402207" lvl="1" indent="0">
              <a:buNone/>
            </a:pPr>
            <a:endParaRPr lang="en-US" sz="1800" dirty="0">
              <a:solidFill>
                <a:srgbClr val="C00000"/>
              </a:solidFill>
            </a:endParaRPr>
          </a:p>
          <a:p>
            <a:pPr marL="402207" lvl="1" indent="0">
              <a:buNone/>
            </a:pPr>
            <a:r>
              <a:rPr lang="en-US" sz="1800" dirty="0" err="1" smtClean="0">
                <a:solidFill>
                  <a:srgbClr val="0070C0"/>
                </a:solidFill>
              </a:rPr>
              <a:t>Beberapa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hal</a:t>
            </a:r>
            <a:r>
              <a:rPr lang="en-US" sz="1800" dirty="0" smtClean="0">
                <a:solidFill>
                  <a:srgbClr val="0070C0"/>
                </a:solidFill>
              </a:rPr>
              <a:t> yang </a:t>
            </a:r>
            <a:r>
              <a:rPr lang="en-US" sz="1800" dirty="0" err="1" smtClean="0">
                <a:solidFill>
                  <a:srgbClr val="0070C0"/>
                </a:solidFill>
              </a:rPr>
              <a:t>dapat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mempengaruhi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arus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informasi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melalui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wawancara</a:t>
            </a:r>
            <a:r>
              <a:rPr lang="en-US" sz="1800" dirty="0" smtClean="0">
                <a:solidFill>
                  <a:srgbClr val="0070C0"/>
                </a:solidFill>
              </a:rPr>
              <a:t>, </a:t>
            </a:r>
            <a:r>
              <a:rPr lang="en-US" sz="1800" dirty="0" err="1" smtClean="0">
                <a:solidFill>
                  <a:srgbClr val="0070C0"/>
                </a:solidFill>
              </a:rPr>
              <a:t>diantaranya</a:t>
            </a:r>
            <a:r>
              <a:rPr lang="en-US" sz="1800" dirty="0" smtClean="0">
                <a:solidFill>
                  <a:srgbClr val="0070C0"/>
                </a:solidFill>
              </a:rPr>
              <a:t> :</a:t>
            </a:r>
          </a:p>
          <a:p>
            <a:pPr marL="745107" lvl="1" indent="-342900">
              <a:buAutoNum type="arabicPeriod"/>
            </a:pPr>
            <a:r>
              <a:rPr lang="en-US" sz="1800" dirty="0" err="1" smtClean="0">
                <a:solidFill>
                  <a:srgbClr val="C00000"/>
                </a:solidFill>
              </a:rPr>
              <a:t>Pewawancara</a:t>
            </a:r>
            <a:endParaRPr lang="en-US" sz="1800" dirty="0" smtClean="0">
              <a:solidFill>
                <a:srgbClr val="C00000"/>
              </a:solidFill>
            </a:endParaRPr>
          </a:p>
          <a:p>
            <a:pPr marL="745107" lvl="1" indent="-342900">
              <a:buAutoNum type="arabicPeriod"/>
            </a:pPr>
            <a:r>
              <a:rPr lang="en-US" sz="1800" dirty="0" err="1" smtClean="0">
                <a:solidFill>
                  <a:srgbClr val="C00000"/>
                </a:solidFill>
              </a:rPr>
              <a:t>Responden</a:t>
            </a:r>
            <a:r>
              <a:rPr lang="en-US" sz="1800" dirty="0" smtClean="0">
                <a:solidFill>
                  <a:srgbClr val="C00000"/>
                </a:solidFill>
              </a:rPr>
              <a:t>/ </a:t>
            </a:r>
            <a:r>
              <a:rPr lang="en-US" sz="1800" dirty="0" err="1" smtClean="0">
                <a:solidFill>
                  <a:srgbClr val="C00000"/>
                </a:solidFill>
              </a:rPr>
              <a:t>nara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</a:rPr>
              <a:t>sumber</a:t>
            </a:r>
            <a:endParaRPr lang="en-US" sz="1800" dirty="0" smtClean="0">
              <a:solidFill>
                <a:srgbClr val="C00000"/>
              </a:solidFill>
            </a:endParaRPr>
          </a:p>
          <a:p>
            <a:pPr marL="745107" lvl="1" indent="-342900">
              <a:buAutoNum type="arabicPeriod"/>
            </a:pPr>
            <a:r>
              <a:rPr lang="en-US" sz="1800" dirty="0" err="1" smtClean="0">
                <a:solidFill>
                  <a:srgbClr val="C00000"/>
                </a:solidFill>
              </a:rPr>
              <a:t>Pedoman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</a:rPr>
              <a:t>wawancara</a:t>
            </a:r>
            <a:endParaRPr lang="en-US" sz="1800" dirty="0" smtClean="0">
              <a:solidFill>
                <a:srgbClr val="C00000"/>
              </a:solidFill>
            </a:endParaRPr>
          </a:p>
          <a:p>
            <a:pPr marL="745107" lvl="1" indent="-342900">
              <a:buAutoNum type="arabicPeriod"/>
            </a:pPr>
            <a:r>
              <a:rPr lang="en-US" sz="1800" dirty="0" err="1" smtClean="0">
                <a:solidFill>
                  <a:srgbClr val="C00000"/>
                </a:solidFill>
              </a:rPr>
              <a:t>Situasi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</a:rPr>
              <a:t>wawancara</a:t>
            </a:r>
            <a:endParaRPr lang="en-US" sz="1800" dirty="0">
              <a:solidFill>
                <a:srgbClr val="C00000"/>
              </a:solidFill>
            </a:endParaRPr>
          </a:p>
          <a:p>
            <a:pPr marL="745107" lvl="1" indent="-342900">
              <a:buAutoNum type="arabicPeriod"/>
            </a:pPr>
            <a:endParaRPr lang="en-US" sz="1800" dirty="0" smtClean="0"/>
          </a:p>
          <a:p>
            <a:pPr marL="402207" lvl="1" indent="0">
              <a:buNone/>
            </a:pPr>
            <a:r>
              <a:rPr lang="en-US" sz="1800" dirty="0" err="1" smtClean="0">
                <a:solidFill>
                  <a:srgbClr val="0070C0"/>
                </a:solidFill>
              </a:rPr>
              <a:t>Berdasarkan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sifat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pertanyaan</a:t>
            </a:r>
            <a:r>
              <a:rPr lang="en-US" sz="1800" dirty="0" smtClean="0">
                <a:solidFill>
                  <a:srgbClr val="0070C0"/>
                </a:solidFill>
              </a:rPr>
              <a:t>, </a:t>
            </a:r>
            <a:r>
              <a:rPr lang="en-US" sz="1800" dirty="0" err="1" smtClean="0">
                <a:solidFill>
                  <a:srgbClr val="0070C0"/>
                </a:solidFill>
              </a:rPr>
              <a:t>wawancara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dapat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dibedakan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menjadi</a:t>
            </a:r>
            <a:r>
              <a:rPr lang="en-US" sz="1800" dirty="0" smtClean="0">
                <a:solidFill>
                  <a:srgbClr val="0070C0"/>
                </a:solidFill>
              </a:rPr>
              <a:t> 3 :</a:t>
            </a:r>
          </a:p>
          <a:p>
            <a:pPr marL="631825" lvl="1" indent="-230188">
              <a:buAutoNum type="arabicPeriod"/>
            </a:pPr>
            <a:r>
              <a:rPr lang="en-US" sz="1800" dirty="0" smtClean="0"/>
              <a:t> </a:t>
            </a:r>
            <a:r>
              <a:rPr lang="en-US" sz="1800" dirty="0" err="1" smtClean="0">
                <a:solidFill>
                  <a:srgbClr val="C00000"/>
                </a:solidFill>
              </a:rPr>
              <a:t>Wawancara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</a:rPr>
              <a:t>terpimpin</a:t>
            </a:r>
            <a:endParaRPr lang="en-US" sz="1800" dirty="0" smtClean="0">
              <a:solidFill>
                <a:srgbClr val="C00000"/>
              </a:solidFill>
            </a:endParaRPr>
          </a:p>
          <a:p>
            <a:pPr marL="631825" lvl="1" indent="-230188">
              <a:buAutoNum type="arabicPeriod"/>
            </a:pP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</a:rPr>
              <a:t>Wawancara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</a:rPr>
              <a:t>bebas</a:t>
            </a:r>
            <a:endParaRPr lang="en-US" sz="1800" dirty="0" smtClean="0">
              <a:solidFill>
                <a:srgbClr val="C00000"/>
              </a:solidFill>
            </a:endParaRPr>
          </a:p>
          <a:p>
            <a:pPr marL="631825" lvl="1" indent="-230188">
              <a:buAutoNum type="arabicPeriod"/>
            </a:pP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</a:rPr>
              <a:t>Wawancara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</a:rPr>
              <a:t>bebas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</a:rPr>
              <a:t>terpimpin</a:t>
            </a:r>
            <a:endParaRPr lang="en-US" sz="1800" dirty="0" smtClean="0">
              <a:solidFill>
                <a:srgbClr val="C00000"/>
              </a:solidFill>
            </a:endParaRPr>
          </a:p>
          <a:p>
            <a:pPr marL="109693" indent="0">
              <a:buNone/>
            </a:pP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9437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7984</TotalTime>
  <Words>632</Words>
  <Application>Microsoft Office PowerPoint</Application>
  <PresentationFormat>On-screen Show (4:3)</PresentationFormat>
  <Paragraphs>167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Georgia</vt:lpstr>
      <vt:lpstr>Trebuchet MS</vt:lpstr>
      <vt:lpstr>Wingdings 2</vt:lpstr>
      <vt:lpstr>Urban</vt:lpstr>
      <vt:lpstr>Statistika dan Probabilitas</vt:lpstr>
      <vt:lpstr>Capaian pembelajaran</vt:lpstr>
      <vt:lpstr>Metode Pengumpulan Data</vt:lpstr>
      <vt:lpstr>Instrumen Pengumpulan Data</vt:lpstr>
      <vt:lpstr>Instrumen Pengumpulan Data</vt:lpstr>
      <vt:lpstr>Instrumen Pengumpulan Data</vt:lpstr>
      <vt:lpstr>Instrumen Pengumpulan Data</vt:lpstr>
      <vt:lpstr>Instrumen Pengumpulan Data</vt:lpstr>
      <vt:lpstr>Instrumen Pengumpulan Data</vt:lpstr>
      <vt:lpstr>Instrumen Pengumpulan Data</vt:lpstr>
      <vt:lpstr>Kesalahan dalam menggunakan instrumen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HP</cp:lastModifiedBy>
  <cp:revision>567</cp:revision>
  <dcterms:created xsi:type="dcterms:W3CDTF">2011-09-16T02:11:44Z</dcterms:created>
  <dcterms:modified xsi:type="dcterms:W3CDTF">2018-09-01T17:51:42Z</dcterms:modified>
</cp:coreProperties>
</file>