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3"/>
  </p:notesMasterIdLst>
  <p:sldIdLst>
    <p:sldId id="287" r:id="rId2"/>
    <p:sldId id="288" r:id="rId3"/>
    <p:sldId id="289" r:id="rId4"/>
    <p:sldId id="290" r:id="rId5"/>
    <p:sldId id="302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3" r:id="rId17"/>
    <p:sldId id="304" r:id="rId18"/>
    <p:sldId id="305" r:id="rId19"/>
    <p:sldId id="306" r:id="rId20"/>
    <p:sldId id="307" r:id="rId21"/>
    <p:sldId id="308" r:id="rId22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027" autoAdjust="0"/>
    <p:restoredTop sz="93333" autoAdjust="0"/>
  </p:normalViewPr>
  <p:slideViewPr>
    <p:cSldViewPr>
      <p:cViewPr varScale="1">
        <p:scale>
          <a:sx n="71" d="100"/>
          <a:sy n="71" d="100"/>
        </p:scale>
        <p:origin x="11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560" y="1052736"/>
            <a:ext cx="8458200" cy="1470025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Statistika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Probabilitas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endParaRPr lang="en-US" dirty="0" smtClean="0"/>
          </a:p>
          <a:p>
            <a:r>
              <a:rPr lang="en-US" dirty="0" err="1" smtClean="0"/>
              <a:t>Senin</a:t>
            </a:r>
            <a:r>
              <a:rPr lang="en-US" dirty="0" smtClean="0"/>
              <a:t>, 27 </a:t>
            </a:r>
            <a:r>
              <a:rPr lang="en-US" dirty="0" err="1" smtClean="0"/>
              <a:t>Agustus</a:t>
            </a:r>
            <a:r>
              <a:rPr lang="en-US" dirty="0" smtClean="0"/>
              <a:t> 2018</a:t>
            </a:r>
          </a:p>
          <a:p>
            <a:endParaRPr lang="en-US" dirty="0"/>
          </a:p>
          <a:p>
            <a:r>
              <a:rPr lang="en-US" dirty="0" err="1" smtClean="0"/>
              <a:t>Safitri</a:t>
            </a:r>
            <a:r>
              <a:rPr lang="en-US" dirty="0" smtClean="0"/>
              <a:t> Jaya, </a:t>
            </a:r>
            <a:r>
              <a:rPr lang="en-US" dirty="0" err="1" smtClean="0"/>
              <a:t>S.Kom</a:t>
            </a:r>
            <a:r>
              <a:rPr lang="en-US" dirty="0" smtClean="0"/>
              <a:t>, M.T.I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4018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893" indent="-457200">
              <a:buAutoNum type="arabicPeriod" startAt="3"/>
            </a:pPr>
            <a:r>
              <a:rPr lang="en-US" sz="2000" dirty="0" smtClean="0"/>
              <a:t>Data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memperolehnya</a:t>
            </a:r>
            <a:endParaRPr lang="en-US" sz="2000" dirty="0" smtClean="0"/>
          </a:p>
          <a:p>
            <a:pPr marL="745107" lvl="1" indent="-342900">
              <a:buAutoNum type="arabicPeriod"/>
            </a:pPr>
            <a:r>
              <a:rPr lang="en-US" sz="1800" dirty="0" smtClean="0"/>
              <a:t>Data primer</a:t>
            </a:r>
          </a:p>
          <a:p>
            <a:pPr marL="667299" lvl="2" indent="0">
              <a:buNone/>
            </a:pPr>
            <a:r>
              <a:rPr lang="en-US" sz="1600" dirty="0" smtClean="0"/>
              <a:t>Data yang </a:t>
            </a:r>
            <a:r>
              <a:rPr lang="en-US" sz="1600" dirty="0" err="1" smtClean="0"/>
              <a:t>diolah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r>
              <a:rPr lang="en-US" sz="1600" dirty="0" smtClean="0"/>
              <a:t> </a:t>
            </a:r>
            <a:r>
              <a:rPr lang="en-US" sz="1600" dirty="0" err="1" smtClean="0"/>
              <a:t>langsung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objeknya</a:t>
            </a:r>
            <a:endParaRPr lang="en-US" sz="1600" dirty="0" smtClean="0"/>
          </a:p>
          <a:p>
            <a:pPr marL="745107" lvl="1" indent="-342900">
              <a:buAutoNum type="arabicPeriod"/>
            </a:pPr>
            <a:r>
              <a:rPr lang="en-US" sz="1800" dirty="0" smtClean="0"/>
              <a:t>Data </a:t>
            </a:r>
            <a:r>
              <a:rPr lang="en-US" sz="1800" dirty="0" err="1" smtClean="0"/>
              <a:t>sekunder</a:t>
            </a:r>
            <a:endParaRPr lang="en-US" sz="1800" dirty="0" smtClean="0"/>
          </a:p>
          <a:p>
            <a:pPr marL="667299" lvl="2" indent="0">
              <a:buNone/>
            </a:pPr>
            <a:r>
              <a:rPr lang="en-US" sz="1600" dirty="0" smtClean="0"/>
              <a:t>Data yang </a:t>
            </a:r>
            <a:r>
              <a:rPr lang="en-US" sz="1600" dirty="0" err="1" smtClean="0"/>
              <a:t>diperoleh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</a:t>
            </a:r>
            <a:r>
              <a:rPr lang="en-US" sz="1600" dirty="0" err="1" smtClean="0"/>
              <a:t>jadi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diolah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pihak</a:t>
            </a:r>
            <a:r>
              <a:rPr lang="en-US" sz="1600" dirty="0" smtClean="0"/>
              <a:t> lain, </a:t>
            </a:r>
            <a:r>
              <a:rPr lang="en-US" sz="1600" dirty="0" err="1" smtClean="0"/>
              <a:t>biasanya</a:t>
            </a:r>
            <a:r>
              <a:rPr lang="en-US" sz="1600" dirty="0" smtClean="0"/>
              <a:t> </a:t>
            </a:r>
            <a:r>
              <a:rPr lang="en-US" sz="1600" dirty="0" err="1" smtClean="0"/>
              <a:t>diperoleh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</a:t>
            </a:r>
            <a:r>
              <a:rPr lang="en-US" sz="1600" dirty="0" err="1" smtClean="0"/>
              <a:t>publikasi</a:t>
            </a:r>
            <a:endParaRPr lang="en-US" sz="1600" dirty="0" smtClean="0"/>
          </a:p>
          <a:p>
            <a:pPr marL="667299" lvl="2" indent="0">
              <a:buNone/>
            </a:pPr>
            <a:endParaRPr lang="en-US" sz="1600" dirty="0" smtClean="0"/>
          </a:p>
          <a:p>
            <a:pPr marL="566893" indent="-457200">
              <a:buAutoNum type="arabicPeriod" startAt="3"/>
            </a:pPr>
            <a:r>
              <a:rPr lang="en-US" sz="2000" dirty="0" smtClean="0"/>
              <a:t>Data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pengumpulannya</a:t>
            </a:r>
            <a:endParaRPr lang="en-US" sz="2000" dirty="0" smtClean="0"/>
          </a:p>
          <a:p>
            <a:pPr marL="745107" lvl="1" indent="-342900">
              <a:buAutoNum type="arabicPeriod"/>
            </a:pPr>
            <a:r>
              <a:rPr lang="en-US" sz="1800" dirty="0" smtClean="0"/>
              <a:t>Data cross section</a:t>
            </a:r>
          </a:p>
          <a:p>
            <a:pPr marL="667299" lvl="2" indent="0">
              <a:buNone/>
            </a:pPr>
            <a:r>
              <a:rPr lang="en-US" sz="1600" dirty="0" smtClean="0"/>
              <a:t>Data yang </a:t>
            </a:r>
            <a:r>
              <a:rPr lang="en-US" sz="1600" dirty="0" err="1" smtClean="0"/>
              <a:t>dikumpulkan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periode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endParaRPr lang="en-US" sz="1600" dirty="0" smtClean="0"/>
          </a:p>
          <a:p>
            <a:pPr marL="745107" lvl="1" indent="-342900">
              <a:buAutoNum type="arabicPeriod"/>
            </a:pPr>
            <a:r>
              <a:rPr lang="en-US" sz="1800" dirty="0" smtClean="0"/>
              <a:t>Data </a:t>
            </a:r>
            <a:r>
              <a:rPr lang="en-US" sz="1800" dirty="0" err="1" smtClean="0"/>
              <a:t>berkala</a:t>
            </a:r>
            <a:r>
              <a:rPr lang="en-US" sz="1800" dirty="0" smtClean="0"/>
              <a:t> (times series)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1961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arti</a:t>
            </a:r>
            <a:r>
              <a:rPr lang="en-US" sz="2000" dirty="0" smtClean="0"/>
              <a:t> </a:t>
            </a:r>
            <a:r>
              <a:rPr lang="en-US" sz="2000" dirty="0" err="1" smtClean="0"/>
              <a:t>sempit</a:t>
            </a:r>
            <a:r>
              <a:rPr lang="en-US" sz="2000" dirty="0" smtClean="0"/>
              <a:t>, </a:t>
            </a:r>
            <a:r>
              <a:rPr lang="en-US" sz="2000" b="1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data </a:t>
            </a:r>
            <a:r>
              <a:rPr lang="en-US" sz="2000" dirty="0" err="1" smtClean="0"/>
              <a:t>ringkasan</a:t>
            </a:r>
            <a:r>
              <a:rPr lang="en-US" sz="2000" dirty="0" smtClean="0"/>
              <a:t> </a:t>
            </a:r>
            <a:r>
              <a:rPr lang="en-US" sz="2000" dirty="0" err="1" smtClean="0"/>
              <a:t>berbentuk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(</a:t>
            </a:r>
            <a:r>
              <a:rPr lang="en-US" sz="2000" dirty="0" err="1" smtClean="0"/>
              <a:t>kuantitatif</a:t>
            </a:r>
            <a:r>
              <a:rPr lang="en-US" sz="2000" dirty="0" smtClean="0"/>
              <a:t>)</a:t>
            </a:r>
          </a:p>
          <a:p>
            <a:pPr marL="109693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contoh</a:t>
            </a:r>
            <a:r>
              <a:rPr lang="en-US" sz="2000" dirty="0" smtClean="0"/>
              <a:t> : </a:t>
            </a:r>
          </a:p>
          <a:p>
            <a:pPr marL="109693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</a:t>
            </a: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Indonesia</a:t>
            </a:r>
          </a:p>
          <a:p>
            <a:pPr marL="109693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</a:t>
            </a: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 </a:t>
            </a:r>
            <a:r>
              <a:rPr lang="en-US" sz="2000" dirty="0" err="1" smtClean="0"/>
              <a:t>angkatan</a:t>
            </a:r>
            <a:r>
              <a:rPr lang="en-US" sz="2000" dirty="0" smtClean="0"/>
              <a:t> 2018 UPJ</a:t>
            </a:r>
          </a:p>
          <a:p>
            <a:pPr marL="109693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 </a:t>
            </a: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diartikan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mempelajari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seluk</a:t>
            </a:r>
            <a:r>
              <a:rPr lang="en-US" sz="2000" dirty="0" smtClean="0"/>
              <a:t> </a:t>
            </a:r>
            <a:r>
              <a:rPr lang="en-US" sz="2000" dirty="0" err="1" smtClean="0"/>
              <a:t>beluk</a:t>
            </a:r>
            <a:r>
              <a:rPr lang="en-US" sz="2000" dirty="0" smtClean="0"/>
              <a:t> data,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pengumpulan</a:t>
            </a:r>
            <a:r>
              <a:rPr lang="en-US" sz="2000" dirty="0" smtClean="0"/>
              <a:t>, </a:t>
            </a:r>
            <a:r>
              <a:rPr lang="en-US" sz="2000" dirty="0" err="1" smtClean="0"/>
              <a:t>pengolahan</a:t>
            </a:r>
            <a:r>
              <a:rPr lang="en-US" sz="2000" dirty="0" smtClean="0"/>
              <a:t>, </a:t>
            </a:r>
            <a:r>
              <a:rPr lang="en-US" sz="2000" dirty="0" err="1" smtClean="0"/>
              <a:t>penganalisisan</a:t>
            </a:r>
            <a:r>
              <a:rPr lang="en-US" sz="2000" dirty="0" smtClean="0"/>
              <a:t>, </a:t>
            </a:r>
            <a:r>
              <a:rPr lang="en-US" sz="2000" dirty="0" err="1" smtClean="0"/>
              <a:t>penafsiran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penarikan</a:t>
            </a:r>
            <a:r>
              <a:rPr lang="en-US" sz="2000" dirty="0" smtClean="0"/>
              <a:t> </a:t>
            </a:r>
            <a:r>
              <a:rPr lang="en-US" sz="2000" dirty="0" err="1" smtClean="0"/>
              <a:t>kesimpulan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berbentuk</a:t>
            </a:r>
            <a:r>
              <a:rPr lang="en-US" sz="2000" dirty="0" smtClean="0"/>
              <a:t> </a:t>
            </a:r>
            <a:r>
              <a:rPr lang="en-US" sz="2000" dirty="0" err="1" smtClean="0"/>
              <a:t>angka-angka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354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selalu</a:t>
            </a:r>
            <a:r>
              <a:rPr lang="en-US" sz="2000" dirty="0" smtClean="0"/>
              <a:t>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endParaRPr lang="en-US" sz="2000" dirty="0" smtClean="0"/>
          </a:p>
          <a:p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penyimpangan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diterapkan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terjadi</a:t>
            </a:r>
            <a:endParaRPr lang="en-US" sz="2000" dirty="0" smtClean="0"/>
          </a:p>
          <a:p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membuktikan</a:t>
            </a:r>
            <a:r>
              <a:rPr lang="en-US" sz="2000" dirty="0" smtClean="0"/>
              <a:t> </a:t>
            </a:r>
            <a:r>
              <a:rPr lang="en-US" sz="2000" dirty="0" err="1" smtClean="0"/>
              <a:t>kebenaran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mengumpulkan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obyek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endParaRPr lang="en-US" sz="2000" dirty="0" smtClean="0"/>
          </a:p>
          <a:p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mengumpulkan</a:t>
            </a:r>
            <a:r>
              <a:rPr lang="en-US" sz="2000" dirty="0" smtClean="0"/>
              <a:t> data,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instrument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/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ukur</a:t>
            </a:r>
            <a:endParaRPr lang="en-US" sz="2000" dirty="0" smtClean="0"/>
          </a:p>
          <a:p>
            <a:r>
              <a:rPr lang="en-US" sz="2000" dirty="0" smtClean="0"/>
              <a:t>Data </a:t>
            </a:r>
            <a:r>
              <a:rPr lang="en-US" sz="2000" dirty="0" err="1" smtClean="0"/>
              <a:t>dikumpulkan</a:t>
            </a:r>
            <a:r>
              <a:rPr lang="en-US" sz="2000" dirty="0" smtClean="0"/>
              <a:t> </a:t>
            </a:r>
            <a:r>
              <a:rPr lang="en-US" sz="2000" dirty="0" err="1" smtClean="0"/>
              <a:t>bersumber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populasi</a:t>
            </a:r>
            <a:endParaRPr lang="en-US" sz="2000" dirty="0" smtClean="0"/>
          </a:p>
          <a:p>
            <a:r>
              <a:rPr lang="en-US" sz="2000" dirty="0" err="1" smtClean="0"/>
              <a:t>Analisis</a:t>
            </a:r>
            <a:r>
              <a:rPr lang="en-US" sz="2000" dirty="0" smtClean="0"/>
              <a:t> data </a:t>
            </a:r>
          </a:p>
          <a:p>
            <a:r>
              <a:rPr lang="en-US" sz="2000" dirty="0" err="1" smtClean="0"/>
              <a:t>Menguji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endParaRPr lang="en-US" sz="2000" dirty="0" smtClean="0"/>
          </a:p>
          <a:p>
            <a:pPr lvl="1"/>
            <a:r>
              <a:rPr lang="en-US" sz="1800" dirty="0" err="1" smtClean="0"/>
              <a:t>Hipotesis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</a:p>
          <a:p>
            <a:pPr marL="703863" lvl="2" indent="0">
              <a:buNone/>
            </a:pP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jawaban</a:t>
            </a:r>
            <a:r>
              <a:rPr lang="en-US" sz="1600" dirty="0" smtClean="0"/>
              <a:t> </a:t>
            </a:r>
            <a:r>
              <a:rPr lang="en-US" sz="1600" dirty="0" err="1" smtClean="0"/>
              <a:t>sementara</a:t>
            </a:r>
            <a:r>
              <a:rPr lang="en-US" sz="1600" dirty="0" smtClean="0"/>
              <a:t>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</a:t>
            </a:r>
            <a:r>
              <a:rPr lang="en-US" sz="1600" dirty="0" err="1" smtClean="0"/>
              <a:t>rumusan</a:t>
            </a:r>
            <a:r>
              <a:rPr lang="en-US" sz="1600" dirty="0" smtClean="0"/>
              <a:t> </a:t>
            </a:r>
            <a:r>
              <a:rPr lang="en-US" sz="1600" dirty="0" err="1" smtClean="0"/>
              <a:t>masalah</a:t>
            </a:r>
            <a:endParaRPr lang="en-US" sz="1600" dirty="0" smtClean="0"/>
          </a:p>
          <a:p>
            <a:pPr lvl="1"/>
            <a:r>
              <a:rPr lang="en-US" sz="1800" dirty="0" err="1" smtClean="0"/>
              <a:t>Hipotesis</a:t>
            </a:r>
            <a:r>
              <a:rPr lang="en-US" sz="1800" dirty="0" smtClean="0"/>
              <a:t> statistic</a:t>
            </a:r>
          </a:p>
          <a:p>
            <a:pPr marL="703863" lvl="2" indent="0">
              <a:buNone/>
            </a:pP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dugaan</a:t>
            </a:r>
            <a:r>
              <a:rPr lang="en-US" sz="1600" dirty="0" smtClean="0"/>
              <a:t> </a:t>
            </a:r>
            <a:r>
              <a:rPr lang="en-US" sz="1600" dirty="0" err="1" smtClean="0"/>
              <a:t>keadaan</a:t>
            </a:r>
            <a:r>
              <a:rPr lang="en-US" sz="1600" dirty="0" smtClean="0"/>
              <a:t> </a:t>
            </a:r>
            <a:r>
              <a:rPr lang="en-US" sz="1600" dirty="0" err="1" smtClean="0"/>
              <a:t>populasi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data </a:t>
            </a:r>
            <a:r>
              <a:rPr lang="en-US" sz="1600" dirty="0" err="1" smtClean="0"/>
              <a:t>sampel</a:t>
            </a:r>
            <a:endParaRPr lang="en-US" sz="1600" dirty="0" smtClean="0"/>
          </a:p>
          <a:p>
            <a:r>
              <a:rPr lang="en-US" sz="2000" dirty="0" err="1" smtClean="0"/>
              <a:t>Penarikan</a:t>
            </a:r>
            <a:r>
              <a:rPr lang="en-US" sz="2000" dirty="0" smtClean="0"/>
              <a:t> </a:t>
            </a:r>
            <a:r>
              <a:rPr lang="en-US" sz="2000" dirty="0" err="1" smtClean="0"/>
              <a:t>kesimpulan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penyajian</a:t>
            </a:r>
            <a:r>
              <a:rPr lang="en-US" sz="2000" dirty="0" smtClean="0"/>
              <a:t>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564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893" indent="-457200">
              <a:buAutoNum type="arabicPeriod"/>
            </a:pP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menghitung</a:t>
            </a:r>
            <a:r>
              <a:rPr lang="en-US" sz="2000" dirty="0" smtClean="0"/>
              <a:t> </a:t>
            </a:r>
            <a:r>
              <a:rPr lang="en-US" sz="2000" dirty="0" err="1" smtClean="0"/>
              <a:t>besarnya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populasi</a:t>
            </a:r>
            <a:endParaRPr lang="en-US" sz="2000" dirty="0" smtClean="0"/>
          </a:p>
          <a:p>
            <a:pPr marL="566893" indent="-457200">
              <a:buAutoNum type="arabicPeriod"/>
            </a:pP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menguji</a:t>
            </a:r>
            <a:r>
              <a:rPr lang="en-US" sz="2000" dirty="0" smtClean="0"/>
              <a:t> </a:t>
            </a:r>
            <a:r>
              <a:rPr lang="en-US" sz="2000" dirty="0" err="1" smtClean="0"/>
              <a:t>validitas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reliabilitas</a:t>
            </a:r>
            <a:r>
              <a:rPr lang="en-US" sz="2000" dirty="0" smtClean="0"/>
              <a:t> instrument</a:t>
            </a:r>
          </a:p>
          <a:p>
            <a:pPr marL="566893" indent="-457200">
              <a:buAutoNum type="arabicPeriod"/>
            </a:pPr>
            <a:r>
              <a:rPr lang="en-US" sz="2000" dirty="0" err="1" smtClean="0"/>
              <a:t>Teknik-teknik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menyajikan</a:t>
            </a:r>
            <a:r>
              <a:rPr lang="en-US" sz="2000" dirty="0" smtClean="0"/>
              <a:t> data,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data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komunikatif</a:t>
            </a:r>
            <a:endParaRPr lang="en-US" sz="2000" dirty="0" smtClean="0"/>
          </a:p>
          <a:p>
            <a:pPr marL="566893" indent="-457200">
              <a:buAutoNum type="arabicPeriod"/>
            </a:pP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data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menguji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diajukan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471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2593" indent="-342900">
              <a:buAutoNum type="arabicPeriod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deskriptif</a:t>
            </a:r>
            <a:endParaRPr lang="en-US" sz="2000" dirty="0" smtClean="0"/>
          </a:p>
          <a:p>
            <a:pPr marL="745107" lvl="1" indent="-342900">
              <a:buAutoNum type="alphaLcPeriod"/>
            </a:pP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statistika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berkenaan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metode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mendeskripsikan</a:t>
            </a:r>
            <a:r>
              <a:rPr lang="en-US" sz="1800" dirty="0" smtClean="0"/>
              <a:t>, </a:t>
            </a:r>
            <a:r>
              <a:rPr lang="en-US" sz="1800" dirty="0" err="1" smtClean="0"/>
              <a:t>menggambarkan</a:t>
            </a:r>
            <a:r>
              <a:rPr lang="en-US" sz="1800" dirty="0" smtClean="0"/>
              <a:t>, </a:t>
            </a:r>
            <a:r>
              <a:rPr lang="en-US" sz="1800" dirty="0" err="1" smtClean="0"/>
              <a:t>menjabarkan</a:t>
            </a:r>
            <a:r>
              <a:rPr lang="en-US" sz="1800" dirty="0" smtClean="0"/>
              <a:t>,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menguraikan</a:t>
            </a:r>
            <a:r>
              <a:rPr lang="en-US" sz="1800" dirty="0" smtClean="0"/>
              <a:t> data</a:t>
            </a:r>
          </a:p>
          <a:p>
            <a:pPr marL="745107" lvl="1" indent="-342900">
              <a:buAutoNum type="alphaLcPeriod"/>
            </a:pPr>
            <a:r>
              <a:rPr lang="en-US" sz="1800" dirty="0" err="1" smtClean="0"/>
              <a:t>Mengacu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bagaimana</a:t>
            </a:r>
            <a:r>
              <a:rPr lang="en-US" sz="1800" dirty="0" smtClean="0"/>
              <a:t> </a:t>
            </a:r>
            <a:r>
              <a:rPr lang="en-US" sz="1800" dirty="0" err="1" smtClean="0"/>
              <a:t>mengatur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mengorganisasikan</a:t>
            </a:r>
            <a:r>
              <a:rPr lang="en-US" sz="1800" dirty="0" smtClean="0"/>
              <a:t> data, </a:t>
            </a:r>
            <a:r>
              <a:rPr lang="en-US" sz="1800" dirty="0" err="1" smtClean="0"/>
              <a:t>menyaji</a:t>
            </a:r>
            <a:r>
              <a:rPr lang="en-US" sz="1800" dirty="0" smtClean="0"/>
              <a:t> data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menganalisis</a:t>
            </a:r>
            <a:r>
              <a:rPr lang="en-US" sz="1800" dirty="0" smtClean="0"/>
              <a:t> data</a:t>
            </a:r>
          </a:p>
          <a:p>
            <a:pPr marL="745107" lvl="1" indent="-342900">
              <a:buAutoNum type="alphaLcPeriod"/>
            </a:pPr>
            <a:r>
              <a:rPr lang="en-US" sz="1800" dirty="0" err="1" smtClean="0">
                <a:solidFill>
                  <a:srgbClr val="0070C0"/>
                </a:solidFill>
              </a:rPr>
              <a:t>Contoh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kegiatan</a:t>
            </a:r>
            <a:r>
              <a:rPr lang="en-US" sz="1800" dirty="0" smtClean="0">
                <a:solidFill>
                  <a:srgbClr val="0070C0"/>
                </a:solidFill>
              </a:rPr>
              <a:t> : </a:t>
            </a:r>
            <a:r>
              <a:rPr lang="en-US" sz="1800" dirty="0" err="1" smtClean="0">
                <a:solidFill>
                  <a:srgbClr val="0070C0"/>
                </a:solidFill>
              </a:rPr>
              <a:t>menentukan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nilai</a:t>
            </a:r>
            <a:r>
              <a:rPr lang="en-US" sz="1800" dirty="0" smtClean="0">
                <a:solidFill>
                  <a:srgbClr val="0070C0"/>
                </a:solidFill>
              </a:rPr>
              <a:t> rata-rata, median, modus, </a:t>
            </a:r>
            <a:r>
              <a:rPr lang="en-US" sz="1800" dirty="0" err="1" smtClean="0">
                <a:solidFill>
                  <a:srgbClr val="0070C0"/>
                </a:solidFill>
              </a:rPr>
              <a:t>varian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402207" lvl="1" indent="0">
              <a:buNone/>
            </a:pPr>
            <a:endParaRPr lang="en-US" sz="1800" dirty="0">
              <a:solidFill>
                <a:srgbClr val="0070C0"/>
              </a:solidFill>
            </a:endParaRPr>
          </a:p>
          <a:p>
            <a:pPr marL="452593" indent="-342900">
              <a:buAutoNum type="arabicPeriod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inferensia</a:t>
            </a:r>
            <a:endParaRPr lang="en-US" sz="2000" dirty="0" smtClean="0"/>
          </a:p>
          <a:p>
            <a:pPr marL="745107" lvl="1" indent="-342900">
              <a:buFont typeface="+mj-lt"/>
              <a:buAutoNum type="alphaLcPeriod"/>
            </a:pP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statistika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berkenaan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penarikan</a:t>
            </a:r>
            <a:r>
              <a:rPr lang="en-US" sz="1800" dirty="0" smtClean="0"/>
              <a:t> </a:t>
            </a:r>
            <a:r>
              <a:rPr lang="en-US" sz="1800" dirty="0" err="1" smtClean="0"/>
              <a:t>kesimpulan</a:t>
            </a:r>
            <a:r>
              <a:rPr lang="en-US" sz="1800" dirty="0" smtClean="0"/>
              <a:t> </a:t>
            </a:r>
            <a:r>
              <a:rPr lang="en-US" sz="1800" dirty="0" err="1" smtClean="0"/>
              <a:t>berdasarkan</a:t>
            </a:r>
            <a:r>
              <a:rPr lang="en-US" sz="1800" dirty="0" smtClean="0"/>
              <a:t> data yang </a:t>
            </a:r>
            <a:r>
              <a:rPr lang="en-US" sz="1800" dirty="0" err="1" smtClean="0"/>
              <a:t>diperoleh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sampel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menggambarkan</a:t>
            </a:r>
            <a:r>
              <a:rPr lang="en-US" sz="1800" dirty="0" smtClean="0"/>
              <a:t> </a:t>
            </a:r>
            <a:r>
              <a:rPr lang="en-US" sz="1800" dirty="0" err="1" smtClean="0"/>
              <a:t>karakteristik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ciri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populasi</a:t>
            </a:r>
            <a:endParaRPr lang="en-US" sz="1800" dirty="0" smtClean="0"/>
          </a:p>
          <a:p>
            <a:pPr marL="745107" lvl="1" indent="-342900">
              <a:buFont typeface="+mj-lt"/>
              <a:buAutoNum type="alphaLcPeriod"/>
            </a:pPr>
            <a:r>
              <a:rPr lang="en-US" sz="1800" dirty="0" err="1" smtClean="0">
                <a:solidFill>
                  <a:srgbClr val="0070C0"/>
                </a:solidFill>
              </a:rPr>
              <a:t>Contoh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kegiatan</a:t>
            </a:r>
            <a:r>
              <a:rPr lang="en-US" sz="1800" dirty="0" smtClean="0">
                <a:solidFill>
                  <a:srgbClr val="0070C0"/>
                </a:solidFill>
              </a:rPr>
              <a:t> : </a:t>
            </a:r>
            <a:r>
              <a:rPr lang="en-US" sz="1800" dirty="0" err="1" smtClean="0">
                <a:solidFill>
                  <a:srgbClr val="0070C0"/>
                </a:solidFill>
              </a:rPr>
              <a:t>melakukan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uji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hipotesis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402207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552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100" dirty="0" err="1" smtClean="0"/>
              <a:t>Perhitungan</a:t>
            </a:r>
            <a:r>
              <a:rPr lang="en-US" sz="3100" dirty="0" smtClean="0"/>
              <a:t> </a:t>
            </a:r>
            <a:r>
              <a:rPr lang="en-US" sz="3100" dirty="0" err="1" smtClean="0"/>
              <a:t>angka</a:t>
            </a:r>
            <a:r>
              <a:rPr lang="en-US" sz="3100" dirty="0" smtClean="0"/>
              <a:t>, </a:t>
            </a:r>
            <a:r>
              <a:rPr lang="en-US" sz="3100" dirty="0" err="1" smtClean="0"/>
              <a:t>termasuk</a:t>
            </a:r>
            <a:r>
              <a:rPr lang="en-US" sz="3100" dirty="0" smtClean="0"/>
              <a:t> di </a:t>
            </a:r>
            <a:r>
              <a:rPr lang="en-US" sz="3100" dirty="0" err="1" smtClean="0"/>
              <a:t>dalamnya</a:t>
            </a:r>
            <a:r>
              <a:rPr lang="en-US" sz="3100" dirty="0" smtClean="0"/>
              <a:t> </a:t>
            </a:r>
            <a:r>
              <a:rPr lang="en-US" sz="3100" dirty="0" err="1" smtClean="0"/>
              <a:t>perhitungan</a:t>
            </a:r>
            <a:r>
              <a:rPr lang="en-US" sz="3100" dirty="0" smtClean="0"/>
              <a:t> </a:t>
            </a:r>
            <a:r>
              <a:rPr lang="en-US" sz="3100" dirty="0" err="1" smtClean="0"/>
              <a:t>analisa</a:t>
            </a:r>
            <a:r>
              <a:rPr lang="en-US" sz="3100" dirty="0" smtClean="0"/>
              <a:t> </a:t>
            </a:r>
            <a:r>
              <a:rPr lang="en-US" sz="3100" dirty="0" err="1" smtClean="0"/>
              <a:t>statistik</a:t>
            </a:r>
            <a:endParaRPr lang="en-US" sz="3100" dirty="0" smtClean="0"/>
          </a:p>
          <a:p>
            <a:r>
              <a:rPr lang="en-US" sz="3100" dirty="0" err="1" smtClean="0"/>
              <a:t>Mengolah</a:t>
            </a:r>
            <a:r>
              <a:rPr lang="en-US" sz="3100" dirty="0" smtClean="0"/>
              <a:t> data yang </a:t>
            </a:r>
            <a:r>
              <a:rPr lang="en-US" sz="3100" dirty="0" err="1" smtClean="0"/>
              <a:t>mewakili</a:t>
            </a:r>
            <a:r>
              <a:rPr lang="en-US" sz="3100" dirty="0" smtClean="0"/>
              <a:t> </a:t>
            </a:r>
            <a:r>
              <a:rPr lang="en-US" sz="3100" dirty="0" err="1" smtClean="0"/>
              <a:t>jumlah</a:t>
            </a:r>
            <a:r>
              <a:rPr lang="en-US" sz="3100" dirty="0" smtClean="0"/>
              <a:t> </a:t>
            </a:r>
            <a:r>
              <a:rPr lang="en-US" sz="3100" dirty="0" err="1" smtClean="0"/>
              <a:t>variabel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subjek</a:t>
            </a:r>
            <a:r>
              <a:rPr lang="en-US" sz="3100" dirty="0" smtClean="0"/>
              <a:t> </a:t>
            </a:r>
            <a:r>
              <a:rPr lang="en-US" sz="3100" dirty="0" err="1" smtClean="0"/>
              <a:t>penelitian</a:t>
            </a:r>
            <a:endParaRPr lang="en-US" sz="3100" dirty="0" smtClean="0"/>
          </a:p>
          <a:p>
            <a:r>
              <a:rPr lang="en-US" sz="3100" dirty="0" err="1" smtClean="0"/>
              <a:t>Karakteristik</a:t>
            </a:r>
            <a:r>
              <a:rPr lang="en-US" sz="3100" dirty="0" smtClean="0"/>
              <a:t> computer </a:t>
            </a:r>
            <a:r>
              <a:rPr lang="en-US" sz="3100" dirty="0" err="1" smtClean="0"/>
              <a:t>dalam</a:t>
            </a:r>
            <a:r>
              <a:rPr lang="en-US" sz="3100" dirty="0" smtClean="0"/>
              <a:t> proses </a:t>
            </a:r>
            <a:r>
              <a:rPr lang="en-US" sz="3100" dirty="0" err="1" smtClean="0"/>
              <a:t>perhitungan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pengolahan</a:t>
            </a:r>
            <a:r>
              <a:rPr lang="en-US" sz="3100" dirty="0" smtClean="0"/>
              <a:t> data </a:t>
            </a:r>
            <a:r>
              <a:rPr lang="en-US" sz="3100" dirty="0" err="1" smtClean="0"/>
              <a:t>diantaranya</a:t>
            </a:r>
            <a:r>
              <a:rPr lang="en-US" sz="3100" dirty="0" smtClean="0"/>
              <a:t> :</a:t>
            </a:r>
          </a:p>
          <a:p>
            <a:pPr lvl="1"/>
            <a:r>
              <a:rPr lang="en-US" sz="2900" dirty="0" err="1" smtClean="0"/>
              <a:t>Jumlah</a:t>
            </a:r>
            <a:r>
              <a:rPr lang="en-US" sz="2900" dirty="0" smtClean="0"/>
              <a:t> input</a:t>
            </a:r>
          </a:p>
          <a:p>
            <a:pPr lvl="1"/>
            <a:r>
              <a:rPr lang="en-US" sz="2900" dirty="0" err="1" smtClean="0"/>
              <a:t>Kecepatan</a:t>
            </a:r>
            <a:r>
              <a:rPr lang="en-US" sz="2900" dirty="0" smtClean="0"/>
              <a:t> </a:t>
            </a:r>
          </a:p>
          <a:p>
            <a:pPr lvl="1"/>
            <a:r>
              <a:rPr lang="en-US" sz="2900" dirty="0" err="1" smtClean="0"/>
              <a:t>Ketepatan</a:t>
            </a:r>
            <a:endParaRPr lang="en-US" sz="2900" dirty="0" smtClean="0"/>
          </a:p>
          <a:p>
            <a:pPr lvl="1"/>
            <a:r>
              <a:rPr lang="en-US" sz="2900" dirty="0" err="1" smtClean="0"/>
              <a:t>Kompleksitas</a:t>
            </a:r>
            <a:endParaRPr lang="en-US" sz="2900" dirty="0" smtClean="0"/>
          </a:p>
          <a:p>
            <a:pPr marL="703863" lvl="2" indent="0">
              <a:buNone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:</a:t>
            </a:r>
          </a:p>
          <a:p>
            <a:pPr lvl="3"/>
            <a:r>
              <a:rPr lang="en-US" sz="2300" dirty="0" err="1" smtClean="0"/>
              <a:t>Statistika</a:t>
            </a:r>
            <a:r>
              <a:rPr lang="en-US" sz="2300" dirty="0" smtClean="0"/>
              <a:t> </a:t>
            </a:r>
            <a:r>
              <a:rPr lang="en-US" sz="2300" dirty="0" err="1" smtClean="0"/>
              <a:t>Murni</a:t>
            </a:r>
            <a:endParaRPr lang="en-US" sz="2300" dirty="0" smtClean="0"/>
          </a:p>
          <a:p>
            <a:pPr marL="1206622" lvl="4" indent="0">
              <a:buNone/>
            </a:pPr>
            <a:r>
              <a:rPr lang="en-US" sz="2300" dirty="0" err="1" smtClean="0"/>
              <a:t>Analisis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pengembangan</a:t>
            </a:r>
            <a:r>
              <a:rPr lang="en-US" sz="2300" dirty="0" smtClean="0"/>
              <a:t> </a:t>
            </a:r>
            <a:r>
              <a:rPr lang="en-US" sz="2300" dirty="0" err="1" smtClean="0"/>
              <a:t>konsep-konsep</a:t>
            </a:r>
            <a:r>
              <a:rPr lang="en-US" sz="2300" dirty="0" smtClean="0"/>
              <a:t> statistic, </a:t>
            </a:r>
            <a:r>
              <a:rPr lang="en-US" sz="2300" dirty="0" err="1" smtClean="0"/>
              <a:t>dalil</a:t>
            </a:r>
            <a:r>
              <a:rPr lang="en-US" sz="2300" dirty="0" smtClean="0"/>
              <a:t>, </a:t>
            </a:r>
            <a:r>
              <a:rPr lang="en-US" sz="2300" dirty="0" err="1" smtClean="0"/>
              <a:t>rumus</a:t>
            </a:r>
            <a:r>
              <a:rPr lang="en-US" sz="2300" dirty="0" smtClean="0"/>
              <a:t> </a:t>
            </a:r>
            <a:r>
              <a:rPr lang="en-US" sz="2300" dirty="0" err="1" smtClean="0"/>
              <a:t>baru</a:t>
            </a:r>
            <a:r>
              <a:rPr lang="en-US" sz="2300" dirty="0" smtClean="0"/>
              <a:t>, </a:t>
            </a:r>
            <a:r>
              <a:rPr lang="en-US" sz="2300" dirty="0" err="1" smtClean="0"/>
              <a:t>dll</a:t>
            </a:r>
            <a:endParaRPr lang="en-US" sz="2300" dirty="0" smtClean="0"/>
          </a:p>
          <a:p>
            <a:pPr lvl="3"/>
            <a:r>
              <a:rPr lang="en-US" sz="2300" dirty="0" err="1" smtClean="0"/>
              <a:t>Statistika</a:t>
            </a:r>
            <a:r>
              <a:rPr lang="en-US" sz="2300" dirty="0" smtClean="0"/>
              <a:t> </a:t>
            </a:r>
            <a:r>
              <a:rPr lang="en-US" sz="2300" dirty="0" err="1" smtClean="0"/>
              <a:t>Terapan</a:t>
            </a:r>
            <a:endParaRPr lang="en-US" sz="2300" dirty="0" smtClean="0"/>
          </a:p>
          <a:p>
            <a:pPr marL="1206622" lvl="4" indent="0">
              <a:buNone/>
            </a:pPr>
            <a:r>
              <a:rPr lang="en-US" sz="2300" dirty="0" err="1" smtClean="0"/>
              <a:t>Konsep</a:t>
            </a:r>
            <a:r>
              <a:rPr lang="en-US" sz="2300" dirty="0" smtClean="0"/>
              <a:t> </a:t>
            </a:r>
            <a:r>
              <a:rPr lang="en-US" sz="2300" dirty="0" err="1" smtClean="0"/>
              <a:t>penerapan</a:t>
            </a:r>
            <a:r>
              <a:rPr lang="en-US" sz="2300" dirty="0" smtClean="0"/>
              <a:t> </a:t>
            </a:r>
            <a:r>
              <a:rPr lang="en-US" sz="2300" dirty="0" err="1" smtClean="0"/>
              <a:t>statistika</a:t>
            </a:r>
            <a:r>
              <a:rPr lang="en-US" sz="2300" dirty="0" smtClean="0"/>
              <a:t> </a:t>
            </a:r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masalah</a:t>
            </a:r>
            <a:r>
              <a:rPr lang="en-US" sz="2300" dirty="0" smtClean="0"/>
              <a:t> </a:t>
            </a:r>
            <a:r>
              <a:rPr lang="en-US" sz="2300" dirty="0" err="1" smtClean="0"/>
              <a:t>riil</a:t>
            </a:r>
            <a:r>
              <a:rPr lang="en-US" sz="2300" dirty="0" smtClean="0"/>
              <a:t> </a:t>
            </a:r>
            <a:r>
              <a:rPr lang="en-US" sz="2300" dirty="0" err="1" smtClean="0"/>
              <a:t>seperti</a:t>
            </a:r>
            <a:r>
              <a:rPr lang="en-US" sz="2300" dirty="0" smtClean="0"/>
              <a:t> </a:t>
            </a:r>
            <a:r>
              <a:rPr lang="en-US" sz="2300" dirty="0" err="1" smtClean="0"/>
              <a:t>pendidikan</a:t>
            </a:r>
            <a:r>
              <a:rPr lang="en-US" sz="2300" dirty="0" smtClean="0"/>
              <a:t>, </a:t>
            </a:r>
            <a:r>
              <a:rPr lang="en-US" sz="2300" dirty="0" err="1" smtClean="0"/>
              <a:t>teknologi</a:t>
            </a:r>
            <a:r>
              <a:rPr lang="en-US" sz="2300" dirty="0" smtClean="0"/>
              <a:t>, social, </a:t>
            </a:r>
            <a:r>
              <a:rPr lang="en-US" sz="2300" dirty="0" err="1" smtClean="0"/>
              <a:t>ekonomi</a:t>
            </a:r>
            <a:r>
              <a:rPr lang="en-US" sz="2300" dirty="0" smtClean="0"/>
              <a:t>, </a:t>
            </a:r>
            <a:r>
              <a:rPr lang="en-US" sz="2300" dirty="0" err="1" smtClean="0"/>
              <a:t>dll</a:t>
            </a: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95191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Konsep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Jenis-jenis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Penelitian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693" indent="0">
              <a:buNone/>
            </a:pPr>
            <a:r>
              <a:rPr lang="en-US" sz="2400" dirty="0" err="1">
                <a:solidFill>
                  <a:srgbClr val="FF0000"/>
                </a:solidFill>
              </a:rPr>
              <a:t>Capaian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pembelajaran</a:t>
            </a:r>
            <a:r>
              <a:rPr lang="en-US" sz="2400" dirty="0" smtClean="0">
                <a:solidFill>
                  <a:srgbClr val="FF0000"/>
                </a:solidFill>
              </a:rPr>
              <a:t> :</a:t>
            </a:r>
          </a:p>
          <a:p>
            <a:pPr marL="566893" indent="-457200">
              <a:buAutoNum type="arabicPeriod"/>
            </a:pP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pengertian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endParaRPr lang="en-US" sz="2000" dirty="0"/>
          </a:p>
          <a:p>
            <a:pPr marL="566893" indent="-457200">
              <a:buAutoNum type="arabicPeriod"/>
            </a:pP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langkah-langkah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endParaRPr lang="en-US" sz="2000" dirty="0"/>
          </a:p>
          <a:p>
            <a:pPr marL="566893" indent="-457200">
              <a:buAutoNum type="arabicPeriod"/>
            </a:pP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jenis-jenis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pendekatan</a:t>
            </a:r>
            <a:endParaRPr lang="en-US" sz="2000" dirty="0"/>
          </a:p>
          <a:p>
            <a:pPr marL="566893" indent="-457200">
              <a:buAutoNum type="arabicPeriod"/>
            </a:pP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jenis-jenis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tujuannya</a:t>
            </a:r>
            <a:endParaRPr lang="en-US" sz="2000" dirty="0"/>
          </a:p>
          <a:p>
            <a:pPr marL="566893" indent="-457200">
              <a:buAutoNum type="arabicPeriod"/>
            </a:pP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jenis-jenis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kegunaannya</a:t>
            </a:r>
            <a:endParaRPr lang="en-US" sz="2000" dirty="0"/>
          </a:p>
          <a:p>
            <a:pPr marL="109693" indent="0">
              <a:buNone/>
            </a:pP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255882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</a:t>
            </a:r>
            <a:r>
              <a:rPr lang="en-US" sz="2000" dirty="0" err="1" smtClean="0"/>
              <a:t>pencarian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, </a:t>
            </a:r>
            <a:r>
              <a:rPr lang="en-US" sz="2000" dirty="0" err="1" smtClean="0"/>
              <a:t>pengujian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pemecahan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endParaRPr lang="en-US" sz="2000" dirty="0" smtClean="0"/>
          </a:p>
          <a:p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mencari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mengungkapkan</a:t>
            </a:r>
            <a:r>
              <a:rPr lang="en-US" sz="2000" dirty="0" smtClean="0"/>
              <a:t> </a:t>
            </a:r>
            <a:r>
              <a:rPr lang="en-US" sz="2000" dirty="0" err="1" smtClean="0"/>
              <a:t>kebenaran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ciri</a:t>
            </a:r>
            <a:r>
              <a:rPr lang="en-US" sz="2000" dirty="0" smtClean="0"/>
              <a:t> </a:t>
            </a:r>
            <a:r>
              <a:rPr lang="en-US" sz="2000" dirty="0" err="1" smtClean="0"/>
              <a:t>objektivitas</a:t>
            </a:r>
            <a:r>
              <a:rPr lang="en-US" sz="2000" dirty="0" smtClean="0"/>
              <a:t>, yang 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konseptual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dan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teruji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secara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empiris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Sedarmayanti</a:t>
            </a:r>
            <a:r>
              <a:rPr lang="en-US" sz="2000" dirty="0" smtClean="0"/>
              <a:t>, 2011 : 27)</a:t>
            </a:r>
          </a:p>
          <a:p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dikerjakan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sistematis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, </a:t>
            </a:r>
            <a:r>
              <a:rPr lang="en-US" sz="2000" dirty="0" err="1" smtClean="0"/>
              <a:t>mencari</a:t>
            </a:r>
            <a:r>
              <a:rPr lang="en-US" sz="2000" dirty="0" smtClean="0"/>
              <a:t> </a:t>
            </a:r>
            <a:r>
              <a:rPr lang="en-US" sz="2000" dirty="0" err="1" smtClean="0"/>
              <a:t>kaitannya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, proses </a:t>
            </a:r>
            <a:r>
              <a:rPr lang="en-US" sz="2000" dirty="0" err="1" smtClean="0"/>
              <a:t>pengumpulan</a:t>
            </a:r>
            <a:r>
              <a:rPr lang="en-US" sz="2000" dirty="0" smtClean="0"/>
              <a:t> data,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, </a:t>
            </a:r>
            <a:r>
              <a:rPr lang="en-US" sz="2000" dirty="0" err="1" smtClean="0"/>
              <a:t>interpretasi</a:t>
            </a:r>
            <a:r>
              <a:rPr lang="en-US" sz="2000" dirty="0" smtClean="0"/>
              <a:t> data, </a:t>
            </a:r>
            <a:r>
              <a:rPr lang="en-US" sz="2000" dirty="0" err="1" smtClean="0"/>
              <a:t>menarik</a:t>
            </a:r>
            <a:r>
              <a:rPr lang="en-US" sz="2000" dirty="0" smtClean="0"/>
              <a:t> </a:t>
            </a:r>
            <a:r>
              <a:rPr lang="en-US" sz="2000" dirty="0" err="1" smtClean="0"/>
              <a:t>kesimpulan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menggabungkan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kesimpulan-kesimpulan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jajaran</a:t>
            </a:r>
            <a:r>
              <a:rPr lang="en-US" sz="2000" dirty="0" smtClean="0"/>
              <a:t> </a:t>
            </a:r>
            <a:r>
              <a:rPr lang="en-US" sz="2000" dirty="0" err="1" smtClean="0"/>
              <a:t>khasanah</a:t>
            </a:r>
            <a:r>
              <a:rPr lang="en-US" sz="2000" dirty="0" smtClean="0"/>
              <a:t> </a:t>
            </a:r>
            <a:r>
              <a:rPr lang="en-US" sz="2000" dirty="0" err="1" smtClean="0"/>
              <a:t>pengetahuan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0754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893" indent="-457200">
              <a:buAutoNum type="arabicPeriod"/>
            </a:pP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endParaRPr lang="en-US" sz="2000" dirty="0" smtClean="0"/>
          </a:p>
          <a:p>
            <a:pPr marL="109693" indent="0">
              <a:buNone/>
            </a:pPr>
            <a:endParaRPr lang="en-US" sz="20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3528" y="2492896"/>
          <a:ext cx="8568951" cy="36779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856317"/>
                <a:gridCol w="2856317"/>
                <a:gridCol w="285631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Penelitian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Kuantitatif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Penelitian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Kualitatif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Asumsi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tentang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Realita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 err="1" smtClean="0"/>
                        <a:t>Konsep</a:t>
                      </a:r>
                      <a:r>
                        <a:rPr lang="en-US" sz="1400" dirty="0" smtClean="0"/>
                        <a:t> Positivism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 smtClean="0"/>
                        <a:t>Tunggal/fixed/</a:t>
                      </a:r>
                      <a:r>
                        <a:rPr lang="en-US" sz="1400" dirty="0" err="1" smtClean="0"/>
                        <a:t>stabil</a:t>
                      </a:r>
                      <a:endParaRPr lang="en-US" sz="14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 err="1" smtClean="0"/>
                        <a:t>Dapat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diukur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menggunakan</a:t>
                      </a:r>
                      <a:r>
                        <a:rPr lang="en-US" sz="1400" baseline="0" dirty="0" smtClean="0"/>
                        <a:t> instrument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 err="1" smtClean="0"/>
                        <a:t>Konsep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konstruktivisme</a:t>
                      </a:r>
                      <a:endParaRPr lang="en-US" sz="14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 err="1" smtClean="0"/>
                        <a:t>Jamak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tidak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bisa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terpisah</a:t>
                      </a:r>
                      <a:endParaRPr lang="en-US" sz="14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aseline="0" dirty="0" err="1" smtClean="0"/>
                        <a:t>Manusia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sebagai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alat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ukur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Tujuan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Penelitian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Mencari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sebab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akibat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Pemahaman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sebuah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fenomena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Metode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Proses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Standar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baku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Fleksibel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Kajian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Khas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 err="1" smtClean="0"/>
                        <a:t>Rancangan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Eksperimental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atau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korelasional</a:t>
                      </a:r>
                      <a:r>
                        <a:rPr lang="en-US" sz="1400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 err="1" smtClean="0"/>
                        <a:t>Menghindari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subjektivitas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 err="1" smtClean="0"/>
                        <a:t>Kajian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etnografis</a:t>
                      </a:r>
                      <a:endParaRPr lang="en-US" sz="14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 err="1" smtClean="0"/>
                        <a:t>Memperhitungkan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subjektivitas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Peranan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Peneliti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Tidak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terlibat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dengan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objek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Peneliti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sekaligus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sebagai</a:t>
                      </a:r>
                      <a:r>
                        <a:rPr lang="en-US" sz="1400" dirty="0" smtClean="0"/>
                        <a:t> instrument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Konteks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Penelitian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Spesialisasi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Generalisasi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270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893" indent="-457200">
              <a:buAutoNum type="arabicPeriod" startAt="2"/>
            </a:pP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Fungsinya</a:t>
            </a:r>
            <a:endParaRPr lang="en-US" sz="2000" dirty="0" smtClean="0"/>
          </a:p>
          <a:p>
            <a:pPr marL="109693" indent="0">
              <a:buNone/>
            </a:pPr>
            <a:endParaRPr lang="en-US" sz="2000" dirty="0" smtClean="0"/>
          </a:p>
          <a:p>
            <a:pPr marL="109693" indent="0">
              <a:buNone/>
            </a:pPr>
            <a:endParaRPr lang="en-US" sz="2000" dirty="0" smtClean="0"/>
          </a:p>
          <a:p>
            <a:pPr marL="109693" indent="0">
              <a:buNone/>
            </a:pPr>
            <a:endParaRPr lang="en-US" sz="20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504" y="2420888"/>
          <a:ext cx="8928992" cy="307848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175973"/>
                <a:gridCol w="2100939"/>
                <a:gridCol w="2326040"/>
                <a:gridCol w="232604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Penelitian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Dasar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Penelitian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Terapan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Penelitian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Evaluasi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Bidang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Penelitian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dirty="0" err="1" smtClean="0"/>
                        <a:t>Fisik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perilaku</a:t>
                      </a:r>
                      <a:r>
                        <a:rPr lang="en-US" sz="1400" dirty="0" smtClean="0"/>
                        <a:t>/social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dirty="0" err="1" smtClean="0"/>
                        <a:t>Kedokteran</a:t>
                      </a:r>
                      <a:r>
                        <a:rPr lang="en-US" sz="1400" dirty="0" smtClean="0"/>
                        <a:t>/ </a:t>
                      </a:r>
                      <a:r>
                        <a:rPr lang="en-US" sz="1400" dirty="0" err="1" smtClean="0"/>
                        <a:t>rekayasa</a:t>
                      </a:r>
                      <a:r>
                        <a:rPr lang="en-US" sz="1400" dirty="0" smtClean="0"/>
                        <a:t>/ </a:t>
                      </a:r>
                      <a:r>
                        <a:rPr lang="en-US" sz="1400" dirty="0" err="1" smtClean="0"/>
                        <a:t>pendidikan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dirty="0" err="1" smtClean="0"/>
                        <a:t>Pelaksanaan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berbagai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kegiatan</a:t>
                      </a:r>
                      <a:r>
                        <a:rPr lang="en-US" sz="1400" dirty="0" smtClean="0"/>
                        <a:t>/ program </a:t>
                      </a:r>
                      <a:r>
                        <a:rPr lang="en-US" sz="1400" dirty="0" err="1" smtClean="0"/>
                        <a:t>lembaga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Tujuan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Penelitian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Menguji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teori</a:t>
                      </a:r>
                      <a:r>
                        <a:rPr lang="en-US" sz="1400" dirty="0" smtClean="0"/>
                        <a:t>/ </a:t>
                      </a:r>
                      <a:r>
                        <a:rPr lang="en-US" sz="1400" dirty="0" err="1" smtClean="0"/>
                        <a:t>dalil</a:t>
                      </a:r>
                      <a:r>
                        <a:rPr lang="en-US" sz="1400" dirty="0" smtClean="0"/>
                        <a:t>/ </a:t>
                      </a:r>
                      <a:r>
                        <a:rPr lang="en-US" sz="1400" dirty="0" err="1" smtClean="0"/>
                        <a:t>prinsip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dasar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Menguji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kegunaan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teori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dalam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bidang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tertentu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Mengkaji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manfaat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atau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kelayakan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sebuah</a:t>
                      </a:r>
                      <a:r>
                        <a:rPr lang="en-US" sz="1400" dirty="0" smtClean="0"/>
                        <a:t> program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Tingkat </a:t>
                      </a:r>
                      <a:r>
                        <a:rPr lang="en-US" sz="1400" dirty="0" err="1" smtClean="0"/>
                        <a:t>Penelitian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Abstrak</a:t>
                      </a:r>
                      <a:r>
                        <a:rPr lang="en-US" sz="1400" dirty="0" smtClean="0"/>
                        <a:t>/ </a:t>
                      </a:r>
                      <a:r>
                        <a:rPr lang="en-US" sz="1400" dirty="0" err="1" smtClean="0"/>
                        <a:t>umum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Umum tetapi dalam bidang tertentu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Konkrit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spesifik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dalam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aspek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tertentu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Penggunaan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Hasil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 err="1" smtClean="0"/>
                        <a:t>Menambah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pengetahuan</a:t>
                      </a:r>
                      <a:endParaRPr lang="en-US" sz="14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 err="1" smtClean="0"/>
                        <a:t>Meningkatkan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metodologi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dirty="0" err="1" smtClean="0"/>
                        <a:t>Meningkatkan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metodologi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dalam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bidang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tertentu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dirty="0" err="1" smtClean="0"/>
                        <a:t>Menambah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pengetahuan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didasarkan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pada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praktek-praktek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tertetu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928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Autofit/>
          </a:bodyPr>
          <a:lstStyle/>
          <a:p>
            <a:pPr marL="109693" indent="0">
              <a:lnSpc>
                <a:spcPct val="120000"/>
              </a:lnSpc>
              <a:buNone/>
            </a:pPr>
            <a:r>
              <a:rPr lang="en-US" sz="1800" dirty="0" err="1" smtClean="0"/>
              <a:t>Syarat</a:t>
            </a:r>
            <a:r>
              <a:rPr lang="en-US" sz="1800" dirty="0" smtClean="0"/>
              <a:t> </a:t>
            </a:r>
            <a:r>
              <a:rPr lang="en-US" sz="1800" dirty="0" err="1" smtClean="0"/>
              <a:t>kehadiran</a:t>
            </a:r>
            <a:endParaRPr lang="en-US" sz="1800" dirty="0" smtClean="0"/>
          </a:p>
          <a:p>
            <a:pPr marL="916557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600" dirty="0" err="1" smtClean="0"/>
              <a:t>Maksimum</a:t>
            </a:r>
            <a:r>
              <a:rPr lang="en-US" sz="1600" dirty="0" smtClean="0"/>
              <a:t> </a:t>
            </a:r>
            <a:r>
              <a:rPr lang="en-US" sz="1600" dirty="0" err="1" smtClean="0"/>
              <a:t>keterlambatan</a:t>
            </a:r>
            <a:r>
              <a:rPr lang="en-US" sz="1600" dirty="0" smtClean="0"/>
              <a:t> 15 </a:t>
            </a:r>
            <a:r>
              <a:rPr lang="en-US" sz="1600" dirty="0" err="1" smtClean="0"/>
              <a:t>menit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jadwal</a:t>
            </a:r>
            <a:r>
              <a:rPr lang="en-US" sz="1600" dirty="0" smtClean="0"/>
              <a:t> </a:t>
            </a:r>
            <a:r>
              <a:rPr lang="en-US" sz="1600" dirty="0" err="1" smtClean="0"/>
              <a:t>kuliah</a:t>
            </a:r>
            <a:endParaRPr lang="en-US" sz="1600" dirty="0" smtClean="0"/>
          </a:p>
          <a:p>
            <a:pPr marL="916557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600" dirty="0" err="1" smtClean="0"/>
              <a:t>Ketidakhadiran</a:t>
            </a:r>
            <a:r>
              <a:rPr lang="en-US" sz="1600" dirty="0" smtClean="0"/>
              <a:t> </a:t>
            </a:r>
            <a:r>
              <a:rPr lang="en-US" sz="1600" dirty="0" err="1" smtClean="0"/>
              <a:t>tanpa</a:t>
            </a:r>
            <a:r>
              <a:rPr lang="en-US" sz="1600" dirty="0" smtClean="0"/>
              <a:t> </a:t>
            </a:r>
            <a:r>
              <a:rPr lang="en-US" sz="1600" dirty="0" err="1" smtClean="0"/>
              <a:t>keterangan</a:t>
            </a:r>
            <a:r>
              <a:rPr lang="en-US" sz="1600" dirty="0" smtClean="0"/>
              <a:t> / </a:t>
            </a:r>
            <a:r>
              <a:rPr lang="en-US" sz="1600" dirty="0" err="1" smtClean="0"/>
              <a:t>melalui</a:t>
            </a:r>
            <a:r>
              <a:rPr lang="en-US" sz="1600" dirty="0" smtClean="0"/>
              <a:t> </a:t>
            </a:r>
            <a:r>
              <a:rPr lang="en-US" sz="1600" dirty="0" err="1" smtClean="0"/>
              <a:t>wa</a:t>
            </a:r>
            <a:r>
              <a:rPr lang="en-US" sz="1600" dirty="0" smtClean="0"/>
              <a:t> </a:t>
            </a:r>
            <a:r>
              <a:rPr lang="en-US" sz="1600" dirty="0" err="1" smtClean="0"/>
              <a:t>dianggap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hadir</a:t>
            </a:r>
            <a:r>
              <a:rPr lang="en-US" sz="1600" dirty="0" smtClean="0"/>
              <a:t>, </a:t>
            </a:r>
            <a:r>
              <a:rPr lang="en-US" sz="1600" dirty="0" err="1" smtClean="0"/>
              <a:t>kecuali</a:t>
            </a:r>
            <a:r>
              <a:rPr lang="en-US" sz="1600" dirty="0" smtClean="0"/>
              <a:t> </a:t>
            </a:r>
            <a:r>
              <a:rPr lang="en-US" sz="1600" dirty="0" err="1" smtClean="0"/>
              <a:t>mendapat</a:t>
            </a:r>
            <a:r>
              <a:rPr lang="en-US" sz="1600" dirty="0" smtClean="0"/>
              <a:t> </a:t>
            </a:r>
            <a:r>
              <a:rPr lang="en-US" sz="1600" dirty="0" err="1" smtClean="0"/>
              <a:t>izin</a:t>
            </a:r>
            <a:r>
              <a:rPr lang="en-US" sz="1600" dirty="0" smtClean="0"/>
              <a:t> </a:t>
            </a:r>
            <a:r>
              <a:rPr lang="en-US" sz="1600" dirty="0" err="1" smtClean="0"/>
              <a:t>resmi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prodi</a:t>
            </a:r>
            <a:r>
              <a:rPr lang="en-US" sz="1600" dirty="0" smtClean="0"/>
              <a:t>/</a:t>
            </a:r>
            <a:r>
              <a:rPr lang="en-US" sz="1600" dirty="0" err="1" smtClean="0"/>
              <a:t>panitia</a:t>
            </a:r>
            <a:r>
              <a:rPr lang="en-US" sz="1600" dirty="0" smtClean="0"/>
              <a:t> </a:t>
            </a:r>
            <a:r>
              <a:rPr lang="en-US" sz="1600" dirty="0" err="1" smtClean="0"/>
              <a:t>penyelenggara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/</a:t>
            </a:r>
            <a:r>
              <a:rPr lang="en-US" sz="1600" dirty="0" err="1" smtClean="0"/>
              <a:t>rumah</a:t>
            </a:r>
            <a:r>
              <a:rPr lang="en-US" sz="1600" dirty="0" smtClean="0"/>
              <a:t> </a:t>
            </a:r>
            <a:r>
              <a:rPr lang="en-US" sz="1600" dirty="0" err="1" smtClean="0"/>
              <a:t>sakit</a:t>
            </a:r>
            <a:endParaRPr lang="en-US" sz="1600" dirty="0"/>
          </a:p>
          <a:p>
            <a:pPr marL="916557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600" dirty="0" smtClean="0"/>
              <a:t>Proses </a:t>
            </a:r>
            <a:r>
              <a:rPr lang="en-US" sz="1600" dirty="0" err="1" smtClean="0"/>
              <a:t>perizinan</a:t>
            </a:r>
            <a:r>
              <a:rPr lang="en-US" sz="1600" dirty="0" smtClean="0"/>
              <a:t> </a:t>
            </a:r>
            <a:r>
              <a:rPr lang="en-US" sz="1600" dirty="0" err="1" smtClean="0"/>
              <a:t>langsung</a:t>
            </a:r>
            <a:r>
              <a:rPr lang="en-US" sz="1600" dirty="0" smtClean="0"/>
              <a:t> </a:t>
            </a:r>
            <a:r>
              <a:rPr lang="en-US" sz="1600" dirty="0" err="1" smtClean="0"/>
              <a:t>dilaporkan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unit Biro </a:t>
            </a:r>
            <a:r>
              <a:rPr lang="en-US" sz="1600" dirty="0" err="1" smtClean="0"/>
              <a:t>Pendidikan</a:t>
            </a:r>
            <a:r>
              <a:rPr lang="en-US" sz="1600" dirty="0" smtClean="0"/>
              <a:t> (BP)</a:t>
            </a:r>
          </a:p>
          <a:p>
            <a:pPr marL="402207" lvl="1" indent="0">
              <a:lnSpc>
                <a:spcPct val="120000"/>
              </a:lnSpc>
              <a:buNone/>
            </a:pPr>
            <a:endParaRPr lang="en-US" sz="1600" dirty="0" smtClean="0"/>
          </a:p>
          <a:p>
            <a:pPr marL="109693" indent="0">
              <a:lnSpc>
                <a:spcPct val="120000"/>
              </a:lnSpc>
              <a:buNone/>
            </a:pPr>
            <a:r>
              <a:rPr lang="en-US" sz="1800" dirty="0" err="1" smtClean="0"/>
              <a:t>Syarat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endParaRPr lang="en-US" sz="1800" dirty="0" smtClean="0"/>
          </a:p>
          <a:p>
            <a:pPr marL="745107" lvl="1" indent="-342900">
              <a:lnSpc>
                <a:spcPct val="120000"/>
              </a:lnSpc>
              <a:buAutoNum type="arabicPeriod"/>
            </a:pPr>
            <a:r>
              <a:rPr lang="en-US" sz="1600" dirty="0" smtClean="0"/>
              <a:t>Total </a:t>
            </a: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keseluruhan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100%</a:t>
            </a:r>
          </a:p>
          <a:p>
            <a:pPr marL="745107" lvl="1" indent="-342900">
              <a:lnSpc>
                <a:spcPct val="120000"/>
              </a:lnSpc>
              <a:buAutoNum type="arabicPeriod"/>
            </a:pPr>
            <a:r>
              <a:rPr lang="en-US" sz="1600" dirty="0" err="1" smtClean="0"/>
              <a:t>Komponen</a:t>
            </a:r>
            <a:r>
              <a:rPr lang="en-US" sz="1600" dirty="0" smtClean="0"/>
              <a:t> </a:t>
            </a:r>
            <a:r>
              <a:rPr lang="en-US" sz="1600" dirty="0" err="1" smtClean="0"/>
              <a:t>penilaian</a:t>
            </a:r>
            <a:r>
              <a:rPr lang="en-US" sz="1600" dirty="0" smtClean="0"/>
              <a:t> : </a:t>
            </a:r>
            <a:r>
              <a:rPr lang="en-US" sz="1600" dirty="0" err="1" smtClean="0"/>
              <a:t>Tugas</a:t>
            </a:r>
            <a:r>
              <a:rPr lang="en-US" sz="1600" dirty="0" smtClean="0"/>
              <a:t> 30%, UTS 30% </a:t>
            </a:r>
            <a:r>
              <a:rPr lang="en-US" sz="1600" dirty="0" err="1" smtClean="0"/>
              <a:t>dan</a:t>
            </a:r>
            <a:r>
              <a:rPr lang="en-US" sz="1600" dirty="0" smtClean="0"/>
              <a:t> UAS 40%</a:t>
            </a:r>
          </a:p>
          <a:p>
            <a:pPr marL="402207" lvl="1" indent="0">
              <a:lnSpc>
                <a:spcPct val="120000"/>
              </a:lnSpc>
              <a:buNone/>
            </a:pPr>
            <a:endParaRPr lang="en-US" sz="1600" dirty="0" smtClean="0"/>
          </a:p>
          <a:p>
            <a:pPr marL="109693" indent="0">
              <a:lnSpc>
                <a:spcPct val="120000"/>
              </a:lnSpc>
              <a:buNone/>
            </a:pPr>
            <a:r>
              <a:rPr lang="en-US" sz="1800" dirty="0" err="1" smtClean="0"/>
              <a:t>Syarat</a:t>
            </a:r>
            <a:r>
              <a:rPr lang="en-US" sz="1800" dirty="0" smtClean="0"/>
              <a:t> </a:t>
            </a:r>
            <a:r>
              <a:rPr lang="en-US" sz="1800" dirty="0" err="1" smtClean="0"/>
              <a:t>kelulusan</a:t>
            </a:r>
            <a:endParaRPr lang="en-US" sz="1800" dirty="0" smtClean="0"/>
          </a:p>
          <a:p>
            <a:pPr marL="916557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600" dirty="0" err="1" smtClean="0"/>
              <a:t>Kehadiran</a:t>
            </a:r>
            <a:r>
              <a:rPr lang="en-US" sz="1600" dirty="0" smtClean="0"/>
              <a:t> minimal 75% </a:t>
            </a:r>
            <a:r>
              <a:rPr lang="en-US" sz="1600" dirty="0" err="1" smtClean="0"/>
              <a:t>atau</a:t>
            </a:r>
            <a:r>
              <a:rPr lang="en-US" sz="1600" dirty="0" smtClean="0"/>
              <a:t> 10 kali </a:t>
            </a:r>
            <a:r>
              <a:rPr lang="en-US" sz="1600" dirty="0" err="1" smtClean="0"/>
              <a:t>pertemuan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1 semester</a:t>
            </a:r>
          </a:p>
          <a:p>
            <a:pPr marL="916557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600" dirty="0" err="1" smtClean="0"/>
              <a:t>Mengerjakan</a:t>
            </a:r>
            <a:r>
              <a:rPr lang="en-US" sz="1600" dirty="0" smtClean="0"/>
              <a:t> </a:t>
            </a:r>
            <a:r>
              <a:rPr lang="en-US" sz="1600" dirty="0" err="1" smtClean="0"/>
              <a:t>tugas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r>
              <a:rPr lang="en-US" sz="1600" dirty="0" smtClean="0"/>
              <a:t> </a:t>
            </a:r>
            <a:r>
              <a:rPr lang="en-US" sz="1600" dirty="0" err="1" smtClean="0"/>
              <a:t>individu</a:t>
            </a:r>
            <a:r>
              <a:rPr lang="en-US" sz="1600" dirty="0" smtClean="0"/>
              <a:t> </a:t>
            </a:r>
            <a:r>
              <a:rPr lang="en-US" sz="1600" dirty="0" err="1" smtClean="0"/>
              <a:t>maupun</a:t>
            </a:r>
            <a:r>
              <a:rPr lang="en-US" sz="1600" dirty="0" smtClean="0"/>
              <a:t> </a:t>
            </a:r>
            <a:r>
              <a:rPr lang="en-US" sz="1600" dirty="0" err="1" smtClean="0"/>
              <a:t>kelompok</a:t>
            </a:r>
            <a:endParaRPr lang="en-US" sz="1600" dirty="0" smtClean="0"/>
          </a:p>
          <a:p>
            <a:pPr marL="916557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600" dirty="0" err="1" smtClean="0"/>
              <a:t>Mengikuti</a:t>
            </a:r>
            <a:r>
              <a:rPr lang="en-US" sz="1600" dirty="0" smtClean="0"/>
              <a:t> </a:t>
            </a:r>
            <a:r>
              <a:rPr lang="en-US" sz="1600" dirty="0" err="1" smtClean="0"/>
              <a:t>ujian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r>
              <a:rPr lang="en-US" sz="1600" dirty="0" smtClean="0"/>
              <a:t> UTS </a:t>
            </a:r>
            <a:r>
              <a:rPr lang="en-US" sz="1600" dirty="0" err="1" smtClean="0"/>
              <a:t>maupun</a:t>
            </a:r>
            <a:r>
              <a:rPr lang="en-US" sz="1600" dirty="0" smtClean="0"/>
              <a:t> UAS</a:t>
            </a:r>
          </a:p>
          <a:p>
            <a:pPr marL="916557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600" dirty="0" err="1" smtClean="0"/>
              <a:t>Nilai</a:t>
            </a:r>
            <a:r>
              <a:rPr lang="en-US" sz="1600" dirty="0" smtClean="0"/>
              <a:t> minimum </a:t>
            </a:r>
            <a:r>
              <a:rPr lang="en-US" sz="1600" dirty="0" err="1" smtClean="0"/>
              <a:t>kelulusan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C- / 50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0502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66893" indent="-457200">
              <a:buAutoNum type="arabicPeriod" startAt="3"/>
            </a:pP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Tujuannya</a:t>
            </a:r>
            <a:endParaRPr lang="en-US" sz="2000" dirty="0" smtClean="0"/>
          </a:p>
          <a:p>
            <a:pPr marL="745107" lvl="1" indent="-342900">
              <a:buAutoNum type="alphaLcPeriod"/>
            </a:pP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/>
              <a:t>D</a:t>
            </a:r>
            <a:r>
              <a:rPr lang="en-US" sz="1800" dirty="0" err="1" smtClean="0"/>
              <a:t>eskriptif</a:t>
            </a:r>
            <a:endParaRPr lang="en-US" sz="1800" dirty="0" smtClean="0"/>
          </a:p>
          <a:p>
            <a:pPr marL="745107" lvl="1" indent="-342900">
              <a:buAutoNum type="alphaLcPeriod"/>
            </a:pP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/>
              <a:t>P</a:t>
            </a:r>
            <a:r>
              <a:rPr lang="en-US" sz="1800" dirty="0" err="1" smtClean="0"/>
              <a:t>rediktif</a:t>
            </a:r>
            <a:endParaRPr lang="en-US" sz="1800" dirty="0" smtClean="0"/>
          </a:p>
          <a:p>
            <a:pPr marL="745107" lvl="1" indent="-342900">
              <a:buAutoNum type="alphaLcPeriod"/>
            </a:pP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Eksplanatif</a:t>
            </a:r>
            <a:endParaRPr lang="en-US" sz="1800" dirty="0" smtClean="0"/>
          </a:p>
          <a:p>
            <a:pPr marL="745107" lvl="1" indent="-342900">
              <a:buAutoNum type="alphaLcPeriod"/>
            </a:pP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Eksperimen</a:t>
            </a:r>
            <a:endParaRPr lang="en-US" sz="1800" dirty="0" smtClean="0"/>
          </a:p>
          <a:p>
            <a:pPr marL="745107" lvl="1" indent="-342900">
              <a:buAutoNum type="alphaLcPeriod"/>
            </a:pPr>
            <a:r>
              <a:rPr lang="en-US" sz="1800" dirty="0" err="1" smtClean="0"/>
              <a:t>Penelitian</a:t>
            </a:r>
            <a:r>
              <a:rPr lang="en-US" sz="1800" dirty="0" smtClean="0"/>
              <a:t> Ex Post Facto</a:t>
            </a:r>
          </a:p>
          <a:p>
            <a:pPr marL="745107" lvl="1" indent="-342900">
              <a:buAutoNum type="alphaLcPeriod"/>
            </a:pP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Partisipatori</a:t>
            </a:r>
            <a:endParaRPr lang="en-US" sz="1800" dirty="0" smtClean="0"/>
          </a:p>
          <a:p>
            <a:pPr marL="745107" lvl="1" indent="-342900">
              <a:buAutoNum type="alphaLcPeriod"/>
            </a:pP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Pengembangan</a:t>
            </a:r>
            <a:endParaRPr lang="en-US" sz="1800" dirty="0" smtClean="0"/>
          </a:p>
          <a:p>
            <a:pPr marL="402207" lvl="1" indent="0">
              <a:buNone/>
            </a:pPr>
            <a:endParaRPr lang="en-US" sz="1800" dirty="0" smtClean="0"/>
          </a:p>
          <a:p>
            <a:pPr marL="402207" lvl="1" indent="0">
              <a:buNone/>
            </a:pPr>
            <a:r>
              <a:rPr lang="en-US" sz="1800" dirty="0" err="1" smtClean="0">
                <a:solidFill>
                  <a:srgbClr val="0070C0"/>
                </a:solidFill>
              </a:rPr>
              <a:t>Kegunaan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metodologi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dalam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penelitian</a:t>
            </a:r>
            <a:r>
              <a:rPr lang="en-US" sz="1800" dirty="0" smtClean="0">
                <a:solidFill>
                  <a:srgbClr val="0070C0"/>
                </a:solidFill>
              </a:rPr>
              <a:t> :</a:t>
            </a:r>
          </a:p>
          <a:p>
            <a:pPr marL="745107" lvl="1" indent="-342900">
              <a:buAutoNum type="arabicPeriod"/>
            </a:pPr>
            <a:r>
              <a:rPr lang="en-US" sz="1800" dirty="0" err="1" smtClean="0"/>
              <a:t>Aturan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endParaRPr lang="en-US" sz="1800" dirty="0" smtClean="0"/>
          </a:p>
          <a:p>
            <a:pPr marL="745107" lvl="1" indent="-342900">
              <a:buAutoNum type="arabicPeriod"/>
            </a:pPr>
            <a:r>
              <a:rPr lang="en-US" sz="1800" dirty="0" err="1" smtClean="0"/>
              <a:t>Aturan</a:t>
            </a:r>
            <a:r>
              <a:rPr lang="en-US" sz="1800" dirty="0" smtClean="0"/>
              <a:t> </a:t>
            </a:r>
            <a:r>
              <a:rPr lang="en-US" sz="1800" dirty="0" err="1" smtClean="0"/>
              <a:t>penalaran</a:t>
            </a:r>
            <a:endParaRPr lang="en-US" sz="1800" dirty="0" smtClean="0"/>
          </a:p>
          <a:p>
            <a:pPr marL="745107" lvl="1" indent="-342900">
              <a:buAutoNum type="arabicPeriod"/>
            </a:pPr>
            <a:r>
              <a:rPr lang="en-US" sz="1800" dirty="0" err="1" smtClean="0"/>
              <a:t>Aturan</a:t>
            </a:r>
            <a:r>
              <a:rPr lang="en-US" sz="1800" dirty="0" smtClean="0"/>
              <a:t> </a:t>
            </a:r>
            <a:r>
              <a:rPr lang="en-US" sz="1800" dirty="0" err="1" smtClean="0"/>
              <a:t>intersubjektivitas</a:t>
            </a:r>
            <a:endParaRPr lang="en-US" sz="1800" dirty="0" smtClean="0"/>
          </a:p>
          <a:p>
            <a:pPr marL="745107" lvl="1" indent="-342900">
              <a:buAutoNum type="arabicPeriod"/>
            </a:pPr>
            <a:r>
              <a:rPr lang="en-US" sz="1800" dirty="0" err="1" smtClean="0"/>
              <a:t>Dasar</a:t>
            </a:r>
            <a:r>
              <a:rPr lang="en-US" sz="1800" dirty="0" smtClean="0"/>
              <a:t> </a:t>
            </a:r>
            <a:r>
              <a:rPr lang="en-US" sz="1800" dirty="0" err="1" smtClean="0"/>
              <a:t>pembenaran</a:t>
            </a:r>
            <a:endParaRPr lang="en-US" sz="1800" dirty="0" smtClean="0"/>
          </a:p>
          <a:p>
            <a:pPr marL="745107" lvl="1" indent="-342900">
              <a:buAutoNum type="arabicPeriod"/>
            </a:pPr>
            <a:r>
              <a:rPr lang="en-US" sz="1800" dirty="0" err="1" smtClean="0"/>
              <a:t>Sistematis</a:t>
            </a:r>
            <a:endParaRPr lang="en-US" sz="1800" dirty="0" smtClean="0"/>
          </a:p>
          <a:p>
            <a:pPr marL="109693" indent="0">
              <a:buNone/>
            </a:pPr>
            <a:endParaRPr lang="en-US" sz="2000" dirty="0" smtClean="0"/>
          </a:p>
          <a:p>
            <a:pPr marL="109693" indent="0">
              <a:buNone/>
            </a:pPr>
            <a:endParaRPr lang="en-US" sz="2000" dirty="0" smtClean="0"/>
          </a:p>
          <a:p>
            <a:pPr marL="109693" indent="0">
              <a:buNone/>
            </a:pPr>
            <a:endParaRPr lang="en-US" sz="2000" dirty="0" smtClean="0"/>
          </a:p>
          <a:p>
            <a:pPr marL="109693" indent="0">
              <a:buNone/>
            </a:pPr>
            <a:endParaRPr lang="en-US" sz="2000" dirty="0" smtClean="0"/>
          </a:p>
          <a:p>
            <a:pPr marL="109693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76788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24043" indent="-514350">
              <a:buFont typeface="+mj-lt"/>
              <a:buAutoNum type="arabicPeriod"/>
            </a:pPr>
            <a:r>
              <a:rPr lang="en-US" sz="1800" dirty="0" err="1" smtClean="0"/>
              <a:t>Sebutkan</a:t>
            </a:r>
            <a:r>
              <a:rPr lang="en-US" sz="1800" dirty="0" smtClean="0"/>
              <a:t> paling </a:t>
            </a:r>
            <a:r>
              <a:rPr lang="en-US" sz="1800" dirty="0" err="1" smtClean="0"/>
              <a:t>sedikit</a:t>
            </a:r>
            <a:r>
              <a:rPr lang="en-US" sz="1800" dirty="0" smtClean="0"/>
              <a:t> lima </a:t>
            </a:r>
            <a:r>
              <a:rPr lang="en-US" sz="1800" dirty="0" err="1" smtClean="0"/>
              <a:t>buah</a:t>
            </a:r>
            <a:r>
              <a:rPr lang="en-US" sz="1800" dirty="0" smtClean="0"/>
              <a:t> data yang </a:t>
            </a:r>
            <a:r>
              <a:rPr lang="en-US" sz="1800" dirty="0" err="1" smtClean="0"/>
              <a:t>diperlukan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</a:t>
            </a:r>
            <a:r>
              <a:rPr lang="en-US" sz="1800" dirty="0" err="1" smtClean="0"/>
              <a:t>universitas</a:t>
            </a:r>
            <a:endParaRPr lang="en-US" sz="1800" dirty="0" smtClean="0"/>
          </a:p>
          <a:p>
            <a:pPr marL="624043" indent="-514350">
              <a:buFont typeface="+mj-lt"/>
              <a:buAutoNum type="arabicPeriod"/>
            </a:pPr>
            <a:r>
              <a:rPr lang="en-US" sz="1800" dirty="0" err="1" smtClean="0"/>
              <a:t>Sebutkan</a:t>
            </a:r>
            <a:r>
              <a:rPr lang="en-US" sz="1800" dirty="0" smtClean="0"/>
              <a:t> </a:t>
            </a:r>
            <a:r>
              <a:rPr lang="en-US" sz="1800" dirty="0" err="1" smtClean="0"/>
              <a:t>syarat</a:t>
            </a:r>
            <a:r>
              <a:rPr lang="en-US" sz="1800" dirty="0" smtClean="0"/>
              <a:t> data yang </a:t>
            </a:r>
            <a:r>
              <a:rPr lang="en-US" sz="1800" dirty="0" err="1" smtClean="0"/>
              <a:t>baik</a:t>
            </a:r>
            <a:r>
              <a:rPr lang="en-US" sz="1800" dirty="0" smtClean="0"/>
              <a:t>. </a:t>
            </a:r>
            <a:r>
              <a:rPr lang="en-US" sz="1800" dirty="0" err="1" smtClean="0"/>
              <a:t>Apa</a:t>
            </a:r>
            <a:r>
              <a:rPr lang="en-US" sz="1800" dirty="0" smtClean="0"/>
              <a:t> </a:t>
            </a:r>
            <a:r>
              <a:rPr lang="en-US" sz="1800" dirty="0" err="1" smtClean="0"/>
              <a:t>akibatnya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data yang </a:t>
            </a:r>
            <a:r>
              <a:rPr lang="en-US" sz="1800" dirty="0" err="1" smtClean="0"/>
              <a:t>dipergunakan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dasar</a:t>
            </a:r>
            <a:r>
              <a:rPr lang="en-US" sz="1800" dirty="0" smtClean="0"/>
              <a:t> </a:t>
            </a:r>
            <a:r>
              <a:rPr lang="en-US" sz="1800" dirty="0" err="1" smtClean="0"/>
              <a:t>pembuatan</a:t>
            </a:r>
            <a:r>
              <a:rPr lang="en-US" sz="1800" dirty="0" smtClean="0"/>
              <a:t> </a:t>
            </a:r>
            <a:r>
              <a:rPr lang="en-US" sz="1800" dirty="0" err="1" smtClean="0"/>
              <a:t>keputusan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data yang </a:t>
            </a:r>
            <a:r>
              <a:rPr lang="en-US" sz="1800" dirty="0" err="1" smtClean="0"/>
              <a:t>salah</a:t>
            </a:r>
            <a:endParaRPr lang="en-US" sz="1800" dirty="0" smtClean="0"/>
          </a:p>
          <a:p>
            <a:pPr marL="624043" indent="-514350">
              <a:buFont typeface="+mj-lt"/>
              <a:buAutoNum type="arabicPeriod"/>
            </a:pPr>
            <a:r>
              <a:rPr lang="en-US" sz="1800" dirty="0" err="1" smtClean="0"/>
              <a:t>Departemen</a:t>
            </a:r>
            <a:r>
              <a:rPr lang="en-US" sz="1800" dirty="0" smtClean="0"/>
              <a:t> </a:t>
            </a:r>
            <a:r>
              <a:rPr lang="en-US" sz="1800" dirty="0" err="1" smtClean="0"/>
              <a:t>perindustrian</a:t>
            </a:r>
            <a:r>
              <a:rPr lang="en-US" sz="1800" dirty="0" smtClean="0"/>
              <a:t> </a:t>
            </a:r>
            <a:r>
              <a:rPr lang="en-US" sz="1800" dirty="0" err="1" smtClean="0"/>
              <a:t>melaporkan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tahun</a:t>
            </a:r>
            <a:r>
              <a:rPr lang="en-US" sz="1800" dirty="0" smtClean="0"/>
              <a:t> 1998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sejumlah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mendaftar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memperoleh</a:t>
            </a:r>
            <a:r>
              <a:rPr lang="en-US" sz="1800" dirty="0" smtClean="0"/>
              <a:t> </a:t>
            </a:r>
            <a:r>
              <a:rPr lang="en-US" sz="1800" dirty="0" err="1" smtClean="0"/>
              <a:t>sertifikat</a:t>
            </a:r>
            <a:r>
              <a:rPr lang="en-US" sz="1800" dirty="0" smtClean="0"/>
              <a:t> ISO 9002, 23 </a:t>
            </a:r>
            <a:r>
              <a:rPr lang="en-US" sz="1800" dirty="0" err="1" smtClean="0"/>
              <a:t>berasal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manufaktur</a:t>
            </a:r>
            <a:r>
              <a:rPr lang="en-US" sz="1800" dirty="0" smtClean="0"/>
              <a:t> </a:t>
            </a:r>
            <a:r>
              <a:rPr lang="en-US" sz="1800" dirty="0" err="1" smtClean="0"/>
              <a:t>skala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, 18 </a:t>
            </a:r>
            <a:r>
              <a:rPr lang="en-US" sz="1800" dirty="0" err="1" smtClean="0"/>
              <a:t>berasal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jasa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30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bisnis</a:t>
            </a:r>
            <a:r>
              <a:rPr lang="en-US" sz="1800" dirty="0" smtClean="0"/>
              <a:t> </a:t>
            </a:r>
            <a:r>
              <a:rPr lang="en-US" sz="1800" dirty="0" err="1" smtClean="0"/>
              <a:t>berskala</a:t>
            </a:r>
            <a:r>
              <a:rPr lang="en-US" sz="1800" dirty="0" smtClean="0"/>
              <a:t> </a:t>
            </a:r>
            <a:r>
              <a:rPr lang="en-US" sz="1800" dirty="0" err="1" smtClean="0"/>
              <a:t>kecil</a:t>
            </a:r>
            <a:r>
              <a:rPr lang="en-US" sz="1800" dirty="0" smtClean="0"/>
              <a:t>. Dari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, </a:t>
            </a:r>
            <a:r>
              <a:rPr lang="en-US" sz="1800" dirty="0" err="1" smtClean="0"/>
              <a:t>termasuk</a:t>
            </a:r>
            <a:r>
              <a:rPr lang="en-US" sz="1800" dirty="0" smtClean="0"/>
              <a:t> </a:t>
            </a:r>
            <a:r>
              <a:rPr lang="en-US" sz="1800" dirty="0" err="1" smtClean="0"/>
              <a:t>jenis</a:t>
            </a:r>
            <a:r>
              <a:rPr lang="en-US" sz="1800" dirty="0" smtClean="0"/>
              <a:t> data </a:t>
            </a:r>
            <a:r>
              <a:rPr lang="en-US" sz="1800" dirty="0" err="1" smtClean="0"/>
              <a:t>apakah</a:t>
            </a:r>
            <a:r>
              <a:rPr lang="en-US" sz="1800" dirty="0" smtClean="0"/>
              <a:t> </a:t>
            </a:r>
            <a:r>
              <a:rPr lang="en-US" sz="1800" dirty="0" err="1" smtClean="0"/>
              <a:t>menurut</a:t>
            </a:r>
            <a:r>
              <a:rPr lang="en-US" sz="1800" dirty="0" smtClean="0"/>
              <a:t> </a:t>
            </a:r>
            <a:r>
              <a:rPr lang="en-US" sz="1800" dirty="0" err="1" smtClean="0"/>
              <a:t>Anda</a:t>
            </a:r>
            <a:r>
              <a:rPr lang="en-US" sz="1800" dirty="0" smtClean="0"/>
              <a:t>, </a:t>
            </a:r>
            <a:r>
              <a:rPr lang="en-US" sz="1800" dirty="0" err="1" smtClean="0"/>
              <a:t>kuantitatif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kualitatif</a:t>
            </a:r>
            <a:r>
              <a:rPr lang="en-US" sz="1800" dirty="0" smtClean="0"/>
              <a:t>?</a:t>
            </a:r>
          </a:p>
          <a:p>
            <a:pPr marL="624043" indent="-514350">
              <a:buFont typeface="+mj-lt"/>
              <a:buAutoNum type="arabicPeriod"/>
            </a:pPr>
            <a:r>
              <a:rPr lang="en-US" sz="1800" dirty="0" err="1" smtClean="0"/>
              <a:t>Jelaskan</a:t>
            </a:r>
            <a:r>
              <a:rPr lang="en-US" sz="1800" dirty="0" smtClean="0"/>
              <a:t> </a:t>
            </a:r>
            <a:r>
              <a:rPr lang="en-US" sz="1800" dirty="0" err="1" smtClean="0"/>
              <a:t>mengapa</a:t>
            </a:r>
            <a:r>
              <a:rPr lang="en-US" sz="1800" dirty="0" smtClean="0"/>
              <a:t> orang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apa</a:t>
            </a:r>
            <a:r>
              <a:rPr lang="en-US" sz="1800" dirty="0" smtClean="0"/>
              <a:t> </a:t>
            </a:r>
            <a:r>
              <a:rPr lang="en-US" sz="1800" dirty="0" err="1" smtClean="0"/>
              <a:t>tujuan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penelitian</a:t>
            </a:r>
            <a:endParaRPr lang="en-US" sz="1800" dirty="0" smtClean="0"/>
          </a:p>
          <a:p>
            <a:pPr marL="624043" indent="-514350">
              <a:buFont typeface="+mj-lt"/>
              <a:buAutoNum type="arabicPeriod"/>
            </a:pPr>
            <a:r>
              <a:rPr lang="en-US" sz="1800" dirty="0" err="1" smtClean="0"/>
              <a:t>Sebutkan</a:t>
            </a:r>
            <a:r>
              <a:rPr lang="en-US" sz="1800" dirty="0" smtClean="0"/>
              <a:t> </a:t>
            </a:r>
            <a:r>
              <a:rPr lang="en-US" sz="1800" dirty="0" err="1" smtClean="0"/>
              <a:t>kegunaan</a:t>
            </a:r>
            <a:r>
              <a:rPr lang="en-US" sz="1800" dirty="0" smtClean="0"/>
              <a:t> </a:t>
            </a:r>
            <a:r>
              <a:rPr lang="en-US" sz="1800" dirty="0" err="1" smtClean="0"/>
              <a:t>metodologi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0916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Rubrik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943100"/>
          <a:ext cx="8229600" cy="4079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Huruf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Angka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90 - 100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 – 89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79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 – 74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 – 69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 – 64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 – 59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 – 54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40 – 49</a:t>
                      </a:r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0 - 39</a:t>
                      </a:r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82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jenis-jenis</a:t>
            </a:r>
            <a:r>
              <a:rPr lang="en-US" sz="2000" dirty="0" smtClean="0"/>
              <a:t> </a:t>
            </a:r>
            <a:r>
              <a:rPr lang="en-US" sz="2000" dirty="0" err="1" smtClean="0"/>
              <a:t>statistika</a:t>
            </a:r>
            <a:endParaRPr lang="en-US" sz="2000" dirty="0" smtClean="0"/>
          </a:p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Pengumpulan</a:t>
            </a:r>
            <a:r>
              <a:rPr lang="en-US" sz="2000" dirty="0" smtClean="0"/>
              <a:t> data </a:t>
            </a:r>
          </a:p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Distribusi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frekuensi</a:t>
            </a:r>
            <a:endParaRPr lang="en-US" sz="2000" dirty="0" smtClean="0"/>
          </a:p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Skala</a:t>
            </a:r>
            <a:r>
              <a:rPr lang="en-US" sz="2000" dirty="0" smtClean="0"/>
              <a:t> </a:t>
            </a:r>
            <a:r>
              <a:rPr lang="en-US" sz="2000" dirty="0" err="1" smtClean="0"/>
              <a:t>pengukuran</a:t>
            </a:r>
            <a:endParaRPr lang="en-US" sz="2000" dirty="0" smtClean="0"/>
          </a:p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Populasi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teknik</a:t>
            </a:r>
            <a:r>
              <a:rPr lang="en-US" sz="2000" dirty="0" smtClean="0"/>
              <a:t> sampling</a:t>
            </a:r>
          </a:p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Ukuran</a:t>
            </a:r>
            <a:r>
              <a:rPr lang="en-US" sz="2000" dirty="0" smtClean="0"/>
              <a:t> </a:t>
            </a:r>
            <a:r>
              <a:rPr lang="en-US" sz="2000" dirty="0" err="1" smtClean="0"/>
              <a:t>pemusatan</a:t>
            </a:r>
            <a:endParaRPr lang="en-US" sz="2000" dirty="0" smtClean="0"/>
          </a:p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Ukuran</a:t>
            </a:r>
            <a:r>
              <a:rPr lang="en-US" sz="2000" dirty="0" smtClean="0"/>
              <a:t> disperse data</a:t>
            </a:r>
          </a:p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Analisis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pengujian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endParaRPr lang="en-US" sz="2000" dirty="0" smtClean="0"/>
          </a:p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korelasi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regresi</a:t>
            </a:r>
            <a:endParaRPr lang="en-US" sz="2000" dirty="0" smtClean="0"/>
          </a:p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varian</a:t>
            </a:r>
            <a:endParaRPr lang="en-US" sz="2000" dirty="0" smtClean="0"/>
          </a:p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khi</a:t>
            </a:r>
            <a:r>
              <a:rPr lang="en-US" sz="2000" dirty="0" smtClean="0"/>
              <a:t> </a:t>
            </a:r>
            <a:r>
              <a:rPr lang="en-US" sz="2000" dirty="0" err="1" smtClean="0"/>
              <a:t>kuadrat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574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Konsep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Jenis</a:t>
            </a:r>
            <a:r>
              <a:rPr lang="en-US" dirty="0" smtClean="0">
                <a:solidFill>
                  <a:srgbClr val="0070C0"/>
                </a:solidFill>
              </a:rPr>
              <a:t> – </a:t>
            </a:r>
            <a:r>
              <a:rPr lang="en-US" dirty="0" err="1" smtClean="0">
                <a:solidFill>
                  <a:srgbClr val="0070C0"/>
                </a:solidFill>
              </a:rPr>
              <a:t>jenis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Statistika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693" indent="0">
              <a:buNone/>
            </a:pPr>
            <a:r>
              <a:rPr lang="en-US" sz="2400" dirty="0" err="1">
                <a:solidFill>
                  <a:srgbClr val="FF0000"/>
                </a:solidFill>
              </a:rPr>
              <a:t>Capaian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pembelajaran</a:t>
            </a:r>
            <a:r>
              <a:rPr lang="en-US" sz="2400" dirty="0" smtClean="0">
                <a:solidFill>
                  <a:srgbClr val="FF0000"/>
                </a:solidFill>
              </a:rPr>
              <a:t> :</a:t>
            </a:r>
          </a:p>
          <a:p>
            <a:pPr marL="624043" indent="-514350">
              <a:buFont typeface="+mj-lt"/>
              <a:buAutoNum type="arabicPeriod"/>
            </a:pP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arti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data, </a:t>
            </a:r>
            <a:r>
              <a:rPr lang="en-US" sz="2000" dirty="0" err="1"/>
              <a:t>statistik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statistika</a:t>
            </a:r>
            <a:endParaRPr lang="en-US" sz="2000" dirty="0"/>
          </a:p>
          <a:p>
            <a:pPr marL="624043" indent="-514350">
              <a:buFont typeface="+mj-lt"/>
              <a:buAutoNum type="arabicPeriod"/>
            </a:pP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syarat-syarat</a:t>
            </a:r>
            <a:r>
              <a:rPr lang="en-US" sz="2000" dirty="0"/>
              <a:t> data yang </a:t>
            </a:r>
            <a:r>
              <a:rPr lang="en-US" sz="2000" dirty="0" err="1"/>
              <a:t>baik</a:t>
            </a:r>
            <a:endParaRPr lang="en-US" sz="2000" dirty="0"/>
          </a:p>
          <a:p>
            <a:pPr marL="624043" indent="-514350">
              <a:buFont typeface="+mj-lt"/>
              <a:buAutoNum type="arabicPeriod"/>
            </a:pP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jenis-jenis</a:t>
            </a:r>
            <a:r>
              <a:rPr lang="en-US" sz="2000" dirty="0"/>
              <a:t> data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jenis-jenis</a:t>
            </a:r>
            <a:r>
              <a:rPr lang="en-US" sz="2000" dirty="0"/>
              <a:t> </a:t>
            </a:r>
            <a:r>
              <a:rPr lang="en-US" sz="2000" dirty="0" err="1"/>
              <a:t>statistik</a:t>
            </a:r>
            <a:endParaRPr lang="en-US" sz="2000" dirty="0"/>
          </a:p>
          <a:p>
            <a:pPr marL="624043" indent="-514350">
              <a:buFont typeface="+mj-lt"/>
              <a:buAutoNum type="arabicPeriod"/>
            </a:pP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menguraikan</a:t>
            </a:r>
            <a:r>
              <a:rPr lang="en-US" sz="2000" dirty="0"/>
              <a:t> </a:t>
            </a:r>
            <a:r>
              <a:rPr lang="en-US" sz="2000" dirty="0" err="1"/>
              <a:t>peranan</a:t>
            </a:r>
            <a:r>
              <a:rPr lang="en-US" sz="2000" dirty="0"/>
              <a:t> </a:t>
            </a:r>
            <a:r>
              <a:rPr lang="en-US" sz="2000" dirty="0" err="1"/>
              <a:t>statistik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</a:t>
            </a:r>
            <a:r>
              <a:rPr lang="en-US" sz="2000" dirty="0" err="1"/>
              <a:t>sehari</a:t>
            </a:r>
            <a:r>
              <a:rPr lang="en-US" sz="2000" dirty="0"/>
              <a:t> </a:t>
            </a:r>
            <a:r>
              <a:rPr lang="en-US" sz="2000" dirty="0" err="1"/>
              <a:t>hari</a:t>
            </a:r>
            <a:endParaRPr lang="en-US" sz="2000" dirty="0"/>
          </a:p>
          <a:p>
            <a:pPr marL="109693" indent="0">
              <a:buNone/>
            </a:pPr>
            <a:endParaRPr lang="en-US" sz="2000" dirty="0" smtClean="0"/>
          </a:p>
          <a:p>
            <a:pPr marL="109693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138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didapat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pengumpulan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data</a:t>
            </a:r>
          </a:p>
          <a:p>
            <a:pPr marL="624043" indent="-514350">
              <a:buFont typeface="+mj-lt"/>
              <a:buAutoNum type="arabicPeriod"/>
            </a:pPr>
            <a:r>
              <a:rPr lang="en-US" sz="2000" dirty="0" smtClean="0"/>
              <a:t>Data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kuantitatif</a:t>
            </a:r>
            <a:r>
              <a:rPr lang="en-US" sz="2000" dirty="0" smtClean="0"/>
              <a:t> (</a:t>
            </a:r>
            <a:r>
              <a:rPr lang="en-US" sz="2000" dirty="0" err="1" smtClean="0"/>
              <a:t>berbentuk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kualitatif</a:t>
            </a:r>
            <a:r>
              <a:rPr lang="en-US" sz="2000" dirty="0" smtClean="0"/>
              <a:t> (</a:t>
            </a:r>
            <a:r>
              <a:rPr lang="en-US" sz="2000" dirty="0" err="1" smtClean="0"/>
              <a:t>selain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)</a:t>
            </a:r>
          </a:p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menganalisis</a:t>
            </a:r>
            <a:r>
              <a:rPr lang="en-US" sz="2000" dirty="0" smtClean="0"/>
              <a:t> data </a:t>
            </a:r>
            <a:r>
              <a:rPr lang="en-US" sz="2000" dirty="0" err="1" smtClean="0"/>
              <a:t>kuantitatif</a:t>
            </a:r>
            <a:r>
              <a:rPr lang="en-US" sz="2000" dirty="0" smtClean="0"/>
              <a:t> </a:t>
            </a:r>
            <a:r>
              <a:rPr lang="en-US" sz="2000" dirty="0" err="1" smtClean="0"/>
              <a:t>memerlukan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statistik</a:t>
            </a:r>
            <a:endParaRPr lang="en-US" sz="2000" dirty="0" smtClean="0"/>
          </a:p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Kegunaan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endParaRPr lang="en-US" sz="2000" dirty="0" smtClean="0"/>
          </a:p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Kebutuhan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(</a:t>
            </a:r>
            <a:r>
              <a:rPr lang="en-US" sz="2000" dirty="0" err="1" smtClean="0"/>
              <a:t>Winarsunu</a:t>
            </a:r>
            <a:r>
              <a:rPr lang="en-US" sz="2000" dirty="0" smtClean="0"/>
              <a:t>, 2002):</a:t>
            </a:r>
          </a:p>
          <a:p>
            <a:pPr marL="916557" lvl="1" indent="-514350">
              <a:buFont typeface="+mj-lt"/>
              <a:buAutoNum type="arabicPeriod"/>
            </a:pPr>
            <a:r>
              <a:rPr lang="en-US" sz="1800" dirty="0" err="1" smtClean="0"/>
              <a:t>Dasar</a:t>
            </a:r>
            <a:r>
              <a:rPr lang="en-US" sz="1800" dirty="0" smtClean="0"/>
              <a:t> </a:t>
            </a:r>
            <a:r>
              <a:rPr lang="en-US" sz="1800" dirty="0" err="1" smtClean="0"/>
              <a:t>perencanaan</a:t>
            </a:r>
            <a:endParaRPr lang="en-US" sz="1800" dirty="0" smtClean="0"/>
          </a:p>
          <a:p>
            <a:pPr marL="916557" lvl="1" indent="-514350">
              <a:buFont typeface="+mj-lt"/>
              <a:buAutoNum type="arabicPeriod"/>
            </a:pP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pengendalian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pelaksanaan</a:t>
            </a:r>
            <a:r>
              <a:rPr lang="en-US" sz="1800" dirty="0" smtClean="0"/>
              <a:t> </a:t>
            </a:r>
            <a:r>
              <a:rPr lang="en-US" sz="1800" dirty="0" err="1" smtClean="0"/>
              <a:t>perencanaan</a:t>
            </a:r>
            <a:endParaRPr lang="en-US" sz="1800" dirty="0" smtClean="0"/>
          </a:p>
          <a:p>
            <a:pPr marL="916557" lvl="1" indent="-514350">
              <a:buFont typeface="+mj-lt"/>
              <a:buAutoNum type="arabicPeriod"/>
            </a:pPr>
            <a:r>
              <a:rPr lang="en-US" sz="1800" dirty="0" err="1" smtClean="0"/>
              <a:t>Dasar</a:t>
            </a:r>
            <a:r>
              <a:rPr lang="en-US" sz="1800" dirty="0" smtClean="0"/>
              <a:t> </a:t>
            </a:r>
            <a:r>
              <a:rPr lang="en-US" sz="1800" dirty="0" err="1" smtClean="0"/>
              <a:t>evaluasi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</a:t>
            </a:r>
            <a:r>
              <a:rPr lang="en-US" sz="1800" dirty="0" err="1" smtClean="0"/>
              <a:t>akhir</a:t>
            </a:r>
            <a:endParaRPr lang="en-US" sz="1800" dirty="0" smtClean="0"/>
          </a:p>
          <a:p>
            <a:pPr marL="624043" indent="-514350">
              <a:buFont typeface="+mj-lt"/>
              <a:buAutoNum type="arabicPeriod"/>
            </a:pPr>
            <a:endParaRPr lang="en-US" sz="1800" dirty="0" smtClean="0"/>
          </a:p>
          <a:p>
            <a:pPr marL="109693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367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6575" indent="-427038">
              <a:buFont typeface="Wingdings" panose="05000000000000000000" pitchFamily="2" charset="2"/>
              <a:buChar char="q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alat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cara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sarana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menyelesaikan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menafsirkan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statistik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kesimpulan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dipertanggungjawabkan</a:t>
            </a:r>
            <a:endParaRPr lang="en-US" sz="2000" dirty="0" smtClean="0"/>
          </a:p>
          <a:p>
            <a:pPr marL="536575" indent="-427038">
              <a:buFont typeface="Wingdings" panose="05000000000000000000" pitchFamily="2" charset="2"/>
              <a:buChar char="q"/>
            </a:pP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diolah</a:t>
            </a:r>
            <a:r>
              <a:rPr lang="en-US" sz="2000" dirty="0" smtClean="0"/>
              <a:t>, data yang 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dipertanggungjawabkan</a:t>
            </a:r>
            <a:r>
              <a:rPr lang="en-US" sz="2000" dirty="0" smtClean="0"/>
              <a:t> (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terpercaya</a:t>
            </a:r>
            <a:r>
              <a:rPr lang="en-US" sz="2000" dirty="0" smtClean="0"/>
              <a:t>)</a:t>
            </a:r>
          </a:p>
          <a:p>
            <a:pPr marL="536575" indent="-427038">
              <a:buFont typeface="Wingdings" panose="05000000000000000000" pitchFamily="2" charset="2"/>
              <a:buChar char="q"/>
            </a:pP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statistik</a:t>
            </a:r>
            <a:r>
              <a:rPr lang="en-US" sz="2000" dirty="0" smtClean="0"/>
              <a:t> :</a:t>
            </a:r>
          </a:p>
          <a:p>
            <a:pPr marL="744951" lvl="1" indent="-342900">
              <a:buAutoNum type="arabicPeriod"/>
            </a:pPr>
            <a:r>
              <a:rPr lang="en-US" sz="1800" dirty="0" err="1" smtClean="0"/>
              <a:t>Penjabaran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antar</a:t>
            </a:r>
            <a:r>
              <a:rPr lang="en-US" sz="1800" dirty="0" smtClean="0"/>
              <a:t> variable</a:t>
            </a:r>
          </a:p>
          <a:p>
            <a:pPr marL="744951" lvl="1" indent="-342900">
              <a:buAutoNum type="arabicPeriod"/>
            </a:pPr>
            <a:r>
              <a:rPr lang="en-US" sz="1800" dirty="0" err="1" smtClean="0"/>
              <a:t>Alat</a:t>
            </a:r>
            <a:r>
              <a:rPr lang="en-US" sz="1800" dirty="0" smtClean="0"/>
              <a:t> bantu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mengambil</a:t>
            </a:r>
            <a:r>
              <a:rPr lang="en-US" sz="1800" dirty="0" smtClean="0"/>
              <a:t> </a:t>
            </a:r>
            <a:r>
              <a:rPr lang="en-US" sz="1800" dirty="0" err="1" smtClean="0"/>
              <a:t>keputusan</a:t>
            </a:r>
            <a:endParaRPr lang="en-US" sz="1800" dirty="0" smtClean="0"/>
          </a:p>
          <a:p>
            <a:pPr marL="744951" lvl="1" indent="-342900">
              <a:buAutoNum type="arabicPeriod"/>
            </a:pPr>
            <a:r>
              <a:rPr lang="en-US" sz="1800" dirty="0" err="1" smtClean="0"/>
              <a:t>Menangani</a:t>
            </a:r>
            <a:r>
              <a:rPr lang="en-US" sz="1800" dirty="0" smtClean="0"/>
              <a:t> </a:t>
            </a:r>
            <a:r>
              <a:rPr lang="en-US" sz="1800" dirty="0" err="1" smtClean="0"/>
              <a:t>perubahan</a:t>
            </a:r>
            <a:endParaRPr lang="en-US" sz="1800" dirty="0" smtClean="0"/>
          </a:p>
          <a:p>
            <a:pPr marL="744951" lvl="1" indent="-342900">
              <a:buAutoNum type="arabicPeriod"/>
            </a:pPr>
            <a:r>
              <a:rPr lang="en-US" sz="1800" dirty="0" err="1" smtClean="0"/>
              <a:t>Metodologi</a:t>
            </a:r>
            <a:r>
              <a:rPr lang="en-US" sz="1800" dirty="0" smtClean="0"/>
              <a:t> </a:t>
            </a:r>
            <a:r>
              <a:rPr lang="en-US" sz="1800" dirty="0" err="1" smtClean="0"/>
              <a:t>pemecahan</a:t>
            </a:r>
            <a:r>
              <a:rPr lang="en-US" sz="1800" dirty="0" smtClean="0"/>
              <a:t> </a:t>
            </a:r>
            <a:r>
              <a:rPr lang="en-US" sz="1800" dirty="0" err="1" smtClean="0"/>
              <a:t>masalah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statistic</a:t>
            </a:r>
          </a:p>
          <a:p>
            <a:pPr marL="1010043" lvl="2" indent="-342900">
              <a:buAutoNum type="arabicPeriod"/>
            </a:pPr>
            <a:r>
              <a:rPr lang="en-US" sz="1600" dirty="0" err="1" smtClean="0"/>
              <a:t>Mengidentifikasi</a:t>
            </a:r>
            <a:r>
              <a:rPr lang="en-US" sz="1600" dirty="0" smtClean="0"/>
              <a:t> </a:t>
            </a:r>
            <a:r>
              <a:rPr lang="en-US" sz="1600" dirty="0" err="1" smtClean="0"/>
              <a:t>masalah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peluang</a:t>
            </a:r>
            <a:endParaRPr lang="en-US" sz="1600" dirty="0" smtClean="0"/>
          </a:p>
          <a:p>
            <a:pPr marL="1010043" lvl="2" indent="-342900">
              <a:buAutoNum type="arabicPeriod"/>
            </a:pPr>
            <a:r>
              <a:rPr lang="en-US" sz="1600" dirty="0" err="1" smtClean="0"/>
              <a:t>Mengumpulkan</a:t>
            </a:r>
            <a:r>
              <a:rPr lang="en-US" sz="1600" dirty="0" smtClean="0"/>
              <a:t> </a:t>
            </a:r>
            <a:r>
              <a:rPr lang="en-US" sz="1600" dirty="0" err="1" smtClean="0"/>
              <a:t>fakta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tersedia</a:t>
            </a:r>
            <a:endParaRPr lang="en-US" sz="1600" dirty="0" smtClean="0"/>
          </a:p>
          <a:p>
            <a:pPr marL="1010043" lvl="2" indent="-342900">
              <a:buAutoNum type="arabicPeriod"/>
            </a:pPr>
            <a:r>
              <a:rPr lang="en-US" sz="1600" dirty="0" err="1" smtClean="0"/>
              <a:t>Mengumpulkan</a:t>
            </a:r>
            <a:r>
              <a:rPr lang="en-US" sz="1600" dirty="0" smtClean="0"/>
              <a:t> data </a:t>
            </a:r>
            <a:r>
              <a:rPr lang="en-US" sz="1600" dirty="0" err="1" smtClean="0"/>
              <a:t>orisinil</a:t>
            </a:r>
            <a:r>
              <a:rPr lang="en-US" sz="1600" dirty="0" smtClean="0"/>
              <a:t> yang </a:t>
            </a:r>
            <a:r>
              <a:rPr lang="en-US" sz="1600" dirty="0" err="1" smtClean="0"/>
              <a:t>baru</a:t>
            </a:r>
            <a:endParaRPr lang="en-US" sz="1600" dirty="0" smtClean="0"/>
          </a:p>
          <a:p>
            <a:pPr marL="1010043" lvl="2" indent="-342900">
              <a:buAutoNum type="arabicPeriod"/>
            </a:pPr>
            <a:r>
              <a:rPr lang="en-US" sz="1600" dirty="0" err="1" smtClean="0"/>
              <a:t>Mengklasifikasikan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mengikhtisarkan</a:t>
            </a:r>
            <a:r>
              <a:rPr lang="en-US" sz="1600" dirty="0" smtClean="0"/>
              <a:t> data</a:t>
            </a:r>
          </a:p>
          <a:p>
            <a:pPr marL="1010043" lvl="2" indent="-342900">
              <a:buAutoNum type="arabicPeriod"/>
            </a:pPr>
            <a:r>
              <a:rPr lang="en-US" sz="1600" dirty="0" err="1" smtClean="0"/>
              <a:t>Menyajikan</a:t>
            </a:r>
            <a:r>
              <a:rPr lang="en-US" sz="1600" dirty="0" smtClean="0"/>
              <a:t> data</a:t>
            </a:r>
          </a:p>
          <a:p>
            <a:pPr marL="624043" indent="-514350">
              <a:buFont typeface="+mj-lt"/>
              <a:buAutoNum type="arabicPeriod"/>
            </a:pPr>
            <a:endParaRPr lang="en-US" sz="2000" dirty="0" smtClean="0"/>
          </a:p>
          <a:p>
            <a:pPr marL="624043" indent="-5143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0142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Syarat</a:t>
            </a:r>
            <a:r>
              <a:rPr lang="en-US" dirty="0" smtClean="0"/>
              <a:t> data yang </a:t>
            </a:r>
            <a:r>
              <a:rPr lang="en-US" dirty="0" err="1" smtClean="0"/>
              <a:t>baik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Objektif</a:t>
            </a:r>
            <a:r>
              <a:rPr lang="en-US" sz="2000" dirty="0" smtClean="0"/>
              <a:t> </a:t>
            </a:r>
          </a:p>
          <a:p>
            <a:pPr marL="631825" lvl="1" indent="-230188">
              <a:buNone/>
            </a:pPr>
            <a:r>
              <a:rPr lang="en-US" sz="1800" dirty="0"/>
              <a:t>	</a:t>
            </a:r>
            <a:r>
              <a:rPr lang="en-US" sz="1800" dirty="0" smtClean="0"/>
              <a:t>Data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keadaan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sebenarnya</a:t>
            </a:r>
            <a:endParaRPr lang="en-US" sz="1800" dirty="0" smtClean="0"/>
          </a:p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Representatif</a:t>
            </a:r>
            <a:r>
              <a:rPr lang="en-US" sz="2000" dirty="0" smtClean="0"/>
              <a:t> (</a:t>
            </a:r>
            <a:r>
              <a:rPr lang="en-US" sz="2000" dirty="0" err="1" smtClean="0"/>
              <a:t>mewakili</a:t>
            </a:r>
            <a:r>
              <a:rPr lang="en-US" sz="2000" dirty="0" smtClean="0"/>
              <a:t>)</a:t>
            </a:r>
          </a:p>
          <a:p>
            <a:pPr marL="631825" lvl="1" indent="-230188">
              <a:buNone/>
            </a:pPr>
            <a:r>
              <a:rPr lang="en-US" sz="1800" dirty="0" smtClean="0"/>
              <a:t>	Data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mewakili</a:t>
            </a:r>
            <a:r>
              <a:rPr lang="en-US" sz="1800" dirty="0" smtClean="0"/>
              <a:t> </a:t>
            </a:r>
            <a:r>
              <a:rPr lang="en-US" sz="1800" dirty="0" err="1" smtClean="0"/>
              <a:t>objek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diamati</a:t>
            </a:r>
            <a:endParaRPr lang="en-US" sz="1800" dirty="0" smtClean="0"/>
          </a:p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Kesalahan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(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error)</a:t>
            </a:r>
          </a:p>
          <a:p>
            <a:pPr marL="631825" lvl="1" indent="-230188">
              <a:buNone/>
            </a:pPr>
            <a:r>
              <a:rPr lang="en-US" sz="1800" dirty="0" smtClean="0"/>
              <a:t>	Data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ketelitian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tinggi</a:t>
            </a:r>
            <a:endParaRPr lang="en-US" sz="1800" dirty="0" smtClean="0"/>
          </a:p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Tepat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endParaRPr lang="en-US" sz="2000" dirty="0" smtClean="0"/>
          </a:p>
          <a:p>
            <a:pPr marL="631825" lvl="1" indent="-230188">
              <a:buNone/>
            </a:pPr>
            <a:r>
              <a:rPr lang="en-US" sz="1800" dirty="0" smtClean="0"/>
              <a:t>	Data </a:t>
            </a:r>
            <a:r>
              <a:rPr lang="en-US" sz="1800" dirty="0" err="1" smtClean="0"/>
              <a:t>ter</a:t>
            </a:r>
            <a:r>
              <a:rPr lang="en-US" sz="1800" dirty="0" smtClean="0"/>
              <a:t>-update</a:t>
            </a:r>
          </a:p>
          <a:p>
            <a:pPr marL="624043" indent="-514350">
              <a:buFont typeface="+mj-lt"/>
              <a:buAutoNum type="arabicPeriod"/>
            </a:pPr>
            <a:r>
              <a:rPr lang="en-US" sz="2000" dirty="0" err="1" smtClean="0"/>
              <a:t>Relevan</a:t>
            </a:r>
            <a:r>
              <a:rPr lang="en-US" sz="2000" dirty="0" smtClean="0"/>
              <a:t> </a:t>
            </a:r>
          </a:p>
          <a:p>
            <a:pPr marL="631825" lvl="1" indent="-230188">
              <a:buNone/>
            </a:pPr>
            <a:r>
              <a:rPr lang="en-US" sz="1800" dirty="0" smtClean="0"/>
              <a:t>	Data yang </a:t>
            </a:r>
            <a:r>
              <a:rPr lang="en-US" sz="1800" dirty="0" err="1" smtClean="0"/>
              <a:t>dikumpulkan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hubungannya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masalah</a:t>
            </a:r>
            <a:r>
              <a:rPr lang="en-US" sz="1800" dirty="0" smtClean="0"/>
              <a:t> 	yang </a:t>
            </a:r>
            <a:r>
              <a:rPr lang="en-US" sz="1800" dirty="0" err="1" smtClean="0"/>
              <a:t>dipecahkan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51688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43" indent="-514350">
              <a:buFont typeface="+mj-lt"/>
              <a:buAutoNum type="arabicPeriod"/>
            </a:pPr>
            <a:r>
              <a:rPr lang="en-US" sz="2000" dirty="0" smtClean="0"/>
              <a:t>Data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sifatnya</a:t>
            </a:r>
            <a:endParaRPr lang="en-US" sz="2000" dirty="0" smtClean="0"/>
          </a:p>
          <a:p>
            <a:pPr marL="915988" lvl="1" indent="-203200">
              <a:buFont typeface="+mj-lt"/>
              <a:buAutoNum type="arabicPeriod"/>
            </a:pPr>
            <a:r>
              <a:rPr lang="en-US" sz="1800" dirty="0" smtClean="0"/>
              <a:t>Data </a:t>
            </a:r>
            <a:r>
              <a:rPr lang="en-US" sz="1800" dirty="0" err="1" smtClean="0"/>
              <a:t>kualitatif</a:t>
            </a:r>
            <a:endParaRPr lang="en-US" sz="1800" dirty="0" smtClean="0"/>
          </a:p>
          <a:p>
            <a:pPr marL="915988" lvl="1" indent="-203200">
              <a:buFont typeface="+mj-lt"/>
              <a:buAutoNum type="arabicPeriod"/>
            </a:pPr>
            <a:r>
              <a:rPr lang="en-US" sz="1800" dirty="0" smtClean="0"/>
              <a:t>Data </a:t>
            </a:r>
            <a:r>
              <a:rPr lang="en-US" sz="1800" dirty="0" err="1" smtClean="0"/>
              <a:t>kuantitatif</a:t>
            </a:r>
            <a:r>
              <a:rPr lang="en-US" sz="1800" dirty="0" smtClean="0"/>
              <a:t> </a:t>
            </a:r>
          </a:p>
          <a:p>
            <a:pPr marL="1181100" lvl="2" indent="-200025">
              <a:buFont typeface="+mj-lt"/>
              <a:buAutoNum type="arabicPeriod"/>
            </a:pPr>
            <a:r>
              <a:rPr lang="en-US" sz="1600" dirty="0" smtClean="0"/>
              <a:t>Data nominal / </a:t>
            </a:r>
            <a:r>
              <a:rPr lang="en-US" sz="1600" dirty="0" err="1" smtClean="0"/>
              <a:t>skala</a:t>
            </a:r>
            <a:r>
              <a:rPr lang="en-US" sz="1600" dirty="0" smtClean="0"/>
              <a:t> </a:t>
            </a:r>
            <a:r>
              <a:rPr lang="en-US" sz="1600" dirty="0" err="1" smtClean="0"/>
              <a:t>klasifikasi</a:t>
            </a:r>
            <a:r>
              <a:rPr lang="en-US" sz="1600" dirty="0" smtClean="0"/>
              <a:t> : </a:t>
            </a:r>
            <a:r>
              <a:rPr lang="en-US" sz="1600" dirty="0" err="1" smtClean="0"/>
              <a:t>sebutan</a:t>
            </a:r>
            <a:r>
              <a:rPr lang="en-US" sz="1600" dirty="0" smtClean="0"/>
              <a:t> </a:t>
            </a:r>
            <a:r>
              <a:rPr lang="en-US" sz="1600" dirty="0" err="1" smtClean="0"/>
              <a:t>pengganti</a:t>
            </a:r>
            <a:r>
              <a:rPr lang="en-US" sz="1600" dirty="0" smtClean="0"/>
              <a:t> </a:t>
            </a:r>
            <a:r>
              <a:rPr lang="en-US" sz="1600" dirty="0" err="1" smtClean="0"/>
              <a:t>nama</a:t>
            </a:r>
            <a:endParaRPr lang="en-US" sz="1600" dirty="0" smtClean="0"/>
          </a:p>
          <a:p>
            <a:pPr marL="1181100" lvl="2" indent="-200025">
              <a:buFont typeface="+mj-lt"/>
              <a:buAutoNum type="arabicPeriod"/>
            </a:pPr>
            <a:r>
              <a:rPr lang="en-US" sz="1600" dirty="0" smtClean="0"/>
              <a:t>Data ordinal / data yang </a:t>
            </a:r>
            <a:r>
              <a:rPr lang="en-US" sz="1600" dirty="0" err="1" smtClean="0"/>
              <a:t>menggambarkan</a:t>
            </a:r>
            <a:r>
              <a:rPr lang="en-US" sz="1600" dirty="0" smtClean="0"/>
              <a:t> </a:t>
            </a:r>
            <a:r>
              <a:rPr lang="en-US" sz="1600" dirty="0" err="1" smtClean="0"/>
              <a:t>tingkatan</a:t>
            </a:r>
            <a:endParaRPr lang="en-US" sz="1600" dirty="0" smtClean="0"/>
          </a:p>
          <a:p>
            <a:pPr marL="1181100" lvl="2" indent="-200025">
              <a:buFont typeface="+mj-lt"/>
              <a:buAutoNum type="arabicPeriod"/>
            </a:pPr>
            <a:r>
              <a:rPr lang="en-US" sz="1600" dirty="0" smtClean="0"/>
              <a:t>Data interval / data yang </a:t>
            </a:r>
            <a:r>
              <a:rPr lang="en-US" sz="1600" dirty="0" err="1" smtClean="0"/>
              <a:t>menggambarkan</a:t>
            </a:r>
            <a:r>
              <a:rPr lang="en-US" sz="1600" dirty="0" smtClean="0"/>
              <a:t> </a:t>
            </a:r>
            <a:r>
              <a:rPr lang="en-US" sz="1600" dirty="0" err="1" smtClean="0"/>
              <a:t>jarak</a:t>
            </a:r>
            <a:endParaRPr lang="en-US" sz="1600" dirty="0" smtClean="0"/>
          </a:p>
          <a:p>
            <a:pPr marL="1181100" lvl="2" indent="-200025">
              <a:buFont typeface="+mj-lt"/>
              <a:buAutoNum type="arabicPeriod"/>
            </a:pPr>
            <a:r>
              <a:rPr lang="en-US" sz="1600" dirty="0" smtClean="0"/>
              <a:t>Data </a:t>
            </a:r>
            <a:r>
              <a:rPr lang="en-US" sz="1600" dirty="0" err="1" smtClean="0"/>
              <a:t>rasio</a:t>
            </a:r>
            <a:r>
              <a:rPr lang="en-US" sz="1600" dirty="0" smtClean="0"/>
              <a:t> / data yang </a:t>
            </a:r>
            <a:r>
              <a:rPr lang="en-US" sz="1600" dirty="0" err="1" smtClean="0"/>
              <a:t>menggambarkan</a:t>
            </a:r>
            <a:r>
              <a:rPr lang="en-US" sz="1600" dirty="0" smtClean="0"/>
              <a:t> </a:t>
            </a:r>
            <a:r>
              <a:rPr lang="en-US" sz="1600" dirty="0" err="1" smtClean="0"/>
              <a:t>perbandingan</a:t>
            </a:r>
            <a:endParaRPr lang="en-US" sz="1600" dirty="0" smtClean="0"/>
          </a:p>
          <a:p>
            <a:pPr marL="1181649" lvl="2" indent="-514350">
              <a:buFont typeface="+mj-lt"/>
              <a:buAutoNum type="arabicPeriod"/>
            </a:pPr>
            <a:endParaRPr lang="en-US" sz="1600" dirty="0" smtClean="0"/>
          </a:p>
          <a:p>
            <a:pPr marL="624043" indent="-514350">
              <a:buFont typeface="+mj-lt"/>
              <a:buAutoNum type="arabicPeriod"/>
            </a:pPr>
            <a:r>
              <a:rPr lang="en-US" sz="2000" dirty="0" smtClean="0"/>
              <a:t>Data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sumbernya</a:t>
            </a:r>
            <a:endParaRPr lang="en-US" sz="2000" dirty="0" smtClean="0"/>
          </a:p>
          <a:p>
            <a:pPr marL="915988" lvl="1" indent="-203200">
              <a:buFont typeface="+mj-lt"/>
              <a:buAutoNum type="arabicPeriod"/>
            </a:pPr>
            <a:r>
              <a:rPr lang="en-US" sz="1800" dirty="0" smtClean="0"/>
              <a:t>Data </a:t>
            </a:r>
            <a:r>
              <a:rPr lang="en-US" sz="1800" dirty="0" err="1" smtClean="0"/>
              <a:t>eksternal</a:t>
            </a:r>
            <a:r>
              <a:rPr lang="en-US" sz="1800" dirty="0" smtClean="0"/>
              <a:t> </a:t>
            </a:r>
          </a:p>
          <a:p>
            <a:pPr marL="667299" lvl="2" indent="0">
              <a:buNone/>
            </a:pPr>
            <a:r>
              <a:rPr lang="en-US" sz="1600" dirty="0" smtClean="0"/>
              <a:t>	Data yang </a:t>
            </a:r>
            <a:r>
              <a:rPr lang="en-US" sz="1600" dirty="0" err="1" smtClean="0"/>
              <a:t>diperoleh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luar</a:t>
            </a:r>
            <a:r>
              <a:rPr lang="en-US" sz="1600" dirty="0" smtClean="0"/>
              <a:t> </a:t>
            </a:r>
            <a:r>
              <a:rPr lang="en-US" sz="1600" dirty="0" err="1" smtClean="0"/>
              <a:t>organisasi</a:t>
            </a:r>
            <a:endParaRPr lang="en-US" sz="1600" dirty="0" smtClean="0"/>
          </a:p>
          <a:p>
            <a:pPr marL="915988" lvl="1" indent="-203200">
              <a:buFont typeface="+mj-lt"/>
              <a:buAutoNum type="arabicPeriod"/>
            </a:pPr>
            <a:r>
              <a:rPr lang="en-US" sz="1800" dirty="0" smtClean="0"/>
              <a:t>Data internal</a:t>
            </a:r>
          </a:p>
          <a:p>
            <a:pPr marL="667299" lvl="2" indent="0">
              <a:buNone/>
            </a:pPr>
            <a:r>
              <a:rPr lang="en-US" sz="1600" dirty="0" smtClean="0"/>
              <a:t>	Data yang </a:t>
            </a:r>
            <a:r>
              <a:rPr lang="en-US" sz="1600" dirty="0" err="1" smtClean="0"/>
              <a:t>diperoleh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organisasi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05553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7774</TotalTime>
  <Words>1160</Words>
  <Application>Microsoft Office PowerPoint</Application>
  <PresentationFormat>On-screen Show (4:3)</PresentationFormat>
  <Paragraphs>254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Georgia</vt:lpstr>
      <vt:lpstr>Trebuchet MS</vt:lpstr>
      <vt:lpstr>Wingdings</vt:lpstr>
      <vt:lpstr>Wingdings 2</vt:lpstr>
      <vt:lpstr>Urban</vt:lpstr>
      <vt:lpstr>Statistika dan Probabilitas</vt:lpstr>
      <vt:lpstr>Aturan perkuliahan</vt:lpstr>
      <vt:lpstr>Rubrik nilai</vt:lpstr>
      <vt:lpstr>Pembahasan statistika</vt:lpstr>
      <vt:lpstr>Konsep dan Jenis – jenis Statistika</vt:lpstr>
      <vt:lpstr>Pendahuluan </vt:lpstr>
      <vt:lpstr>Kebutuhan terhadap statistik</vt:lpstr>
      <vt:lpstr>Syarat data yang baik</vt:lpstr>
      <vt:lpstr>Jenis-jenis data</vt:lpstr>
      <vt:lpstr>Jenis-jenis data</vt:lpstr>
      <vt:lpstr>Hakikat Statistik</vt:lpstr>
      <vt:lpstr>Peranan statistik dalam Penelitian</vt:lpstr>
      <vt:lpstr>Peranan statistik dalam Penelitian</vt:lpstr>
      <vt:lpstr>Jenis-jenis statistik</vt:lpstr>
      <vt:lpstr>Peran Komputer dalam Statistik</vt:lpstr>
      <vt:lpstr>Konsep dan Jenis-jenis Penelitian</vt:lpstr>
      <vt:lpstr>Pengertian penelitian</vt:lpstr>
      <vt:lpstr>Jenis-jenis penelitian</vt:lpstr>
      <vt:lpstr>Jenis-jenis penelitian</vt:lpstr>
      <vt:lpstr>Jenis-jenis penelitian</vt:lpstr>
      <vt:lpstr>Evaluasi mandiri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HP</cp:lastModifiedBy>
  <cp:revision>540</cp:revision>
  <dcterms:created xsi:type="dcterms:W3CDTF">2011-09-16T02:11:44Z</dcterms:created>
  <dcterms:modified xsi:type="dcterms:W3CDTF">2018-09-01T15:55:30Z</dcterms:modified>
</cp:coreProperties>
</file>