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E9FF0-3D8B-4A63-AA74-0B60B8BCE8C5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799E6-A659-4BA7-BDB1-31DEABE63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0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25B1C2-599F-4F29-BDC7-94C396FA2F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26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3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7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1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2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9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42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488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659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96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3EF75-9061-45B6-A4C8-4A30706D22A0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5ED8C-4DDC-423D-A551-FE462881B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</a:t>
            </a:r>
            <a:r>
              <a:rPr lang="en-US" dirty="0" smtClean="0"/>
              <a:t>13 </a:t>
            </a:r>
            <a:r>
              <a:rPr lang="en-US" dirty="0" err="1" smtClean="0"/>
              <a:t>dan</a:t>
            </a:r>
            <a:r>
              <a:rPr lang="en-US" smtClean="0"/>
              <a:t>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06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/>
              <a:t>KLASIFIKASI AKTIVITAS</a:t>
            </a:r>
            <a:br>
              <a:rPr lang="en-US" sz="3200"/>
            </a:br>
            <a:r>
              <a:rPr lang="en-US" sz="3200"/>
              <a:t>(Penjelasan Ekspresi Pertama</a:t>
            </a:r>
            <a:r>
              <a:rPr lang="en-US" smtClean="0"/>
              <a:t>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2000"/>
              <a:t>Ekspresi pertama, operasi proyeksi yang dikerjakan lebih dulu akan membuat melakukan penelusuran pada seluruh baris data pada tabel Kuliah, satu demi satu.</a:t>
            </a:r>
          </a:p>
          <a:p>
            <a:r>
              <a:rPr lang="en-US" altLang="en-US" sz="2000"/>
              <a:t>Pada setiap baris dikunjungi (dan dibaca), DBMS kemudian mengambil 3 field yaitu kode_kul, sks dan semeter.</a:t>
            </a:r>
          </a:p>
          <a:p>
            <a:r>
              <a:rPr lang="en-US" altLang="en-US" sz="2000"/>
              <a:t>Nilai dari ketiga field ini kemudian disimpan sementara di dalam buffer.</a:t>
            </a:r>
          </a:p>
          <a:p>
            <a:r>
              <a:rPr lang="en-US" altLang="en-US" sz="2000"/>
              <a:t>Selanjutnya DBMS akan menjalankan operasi seleksi terhadap semua baris data (yang berisi kode_kul, sks dan semester) di buffer. </a:t>
            </a:r>
          </a:p>
          <a:p>
            <a:r>
              <a:rPr lang="en-US" altLang="en-US" sz="2000"/>
              <a:t>Untuk setiap baris data yang nilai semesternya &lt;3, nilai kode_kul dan sks-nya ditampilkan.</a:t>
            </a:r>
          </a:p>
        </p:txBody>
      </p:sp>
    </p:spTree>
    <p:extLst>
      <p:ext uri="{BB962C8B-B14F-4D97-AF65-F5344CB8AC3E}">
        <p14:creationId xmlns:p14="http://schemas.microsoft.com/office/powerpoint/2010/main" val="3902893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KLASIFIKASI AKTIVITAS</a:t>
            </a:r>
            <a:br>
              <a:rPr lang="en-US" altLang="en-US" sz="3200"/>
            </a:br>
            <a:r>
              <a:rPr lang="en-US" altLang="en-US" sz="3200"/>
              <a:t>(Penjelasan Ekspresi Kedua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z="2000"/>
              <a:t>Pada operasi yang kedua, operasi seleksi yang dikerjakan lebih dulu akan membuat DBMS juga melakukan penelusuran yang sama pada seluruh baris data dalam tabel Kuliah.</a:t>
            </a:r>
          </a:p>
          <a:p>
            <a:r>
              <a:rPr lang="en-US" altLang="en-US" sz="2000"/>
              <a:t>Berbeda dengan query yang pertama, penelusuran yang dilakukan untuk ekspresi query yang kedua ini akan langsung memeriksa nila semesternya.</a:t>
            </a:r>
          </a:p>
          <a:p>
            <a:r>
              <a:rPr lang="en-US" altLang="en-US" sz="2000"/>
              <a:t>Jika nilainya &lt;3 maka DBMS akan menyimpan baris data tersebut ke buffer dan mengabaikan baris data yang nilainya sama dengan atau lebih besar dari 3.</a:t>
            </a:r>
          </a:p>
          <a:p>
            <a:r>
              <a:rPr lang="en-US" altLang="en-US" sz="2000"/>
              <a:t>Selanjutnya dari baris-baris data yang terseleksi dan telah berada di buffer itu, DBMS akan menerapkan operasi proyeksi dangan hanya menampilkan field kode_kul, dan sks-nya saja.</a:t>
            </a:r>
          </a:p>
        </p:txBody>
      </p:sp>
    </p:spTree>
    <p:extLst>
      <p:ext uri="{BB962C8B-B14F-4D97-AF65-F5344CB8AC3E}">
        <p14:creationId xmlns:p14="http://schemas.microsoft.com/office/powerpoint/2010/main" val="381853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en-US" b="1" dirty="0" err="1" smtClean="0"/>
              <a:t>Optimasi</a:t>
            </a:r>
            <a:r>
              <a:rPr lang="en-US" b="1" dirty="0" smtClean="0"/>
              <a:t>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133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optimal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smtClean="0"/>
              <a:t>query.</a:t>
            </a:r>
          </a:p>
          <a:p>
            <a:pPr>
              <a:buNone/>
            </a:pP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terpilih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pengeksekusian</a:t>
            </a:r>
            <a:r>
              <a:rPr lang="en-US" dirty="0"/>
              <a:t> query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eksekusi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bobot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I/O, CPU,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35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76674"/>
            <a:ext cx="8229600" cy="108011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Query optimizer,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software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 query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359696" y="1316190"/>
            <a:ext cx="4913393" cy="5281162"/>
            <a:chOff x="2955" y="7395"/>
            <a:chExt cx="5010" cy="5385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3600" y="7395"/>
              <a:ext cx="1395" cy="3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Input Query</a:t>
              </a:r>
              <a:endParaRPr lang="en-US" sz="2800" dirty="0">
                <a:latin typeface="Arial" pitchFamily="34" charset="0"/>
              </a:endParaRPr>
            </a:p>
          </p:txBody>
        </p:sp>
        <p:cxnSp>
          <p:nvCxnSpPr>
            <p:cNvPr id="1028" name="AutoShape 4"/>
            <p:cNvCxnSpPr>
              <a:cxnSpLocks noChangeShapeType="1"/>
            </p:cNvCxnSpPr>
            <p:nvPr/>
          </p:nvCxnSpPr>
          <p:spPr bwMode="auto">
            <a:xfrm>
              <a:off x="4185" y="7755"/>
              <a:ext cx="0" cy="7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3360" y="8535"/>
              <a:ext cx="163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dirty="0">
                  <a:latin typeface="Calibri" pitchFamily="34" charset="0"/>
                </a:rPr>
                <a:t>Search Space Generation</a:t>
              </a:r>
              <a:endParaRPr lang="en-US" sz="3200" dirty="0">
                <a:latin typeface="Arial" pitchFamily="34" charset="0"/>
              </a:endParaRPr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3360" y="11145"/>
              <a:ext cx="1635" cy="7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Search Strategy</a:t>
              </a:r>
              <a:endParaRPr lang="en-US" sz="2800" dirty="0">
                <a:latin typeface="Arial" pitchFamily="34" charset="0"/>
              </a:endParaRPr>
            </a:p>
          </p:txBody>
        </p: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>
              <a:off x="4185" y="9300"/>
              <a:ext cx="0" cy="7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3330" y="10005"/>
              <a:ext cx="1755" cy="37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Equivalent QEP</a:t>
              </a:r>
              <a:endParaRPr lang="en-US" sz="2800" dirty="0">
                <a:latin typeface="Arial" pitchFamily="34" charset="0"/>
              </a:endParaRPr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4185" y="10380"/>
              <a:ext cx="0" cy="7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 rot="10800000">
              <a:off x="2955" y="11505"/>
              <a:ext cx="405" cy="1"/>
            </a:xfrm>
            <a:prstGeom prst="bentConnector3">
              <a:avLst>
                <a:gd name="adj1" fmla="val 49875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1035" name="AutoShape 11"/>
            <p:cNvCxnSpPr>
              <a:cxnSpLocks noChangeShapeType="1"/>
            </p:cNvCxnSpPr>
            <p:nvPr/>
          </p:nvCxnSpPr>
          <p:spPr bwMode="auto">
            <a:xfrm flipV="1">
              <a:off x="2955" y="8955"/>
              <a:ext cx="0" cy="25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2955" y="8955"/>
              <a:ext cx="4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 flipH="1">
              <a:off x="4995" y="8865"/>
              <a:ext cx="4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 flipH="1">
              <a:off x="4995" y="11505"/>
              <a:ext cx="4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45" y="8400"/>
              <a:ext cx="2520" cy="9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Transformation rules</a:t>
              </a:r>
              <a:endParaRPr lang="en-US" sz="2800" dirty="0">
                <a:latin typeface="Arial" pitchFamily="34" charset="0"/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445" y="11025"/>
              <a:ext cx="2520" cy="97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Cost Model</a:t>
              </a:r>
              <a:endParaRPr lang="en-US" sz="2800" dirty="0">
                <a:latin typeface="Arial" pitchFamily="34" charset="0"/>
              </a:endParaRPr>
            </a:p>
          </p:txBody>
        </p:sp>
        <p:sp>
          <p:nvSpPr>
            <p:cNvPr id="1041" name="Text Box 17"/>
            <p:cNvSpPr txBox="1">
              <a:spLocks noChangeArrowheads="1"/>
            </p:cNvSpPr>
            <p:nvPr/>
          </p:nvSpPr>
          <p:spPr bwMode="auto">
            <a:xfrm>
              <a:off x="3900" y="12345"/>
              <a:ext cx="3045" cy="43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ts val="1000"/>
                </a:spcAft>
              </a:pPr>
              <a:r>
                <a:rPr lang="en-US" sz="1600" dirty="0">
                  <a:latin typeface="Calibri" pitchFamily="34" charset="0"/>
                </a:rPr>
                <a:t>Query Optimization Process</a:t>
              </a:r>
              <a:endParaRPr lang="en-US" sz="2800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9630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3744416"/>
          </a:xfrm>
        </p:spPr>
        <p:txBody>
          <a:bodyPr>
            <a:normAutofit fontScale="92500"/>
          </a:bodyPr>
          <a:lstStyle/>
          <a:p>
            <a:pPr lvl="0"/>
            <a:r>
              <a:rPr lang="en-US" b="1" dirty="0"/>
              <a:t>Search Space</a:t>
            </a:r>
            <a:endParaRPr lang="en-US" dirty="0"/>
          </a:p>
          <a:p>
            <a:pPr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eksekusi</a:t>
            </a:r>
            <a:r>
              <a:rPr lang="en-US" dirty="0"/>
              <a:t> yang </a:t>
            </a:r>
            <a:r>
              <a:rPr lang="en-US" dirty="0" err="1"/>
              <a:t>merepresentasikan</a:t>
            </a:r>
            <a:r>
              <a:rPr lang="en-US" dirty="0"/>
              <a:t> query.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ekuivalen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pengoperasian</a:t>
            </a:r>
            <a:r>
              <a:rPr lang="en-US" dirty="0"/>
              <a:t>, </a:t>
            </a:r>
            <a:r>
              <a:rPr lang="en-US" dirty="0" err="1"/>
              <a:t>pengimplementasian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performance yang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err="1"/>
              <a:t>Representasi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query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operator trees </a:t>
            </a:r>
            <a:r>
              <a:rPr lang="en-US" dirty="0"/>
              <a:t>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. </a:t>
            </a:r>
          </a:p>
        </p:txBody>
      </p:sp>
      <p:pic>
        <p:nvPicPr>
          <p:cNvPr id="4" name="Picture 3" descr="equivalent join tre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1" y="4355813"/>
            <a:ext cx="4497011" cy="1362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27649" y="5867980"/>
            <a:ext cx="2117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Equivalent Join trees</a:t>
            </a:r>
          </a:p>
        </p:txBody>
      </p:sp>
      <p:pic>
        <p:nvPicPr>
          <p:cNvPr id="6" name="Picture 5" descr="linear bushy join tree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28048" y="4211796"/>
            <a:ext cx="4103652" cy="16383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36160" y="5867980"/>
            <a:ext cx="2489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Join trees</a:t>
            </a:r>
          </a:p>
        </p:txBody>
      </p:sp>
    </p:spTree>
    <p:extLst>
      <p:ext uri="{BB962C8B-B14F-4D97-AF65-F5344CB8AC3E}">
        <p14:creationId xmlns:p14="http://schemas.microsoft.com/office/powerpoint/2010/main" val="1296610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6120680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/>
              <a:t>Cost </a:t>
            </a:r>
            <a:r>
              <a:rPr lang="en-US" b="1" dirty="0" smtClean="0"/>
              <a:t>Model</a:t>
            </a:r>
          </a:p>
          <a:p>
            <a:pPr>
              <a:buNone/>
            </a:pPr>
            <a:r>
              <a:rPr lang="en-US" dirty="0" smtClean="0"/>
              <a:t>Cost Model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query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r>
              <a:rPr lang="en-US" dirty="0" smtClean="0"/>
              <a:t>.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cost function, statistic database, </a:t>
            </a:r>
            <a:r>
              <a:rPr lang="en-US" dirty="0" err="1" smtClean="0"/>
              <a:t>dan</a:t>
            </a:r>
            <a:r>
              <a:rPr lang="en-US" dirty="0" smtClean="0"/>
              <a:t> formula.</a:t>
            </a:r>
          </a:p>
          <a:p>
            <a:pPr lvl="0"/>
            <a:r>
              <a:rPr lang="en-US" b="1" dirty="0" smtClean="0"/>
              <a:t>Search </a:t>
            </a:r>
            <a:r>
              <a:rPr lang="en-US" b="1" dirty="0"/>
              <a:t>Strategy</a:t>
            </a:r>
            <a:endParaRPr lang="en-US" dirty="0"/>
          </a:p>
          <a:p>
            <a:pPr>
              <a:buNone/>
            </a:pPr>
            <a:r>
              <a:rPr lang="en-US" dirty="0"/>
              <a:t>Search strategy </a:t>
            </a:r>
            <a:r>
              <a:rPr lang="en-US" dirty="0" err="1"/>
              <a:t>mengeksplorasi</a:t>
            </a:r>
            <a:r>
              <a:rPr lang="en-US" dirty="0"/>
              <a:t> search space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cost model.</a:t>
            </a:r>
          </a:p>
          <a:p>
            <a:pPr>
              <a:buNone/>
            </a:pPr>
            <a:r>
              <a:rPr lang="en-US" dirty="0"/>
              <a:t>Search Strategy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/>
              <a:t>dynamic programming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determenistik</a:t>
            </a:r>
            <a:r>
              <a:rPr lang="en-US" dirty="0"/>
              <a:t>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/>
              <a:t>randomized strategies </a:t>
            </a:r>
            <a:r>
              <a:rPr lang="en-US" dirty="0"/>
              <a:t>(</a:t>
            </a:r>
            <a:r>
              <a:rPr lang="en-US" dirty="0" err="1"/>
              <a:t>seperti</a:t>
            </a:r>
            <a:r>
              <a:rPr lang="en-US" dirty="0"/>
              <a:t> Iterative Improvement </a:t>
            </a:r>
            <a:r>
              <a:rPr lang="en-US" dirty="0" err="1"/>
              <a:t>dan</a:t>
            </a:r>
            <a:r>
              <a:rPr lang="en-US" dirty="0"/>
              <a:t> Simulated Annealing) yang </a:t>
            </a:r>
            <a:r>
              <a:rPr lang="en-US" dirty="0" err="1"/>
              <a:t>berkonsentrasi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optimal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optimasi</a:t>
            </a:r>
            <a:r>
              <a:rPr lang="en-US" dirty="0" smtClean="0"/>
              <a:t>.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0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dirty="0" err="1"/>
              <a:t>Optimasi</a:t>
            </a:r>
            <a:r>
              <a:rPr lang="en-US" b="1" dirty="0"/>
              <a:t> query </a:t>
            </a:r>
            <a:r>
              <a:rPr lang="en-US" b="1" dirty="0" err="1" smtClean="0"/>
              <a:t>terpusat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Algoritma</a:t>
            </a:r>
            <a:r>
              <a:rPr lang="en-US" b="1" dirty="0"/>
              <a:t> INGRES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/>
              <a:t>Algoritma</a:t>
            </a:r>
            <a:r>
              <a:rPr lang="en-US" dirty="0"/>
              <a:t> INGRES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 </a:t>
            </a:r>
            <a:r>
              <a:rPr lang="en-US" dirty="0" err="1"/>
              <a:t>dinamis</a:t>
            </a:r>
            <a:r>
              <a:rPr lang="en-US" dirty="0"/>
              <a:t> yang </a:t>
            </a:r>
            <a:r>
              <a:rPr lang="en-US" dirty="0" err="1"/>
              <a:t>memecah</a:t>
            </a:r>
            <a:r>
              <a:rPr lang="en-US" dirty="0"/>
              <a:t> query </a:t>
            </a:r>
            <a:r>
              <a:rPr lang="en-US" dirty="0" err="1"/>
              <a:t>kalkulus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rekursif</a:t>
            </a:r>
            <a:r>
              <a:rPr lang="en-US" dirty="0"/>
              <a:t>. </a:t>
            </a:r>
            <a:r>
              <a:rPr lang="en-US" dirty="0" err="1"/>
              <a:t>Mengombinasikan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  </a:t>
            </a:r>
            <a:r>
              <a:rPr lang="en-US" dirty="0" err="1"/>
              <a:t>kalkulus-aljabar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US" dirty="0"/>
              <a:t>INGRES query processor :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19536" y="1268760"/>
            <a:ext cx="3240360" cy="51845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524000" y="1412777"/>
            <a:ext cx="446449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q :	SELECT 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,…,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FROM 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WHERE P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(R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.A’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AND P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(R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,…,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q’ :	SELECT 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 INTO R’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FROM 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WHERE P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(R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.A’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q’’:	SELECT 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,…,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FROM R’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,R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,…,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R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lang="en-US" sz="1000" dirty="0">
              <a:latin typeface="Arial" pitchFamily="34" charset="0"/>
            </a:endParaRPr>
          </a:p>
          <a:p>
            <a:pPr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	WHERE P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(V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,…,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V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.A</a:t>
            </a:r>
            <a:r>
              <a:rPr lang="en-US" sz="1400" baseline="-30000" dirty="0" err="1">
                <a:latin typeface="Arial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en-US" sz="1400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lang="en-US" sz="2000" dirty="0"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9936" y="1052736"/>
            <a:ext cx="4824536" cy="561662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1944" y="1052736"/>
            <a:ext cx="457301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/>
              <a:t>Menampilkan</a:t>
            </a:r>
            <a:r>
              <a:rPr lang="en-US" sz="1500" dirty="0"/>
              <a:t> </a:t>
            </a:r>
            <a:r>
              <a:rPr lang="en-US" sz="1500" dirty="0" err="1"/>
              <a:t>nama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karyawan</a:t>
            </a:r>
            <a:r>
              <a:rPr lang="en-US" sz="1500" dirty="0"/>
              <a:t> yang </a:t>
            </a:r>
            <a:r>
              <a:rPr lang="en-US" sz="1500" dirty="0" err="1"/>
              <a:t>bekerja</a:t>
            </a:r>
            <a:r>
              <a:rPr lang="en-US" sz="1500" dirty="0"/>
              <a:t> </a:t>
            </a:r>
            <a:r>
              <a:rPr lang="en-US" sz="1500" dirty="0" err="1"/>
              <a:t>pada</a:t>
            </a:r>
            <a:r>
              <a:rPr lang="en-US" sz="1500" dirty="0"/>
              <a:t> </a:t>
            </a:r>
            <a:r>
              <a:rPr lang="en-US" sz="1500" dirty="0" err="1"/>
              <a:t>proyek</a:t>
            </a:r>
            <a:r>
              <a:rPr lang="en-US" sz="1500" dirty="0"/>
              <a:t> CAD/CAM</a:t>
            </a:r>
          </a:p>
          <a:p>
            <a:r>
              <a:rPr lang="en-US" sz="1500" dirty="0"/>
              <a:t>q</a:t>
            </a:r>
            <a:r>
              <a:rPr lang="en-US" sz="1500" baseline="-25000" dirty="0"/>
              <a:t>1</a:t>
            </a:r>
            <a:r>
              <a:rPr lang="en-US" sz="1500" dirty="0"/>
              <a:t> :	SELECT	</a:t>
            </a:r>
            <a:r>
              <a:rPr lang="en-US" sz="1500" dirty="0"/>
              <a:t>EMP.ENAME</a:t>
            </a:r>
            <a:endParaRPr lang="en-US" sz="1500" dirty="0"/>
          </a:p>
          <a:p>
            <a:r>
              <a:rPr lang="en-US" sz="1500" dirty="0"/>
              <a:t>	FROM	</a:t>
            </a:r>
            <a:r>
              <a:rPr lang="en-US" sz="1500" dirty="0"/>
              <a:t>EMP,ASG,PROJ</a:t>
            </a:r>
            <a:endParaRPr lang="en-US" sz="1500" dirty="0"/>
          </a:p>
          <a:p>
            <a:r>
              <a:rPr lang="en-US" sz="1500" dirty="0"/>
              <a:t>	WHERE	EMP.ENO=ASG.ENO</a:t>
            </a:r>
          </a:p>
          <a:p>
            <a:r>
              <a:rPr lang="en-US" sz="1500" dirty="0"/>
              <a:t>	AND	</a:t>
            </a:r>
            <a:r>
              <a:rPr lang="en-US" sz="1500" dirty="0"/>
              <a:t>ASG.PNO=PROJ.PNO</a:t>
            </a:r>
            <a:endParaRPr lang="en-US" sz="1500" dirty="0"/>
          </a:p>
          <a:p>
            <a:r>
              <a:rPr lang="en-US" sz="1500" dirty="0"/>
              <a:t>	AND	</a:t>
            </a:r>
            <a:r>
              <a:rPr lang="en-US" sz="1500" dirty="0"/>
              <a:t>PNAME</a:t>
            </a:r>
            <a:r>
              <a:rPr lang="en-US" sz="1500" dirty="0"/>
              <a:t>=’’CAD/CAM’’</a:t>
            </a:r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q</a:t>
            </a:r>
            <a:r>
              <a:rPr lang="en-US" sz="1500" baseline="-25000" dirty="0"/>
              <a:t>11</a:t>
            </a:r>
            <a:r>
              <a:rPr lang="en-US" sz="1500" dirty="0"/>
              <a:t> :	SELECT	</a:t>
            </a:r>
            <a:r>
              <a:rPr lang="en-US" sz="1500" dirty="0"/>
              <a:t>PROJ.PNO </a:t>
            </a:r>
            <a:r>
              <a:rPr lang="en-US" sz="1500" dirty="0"/>
              <a:t>INTO JVAR</a:t>
            </a:r>
          </a:p>
          <a:p>
            <a:r>
              <a:rPr lang="en-US" sz="1500" dirty="0"/>
              <a:t>	FROM	</a:t>
            </a:r>
            <a:r>
              <a:rPr lang="en-US" sz="1500" dirty="0"/>
              <a:t>PROJ</a:t>
            </a:r>
            <a:endParaRPr lang="en-US" sz="1500" dirty="0"/>
          </a:p>
          <a:p>
            <a:r>
              <a:rPr lang="en-US" sz="1500" dirty="0"/>
              <a:t>	WHERE</a:t>
            </a:r>
            <a:r>
              <a:rPr lang="en-US" sz="1500" dirty="0"/>
              <a:t>	PNAME=’’CAD/CAM’’</a:t>
            </a:r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q’:	SELECT	</a:t>
            </a:r>
            <a:r>
              <a:rPr lang="en-US" sz="1500" dirty="0"/>
              <a:t>EMP.ENAME</a:t>
            </a:r>
            <a:endParaRPr lang="en-US" sz="1500" dirty="0"/>
          </a:p>
          <a:p>
            <a:r>
              <a:rPr lang="en-US" sz="1500" dirty="0"/>
              <a:t>	FROM	</a:t>
            </a:r>
            <a:r>
              <a:rPr lang="en-US" sz="1500" dirty="0"/>
              <a:t>EMP,ASG</a:t>
            </a:r>
            <a:r>
              <a:rPr lang="en-US" sz="1500" dirty="0"/>
              <a:t>, JVAR</a:t>
            </a:r>
          </a:p>
          <a:p>
            <a:r>
              <a:rPr lang="en-US" sz="1500" dirty="0"/>
              <a:t>	WHERE</a:t>
            </a:r>
            <a:r>
              <a:rPr lang="en-US" sz="1500" dirty="0"/>
              <a:t>	EMP.ENO=ASG.ENO</a:t>
            </a:r>
          </a:p>
          <a:p>
            <a:r>
              <a:rPr lang="en-US" sz="1500" dirty="0"/>
              <a:t>	AND</a:t>
            </a:r>
            <a:r>
              <a:rPr lang="en-US" sz="1500" dirty="0"/>
              <a:t>	</a:t>
            </a:r>
            <a:r>
              <a:rPr lang="en-US" sz="1500" dirty="0"/>
              <a:t>ASG.PNO=JVAR.PNO</a:t>
            </a:r>
            <a:endParaRPr lang="en-US" sz="1500" dirty="0"/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q</a:t>
            </a:r>
            <a:r>
              <a:rPr lang="en-US" sz="1500" baseline="-25000" dirty="0"/>
              <a:t>12</a:t>
            </a:r>
            <a:r>
              <a:rPr lang="en-US" sz="1500" dirty="0"/>
              <a:t> :	SELECT	</a:t>
            </a:r>
            <a:r>
              <a:rPr lang="en-US" sz="1500" dirty="0"/>
              <a:t>ASG.ENO </a:t>
            </a:r>
            <a:r>
              <a:rPr lang="en-US" sz="1500" dirty="0"/>
              <a:t>INTO GVAR</a:t>
            </a:r>
          </a:p>
          <a:p>
            <a:r>
              <a:rPr lang="en-US" sz="1500" dirty="0"/>
              <a:t>	FROM	</a:t>
            </a:r>
            <a:r>
              <a:rPr lang="en-US" sz="1500" dirty="0"/>
              <a:t>ASG</a:t>
            </a:r>
            <a:r>
              <a:rPr lang="en-US" sz="1500" dirty="0"/>
              <a:t>, JVAR</a:t>
            </a:r>
          </a:p>
          <a:p>
            <a:r>
              <a:rPr lang="en-US" sz="1500" dirty="0"/>
              <a:t>	WHERE</a:t>
            </a:r>
            <a:r>
              <a:rPr lang="en-US" sz="1500" dirty="0"/>
              <a:t>	ASG.PNO=JVAR.PNO</a:t>
            </a:r>
          </a:p>
          <a:p>
            <a:r>
              <a:rPr lang="en-US" sz="1500" dirty="0"/>
              <a:t> </a:t>
            </a:r>
          </a:p>
          <a:p>
            <a:r>
              <a:rPr lang="en-US" sz="1500" dirty="0"/>
              <a:t>q</a:t>
            </a:r>
            <a:r>
              <a:rPr lang="en-US" sz="1500" baseline="-25000" dirty="0"/>
              <a:t>13</a:t>
            </a:r>
            <a:r>
              <a:rPr lang="en-US" sz="1500" dirty="0"/>
              <a:t> :	SELECT	</a:t>
            </a:r>
            <a:r>
              <a:rPr lang="en-US" sz="1500" dirty="0"/>
              <a:t>EMP.ENAME</a:t>
            </a:r>
            <a:endParaRPr lang="en-US" sz="1500" dirty="0"/>
          </a:p>
          <a:p>
            <a:r>
              <a:rPr lang="en-US" sz="1500" dirty="0"/>
              <a:t>	FROM	</a:t>
            </a:r>
            <a:r>
              <a:rPr lang="en-US" sz="1500" dirty="0"/>
              <a:t>EMP,GVAR</a:t>
            </a:r>
            <a:endParaRPr lang="en-US" sz="1500" dirty="0"/>
          </a:p>
          <a:p>
            <a:r>
              <a:rPr lang="en-US" sz="1500" dirty="0"/>
              <a:t>	WHERE</a:t>
            </a:r>
            <a:r>
              <a:rPr lang="en-US" sz="1500" dirty="0"/>
              <a:t>	EMP.ENO=GVAR.ENO</a:t>
            </a:r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572476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92696"/>
            <a:ext cx="8229600" cy="5688632"/>
          </a:xfrm>
        </p:spPr>
        <p:txBody>
          <a:bodyPr>
            <a:normAutofit/>
          </a:bodyPr>
          <a:lstStyle/>
          <a:p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dirty="0" err="1"/>
              <a:t>Sistem</a:t>
            </a:r>
            <a:r>
              <a:rPr lang="en-US" b="1" dirty="0"/>
              <a:t> R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err="1"/>
              <a:t>Sistem</a:t>
            </a:r>
            <a:r>
              <a:rPr lang="en-US" dirty="0"/>
              <a:t> R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optimasi</a:t>
            </a:r>
            <a:r>
              <a:rPr lang="en-US" dirty="0"/>
              <a:t> query </a:t>
            </a:r>
            <a:r>
              <a:rPr lang="en-US" dirty="0" err="1"/>
              <a:t>statis</a:t>
            </a:r>
            <a:r>
              <a:rPr lang="en-US" dirty="0"/>
              <a:t> yang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exhaustive search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Input </a:t>
            </a:r>
            <a:r>
              <a:rPr lang="en-US" dirty="0" err="1"/>
              <a:t>untuk</a:t>
            </a:r>
            <a:r>
              <a:rPr lang="en-US" dirty="0"/>
              <a:t> optimizer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R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query SQL. </a:t>
            </a:r>
            <a:r>
              <a:rPr lang="en-US" dirty="0" err="1"/>
              <a:t>Kemudian</a:t>
            </a:r>
            <a:r>
              <a:rPr lang="en-US" dirty="0"/>
              <a:t> output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eksekusi</a:t>
            </a:r>
            <a:r>
              <a:rPr lang="en-US" dirty="0"/>
              <a:t> yang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 yang optimal.</a:t>
            </a:r>
          </a:p>
          <a:p>
            <a:pPr>
              <a:buNone/>
            </a:pPr>
            <a:r>
              <a:rPr lang="en-US" dirty="0" smtClean="0"/>
              <a:t>		Optimizer </a:t>
            </a:r>
            <a:r>
              <a:rPr lang="en-US" dirty="0" err="1"/>
              <a:t>menetapkan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(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kandidat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terkecil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768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04666"/>
            <a:ext cx="8229600" cy="2088231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SELECT	</a:t>
            </a:r>
            <a:r>
              <a:rPr lang="en-US" dirty="0" smtClean="0"/>
              <a:t>EMP.ENAME</a:t>
            </a:r>
            <a:endParaRPr lang="en-US" dirty="0"/>
          </a:p>
          <a:p>
            <a:pPr>
              <a:buNone/>
            </a:pPr>
            <a:r>
              <a:rPr lang="en-US" dirty="0"/>
              <a:t>FROM	</a:t>
            </a:r>
            <a:r>
              <a:rPr lang="en-US" dirty="0" smtClean="0"/>
              <a:t>	EMP,ASG,PROJ</a:t>
            </a:r>
            <a:endParaRPr lang="en-US" dirty="0"/>
          </a:p>
          <a:p>
            <a:pPr>
              <a:buNone/>
            </a:pPr>
            <a:r>
              <a:rPr lang="en-US" dirty="0"/>
              <a:t>WHERE	</a:t>
            </a:r>
            <a:r>
              <a:rPr lang="en-US" dirty="0" smtClean="0"/>
              <a:t>EMP.ENO=ASG.ENO</a:t>
            </a:r>
            <a:endParaRPr lang="en-US" dirty="0"/>
          </a:p>
          <a:p>
            <a:pPr>
              <a:buNone/>
            </a:pPr>
            <a:r>
              <a:rPr lang="en-US" dirty="0"/>
              <a:t>AND		ASG.PNO=PROJ.PNO</a:t>
            </a:r>
          </a:p>
          <a:p>
            <a:pPr>
              <a:buNone/>
            </a:pPr>
            <a:r>
              <a:rPr lang="en-US" dirty="0"/>
              <a:t>AND		PNAME=’’CAD/CAM’’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join graph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88088" y="548680"/>
            <a:ext cx="3456384" cy="20261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008944" y="2204864"/>
            <a:ext cx="118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Join Graph</a:t>
            </a:r>
          </a:p>
        </p:txBody>
      </p:sp>
      <p:pic>
        <p:nvPicPr>
          <p:cNvPr id="6" name="Picture 5" descr="alternative join orders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5640" y="2564905"/>
            <a:ext cx="6408712" cy="324250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871865" y="5949280"/>
            <a:ext cx="2326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Alternative Join Orders</a:t>
            </a:r>
          </a:p>
        </p:txBody>
      </p:sp>
    </p:spTree>
    <p:extLst>
      <p:ext uri="{BB962C8B-B14F-4D97-AF65-F5344CB8AC3E}">
        <p14:creationId xmlns:p14="http://schemas.microsoft.com/office/powerpoint/2010/main" val="162554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PENGAKSESAN QUERY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Query adalah sebuah permintaan atau pencarian.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Pemrosesan Query adalah bagaimana query dikerjakan dan dipenuhi.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Pemrosesan Query merujuk pada sejumlah aktivitas yang dilakukan untuk pengambilan data dari sebuah basis data dalam rangka memenuhi permintaan data/informasi dari pemakai.</a:t>
            </a:r>
          </a:p>
        </p:txBody>
      </p:sp>
    </p:spTree>
    <p:extLst>
      <p:ext uri="{BB962C8B-B14F-4D97-AF65-F5344CB8AC3E}">
        <p14:creationId xmlns:p14="http://schemas.microsoft.com/office/powerpoint/2010/main" val="12364425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rmAutofit/>
          </a:bodyPr>
          <a:lstStyle/>
          <a:p>
            <a:pPr lvl="0" algn="l"/>
            <a:r>
              <a:rPr lang="en-US" b="1" dirty="0"/>
              <a:t>Join </a:t>
            </a:r>
            <a:r>
              <a:rPr lang="en-US" b="1" dirty="0" smtClean="0"/>
              <a:t>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70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Join </a:t>
            </a:r>
            <a:r>
              <a:rPr lang="en-US" dirty="0" smtClean="0"/>
              <a:t>ordering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optimasi</a:t>
            </a:r>
            <a:r>
              <a:rPr lang="en-US" dirty="0"/>
              <a:t> query,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query </a:t>
            </a:r>
            <a:r>
              <a:rPr lang="en-US" dirty="0" err="1"/>
              <a:t>terdistribusi</a:t>
            </a:r>
            <a:r>
              <a:rPr lang="en-US" dirty="0"/>
              <a:t>. Join ordering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query </a:t>
            </a:r>
            <a:r>
              <a:rPr lang="en-US" dirty="0" err="1"/>
              <a:t>merupakan</a:t>
            </a:r>
            <a:r>
              <a:rPr lang="en-US" dirty="0"/>
              <a:t> query </a:t>
            </a:r>
            <a:r>
              <a:rPr lang="en-US" dirty="0" err="1"/>
              <a:t>terdistribusi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communication time.</a:t>
            </a:r>
          </a:p>
          <a:p>
            <a:pPr>
              <a:buNone/>
            </a:pPr>
            <a:r>
              <a:rPr lang="en-US" dirty="0"/>
              <a:t>Join ordering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mengombinasikan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semijoins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communication cost.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31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en-US" b="1" dirty="0" err="1"/>
              <a:t>Optimasi</a:t>
            </a:r>
            <a:r>
              <a:rPr lang="en-US" b="1" dirty="0"/>
              <a:t> query </a:t>
            </a:r>
            <a:r>
              <a:rPr lang="en-US" b="1" dirty="0" err="1" smtClean="0"/>
              <a:t>terdistribusi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Algoritma</a:t>
            </a:r>
            <a:r>
              <a:rPr lang="en-US" b="1" dirty="0"/>
              <a:t> INGRES </a:t>
            </a:r>
            <a:r>
              <a:rPr lang="en-US" b="1" dirty="0" err="1" smtClean="0"/>
              <a:t>terdistribusi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meminimalisasi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communication time </a:t>
            </a:r>
            <a:r>
              <a:rPr lang="en-US" dirty="0" err="1"/>
              <a:t>maupun</a:t>
            </a:r>
            <a:r>
              <a:rPr lang="en-US" dirty="0"/>
              <a:t> response time.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fragmentasi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fragmentasi</a:t>
            </a:r>
            <a:r>
              <a:rPr lang="en-US" dirty="0"/>
              <a:t> horizontal.</a:t>
            </a:r>
          </a:p>
          <a:p>
            <a:pPr>
              <a:buNone/>
            </a:pPr>
            <a:r>
              <a:rPr lang="en-US" dirty="0" smtClean="0"/>
              <a:t>		Input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query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calculus relational-</a:t>
            </a:r>
            <a:r>
              <a:rPr lang="en-US" dirty="0" err="1"/>
              <a:t>tupel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(</a:t>
            </a:r>
            <a:r>
              <a:rPr lang="en-US" dirty="0" err="1"/>
              <a:t>tipe</a:t>
            </a:r>
            <a:r>
              <a:rPr lang="en-US" dirty="0"/>
              <a:t> network,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site).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118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Eksekusi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query (</a:t>
            </a:r>
            <a:r>
              <a:rPr lang="en-US" dirty="0" smtClean="0"/>
              <a:t>EMP    ASG   PROJ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memindah</a:t>
            </a:r>
            <a:r>
              <a:rPr lang="en-US" dirty="0"/>
              <a:t> EMP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ASG </a:t>
            </a:r>
            <a:r>
              <a:rPr lang="en-US" dirty="0" err="1"/>
              <a:t>ke</a:t>
            </a:r>
            <a:r>
              <a:rPr lang="en-US" dirty="0"/>
              <a:t> Site 2</a:t>
            </a:r>
          </a:p>
          <a:p>
            <a:pPr lvl="0"/>
            <a:r>
              <a:rPr lang="en-US" dirty="0" err="1"/>
              <a:t>Eksekusi</a:t>
            </a:r>
            <a:r>
              <a:rPr lang="en-US" dirty="0"/>
              <a:t> (</a:t>
            </a:r>
            <a:r>
              <a:rPr lang="en-US" dirty="0" smtClean="0"/>
              <a:t>EMP    ASG</a:t>
            </a:r>
            <a:r>
              <a:rPr lang="en-US" dirty="0"/>
              <a:t>) PROJ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memindah</a:t>
            </a:r>
            <a:r>
              <a:rPr lang="en-US" dirty="0"/>
              <a:t> (EMP</a:t>
            </a:r>
            <a:r>
              <a:rPr lang="en-US" baseline="-25000" dirty="0"/>
              <a:t>1</a:t>
            </a:r>
            <a:r>
              <a:rPr lang="en-US" dirty="0"/>
              <a:t> ASG) </a:t>
            </a:r>
            <a:r>
              <a:rPr lang="en-US" dirty="0" err="1"/>
              <a:t>dan</a:t>
            </a:r>
            <a:r>
              <a:rPr lang="en-US" dirty="0"/>
              <a:t> ASG </a:t>
            </a:r>
            <a:r>
              <a:rPr lang="en-US" dirty="0" err="1"/>
              <a:t>ke</a:t>
            </a:r>
            <a:r>
              <a:rPr lang="en-US" dirty="0"/>
              <a:t> Site 2, </a:t>
            </a:r>
            <a:r>
              <a:rPr lang="en-US" dirty="0" err="1"/>
              <a:t>dll</a:t>
            </a:r>
            <a:endParaRPr lang="en-US" dirty="0"/>
          </a:p>
          <a:p>
            <a:pPr>
              <a:buNone/>
            </a:pP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strategi-strategi</a:t>
            </a:r>
            <a:r>
              <a:rPr lang="en-US" dirty="0"/>
              <a:t> </a:t>
            </a:r>
            <a:r>
              <a:rPr lang="en-US" dirty="0" err="1"/>
              <a:t>trsebut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intermediate. </a:t>
            </a:r>
            <a:r>
              <a:rPr lang="en-US" dirty="0" err="1"/>
              <a:t>Misal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(</a:t>
            </a:r>
            <a:r>
              <a:rPr lang="en-US" dirty="0" smtClean="0"/>
              <a:t>EMP</a:t>
            </a:r>
            <a:r>
              <a:rPr lang="en-US" baseline="-25000" dirty="0" smtClean="0"/>
              <a:t>1  </a:t>
            </a:r>
            <a:r>
              <a:rPr lang="en-US" dirty="0" smtClean="0"/>
              <a:t>    ASG</a:t>
            </a:r>
            <a:r>
              <a:rPr lang="en-US" dirty="0"/>
              <a:t>) &gt; </a:t>
            </a:r>
            <a:r>
              <a:rPr lang="en-US" dirty="0" err="1"/>
              <a:t>ukuran</a:t>
            </a:r>
            <a:r>
              <a:rPr lang="en-US" dirty="0"/>
              <a:t> (EMP</a:t>
            </a:r>
            <a:r>
              <a:rPr lang="en-US" baseline="-25000" dirty="0"/>
              <a:t>1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1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2.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871864" y="1124744"/>
          <a:ext cx="2376264" cy="1392954"/>
        </p:xfrm>
        <a:graphic>
          <a:graphicData uri="http://schemas.openxmlformats.org/drawingml/2006/table">
            <a:tbl>
              <a:tblPr/>
              <a:tblGrid>
                <a:gridCol w="1187433"/>
                <a:gridCol w="1188831"/>
              </a:tblGrid>
              <a:tr h="4643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Site 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1408" marR="151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Site 2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1408" marR="151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EMP</a:t>
                      </a:r>
                      <a:r>
                        <a:rPr lang="en-US" sz="2600" baseline="-25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ASG</a:t>
                      </a:r>
                      <a:endParaRPr lang="en-US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1408" marR="151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EMP</a:t>
                      </a:r>
                      <a:r>
                        <a:rPr lang="en-US" sz="2600" baseline="-25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PROJ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1408" marR="151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6828959" y="3140968"/>
            <a:ext cx="285750" cy="152400"/>
          </a:xfrm>
          <a:prstGeom prst="rect">
            <a:avLst/>
          </a:prstGeom>
        </p:spPr>
      </p:pic>
      <p:pic>
        <p:nvPicPr>
          <p:cNvPr id="7" name="Picture 6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7680176" y="3140968"/>
            <a:ext cx="285750" cy="152400"/>
          </a:xfrm>
          <a:prstGeom prst="rect">
            <a:avLst/>
          </a:prstGeom>
        </p:spPr>
      </p:pic>
      <p:pic>
        <p:nvPicPr>
          <p:cNvPr id="8" name="Picture 7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9480376" y="3861048"/>
            <a:ext cx="285750" cy="152400"/>
          </a:xfrm>
          <a:prstGeom prst="rect">
            <a:avLst/>
          </a:prstGeom>
        </p:spPr>
      </p:pic>
      <p:pic>
        <p:nvPicPr>
          <p:cNvPr id="9" name="Picture 8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5666234" y="5301208"/>
            <a:ext cx="285750" cy="152400"/>
          </a:xfrm>
          <a:prstGeom prst="rect">
            <a:avLst/>
          </a:prstGeom>
        </p:spPr>
      </p:pic>
      <p:pic>
        <p:nvPicPr>
          <p:cNvPr id="10" name="Picture 9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4367808" y="3861048"/>
            <a:ext cx="28575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72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4705"/>
            <a:ext cx="8229600" cy="5361459"/>
          </a:xfrm>
        </p:spPr>
        <p:txBody>
          <a:bodyPr>
            <a:normAutofit/>
          </a:bodyPr>
          <a:lstStyle/>
          <a:p>
            <a:r>
              <a:rPr lang="en-US" b="1" dirty="0" err="1"/>
              <a:t>Algoritma</a:t>
            </a:r>
            <a:r>
              <a:rPr lang="en-US" b="1" dirty="0"/>
              <a:t> R*</a:t>
            </a:r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/>
              <a:t>R*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substansial</a:t>
            </a:r>
            <a:r>
              <a:rPr lang="en-US" dirty="0"/>
              <a:t> </a:t>
            </a:r>
            <a:r>
              <a:rPr lang="en-US" dirty="0" err="1"/>
              <a:t>ekstensi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yang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optimizer </a:t>
            </a:r>
            <a:r>
              <a:rPr lang="en-US" dirty="0" err="1"/>
              <a:t>sistem</a:t>
            </a:r>
            <a:r>
              <a:rPr lang="en-US" dirty="0"/>
              <a:t> R.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kompilasi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exhaustive search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alternative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terendah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R*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pengimplementasian</a:t>
            </a:r>
            <a:r>
              <a:rPr lang="en-US" dirty="0" smtClean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fragmentasi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replikasi</a:t>
            </a:r>
            <a:r>
              <a:rPr lang="en-US" dirty="0"/>
              <a:t>. Input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query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dilokalisasi</a:t>
            </a:r>
            <a:r>
              <a:rPr lang="en-US" dirty="0"/>
              <a:t> yang </a:t>
            </a:r>
            <a:r>
              <a:rPr lang="en-US" dirty="0" err="1"/>
              <a:t>direpresentasikan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aljabar</a:t>
            </a:r>
            <a:r>
              <a:rPr lang="en-US" dirty="0"/>
              <a:t>(query tree),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statistiknya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77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Query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PROJ,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ASG, internal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PNO. Kita </a:t>
            </a:r>
            <a:r>
              <a:rPr lang="en-US" dirty="0" err="1"/>
              <a:t>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PROJ </a:t>
            </a:r>
            <a:r>
              <a:rPr lang="en-US" dirty="0" err="1"/>
              <a:t>dan</a:t>
            </a:r>
            <a:r>
              <a:rPr lang="en-US" dirty="0"/>
              <a:t> ASG </a:t>
            </a:r>
            <a:r>
              <a:rPr lang="en-US" dirty="0" err="1"/>
              <a:t>disimpan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site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index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atribut</a:t>
            </a:r>
            <a:r>
              <a:rPr lang="en-US" dirty="0"/>
              <a:t> PNO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ASG.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eksekusi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query </a:t>
            </a:r>
            <a:r>
              <a:rPr lang="en-US" dirty="0" err="1"/>
              <a:t>tersebut</a:t>
            </a:r>
            <a:r>
              <a:rPr lang="en-US" dirty="0"/>
              <a:t> :</a:t>
            </a:r>
          </a:p>
          <a:p>
            <a:pPr lvl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/>
              <a:t>keseluruhan</a:t>
            </a:r>
            <a:r>
              <a:rPr lang="en-US" dirty="0"/>
              <a:t> PROJ </a:t>
            </a:r>
            <a:r>
              <a:rPr lang="en-US" dirty="0" err="1"/>
              <a:t>ke</a:t>
            </a:r>
            <a:r>
              <a:rPr lang="en-US" dirty="0"/>
              <a:t> site </a:t>
            </a:r>
            <a:r>
              <a:rPr lang="en-US" dirty="0" err="1"/>
              <a:t>dari</a:t>
            </a:r>
            <a:r>
              <a:rPr lang="en-US" dirty="0"/>
              <a:t> ASG</a:t>
            </a:r>
          </a:p>
          <a:p>
            <a:pPr lvl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/>
              <a:t>keseluruhan</a:t>
            </a:r>
            <a:r>
              <a:rPr lang="en-US" dirty="0"/>
              <a:t> ASG </a:t>
            </a:r>
            <a:r>
              <a:rPr lang="en-US" dirty="0" err="1"/>
              <a:t>ke</a:t>
            </a:r>
            <a:r>
              <a:rPr lang="en-US" dirty="0"/>
              <a:t> site </a:t>
            </a:r>
            <a:r>
              <a:rPr lang="en-US" dirty="0" err="1"/>
              <a:t>dari</a:t>
            </a:r>
            <a:r>
              <a:rPr lang="en-US" dirty="0"/>
              <a:t> PROJ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/>
              <a:t>tupel</a:t>
            </a:r>
            <a:r>
              <a:rPr lang="en-US" dirty="0"/>
              <a:t> ASG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tupel</a:t>
            </a:r>
            <a:r>
              <a:rPr lang="en-US" dirty="0"/>
              <a:t> PROJ</a:t>
            </a:r>
          </a:p>
          <a:p>
            <a:pPr lvl="0">
              <a:buNone/>
            </a:pPr>
            <a:r>
              <a:rPr lang="en-US" dirty="0" smtClean="0"/>
              <a:t>4. </a:t>
            </a:r>
            <a:r>
              <a:rPr lang="en-US" dirty="0" err="1" smtClean="0"/>
              <a:t>Memindah</a:t>
            </a:r>
            <a:r>
              <a:rPr lang="en-US" dirty="0" smtClean="0"/>
              <a:t> </a:t>
            </a:r>
            <a:r>
              <a:rPr lang="en-US" dirty="0"/>
              <a:t>ASG </a:t>
            </a:r>
            <a:r>
              <a:rPr lang="en-US" dirty="0" err="1"/>
              <a:t>dan</a:t>
            </a:r>
            <a:r>
              <a:rPr lang="en-US" dirty="0"/>
              <a:t> PROJ </a:t>
            </a:r>
            <a:r>
              <a:rPr lang="en-US" dirty="0" err="1"/>
              <a:t>ke</a:t>
            </a:r>
            <a:r>
              <a:rPr lang="en-US" dirty="0"/>
              <a:t> site </a:t>
            </a:r>
            <a:r>
              <a:rPr lang="en-US" dirty="0" err="1"/>
              <a:t>ketiga</a:t>
            </a:r>
            <a:endParaRPr lang="en-US" dirty="0"/>
          </a:p>
          <a:p>
            <a:r>
              <a:rPr lang="en-US" dirty="0" err="1"/>
              <a:t>Algoritma</a:t>
            </a:r>
            <a:r>
              <a:rPr lang="en-US" dirty="0"/>
              <a:t> R* </a:t>
            </a:r>
            <a:r>
              <a:rPr lang="en-US" dirty="0" err="1"/>
              <a:t>memprediksi</a:t>
            </a:r>
            <a:r>
              <a:rPr lang="en-US" dirty="0"/>
              <a:t> total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yang paling </a:t>
            </a:r>
            <a:r>
              <a:rPr lang="en-US" dirty="0" err="1"/>
              <a:t>sedikit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078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92697"/>
            <a:ext cx="8229600" cy="5433467"/>
          </a:xfrm>
        </p:spPr>
        <p:txBody>
          <a:bodyPr>
            <a:normAutofit/>
          </a:bodyPr>
          <a:lstStyle/>
          <a:p>
            <a:r>
              <a:rPr lang="en-US" b="1" dirty="0" err="1"/>
              <a:t>Algoritma</a:t>
            </a:r>
            <a:r>
              <a:rPr lang="en-US" b="1" dirty="0"/>
              <a:t> SDD-1</a:t>
            </a:r>
            <a:endParaRPr lang="en-US" dirty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/>
              <a:t>SDD-1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‘hill-climbing’,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keistimewaan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 query </a:t>
            </a:r>
            <a:r>
              <a:rPr lang="en-US" dirty="0" err="1"/>
              <a:t>terdistribusi</a:t>
            </a:r>
            <a:r>
              <a:rPr lang="en-US" dirty="0"/>
              <a:t> yang </a:t>
            </a:r>
            <a:r>
              <a:rPr lang="en-US" dirty="0" err="1"/>
              <a:t>pertama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rekursif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. Input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query graph,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25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86409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Contoh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 err="1"/>
              <a:t>Asumsikan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T</a:t>
            </a:r>
            <a:r>
              <a:rPr lang="en-US" baseline="-25000" dirty="0"/>
              <a:t>MSG</a:t>
            </a:r>
            <a:r>
              <a:rPr lang="en-US" dirty="0"/>
              <a:t> = 0 </a:t>
            </a:r>
            <a:r>
              <a:rPr lang="en-US" dirty="0" err="1"/>
              <a:t>dan</a:t>
            </a:r>
            <a:r>
              <a:rPr lang="en-US" dirty="0"/>
              <a:t> T</a:t>
            </a:r>
            <a:r>
              <a:rPr lang="en-US" baseline="-25000" dirty="0"/>
              <a:t>TR</a:t>
            </a:r>
            <a:r>
              <a:rPr lang="en-US" dirty="0"/>
              <a:t> = 1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07768" y="1556792"/>
          <a:ext cx="3367678" cy="1752600"/>
        </p:xfrm>
        <a:graphic>
          <a:graphicData uri="http://schemas.openxmlformats.org/drawingml/2006/table">
            <a:tbl>
              <a:tblPr/>
              <a:tblGrid>
                <a:gridCol w="1296144"/>
                <a:gridCol w="1036289"/>
                <a:gridCol w="1035245"/>
              </a:tblGrid>
              <a:tr h="3456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Relation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Size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Site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5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EMP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PAY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PROJ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ASG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2708" marR="1127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91544" y="3356993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:</a:t>
            </a:r>
          </a:p>
          <a:p>
            <a:pPr>
              <a:buNone/>
            </a:pPr>
            <a:r>
              <a:rPr lang="en-US" dirty="0"/>
              <a:t>ES</a:t>
            </a:r>
            <a:r>
              <a:rPr lang="en-US" baseline="-25000" dirty="0"/>
              <a:t>0</a:t>
            </a:r>
            <a:r>
              <a:rPr lang="en-US" dirty="0"/>
              <a:t> :	EMP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4</a:t>
            </a:r>
          </a:p>
          <a:p>
            <a:pPr>
              <a:buNone/>
            </a:pPr>
            <a:r>
              <a:rPr lang="en-US" dirty="0"/>
              <a:t>	PAY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4</a:t>
            </a:r>
          </a:p>
          <a:p>
            <a:pPr>
              <a:buNone/>
            </a:pPr>
            <a:r>
              <a:rPr lang="en-US" dirty="0"/>
              <a:t>	PROJ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4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err="1"/>
              <a:t>Total.cost</a:t>
            </a:r>
            <a:r>
              <a:rPr lang="en-US" b="1" dirty="0"/>
              <a:t>(ES</a:t>
            </a:r>
            <a:r>
              <a:rPr lang="en-US" b="1" baseline="-25000" dirty="0"/>
              <a:t>0</a:t>
            </a:r>
            <a:r>
              <a:rPr lang="en-US" b="1" dirty="0"/>
              <a:t>) = 4+8+1=13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err="1"/>
              <a:t>Alternatif</a:t>
            </a:r>
            <a:r>
              <a:rPr lang="en-US" dirty="0"/>
              <a:t> Splitting :</a:t>
            </a:r>
          </a:p>
          <a:p>
            <a:pPr>
              <a:buNone/>
            </a:pPr>
            <a:r>
              <a:rPr lang="en-US" dirty="0"/>
              <a:t>ES1 : 	PAY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1</a:t>
            </a:r>
          </a:p>
          <a:p>
            <a:pPr>
              <a:buNone/>
            </a:pPr>
            <a:r>
              <a:rPr lang="en-US" dirty="0"/>
              <a:t>ES2 : 	(PAY      EMP)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4</a:t>
            </a:r>
          </a:p>
          <a:p>
            <a:pPr>
              <a:buNone/>
            </a:pPr>
            <a:r>
              <a:rPr lang="en-US" dirty="0"/>
              <a:t>ES3 : 	PROJ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site 4</a:t>
            </a:r>
          </a:p>
          <a:p>
            <a:pPr>
              <a:buNone/>
            </a:pPr>
            <a:r>
              <a:rPr lang="en-US" b="1" dirty="0" err="1"/>
              <a:t>Total.cost</a:t>
            </a:r>
            <a:r>
              <a:rPr lang="en-US" b="1" dirty="0"/>
              <a:t>(ES’) = 4+8+1 = 13</a:t>
            </a:r>
            <a:endParaRPr lang="en-US" b="1" dirty="0"/>
          </a:p>
        </p:txBody>
      </p:sp>
      <p:pic>
        <p:nvPicPr>
          <p:cNvPr id="6" name="Picture 5" descr="equivalent join trees.jpg"/>
          <p:cNvPicPr/>
          <p:nvPr/>
        </p:nvPicPr>
        <p:blipFill>
          <a:blip r:embed="rId2" cstate="print"/>
          <a:srcRect l="18644" r="75000" b="88811"/>
          <a:stretch>
            <a:fillRect/>
          </a:stretch>
        </p:blipFill>
        <p:spPr>
          <a:xfrm>
            <a:off x="3505994" y="5661248"/>
            <a:ext cx="28575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76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852704"/>
          </a:xfrm>
        </p:spPr>
        <p:txBody>
          <a:bodyPr>
            <a:noAutofit/>
          </a:bodyPr>
          <a:lstStyle/>
          <a:p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ketiga</a:t>
            </a:r>
            <a:r>
              <a:rPr lang="en-US" sz="3600" dirty="0"/>
              <a:t> </a:t>
            </a:r>
            <a:r>
              <a:rPr lang="en-US" sz="3600" dirty="0" err="1"/>
              <a:t>algoritma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: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53288" y="1844824"/>
          <a:ext cx="8247169" cy="3096344"/>
        </p:xfrm>
        <a:graphic>
          <a:graphicData uri="http://schemas.openxmlformats.org/drawingml/2006/table">
            <a:tbl>
              <a:tblPr/>
              <a:tblGrid>
                <a:gridCol w="1080120"/>
                <a:gridCol w="1224136"/>
                <a:gridCol w="1008112"/>
                <a:gridCol w="1224136"/>
                <a:gridCol w="1008112"/>
                <a:gridCol w="936104"/>
                <a:gridCol w="720080"/>
                <a:gridCol w="1046369"/>
              </a:tblGrid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latin typeface="Calibri"/>
                          <a:ea typeface="Calibri"/>
                          <a:cs typeface="Times New Roman"/>
                        </a:rPr>
                        <a:t>Algoritma</a:t>
                      </a:r>
                      <a:endParaRPr lang="en-US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Optimization Timing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Objective Function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Optimization Factors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Network Topology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Semijoins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Stats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Fragments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Distributed INGRES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Dynamic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Response time or total cost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Msg. size, proc. cost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General or broadcast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Horizontal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R*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Total cost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#Msg, Msg size, IO, CPU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General or local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1,2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SDD-1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Total cost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Msg size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General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>
                          <a:latin typeface="Calibri"/>
                          <a:ea typeface="Calibri"/>
                          <a:cs typeface="Times New Roman"/>
                        </a:rPr>
                        <a:t>1,3,4,5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</a:p>
                  </a:txBody>
                  <a:tcPr marL="93806" marR="938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91544" y="50851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/>
              <a:t>1 = relation cardinality</a:t>
            </a:r>
          </a:p>
          <a:p>
            <a:r>
              <a:rPr lang="en-US" dirty="0"/>
              <a:t>2 = number of unique values per attribute</a:t>
            </a:r>
          </a:p>
          <a:p>
            <a:r>
              <a:rPr lang="en-US" dirty="0"/>
              <a:t>3 = join selectivity factor</a:t>
            </a:r>
          </a:p>
          <a:p>
            <a:r>
              <a:rPr lang="en-US" dirty="0"/>
              <a:t>4 = size of projection on each join attribute</a:t>
            </a:r>
          </a:p>
          <a:p>
            <a:r>
              <a:rPr lang="en-US" dirty="0"/>
              <a:t>5 = attribute size and </a:t>
            </a:r>
            <a:r>
              <a:rPr lang="en-US" dirty="0" err="1"/>
              <a:t>tuple</a:t>
            </a:r>
            <a:r>
              <a:rPr lang="en-US" dirty="0"/>
              <a:t>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8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PENGAKSESAN QUERY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Aktivitas tersebut meliputi transfromasi dari berbagai query yang diekspresikan dalam bahasa query komersial (level logik) ke dalam ekspresi-ekspresi query pada level fisik, berbagai transformasi optimasi query dan pengevalusian query.</a:t>
            </a:r>
          </a:p>
          <a:p>
            <a:r>
              <a:rPr lang="en-US" altLang="en-US"/>
              <a:t>Waktu yang digunakan dalam pemrosesan query sebagian besar digunakan untuk pengaksesan disk, yang tentu lebih lambat bila dibandingkan dengan pengaksesan memori.</a:t>
            </a:r>
          </a:p>
        </p:txBody>
      </p:sp>
    </p:spTree>
    <p:extLst>
      <p:ext uri="{BB962C8B-B14F-4D97-AF65-F5344CB8AC3E}">
        <p14:creationId xmlns:p14="http://schemas.microsoft.com/office/powerpoint/2010/main" val="1971520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847850" y="1412876"/>
            <a:ext cx="8229600" cy="4525963"/>
          </a:xfrm>
        </p:spPr>
        <p:txBody>
          <a:bodyPr/>
          <a:lstStyle/>
          <a:p>
            <a:r>
              <a:rPr lang="en-US" altLang="en-US" sz="2400"/>
              <a:t>Langkah-langkah yang dilakukan dalam pemrosesan sebuah query yang dapat diilustrasikan pada gambar berikut :</a:t>
            </a:r>
          </a:p>
          <a:p>
            <a:pPr>
              <a:buFontTx/>
              <a:buNone/>
            </a:pPr>
            <a:endParaRPr lang="en-US" altLang="en-US" sz="2400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495551" y="3429001"/>
            <a:ext cx="1223963" cy="360363"/>
          </a:xfrm>
          <a:prstGeom prst="parallelogram">
            <a:avLst>
              <a:gd name="adj" fmla="val 84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query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367213" y="3357563"/>
            <a:ext cx="16573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Parser dan Translator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6888164" y="3357563"/>
            <a:ext cx="2016125" cy="360362"/>
          </a:xfrm>
          <a:prstGeom prst="parallelogram">
            <a:avLst>
              <a:gd name="adj" fmla="val 139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Ekspresi Aljabar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959600" y="4149725"/>
            <a:ext cx="16573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Optimezer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7032626" y="5013326"/>
            <a:ext cx="1223963" cy="360363"/>
          </a:xfrm>
          <a:prstGeom prst="parallelogram">
            <a:avLst>
              <a:gd name="adj" fmla="val 84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Rencana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367213" y="5013325"/>
            <a:ext cx="16573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Parser dan Translator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2495551" y="5084763"/>
            <a:ext cx="1368425" cy="360362"/>
          </a:xfrm>
          <a:prstGeom prst="parallelogram">
            <a:avLst>
              <a:gd name="adj" fmla="val 9493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Hasil Query</a:t>
            </a: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4583113" y="5876926"/>
            <a:ext cx="576262" cy="504825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Data</a:t>
            </a: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5303838" y="5876926"/>
            <a:ext cx="576262" cy="504825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Data</a:t>
            </a: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9696450" y="4076701"/>
            <a:ext cx="647700" cy="792163"/>
          </a:xfrm>
          <a:prstGeom prst="can">
            <a:avLst>
              <a:gd name="adj" fmla="val 305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200"/>
              <a:t>Informasi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3575051" y="3573464"/>
            <a:ext cx="792163" cy="142875"/>
          </a:xfrm>
          <a:prstGeom prst="rightArrow">
            <a:avLst>
              <a:gd name="adj1" fmla="val 50000"/>
              <a:gd name="adj2" fmla="val 138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6024563" y="3500439"/>
            <a:ext cx="1079500" cy="142875"/>
          </a:xfrm>
          <a:prstGeom prst="rightArrow">
            <a:avLst>
              <a:gd name="adj1" fmla="val 50000"/>
              <a:gd name="adj2" fmla="val 18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7608889" y="3716339"/>
            <a:ext cx="142875" cy="433387"/>
          </a:xfrm>
          <a:prstGeom prst="downArrow">
            <a:avLst>
              <a:gd name="adj1" fmla="val 50000"/>
              <a:gd name="adj2" fmla="val 7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7599364" y="4581525"/>
            <a:ext cx="142875" cy="433388"/>
          </a:xfrm>
          <a:prstGeom prst="downArrow">
            <a:avLst>
              <a:gd name="adj1" fmla="val 50000"/>
              <a:gd name="adj2" fmla="val 7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6024563" y="5157789"/>
            <a:ext cx="1079500" cy="142875"/>
          </a:xfrm>
          <a:prstGeom prst="leftArrow">
            <a:avLst>
              <a:gd name="adj1" fmla="val 50000"/>
              <a:gd name="adj2" fmla="val 18888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3719513" y="5157789"/>
            <a:ext cx="576262" cy="142875"/>
          </a:xfrm>
          <a:prstGeom prst="leftArrow">
            <a:avLst>
              <a:gd name="adj1" fmla="val 50000"/>
              <a:gd name="adj2" fmla="val 100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 flipV="1">
            <a:off x="4800600" y="54451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V="1">
            <a:off x="5591175" y="54451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H="1">
            <a:off x="8616950" y="42926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91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Langkah-langkah yang mendasar :</a:t>
            </a:r>
          </a:p>
          <a:p>
            <a:pPr>
              <a:buFontTx/>
              <a:buNone/>
            </a:pPr>
            <a:r>
              <a:rPr lang="en-US" altLang="en-US" smtClean="0"/>
              <a:t>	1. Parsing dan Translasi</a:t>
            </a:r>
          </a:p>
          <a:p>
            <a:pPr>
              <a:buFontTx/>
              <a:buNone/>
            </a:pPr>
            <a:r>
              <a:rPr lang="en-US" altLang="en-US" smtClean="0"/>
              <a:t>	2. Optimasi</a:t>
            </a:r>
          </a:p>
          <a:p>
            <a:pPr>
              <a:buFontTx/>
              <a:buNone/>
            </a:pPr>
            <a:r>
              <a:rPr lang="en-US" altLang="en-US" smtClean="0"/>
              <a:t>	3. Evaluasi Query</a:t>
            </a:r>
          </a:p>
        </p:txBody>
      </p:sp>
    </p:spTree>
    <p:extLst>
      <p:ext uri="{BB962C8B-B14F-4D97-AF65-F5344CB8AC3E}">
        <p14:creationId xmlns:p14="http://schemas.microsoft.com/office/powerpoint/2010/main" val="258657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Sebelum pemrosesan query dimulai, sistem harus menterjemahkan  query tersebut ke dalam bentuk yang cocok bagi sistem basis data.</a:t>
            </a:r>
          </a:p>
          <a:p>
            <a:r>
              <a:rPr lang="en-US" altLang="en-US"/>
              <a:t>Proses translasi dilakukan oleh modul parser dalam sebuah sistem kompilator program.</a:t>
            </a:r>
          </a:p>
          <a:p>
            <a:r>
              <a:rPr lang="en-US" altLang="en-US"/>
              <a:t>Parser memeriksa sintaks query dari pemakai juga melihat apakah nama tanel yang disebutkan memang benar merupakan nama tabel yang ada di dalam basis data.</a:t>
            </a:r>
          </a:p>
        </p:txBody>
      </p:sp>
    </p:spTree>
    <p:extLst>
      <p:ext uri="{BB962C8B-B14F-4D97-AF65-F5344CB8AC3E}">
        <p14:creationId xmlns:p14="http://schemas.microsoft.com/office/powerpoint/2010/main" val="3073109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Dari proses parsing yang dilakukan oleh modul parser akan dibentuk sebuah representasi hirarkis dari sebuah query yang kemudian dapat lebih mudah ditranslasikan ke dalam ekspresi aljabar relasional.</a:t>
            </a:r>
          </a:p>
          <a:p>
            <a:pPr>
              <a:buFontTx/>
              <a:buNone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961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Sebagai ilustrasi, perhatikan query yang kita nyatakan dalam SQL untuk menampilkan daftar kode kuliah (beserta SKS yang diselenggarakan di semester 1 dan 2, berikut ini :</a:t>
            </a:r>
          </a:p>
          <a:p>
            <a:pPr>
              <a:buFontTx/>
              <a:buNone/>
            </a:pPr>
            <a:r>
              <a:rPr lang="en-US" altLang="en-US" smtClean="0"/>
              <a:t>		Select kode_kul, sks</a:t>
            </a:r>
          </a:p>
          <a:p>
            <a:pPr>
              <a:buFontTx/>
              <a:buNone/>
            </a:pPr>
            <a:r>
              <a:rPr lang="en-US" altLang="en-US" smtClean="0"/>
              <a:t>		from kuliah</a:t>
            </a:r>
          </a:p>
          <a:p>
            <a:pPr>
              <a:buFontTx/>
              <a:buNone/>
            </a:pPr>
            <a:r>
              <a:rPr lang="en-US" altLang="en-US" smtClean="0"/>
              <a:t>		where semester &lt; 3</a:t>
            </a:r>
          </a:p>
        </p:txBody>
      </p:sp>
    </p:spTree>
    <p:extLst>
      <p:ext uri="{BB962C8B-B14F-4D97-AF65-F5344CB8AC3E}">
        <p14:creationId xmlns:p14="http://schemas.microsoft.com/office/powerpoint/2010/main" val="3969766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KLASIFIKASI AKTIVITAS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smtClean="0"/>
              <a:t>Ekspresi aljabar relationalnya :</a:t>
            </a:r>
          </a:p>
          <a:p>
            <a:pPr>
              <a:buFontTx/>
              <a:buNone/>
            </a:pPr>
            <a:r>
              <a:rPr lang="en-US" altLang="en-US" smtClean="0"/>
              <a:t>	 	</a:t>
            </a:r>
            <a:r>
              <a:rPr lang="en-US" altLang="en-US" sz="2000" b="1"/>
              <a:t>1.</a:t>
            </a:r>
            <a:r>
              <a:rPr lang="en-US" altLang="en-US" smtClean="0"/>
              <a:t> </a:t>
            </a:r>
            <a:r>
              <a:rPr lang="en-US" altLang="en-US" sz="4000" b="1">
                <a:sym typeface="Symbol" panose="05050102010706020507" pitchFamily="18" charset="2"/>
              </a:rPr>
              <a:t></a:t>
            </a:r>
            <a:r>
              <a:rPr lang="en-US" altLang="en-US" sz="1800" b="1">
                <a:sym typeface="Symbol" panose="05050102010706020507" pitchFamily="18" charset="2"/>
              </a:rPr>
              <a:t>semester &lt; 3 (</a:t>
            </a:r>
            <a:r>
              <a:rPr lang="en-US" altLang="en-US" sz="4000" b="1">
                <a:sym typeface="Symbol" panose="05050102010706020507" pitchFamily="18" charset="2"/>
              </a:rPr>
              <a:t></a:t>
            </a:r>
            <a:r>
              <a:rPr lang="en-US" altLang="en-US" sz="1800" b="1"/>
              <a:t>kode_kul, sks</a:t>
            </a:r>
            <a:r>
              <a:rPr lang="en-US" altLang="en-US" sz="4000" b="1"/>
              <a:t> </a:t>
            </a:r>
            <a:r>
              <a:rPr lang="en-US" altLang="en-US" sz="2000" b="1"/>
              <a:t>(kuliah))</a:t>
            </a:r>
          </a:p>
          <a:p>
            <a:pPr>
              <a:buFontTx/>
              <a:buNone/>
            </a:pPr>
            <a:r>
              <a:rPr lang="en-US" altLang="en-US" sz="2000" b="1"/>
              <a:t>		2. </a:t>
            </a:r>
            <a:r>
              <a:rPr lang="en-US" altLang="en-US" sz="4000" b="1">
                <a:sym typeface="Symbol" panose="05050102010706020507" pitchFamily="18" charset="2"/>
              </a:rPr>
              <a:t></a:t>
            </a:r>
            <a:r>
              <a:rPr lang="en-US" altLang="en-US" sz="1800" b="1"/>
              <a:t>kode_kul, sks</a:t>
            </a:r>
            <a:r>
              <a:rPr lang="en-US" altLang="en-US" sz="2000" b="1"/>
              <a:t> (</a:t>
            </a:r>
            <a:r>
              <a:rPr lang="en-US" altLang="en-US" sz="4000" b="1">
                <a:sym typeface="Symbol" panose="05050102010706020507" pitchFamily="18" charset="2"/>
              </a:rPr>
              <a:t></a:t>
            </a:r>
            <a:r>
              <a:rPr lang="en-US" altLang="en-US" sz="1800" b="1">
                <a:sym typeface="Symbol" panose="05050102010706020507" pitchFamily="18" charset="2"/>
              </a:rPr>
              <a:t>semester &lt; 3 </a:t>
            </a:r>
            <a:r>
              <a:rPr lang="en-US" altLang="en-US" sz="2000" b="1"/>
              <a:t>(kuliah))</a:t>
            </a:r>
          </a:p>
        </p:txBody>
      </p:sp>
    </p:spTree>
    <p:extLst>
      <p:ext uri="{BB962C8B-B14F-4D97-AF65-F5344CB8AC3E}">
        <p14:creationId xmlns:p14="http://schemas.microsoft.com/office/powerpoint/2010/main" val="646554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1107</Words>
  <Application>Microsoft Office PowerPoint</Application>
  <PresentationFormat>Widescreen</PresentationFormat>
  <Paragraphs>234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SISTEM BASIS DATA</vt:lpstr>
      <vt:lpstr>PENGAKSESAN QUERY</vt:lpstr>
      <vt:lpstr>PENGAKSESAN QUERY</vt:lpstr>
      <vt:lpstr>KLASIFIKASI AKTIVITAS</vt:lpstr>
      <vt:lpstr>KLASIFIKASI AKTIVITAS</vt:lpstr>
      <vt:lpstr>KLASIFIKASI AKTIVITAS</vt:lpstr>
      <vt:lpstr>KLASIFIKASI AKTIVITAS</vt:lpstr>
      <vt:lpstr>KLASIFIKASI AKTIVITAS</vt:lpstr>
      <vt:lpstr>KLASIFIKASI AKTIVITAS</vt:lpstr>
      <vt:lpstr>KLASIFIKASI AKTIVITAS (Penjelasan Ekspresi Pertama)</vt:lpstr>
      <vt:lpstr>KLASIFIKASI AKTIVITAS (Penjelasan Ekspresi Kedua</vt:lpstr>
      <vt:lpstr>Optimasi Query</vt:lpstr>
      <vt:lpstr>PowerPoint Presentation</vt:lpstr>
      <vt:lpstr>PowerPoint Presentation</vt:lpstr>
      <vt:lpstr>PowerPoint Presentation</vt:lpstr>
      <vt:lpstr>Optimasi query terpusat</vt:lpstr>
      <vt:lpstr>PowerPoint Presentation</vt:lpstr>
      <vt:lpstr>PowerPoint Presentation</vt:lpstr>
      <vt:lpstr>PowerPoint Presentation</vt:lpstr>
      <vt:lpstr>Join Ordering</vt:lpstr>
      <vt:lpstr>Optimasi query terdistribusi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Perbedaan dari ketiga algoritma tersebut :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KECERDASAN BUATAN</dc:title>
  <dc:creator>Safitri Jaya</dc:creator>
  <cp:lastModifiedBy>Safitri Jaya</cp:lastModifiedBy>
  <cp:revision>8</cp:revision>
  <dcterms:created xsi:type="dcterms:W3CDTF">2016-06-01T04:35:07Z</dcterms:created>
  <dcterms:modified xsi:type="dcterms:W3CDTF">2016-07-22T04:20:22Z</dcterms:modified>
</cp:coreProperties>
</file>