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sorterViewPr>
    <p:cViewPr varScale="1">
      <p:scale>
        <a:sx n="100" d="100"/>
        <a:sy n="100" d="100"/>
      </p:scale>
      <p:origin x="0" y="-149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9E9FF0-3D8B-4A63-AA74-0B60B8BCE8C5}" type="datetimeFigureOut">
              <a:rPr lang="en-US" smtClean="0"/>
              <a:t>7/22/2016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C799E6-A659-4BA7-BDB1-31DEABE634AE}" type="slidenum">
              <a:rPr lang="en-US" smtClean="0"/>
              <a:t>‹#›</a:t>
            </a:fld>
            <a:endParaRPr lang="en-US"/>
          </a:p>
        </p:txBody>
      </p:sp>
    </p:spTree>
    <p:extLst>
      <p:ext uri="{BB962C8B-B14F-4D97-AF65-F5344CB8AC3E}">
        <p14:creationId xmlns:p14="http://schemas.microsoft.com/office/powerpoint/2010/main" val="129140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B3EF75-9061-45B6-A4C8-4A30706D22A0}"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228593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3EF75-9061-45B6-A4C8-4A30706D22A0}"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104537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3EF75-9061-45B6-A4C8-4A30706D22A0}"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424561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3EF75-9061-45B6-A4C8-4A30706D22A0}"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249502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B3EF75-9061-45B6-A4C8-4A30706D22A0}"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260229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B3EF75-9061-45B6-A4C8-4A30706D22A0}"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213174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B3EF75-9061-45B6-A4C8-4A30706D22A0}" type="datetimeFigureOut">
              <a:rPr lang="en-US" smtClean="0"/>
              <a:t>7/22/2016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12352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B3EF75-9061-45B6-A4C8-4A30706D22A0}" type="datetimeFigureOut">
              <a:rPr lang="en-US" smtClean="0"/>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314248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B3EF75-9061-45B6-A4C8-4A30706D22A0}" type="datetimeFigureOut">
              <a:rPr lang="en-US" smtClean="0"/>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96865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B3EF75-9061-45B6-A4C8-4A30706D22A0}"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5011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B3EF75-9061-45B6-A4C8-4A30706D22A0}"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D5ED8C-4DDC-423D-A551-FE462881B191}" type="slidenum">
              <a:rPr lang="en-US" smtClean="0"/>
              <a:t>‹#›</a:t>
            </a:fld>
            <a:endParaRPr lang="en-US"/>
          </a:p>
        </p:txBody>
      </p:sp>
    </p:spTree>
    <p:extLst>
      <p:ext uri="{BB962C8B-B14F-4D97-AF65-F5344CB8AC3E}">
        <p14:creationId xmlns:p14="http://schemas.microsoft.com/office/powerpoint/2010/main" val="3052596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3EF75-9061-45B6-A4C8-4A30706D22A0}" type="datetimeFigureOut">
              <a:rPr lang="en-US" smtClean="0"/>
              <a:t>7/22/2016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5ED8C-4DDC-423D-A551-FE462881B191}" type="slidenum">
              <a:rPr lang="en-US" smtClean="0"/>
              <a:t>‹#›</a:t>
            </a:fld>
            <a:endParaRPr lang="en-US"/>
          </a:p>
        </p:txBody>
      </p:sp>
    </p:spTree>
    <p:extLst>
      <p:ext uri="{BB962C8B-B14F-4D97-AF65-F5344CB8AC3E}">
        <p14:creationId xmlns:p14="http://schemas.microsoft.com/office/powerpoint/2010/main" val="1973706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SISTEM BASIS DATA</a:t>
            </a:r>
            <a:endParaRPr lang="en-US" dirty="0"/>
          </a:p>
        </p:txBody>
      </p:sp>
      <p:sp>
        <p:nvSpPr>
          <p:cNvPr id="3" name="Subtitle 2"/>
          <p:cNvSpPr>
            <a:spLocks noGrp="1"/>
          </p:cNvSpPr>
          <p:nvPr>
            <p:ph type="subTitle" idx="1"/>
          </p:nvPr>
        </p:nvSpPr>
        <p:spPr/>
        <p:txBody>
          <a:bodyPr/>
          <a:lstStyle/>
          <a:p>
            <a:r>
              <a:rPr lang="en-US" dirty="0" smtClean="0"/>
              <a:t>PERTEMUAN 1</a:t>
            </a:r>
            <a:endParaRPr lang="en-US" dirty="0"/>
          </a:p>
        </p:txBody>
      </p:sp>
    </p:spTree>
    <p:extLst>
      <p:ext uri="{BB962C8B-B14F-4D97-AF65-F5344CB8AC3E}">
        <p14:creationId xmlns:p14="http://schemas.microsoft.com/office/powerpoint/2010/main" val="949506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latin typeface="Impact" panose="020B0806030902050204" pitchFamily="34" charset="0"/>
              </a:rPr>
              <a:t>Komponen lingkungan database</a:t>
            </a:r>
            <a:endParaRPr lang="id-ID" altLang="en-US">
              <a:latin typeface="Impact" panose="020B0806030902050204" pitchFamily="34" charset="0"/>
            </a:endParaRPr>
          </a:p>
        </p:txBody>
      </p:sp>
      <p:sp>
        <p:nvSpPr>
          <p:cNvPr id="19459" name="Rectangle 3"/>
          <p:cNvSpPr>
            <a:spLocks noGrp="1" noChangeArrowheads="1"/>
          </p:cNvSpPr>
          <p:nvPr>
            <p:ph type="body" idx="1"/>
          </p:nvPr>
        </p:nvSpPr>
        <p:spPr/>
        <p:txBody>
          <a:bodyPr/>
          <a:lstStyle/>
          <a:p>
            <a:r>
              <a:rPr lang="en-US" altLang="en-US">
                <a:latin typeface="Arial Narrow" panose="020B0606020202030204" pitchFamily="34" charset="0"/>
              </a:rPr>
              <a:t>Perangkat keras.</a:t>
            </a:r>
          </a:p>
          <a:p>
            <a:r>
              <a:rPr lang="en-US" altLang="en-US">
                <a:latin typeface="Arial Narrow" panose="020B0606020202030204" pitchFamily="34" charset="0"/>
              </a:rPr>
              <a:t>Perangkat lunak.</a:t>
            </a:r>
          </a:p>
          <a:p>
            <a:r>
              <a:rPr lang="en-US" altLang="en-US">
                <a:latin typeface="Arial Narrow" panose="020B0606020202030204" pitchFamily="34" charset="0"/>
              </a:rPr>
              <a:t>Data.</a:t>
            </a:r>
          </a:p>
          <a:p>
            <a:r>
              <a:rPr lang="en-US" altLang="en-US">
                <a:latin typeface="Arial Narrow" panose="020B0606020202030204" pitchFamily="34" charset="0"/>
              </a:rPr>
              <a:t>Prosedur.</a:t>
            </a:r>
          </a:p>
          <a:p>
            <a:r>
              <a:rPr lang="en-US" altLang="en-US">
                <a:latin typeface="Arial Narrow" panose="020B0606020202030204" pitchFamily="34" charset="0"/>
              </a:rPr>
              <a:t>Orang.</a:t>
            </a:r>
            <a:endParaRPr lang="id-ID" altLang="en-US">
              <a:latin typeface="Arial Narrow" panose="020B0606020202030204" pitchFamily="34" charset="0"/>
            </a:endParaRPr>
          </a:p>
        </p:txBody>
      </p:sp>
    </p:spTree>
    <p:extLst>
      <p:ext uri="{BB962C8B-B14F-4D97-AF65-F5344CB8AC3E}">
        <p14:creationId xmlns:p14="http://schemas.microsoft.com/office/powerpoint/2010/main" val="268667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14600" y="381000"/>
            <a:ext cx="7620000" cy="990600"/>
          </a:xfrm>
        </p:spPr>
        <p:txBody>
          <a:bodyPr>
            <a:normAutofit fontScale="90000"/>
          </a:bodyPr>
          <a:lstStyle/>
          <a:p>
            <a:r>
              <a:rPr lang="en-US" altLang="en-US" sz="4000">
                <a:latin typeface="Impact" panose="020B0806030902050204" pitchFamily="34" charset="0"/>
              </a:rPr>
              <a:t>Orang-orang yang terlibat dalam DBMS</a:t>
            </a:r>
            <a:endParaRPr lang="id-ID" altLang="en-US" sz="4000">
              <a:latin typeface="Impact" panose="020B0806030902050204" pitchFamily="34" charset="0"/>
            </a:endParaRPr>
          </a:p>
        </p:txBody>
      </p:sp>
      <p:sp>
        <p:nvSpPr>
          <p:cNvPr id="20483" name="Rectangle 3"/>
          <p:cNvSpPr>
            <a:spLocks noGrp="1" noChangeArrowheads="1"/>
          </p:cNvSpPr>
          <p:nvPr>
            <p:ph type="body" idx="1"/>
          </p:nvPr>
        </p:nvSpPr>
        <p:spPr>
          <a:xfrm>
            <a:off x="2209800" y="1371600"/>
            <a:ext cx="7772400" cy="4724400"/>
          </a:xfrm>
        </p:spPr>
        <p:txBody>
          <a:bodyPr/>
          <a:lstStyle/>
          <a:p>
            <a:pPr>
              <a:lnSpc>
                <a:spcPct val="90000"/>
              </a:lnSpc>
            </a:pPr>
            <a:r>
              <a:rPr lang="en-US" altLang="en-US">
                <a:latin typeface="Arial Narrow" panose="020B0606020202030204" pitchFamily="34" charset="0"/>
              </a:rPr>
              <a:t>Orang yang berperan langsung.</a:t>
            </a:r>
          </a:p>
          <a:p>
            <a:pPr lvl="1">
              <a:lnSpc>
                <a:spcPct val="90000"/>
              </a:lnSpc>
            </a:pPr>
            <a:r>
              <a:rPr lang="en-US" altLang="en-US">
                <a:latin typeface="Arial Narrow" panose="020B0606020202030204" pitchFamily="34" charset="0"/>
              </a:rPr>
              <a:t>Database administrator : orang yang bertanggung jawab terhadap administrasi penggunaan sumber daya database. </a:t>
            </a:r>
          </a:p>
          <a:p>
            <a:pPr lvl="1">
              <a:lnSpc>
                <a:spcPct val="90000"/>
              </a:lnSpc>
              <a:buFontTx/>
              <a:buNone/>
            </a:pPr>
            <a:r>
              <a:rPr lang="en-US" altLang="en-US">
                <a:latin typeface="Arial Narrow" panose="020B0606020202030204" pitchFamily="34" charset="0"/>
              </a:rPr>
              <a:t>	Tugasnya : </a:t>
            </a:r>
          </a:p>
          <a:p>
            <a:pPr lvl="2">
              <a:lnSpc>
                <a:spcPct val="90000"/>
              </a:lnSpc>
            </a:pPr>
            <a:r>
              <a:rPr lang="en-US" altLang="en-US">
                <a:latin typeface="Arial Narrow" panose="020B0606020202030204" pitchFamily="34" charset="0"/>
              </a:rPr>
              <a:t>mengatur otorisasi akses terhadap basis data</a:t>
            </a:r>
          </a:p>
          <a:p>
            <a:pPr lvl="2">
              <a:lnSpc>
                <a:spcPct val="90000"/>
              </a:lnSpc>
            </a:pPr>
            <a:r>
              <a:rPr lang="en-US" altLang="en-US">
                <a:latin typeface="Arial Narrow" panose="020B0606020202030204" pitchFamily="34" charset="0"/>
              </a:rPr>
              <a:t>memonitor penggunaan basis data</a:t>
            </a:r>
          </a:p>
          <a:p>
            <a:pPr lvl="2">
              <a:lnSpc>
                <a:spcPct val="90000"/>
              </a:lnSpc>
            </a:pPr>
            <a:r>
              <a:rPr lang="en-US" altLang="en-US">
                <a:latin typeface="Arial Narrow" panose="020B0606020202030204" pitchFamily="34" charset="0"/>
              </a:rPr>
              <a:t>melayani permintaan s/w dan h/w.</a:t>
            </a:r>
          </a:p>
          <a:p>
            <a:pPr lvl="1">
              <a:lnSpc>
                <a:spcPct val="90000"/>
              </a:lnSpc>
            </a:pPr>
            <a:r>
              <a:rPr lang="en-US" altLang="en-US">
                <a:latin typeface="Arial Narrow" panose="020B0606020202030204" pitchFamily="34" charset="0"/>
              </a:rPr>
              <a:t>Database desainer : orang yang bertanggung jawab dalam perancangan basis data.</a:t>
            </a:r>
          </a:p>
          <a:p>
            <a:pPr lvl="1">
              <a:lnSpc>
                <a:spcPct val="90000"/>
              </a:lnSpc>
              <a:buFontTx/>
              <a:buNone/>
            </a:pPr>
            <a:r>
              <a:rPr lang="en-US" altLang="en-US">
                <a:latin typeface="Arial Narrow" panose="020B0606020202030204" pitchFamily="34" charset="0"/>
              </a:rPr>
              <a:t>	Tugasnya :</a:t>
            </a:r>
          </a:p>
          <a:p>
            <a:pPr lvl="2">
              <a:lnSpc>
                <a:spcPct val="90000"/>
              </a:lnSpc>
            </a:pPr>
            <a:r>
              <a:rPr lang="id-ID" altLang="en-US">
                <a:latin typeface="Arial Narrow" panose="020B0606020202030204" pitchFamily="34" charset="0"/>
              </a:rPr>
              <a:t>mengidentifikasi data yang akan disimpan dalam basis data</a:t>
            </a:r>
          </a:p>
          <a:p>
            <a:pPr lvl="2">
              <a:lnSpc>
                <a:spcPct val="90000"/>
              </a:lnSpc>
            </a:pPr>
            <a:r>
              <a:rPr lang="id-ID" altLang="en-US">
                <a:latin typeface="Arial Narrow" panose="020B0606020202030204" pitchFamily="34" charset="0"/>
              </a:rPr>
              <a:t>memilih struktur yang sesuai dalam menyajikan dan menyimpan data </a:t>
            </a:r>
            <a:endParaRPr lang="en-US" altLang="en-US">
              <a:latin typeface="Arial Narrow" panose="020B0606020202030204" pitchFamily="34" charset="0"/>
            </a:endParaRPr>
          </a:p>
        </p:txBody>
      </p:sp>
    </p:spTree>
    <p:extLst>
      <p:ext uri="{BB962C8B-B14F-4D97-AF65-F5344CB8AC3E}">
        <p14:creationId xmlns:p14="http://schemas.microsoft.com/office/powerpoint/2010/main" val="3276045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2209800" y="304800"/>
            <a:ext cx="7772400" cy="6248400"/>
          </a:xfrm>
        </p:spPr>
        <p:txBody>
          <a:bodyPr/>
          <a:lstStyle/>
          <a:p>
            <a:pPr marL="990600" lvl="1" indent="-533400"/>
            <a:r>
              <a:rPr lang="en-US" altLang="en-US">
                <a:latin typeface="Arial Narrow" panose="020B0606020202030204" pitchFamily="34" charset="0"/>
              </a:rPr>
              <a:t>End user : orang yang </a:t>
            </a:r>
            <a:r>
              <a:rPr lang="id-ID" altLang="en-US">
                <a:latin typeface="Arial Narrow" panose="020B0606020202030204" pitchFamily="34" charset="0"/>
              </a:rPr>
              <a:t>pekerjaannya memerlukan akses terhadap basis data untuk keperluan </a:t>
            </a:r>
            <a:r>
              <a:rPr lang="en-US" altLang="en-US">
                <a:latin typeface="Arial Narrow" panose="020B0606020202030204" pitchFamily="34" charset="0"/>
              </a:rPr>
              <a:t>q</a:t>
            </a:r>
            <a:r>
              <a:rPr lang="id-ID" altLang="en-US">
                <a:latin typeface="Arial Narrow" panose="020B0606020202030204" pitchFamily="34" charset="0"/>
              </a:rPr>
              <a:t>uery</a:t>
            </a:r>
            <a:r>
              <a:rPr lang="en-US" altLang="en-US">
                <a:latin typeface="Arial Narrow" panose="020B0606020202030204" pitchFamily="34" charset="0"/>
              </a:rPr>
              <a:t>, </a:t>
            </a:r>
            <a:r>
              <a:rPr lang="id-ID" altLang="en-US">
                <a:latin typeface="Arial Narrow" panose="020B0606020202030204" pitchFamily="34" charset="0"/>
              </a:rPr>
              <a:t>update</a:t>
            </a:r>
            <a:r>
              <a:rPr lang="en-US" altLang="en-US">
                <a:latin typeface="Arial Narrow" panose="020B0606020202030204" pitchFamily="34" charset="0"/>
              </a:rPr>
              <a:t>, </a:t>
            </a:r>
            <a:r>
              <a:rPr lang="id-ID" altLang="en-US">
                <a:latin typeface="Arial Narrow" panose="020B0606020202030204" pitchFamily="34" charset="0"/>
              </a:rPr>
              <a:t>generate report</a:t>
            </a:r>
            <a:r>
              <a:rPr lang="en-US" altLang="en-US">
                <a:latin typeface="Arial Narrow" panose="020B0606020202030204" pitchFamily="34" charset="0"/>
              </a:rPr>
              <a:t>.</a:t>
            </a:r>
          </a:p>
          <a:p>
            <a:pPr marL="990600" lvl="1" indent="-533400">
              <a:buNone/>
            </a:pPr>
            <a:r>
              <a:rPr lang="en-US" altLang="en-US">
                <a:latin typeface="Arial Narrow" panose="020B0606020202030204" pitchFamily="34" charset="0"/>
              </a:rPr>
              <a:t>	End user dibagi menjadi 4 kelompok, yaitu :</a:t>
            </a:r>
          </a:p>
          <a:p>
            <a:pPr marL="1371600" lvl="2" indent="-457200"/>
            <a:r>
              <a:rPr lang="id-ID" altLang="en-US" sz="2200">
                <a:latin typeface="Arial Narrow" panose="020B0606020202030204" pitchFamily="34" charset="0"/>
              </a:rPr>
              <a:t>Casual end users :</a:t>
            </a:r>
          </a:p>
          <a:p>
            <a:pPr marL="1752600" lvl="3" indent="-381000"/>
            <a:r>
              <a:rPr lang="en-US" altLang="en-US">
                <a:latin typeface="Arial Narrow" panose="020B0606020202030204" pitchFamily="34" charset="0"/>
              </a:rPr>
              <a:t>M</a:t>
            </a:r>
            <a:r>
              <a:rPr lang="id-ID" altLang="en-US">
                <a:latin typeface="Arial Narrow" panose="020B0606020202030204" pitchFamily="34" charset="0"/>
              </a:rPr>
              <a:t>engakses basis data secara kadang-kadang  tetapi mungkin memerlukan informasi yang berbeda untuk setiap kalinya.</a:t>
            </a:r>
          </a:p>
          <a:p>
            <a:pPr marL="1752600" lvl="3" indent="-381000"/>
            <a:r>
              <a:rPr lang="id-ID" altLang="en-US">
                <a:latin typeface="Arial Narrow" panose="020B0606020202030204" pitchFamily="34" charset="0"/>
              </a:rPr>
              <a:t>Menggunakan bahasa query yang rumit dalam menspesifikasi query. </a:t>
            </a:r>
            <a:endParaRPr lang="en-US" altLang="en-US">
              <a:latin typeface="Arial Narrow" panose="020B0606020202030204" pitchFamily="34" charset="0"/>
            </a:endParaRPr>
          </a:p>
          <a:p>
            <a:pPr marL="1371600" lvl="2" indent="-457200"/>
            <a:r>
              <a:rPr lang="id-ID" altLang="en-US" sz="2200">
                <a:latin typeface="Arial Narrow" panose="020B0606020202030204" pitchFamily="34" charset="0"/>
              </a:rPr>
              <a:t>Naive/Parametric end users :</a:t>
            </a:r>
          </a:p>
          <a:p>
            <a:pPr marL="1752600" lvl="3" indent="-381000"/>
            <a:r>
              <a:rPr lang="id-ID" altLang="en-US">
                <a:latin typeface="Arial Narrow" panose="020B0606020202030204" pitchFamily="34" charset="0"/>
              </a:rPr>
              <a:t>Biasanya secara berkala melakukan query dan update basis data dengan menggunakan jenis query dan update yang standar (transaksi yang telah diprogram dan dites)</a:t>
            </a:r>
            <a:r>
              <a:rPr lang="en-US" altLang="en-US">
                <a:latin typeface="Arial Narrow" panose="020B0606020202030204" pitchFamily="34" charset="0"/>
              </a:rPr>
              <a:t>.</a:t>
            </a:r>
          </a:p>
          <a:p>
            <a:pPr marL="1371600" lvl="2" indent="-457200"/>
            <a:r>
              <a:rPr lang="id-ID" altLang="en-US" sz="2200">
                <a:latin typeface="Arial Narrow" panose="020B0606020202030204" pitchFamily="34" charset="0"/>
              </a:rPr>
              <a:t>Sophisticated end users :</a:t>
            </a:r>
          </a:p>
          <a:p>
            <a:pPr marL="1752600" lvl="3" indent="-381000"/>
            <a:r>
              <a:rPr lang="en-US" altLang="en-US">
                <a:latin typeface="Arial Narrow" panose="020B0606020202030204" pitchFamily="34" charset="0"/>
              </a:rPr>
              <a:t>M</a:t>
            </a:r>
            <a:r>
              <a:rPr lang="id-ID" altLang="en-US">
                <a:latin typeface="Arial Narrow" panose="020B0606020202030204" pitchFamily="34" charset="0"/>
              </a:rPr>
              <a:t>eliputi engineers, scientists dan business analysists – yang telah mengenal dengan baik dan menyeluruh mengenai fasilitas-fasilitas DBMS untuk memenuhi kebutuhan-kebutuhan yang kompleks</a:t>
            </a:r>
            <a:r>
              <a:rPr lang="en-US" altLang="en-US">
                <a:latin typeface="Arial Narrow" panose="020B0606020202030204" pitchFamily="34" charset="0"/>
              </a:rPr>
              <a:t>.</a:t>
            </a:r>
          </a:p>
          <a:p>
            <a:pPr marL="1371600" lvl="2" indent="-457200"/>
            <a:r>
              <a:rPr lang="id-ID" altLang="en-US" sz="2200">
                <a:latin typeface="Arial Narrow" panose="020B0606020202030204" pitchFamily="34" charset="0"/>
              </a:rPr>
              <a:t>Stand-alone users :</a:t>
            </a:r>
            <a:r>
              <a:rPr lang="id-ID" altLang="en-US">
                <a:latin typeface="Arial Narrow" panose="020B0606020202030204" pitchFamily="34" charset="0"/>
              </a:rPr>
              <a:t> </a:t>
            </a:r>
          </a:p>
          <a:p>
            <a:pPr marL="1752600" lvl="3" indent="-381000"/>
            <a:r>
              <a:rPr lang="id-ID" altLang="en-US">
                <a:latin typeface="Arial Narrow" panose="020B0606020202030204" pitchFamily="34" charset="0"/>
              </a:rPr>
              <a:t>Mereka yang memelihara basis data personal dengan menggunakan paket-paket program yang telah dibuat dan menyediakan menu-menu yang mudah untuk digunakan. </a:t>
            </a:r>
          </a:p>
        </p:txBody>
      </p:sp>
    </p:spTree>
    <p:extLst>
      <p:ext uri="{BB962C8B-B14F-4D97-AF65-F5344CB8AC3E}">
        <p14:creationId xmlns:p14="http://schemas.microsoft.com/office/powerpoint/2010/main" val="1800949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2209800" y="1600200"/>
            <a:ext cx="7772400" cy="4495800"/>
          </a:xfrm>
        </p:spPr>
        <p:txBody>
          <a:bodyPr/>
          <a:lstStyle/>
          <a:p>
            <a:pPr lvl="1"/>
            <a:r>
              <a:rPr lang="id-ID" altLang="en-US">
                <a:latin typeface="Arial Narrow" panose="020B0606020202030204" pitchFamily="34" charset="0"/>
              </a:rPr>
              <a:t>System analyst dan application programmers</a:t>
            </a:r>
            <a:endParaRPr lang="en-US" altLang="en-US">
              <a:latin typeface="Arial Narrow" panose="020B0606020202030204" pitchFamily="34" charset="0"/>
            </a:endParaRPr>
          </a:p>
          <a:p>
            <a:pPr lvl="2"/>
            <a:r>
              <a:rPr lang="id-ID" altLang="en-US">
                <a:latin typeface="Arial Narrow" panose="020B0606020202030204" pitchFamily="34" charset="0"/>
              </a:rPr>
              <a:t>System analyst bertugas mendefinisikan kebutuhan-kebutuhan end user (khususnya naive end user), dan mengembangkan spesifikasi untuk transaksi-transaksi yang memenuhi keinginannya.</a:t>
            </a:r>
          </a:p>
          <a:p>
            <a:pPr lvl="2"/>
            <a:r>
              <a:rPr lang="id-ID" altLang="en-US">
                <a:latin typeface="Arial Narrow" panose="020B0606020202030204" pitchFamily="34" charset="0"/>
              </a:rPr>
              <a:t>Applications programmers bertugas mengimplementasikan spesifikasi menjadi program (yang telah ditest secara intensif)</a:t>
            </a:r>
          </a:p>
        </p:txBody>
      </p:sp>
    </p:spTree>
    <p:extLst>
      <p:ext uri="{BB962C8B-B14F-4D97-AF65-F5344CB8AC3E}">
        <p14:creationId xmlns:p14="http://schemas.microsoft.com/office/powerpoint/2010/main" val="2182780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2209800" y="533400"/>
            <a:ext cx="7772400" cy="5562600"/>
          </a:xfrm>
        </p:spPr>
        <p:txBody>
          <a:bodyPr/>
          <a:lstStyle/>
          <a:p>
            <a:pPr>
              <a:lnSpc>
                <a:spcPct val="90000"/>
              </a:lnSpc>
            </a:pPr>
            <a:r>
              <a:rPr lang="id-ID" altLang="en-US">
                <a:latin typeface="Arial Narrow" panose="020B0606020202030204" pitchFamily="34" charset="0"/>
              </a:rPr>
              <a:t>Orang-orang di belakang layar</a:t>
            </a:r>
            <a:endParaRPr lang="en-US" altLang="en-US">
              <a:latin typeface="Arial Narrow" panose="020B0606020202030204" pitchFamily="34" charset="0"/>
            </a:endParaRPr>
          </a:p>
          <a:p>
            <a:pPr lvl="1">
              <a:lnSpc>
                <a:spcPct val="90000"/>
              </a:lnSpc>
            </a:pPr>
            <a:r>
              <a:rPr lang="id-ID" altLang="en-US">
                <a:latin typeface="Arial Narrow" panose="020B0606020202030204" pitchFamily="34" charset="0"/>
              </a:rPr>
              <a:t>DBMS Designers and Implementers</a:t>
            </a:r>
          </a:p>
          <a:p>
            <a:pPr lvl="1">
              <a:lnSpc>
                <a:spcPct val="90000"/>
              </a:lnSpc>
              <a:buFontTx/>
              <a:buNone/>
            </a:pPr>
            <a:r>
              <a:rPr lang="en-US" altLang="en-US">
                <a:latin typeface="Arial Narrow" panose="020B0606020202030204" pitchFamily="34" charset="0"/>
              </a:rPr>
              <a:t>	</a:t>
            </a:r>
            <a:r>
              <a:rPr lang="id-ID" altLang="en-US">
                <a:latin typeface="Arial Narrow" panose="020B0606020202030204" pitchFamily="34" charset="0"/>
              </a:rPr>
              <a:t>Orang-orang yang merancang dan mengimplementasikan modul-modul DBMS dan interfacenya sebagai satu paket software.</a:t>
            </a:r>
          </a:p>
          <a:p>
            <a:pPr lvl="1">
              <a:lnSpc>
                <a:spcPct val="90000"/>
              </a:lnSpc>
            </a:pPr>
            <a:r>
              <a:rPr lang="id-ID" altLang="en-US">
                <a:latin typeface="Arial Narrow" panose="020B0606020202030204" pitchFamily="34" charset="0"/>
              </a:rPr>
              <a:t>Tool Developers</a:t>
            </a:r>
          </a:p>
          <a:p>
            <a:pPr lvl="1">
              <a:lnSpc>
                <a:spcPct val="90000"/>
              </a:lnSpc>
              <a:buFontTx/>
              <a:buNone/>
            </a:pPr>
            <a:r>
              <a:rPr lang="en-US" altLang="en-US">
                <a:latin typeface="Arial Narrow" panose="020B0606020202030204" pitchFamily="34" charset="0"/>
              </a:rPr>
              <a:t>	</a:t>
            </a:r>
            <a:r>
              <a:rPr lang="id-ID" altLang="en-US">
                <a:latin typeface="Arial Narrow" panose="020B0606020202030204" pitchFamily="34" charset="0"/>
              </a:rPr>
              <a:t>Orang-orang yang mengembangkan paket-paket software yang memb</a:t>
            </a:r>
            <a:r>
              <a:rPr lang="en-US" altLang="en-US">
                <a:latin typeface="Arial Narrow" panose="020B0606020202030204" pitchFamily="34" charset="0"/>
              </a:rPr>
              <a:t>e</a:t>
            </a:r>
            <a:r>
              <a:rPr lang="id-ID" altLang="en-US">
                <a:latin typeface="Arial Narrow" panose="020B0606020202030204" pitchFamily="34" charset="0"/>
              </a:rPr>
              <a:t>rikan fasilitas dalam perancangan dan penggunaan sistem basis data (misal : Paket-paket  untuk performance monitoring, GUI, prototyping, simulation, dan lain sebagainya)</a:t>
            </a:r>
          </a:p>
          <a:p>
            <a:pPr lvl="1">
              <a:lnSpc>
                <a:spcPct val="90000"/>
              </a:lnSpc>
            </a:pPr>
            <a:r>
              <a:rPr lang="id-ID" altLang="en-US">
                <a:latin typeface="Arial Narrow" panose="020B0606020202030204" pitchFamily="34" charset="0"/>
              </a:rPr>
              <a:t>Operators and Maintenance Personnel</a:t>
            </a:r>
          </a:p>
        </p:txBody>
      </p:sp>
    </p:spTree>
    <p:extLst>
      <p:ext uri="{BB962C8B-B14F-4D97-AF65-F5344CB8AC3E}">
        <p14:creationId xmlns:p14="http://schemas.microsoft.com/office/powerpoint/2010/main" val="1057858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latin typeface="Impact" panose="020B0806030902050204" pitchFamily="34" charset="0"/>
              </a:rPr>
              <a:t>Arsitektur database</a:t>
            </a:r>
            <a:endParaRPr lang="id-ID" altLang="en-US">
              <a:latin typeface="Impact" panose="020B0806030902050204" pitchFamily="34" charset="0"/>
            </a:endParaRPr>
          </a:p>
        </p:txBody>
      </p:sp>
      <p:sp>
        <p:nvSpPr>
          <p:cNvPr id="24579" name="Rectangle 3"/>
          <p:cNvSpPr>
            <a:spLocks noGrp="1" noChangeArrowheads="1"/>
          </p:cNvSpPr>
          <p:nvPr>
            <p:ph type="body" idx="1"/>
          </p:nvPr>
        </p:nvSpPr>
        <p:spPr>
          <a:xfrm>
            <a:off x="2209800" y="1295400"/>
            <a:ext cx="7772400" cy="5257800"/>
          </a:xfrm>
        </p:spPr>
        <p:txBody>
          <a:bodyPr/>
          <a:lstStyle/>
          <a:p>
            <a:pPr>
              <a:lnSpc>
                <a:spcPct val="90000"/>
              </a:lnSpc>
            </a:pPr>
            <a:r>
              <a:rPr lang="en-US" altLang="en-US">
                <a:latin typeface="Arial Narrow" panose="020B0606020202030204" pitchFamily="34" charset="0"/>
              </a:rPr>
              <a:t>Arsitektur database dimaksudkan untuk membuat abstraksi terhadap database.</a:t>
            </a:r>
          </a:p>
          <a:p>
            <a:pPr>
              <a:lnSpc>
                <a:spcPct val="90000"/>
              </a:lnSpc>
            </a:pPr>
            <a:r>
              <a:rPr lang="en-US" altLang="en-US">
                <a:latin typeface="Arial Narrow" panose="020B0606020202030204" pitchFamily="34" charset="0"/>
              </a:rPr>
              <a:t>Tujuannya agar DBMS dapat diakses secara efisien tanpa mengharuskan pemakai tahu secara detil tentang cara data disimpan dan dipelihara.</a:t>
            </a:r>
          </a:p>
          <a:p>
            <a:pPr>
              <a:lnSpc>
                <a:spcPct val="90000"/>
              </a:lnSpc>
            </a:pPr>
            <a:r>
              <a:rPr lang="en-US" altLang="en-US">
                <a:latin typeface="Arial Narrow" panose="020B0606020202030204" pitchFamily="34" charset="0"/>
              </a:rPr>
              <a:t>ANSI-SPARC (American National Standard Institute – Standards Planning and Requirementa Comitte) mendefinisikan 3 level dalam arsitektur database, yaitu : level eksternal, level konseptual, dan level internal.</a:t>
            </a:r>
            <a:endParaRPr lang="id-ID" altLang="en-US">
              <a:latin typeface="Arial Narrow" panose="020B0606020202030204" pitchFamily="34" charset="0"/>
            </a:endParaRPr>
          </a:p>
        </p:txBody>
      </p:sp>
    </p:spTree>
    <p:extLst>
      <p:ext uri="{BB962C8B-B14F-4D97-AF65-F5344CB8AC3E}">
        <p14:creationId xmlns:p14="http://schemas.microsoft.com/office/powerpoint/2010/main" val="4033942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514600" y="228600"/>
            <a:ext cx="7620000" cy="990600"/>
          </a:xfrm>
        </p:spPr>
        <p:txBody>
          <a:bodyPr/>
          <a:lstStyle/>
          <a:p>
            <a:r>
              <a:rPr lang="en-US" altLang="en-US">
                <a:latin typeface="Impact" panose="020B0806030902050204" pitchFamily="34" charset="0"/>
              </a:rPr>
              <a:t>Arsitektur ANSI – SPARC</a:t>
            </a:r>
            <a:endParaRPr lang="id-ID" altLang="en-US">
              <a:latin typeface="Impact" panose="020B0806030902050204" pitchFamily="34" charset="0"/>
            </a:endParaRPr>
          </a:p>
        </p:txBody>
      </p:sp>
      <p:sp>
        <p:nvSpPr>
          <p:cNvPr id="25603" name="AutoShape 3"/>
          <p:cNvSpPr>
            <a:spLocks noChangeArrowheads="1"/>
          </p:cNvSpPr>
          <p:nvPr/>
        </p:nvSpPr>
        <p:spPr bwMode="auto">
          <a:xfrm>
            <a:off x="4800600" y="5181600"/>
            <a:ext cx="2438400" cy="1066800"/>
          </a:xfrm>
          <a:prstGeom prst="can">
            <a:avLst>
              <a:gd name="adj" fmla="val 25000"/>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Database</a:t>
            </a:r>
            <a:endParaRPr lang="id-ID" altLang="en-US">
              <a:solidFill>
                <a:schemeClr val="bg1"/>
              </a:solidFill>
              <a:latin typeface="Arial Narrow" panose="020B0606020202030204" pitchFamily="34" charset="0"/>
            </a:endParaRPr>
          </a:p>
        </p:txBody>
      </p:sp>
      <p:sp>
        <p:nvSpPr>
          <p:cNvPr id="25604" name="AutoShape 4"/>
          <p:cNvSpPr>
            <a:spLocks noChangeArrowheads="1"/>
          </p:cNvSpPr>
          <p:nvPr/>
        </p:nvSpPr>
        <p:spPr bwMode="auto">
          <a:xfrm>
            <a:off x="4800600" y="3886200"/>
            <a:ext cx="2438400" cy="838200"/>
          </a:xfrm>
          <a:prstGeom prst="flowChartProcess">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Skema internal</a:t>
            </a:r>
            <a:endParaRPr lang="id-ID" altLang="en-US">
              <a:solidFill>
                <a:schemeClr val="bg1"/>
              </a:solidFill>
              <a:latin typeface="Arial Narrow" panose="020B0606020202030204" pitchFamily="34" charset="0"/>
            </a:endParaRPr>
          </a:p>
        </p:txBody>
      </p:sp>
      <p:sp>
        <p:nvSpPr>
          <p:cNvPr id="25605" name="AutoShape 5"/>
          <p:cNvSpPr>
            <a:spLocks noChangeArrowheads="1"/>
          </p:cNvSpPr>
          <p:nvPr/>
        </p:nvSpPr>
        <p:spPr bwMode="auto">
          <a:xfrm>
            <a:off x="4800600" y="2590800"/>
            <a:ext cx="2438400" cy="838200"/>
          </a:xfrm>
          <a:prstGeom prst="flowChartProcess">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Skema konseptual</a:t>
            </a:r>
            <a:endParaRPr lang="id-ID" altLang="en-US">
              <a:solidFill>
                <a:schemeClr val="bg1"/>
              </a:solidFill>
              <a:latin typeface="Arial Narrow" panose="020B0606020202030204" pitchFamily="34" charset="0"/>
            </a:endParaRPr>
          </a:p>
        </p:txBody>
      </p:sp>
      <p:sp>
        <p:nvSpPr>
          <p:cNvPr id="25606" name="AutoShape 6"/>
          <p:cNvSpPr>
            <a:spLocks noChangeArrowheads="1"/>
          </p:cNvSpPr>
          <p:nvPr/>
        </p:nvSpPr>
        <p:spPr bwMode="auto">
          <a:xfrm>
            <a:off x="1981200" y="1219200"/>
            <a:ext cx="2438400" cy="838200"/>
          </a:xfrm>
          <a:prstGeom prst="flowChartProcess">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Pandangan 1</a:t>
            </a:r>
            <a:endParaRPr lang="id-ID" altLang="en-US">
              <a:solidFill>
                <a:schemeClr val="bg1"/>
              </a:solidFill>
              <a:latin typeface="Arial Narrow" panose="020B0606020202030204" pitchFamily="34" charset="0"/>
            </a:endParaRPr>
          </a:p>
        </p:txBody>
      </p:sp>
      <p:sp>
        <p:nvSpPr>
          <p:cNvPr id="25607" name="AutoShape 7"/>
          <p:cNvSpPr>
            <a:spLocks noChangeArrowheads="1"/>
          </p:cNvSpPr>
          <p:nvPr/>
        </p:nvSpPr>
        <p:spPr bwMode="auto">
          <a:xfrm>
            <a:off x="7620000" y="1219200"/>
            <a:ext cx="2438400" cy="838200"/>
          </a:xfrm>
          <a:prstGeom prst="flowChartProcess">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Pandangan 3</a:t>
            </a:r>
            <a:endParaRPr lang="id-ID" altLang="en-US">
              <a:solidFill>
                <a:schemeClr val="bg1"/>
              </a:solidFill>
              <a:latin typeface="Arial Narrow" panose="020B0606020202030204" pitchFamily="34" charset="0"/>
            </a:endParaRPr>
          </a:p>
        </p:txBody>
      </p:sp>
      <p:sp>
        <p:nvSpPr>
          <p:cNvPr id="25608" name="AutoShape 8"/>
          <p:cNvSpPr>
            <a:spLocks noChangeArrowheads="1"/>
          </p:cNvSpPr>
          <p:nvPr/>
        </p:nvSpPr>
        <p:spPr bwMode="auto">
          <a:xfrm>
            <a:off x="4800600" y="1219200"/>
            <a:ext cx="2438400" cy="838200"/>
          </a:xfrm>
          <a:prstGeom prst="flowChartProcess">
            <a:avLst/>
          </a:prstGeom>
          <a:gradFill rotWithShape="1">
            <a:gsLst>
              <a:gs pos="0">
                <a:srgbClr val="0000FF">
                  <a:gamma/>
                  <a:shade val="46275"/>
                  <a:invGamma/>
                </a:srgbClr>
              </a:gs>
              <a:gs pos="50000">
                <a:srgbClr val="0000FF"/>
              </a:gs>
              <a:gs pos="100000">
                <a:srgbClr val="0000FF">
                  <a:gamma/>
                  <a:shade val="46275"/>
                  <a:invGamma/>
                </a:srgb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latin typeface="Arial Narrow" panose="020B0606020202030204" pitchFamily="34" charset="0"/>
              </a:rPr>
              <a:t>Pandangan 2</a:t>
            </a:r>
            <a:endParaRPr lang="id-ID" altLang="en-US">
              <a:solidFill>
                <a:schemeClr val="bg1"/>
              </a:solidFill>
              <a:latin typeface="Arial Narrow" panose="020B0606020202030204" pitchFamily="34" charset="0"/>
            </a:endParaRPr>
          </a:p>
        </p:txBody>
      </p:sp>
      <p:sp>
        <p:nvSpPr>
          <p:cNvPr id="25609" name="Line 9"/>
          <p:cNvSpPr>
            <a:spLocks noChangeShapeType="1"/>
          </p:cNvSpPr>
          <p:nvPr/>
        </p:nvSpPr>
        <p:spPr bwMode="auto">
          <a:xfrm>
            <a:off x="6019800" y="20574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0" name="Line 10"/>
          <p:cNvSpPr>
            <a:spLocks noChangeShapeType="1"/>
          </p:cNvSpPr>
          <p:nvPr/>
        </p:nvSpPr>
        <p:spPr bwMode="auto">
          <a:xfrm flipH="1" flipV="1">
            <a:off x="3048000" y="2057400"/>
            <a:ext cx="29718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1" name="Line 11"/>
          <p:cNvSpPr>
            <a:spLocks noChangeShapeType="1"/>
          </p:cNvSpPr>
          <p:nvPr/>
        </p:nvSpPr>
        <p:spPr bwMode="auto">
          <a:xfrm flipV="1">
            <a:off x="6019800" y="2057400"/>
            <a:ext cx="29718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2" name="Line 12"/>
          <p:cNvSpPr>
            <a:spLocks noChangeShapeType="1"/>
          </p:cNvSpPr>
          <p:nvPr/>
        </p:nvSpPr>
        <p:spPr bwMode="auto">
          <a:xfrm>
            <a:off x="6019800" y="3429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3" name="Line 13"/>
          <p:cNvSpPr>
            <a:spLocks noChangeShapeType="1"/>
          </p:cNvSpPr>
          <p:nvPr/>
        </p:nvSpPr>
        <p:spPr bwMode="auto">
          <a:xfrm>
            <a:off x="6019800" y="4724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12553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2209800" y="457200"/>
            <a:ext cx="7772400" cy="5638800"/>
          </a:xfrm>
        </p:spPr>
        <p:txBody>
          <a:bodyPr/>
          <a:lstStyle/>
          <a:p>
            <a:pPr>
              <a:lnSpc>
                <a:spcPct val="90000"/>
              </a:lnSpc>
            </a:pPr>
            <a:r>
              <a:rPr lang="id-ID" altLang="en-US">
                <a:latin typeface="Arial Narrow" panose="020B0606020202030204" pitchFamily="34" charset="0"/>
              </a:rPr>
              <a:t>Internal level (internal </a:t>
            </a:r>
            <a:r>
              <a:rPr lang="en-US" altLang="en-US">
                <a:latin typeface="Arial Narrow" panose="020B0606020202030204" pitchFamily="34" charset="0"/>
              </a:rPr>
              <a:t>s</a:t>
            </a:r>
            <a:r>
              <a:rPr lang="id-ID" altLang="en-US">
                <a:latin typeface="Arial Narrow" panose="020B0606020202030204" pitchFamily="34" charset="0"/>
              </a:rPr>
              <a:t>chema)</a:t>
            </a:r>
          </a:p>
          <a:p>
            <a:pPr lvl="1">
              <a:lnSpc>
                <a:spcPct val="90000"/>
              </a:lnSpc>
            </a:pPr>
            <a:r>
              <a:rPr lang="id-ID" altLang="en-US">
                <a:latin typeface="Arial Narrow" panose="020B0606020202030204" pitchFamily="34" charset="0"/>
              </a:rPr>
              <a:t>menjelaskan struktur penyimpanan fisik dari basis data</a:t>
            </a:r>
            <a:endParaRPr lang="en-US" altLang="en-US">
              <a:latin typeface="Arial Narrow" panose="020B0606020202030204" pitchFamily="34" charset="0"/>
            </a:endParaRPr>
          </a:p>
          <a:p>
            <a:pPr lvl="1">
              <a:lnSpc>
                <a:spcPct val="90000"/>
              </a:lnSpc>
            </a:pPr>
            <a:r>
              <a:rPr lang="id-ID" altLang="en-US">
                <a:latin typeface="Arial Narrow" panose="020B0606020202030204" pitchFamily="34" charset="0"/>
              </a:rPr>
              <a:t>menggunakan model data fisik</a:t>
            </a:r>
          </a:p>
          <a:p>
            <a:pPr>
              <a:lnSpc>
                <a:spcPct val="90000"/>
              </a:lnSpc>
            </a:pPr>
            <a:r>
              <a:rPr lang="id-ID" altLang="en-US">
                <a:latin typeface="Arial Narrow" panose="020B0606020202030204" pitchFamily="34" charset="0"/>
              </a:rPr>
              <a:t>Conceptual Level (conceptual schema)</a:t>
            </a:r>
          </a:p>
          <a:p>
            <a:pPr lvl="1">
              <a:lnSpc>
                <a:spcPct val="90000"/>
              </a:lnSpc>
            </a:pPr>
            <a:r>
              <a:rPr lang="id-ID" altLang="en-US">
                <a:latin typeface="Arial Narrow" panose="020B0606020202030204" pitchFamily="34" charset="0"/>
              </a:rPr>
              <a:t>menjelaskan struktur dari keseluruhan basis data untuk dipakai oleh satu komunitas user.</a:t>
            </a:r>
          </a:p>
          <a:p>
            <a:pPr lvl="1">
              <a:lnSpc>
                <a:spcPct val="90000"/>
              </a:lnSpc>
            </a:pPr>
            <a:r>
              <a:rPr lang="id-ID" altLang="en-US">
                <a:latin typeface="Arial Narrow" panose="020B0606020202030204" pitchFamily="34" charset="0"/>
              </a:rPr>
              <a:t>Model data tingkat tinggi atau model data implementasi dapat digunakan pada level ini.</a:t>
            </a:r>
          </a:p>
          <a:p>
            <a:pPr>
              <a:lnSpc>
                <a:spcPct val="90000"/>
              </a:lnSpc>
            </a:pPr>
            <a:r>
              <a:rPr lang="id-ID" altLang="en-US">
                <a:latin typeface="Arial Narrow" panose="020B0606020202030204" pitchFamily="34" charset="0"/>
              </a:rPr>
              <a:t>External atau View Level (external schema atau user view)</a:t>
            </a:r>
          </a:p>
          <a:p>
            <a:pPr lvl="1">
              <a:lnSpc>
                <a:spcPct val="90000"/>
              </a:lnSpc>
            </a:pPr>
            <a:r>
              <a:rPr lang="id-ID" altLang="en-US">
                <a:latin typeface="Arial Narrow" panose="020B0606020202030204" pitchFamily="34" charset="0"/>
              </a:rPr>
              <a:t>menjelaskan sebagian basis data yang menjadi “interest” dari sekelompok user tertentu</a:t>
            </a:r>
          </a:p>
          <a:p>
            <a:pPr lvl="1">
              <a:lnSpc>
                <a:spcPct val="90000"/>
              </a:lnSpc>
            </a:pPr>
            <a:r>
              <a:rPr lang="id-ID" altLang="en-US">
                <a:latin typeface="Arial Narrow" panose="020B0606020202030204" pitchFamily="34" charset="0"/>
              </a:rPr>
              <a:t>model data tingkat tinggi (atau implementasi) dapat digunakan pada level ini.</a:t>
            </a:r>
          </a:p>
        </p:txBody>
      </p:sp>
    </p:spTree>
    <p:extLst>
      <p:ext uri="{BB962C8B-B14F-4D97-AF65-F5344CB8AC3E}">
        <p14:creationId xmlns:p14="http://schemas.microsoft.com/office/powerpoint/2010/main" val="21316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latin typeface="Impact" panose="020B0806030902050204" pitchFamily="34" charset="0"/>
              </a:rPr>
              <a:t>Bahasa database</a:t>
            </a:r>
            <a:endParaRPr lang="id-ID" altLang="en-US">
              <a:latin typeface="Impact" panose="020B0806030902050204" pitchFamily="34" charset="0"/>
            </a:endParaRPr>
          </a:p>
        </p:txBody>
      </p:sp>
      <p:sp>
        <p:nvSpPr>
          <p:cNvPr id="27651" name="Rectangle 3"/>
          <p:cNvSpPr>
            <a:spLocks noGrp="1" noChangeArrowheads="1"/>
          </p:cNvSpPr>
          <p:nvPr>
            <p:ph type="body" idx="1"/>
          </p:nvPr>
        </p:nvSpPr>
        <p:spPr/>
        <p:txBody>
          <a:bodyPr/>
          <a:lstStyle/>
          <a:p>
            <a:pPr>
              <a:lnSpc>
                <a:spcPct val="90000"/>
              </a:lnSpc>
            </a:pPr>
            <a:r>
              <a:rPr lang="en-US" altLang="en-US">
                <a:latin typeface="Arial Narrow" panose="020B0606020202030204" pitchFamily="34" charset="0"/>
              </a:rPr>
              <a:t>Bahasa DBMS digunakan untuk </a:t>
            </a:r>
            <a:r>
              <a:rPr lang="id-ID" altLang="en-US">
                <a:latin typeface="Arial Narrow" panose="020B0606020202030204" pitchFamily="34" charset="0"/>
              </a:rPr>
              <a:t>membuat spesifikasi skema konseptual dan internal, dan mapping antara keduanya</a:t>
            </a:r>
            <a:r>
              <a:rPr lang="en-US" altLang="en-US">
                <a:latin typeface="Arial Narrow" panose="020B0606020202030204" pitchFamily="34" charset="0"/>
              </a:rPr>
              <a:t>.</a:t>
            </a:r>
          </a:p>
          <a:p>
            <a:pPr>
              <a:lnSpc>
                <a:spcPct val="90000"/>
              </a:lnSpc>
            </a:pPr>
            <a:r>
              <a:rPr lang="id-ID" altLang="en-US">
                <a:latin typeface="Arial Narrow" panose="020B0606020202030204" pitchFamily="34" charset="0"/>
              </a:rPr>
              <a:t>DDL (Data Definition Language) dapat digunakan untuk menspesifikasikan kedua skema di</a:t>
            </a:r>
            <a:r>
              <a:rPr lang="en-US" altLang="en-US">
                <a:latin typeface="Arial Narrow" panose="020B0606020202030204" pitchFamily="34" charset="0"/>
              </a:rPr>
              <a:t> </a:t>
            </a:r>
            <a:r>
              <a:rPr lang="id-ID" altLang="en-US">
                <a:latin typeface="Arial Narrow" panose="020B0606020202030204" pitchFamily="34" charset="0"/>
              </a:rPr>
              <a:t>atas, jika dalam DBMS </a:t>
            </a:r>
            <a:r>
              <a:rPr lang="id-ID" altLang="en-US" u="sng">
                <a:latin typeface="Arial Narrow" panose="020B0606020202030204" pitchFamily="34" charset="0"/>
              </a:rPr>
              <a:t>tidak ada</a:t>
            </a:r>
            <a:r>
              <a:rPr lang="id-ID" altLang="en-US">
                <a:latin typeface="Arial Narrow" panose="020B0606020202030204" pitchFamily="34" charset="0"/>
              </a:rPr>
              <a:t> pemisahan yang ketat antara kedua level tersebut.</a:t>
            </a:r>
          </a:p>
          <a:p>
            <a:pPr>
              <a:lnSpc>
                <a:spcPct val="90000"/>
              </a:lnSpc>
            </a:pPr>
            <a:r>
              <a:rPr lang="id-ID" altLang="en-US">
                <a:latin typeface="Arial Narrow" panose="020B0606020202030204" pitchFamily="34" charset="0"/>
              </a:rPr>
              <a:t>DDL hanya d</a:t>
            </a:r>
            <a:r>
              <a:rPr lang="en-US" altLang="en-US">
                <a:latin typeface="Arial Narrow" panose="020B0606020202030204" pitchFamily="34" charset="0"/>
              </a:rPr>
              <a:t>i</a:t>
            </a:r>
            <a:r>
              <a:rPr lang="id-ID" altLang="en-US">
                <a:latin typeface="Arial Narrow" panose="020B0606020202030204" pitchFamily="34" charset="0"/>
              </a:rPr>
              <a:t>gunakan untuk menspesifikasi skema konseptual, jika DBMS mempunya</a:t>
            </a:r>
            <a:r>
              <a:rPr lang="en-US" altLang="en-US">
                <a:latin typeface="Arial Narrow" panose="020B0606020202030204" pitchFamily="34" charset="0"/>
              </a:rPr>
              <a:t>i</a:t>
            </a:r>
            <a:r>
              <a:rPr lang="id-ID" altLang="en-US">
                <a:latin typeface="Arial Narrow" panose="020B0606020202030204" pitchFamily="34" charset="0"/>
              </a:rPr>
              <a:t> pemisahan yang jelas.</a:t>
            </a:r>
          </a:p>
        </p:txBody>
      </p:sp>
    </p:spTree>
    <p:extLst>
      <p:ext uri="{BB962C8B-B14F-4D97-AF65-F5344CB8AC3E}">
        <p14:creationId xmlns:p14="http://schemas.microsoft.com/office/powerpoint/2010/main" val="539187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2209800" y="1066800"/>
            <a:ext cx="7772400" cy="5029200"/>
          </a:xfrm>
        </p:spPr>
        <p:txBody>
          <a:bodyPr/>
          <a:lstStyle/>
          <a:p>
            <a:r>
              <a:rPr lang="id-ID" altLang="en-US">
                <a:latin typeface="Arial Narrow" panose="020B0606020202030204" pitchFamily="34" charset="0"/>
              </a:rPr>
              <a:t>Untuk mapping antara keduanya dapat digunakan VDL (View Definition Language) untuk menspesifikasikan user view dan mappingnya menjadi skema konseptual.</a:t>
            </a:r>
          </a:p>
          <a:p>
            <a:r>
              <a:rPr lang="id-ID" altLang="en-US">
                <a:latin typeface="Arial Narrow" panose="020B0606020202030204" pitchFamily="34" charset="0"/>
              </a:rPr>
              <a:t>DML (Data Manipulation Language) digunakan untuk melakukan manipulasi data (setelah dilakukan proses kompilasi skema konseptual).</a:t>
            </a:r>
          </a:p>
          <a:p>
            <a:r>
              <a:rPr lang="id-ID" altLang="en-US">
                <a:latin typeface="Arial Narrow" panose="020B0606020202030204" pitchFamily="34" charset="0"/>
              </a:rPr>
              <a:t>SQL (Structured Query Language) merupakan contoh bahasa yang digunakan untuk manipulasi basis data relasional, yang mengintegrasikan DDL, VDL dan DML.</a:t>
            </a:r>
          </a:p>
          <a:p>
            <a:endParaRPr lang="id-ID" altLang="en-US"/>
          </a:p>
        </p:txBody>
      </p:sp>
    </p:spTree>
    <p:extLst>
      <p:ext uri="{BB962C8B-B14F-4D97-AF65-F5344CB8AC3E}">
        <p14:creationId xmlns:p14="http://schemas.microsoft.com/office/powerpoint/2010/main" val="3820639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sz="4000">
                <a:latin typeface="Impact" panose="020B0806030902050204" pitchFamily="34" charset="0"/>
              </a:rPr>
              <a:t>Sistem Manajemen Basis Data</a:t>
            </a:r>
          </a:p>
        </p:txBody>
      </p:sp>
      <p:sp>
        <p:nvSpPr>
          <p:cNvPr id="2051" name="Rectangle 3"/>
          <p:cNvSpPr>
            <a:spLocks noGrp="1" noChangeArrowheads="1"/>
          </p:cNvSpPr>
          <p:nvPr>
            <p:ph type="subTitle" idx="1"/>
          </p:nvPr>
        </p:nvSpPr>
        <p:spPr/>
        <p:txBody>
          <a:bodyPr/>
          <a:lstStyle/>
          <a:p>
            <a:endParaRPr lang="en-US" altLang="en-US"/>
          </a:p>
        </p:txBody>
      </p:sp>
    </p:spTree>
    <p:extLst>
      <p:ext uri="{BB962C8B-B14F-4D97-AF65-F5344CB8AC3E}">
        <p14:creationId xmlns:p14="http://schemas.microsoft.com/office/powerpoint/2010/main" val="1946737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latin typeface="Impact" panose="020B0806030902050204" pitchFamily="34" charset="0"/>
              </a:rPr>
              <a:t>Model basis data</a:t>
            </a:r>
          </a:p>
        </p:txBody>
      </p:sp>
      <p:sp>
        <p:nvSpPr>
          <p:cNvPr id="29699" name="Rectangle 3"/>
          <p:cNvSpPr>
            <a:spLocks noGrp="1" noChangeArrowheads="1"/>
          </p:cNvSpPr>
          <p:nvPr>
            <p:ph type="body" idx="1"/>
          </p:nvPr>
        </p:nvSpPr>
        <p:spPr/>
        <p:txBody>
          <a:bodyPr/>
          <a:lstStyle/>
          <a:p>
            <a:r>
              <a:rPr lang="en-US" altLang="en-US">
                <a:latin typeface="Arial Narrow" panose="020B0606020202030204" pitchFamily="34" charset="0"/>
              </a:rPr>
              <a:t>Model data yang umum saat ini ada 4 macam, yaitu :</a:t>
            </a:r>
          </a:p>
          <a:p>
            <a:pPr lvl="1"/>
            <a:r>
              <a:rPr lang="en-US" altLang="en-US">
                <a:latin typeface="Arial Narrow" panose="020B0606020202030204" pitchFamily="34" charset="0"/>
              </a:rPr>
              <a:t>Model data hirarkis</a:t>
            </a:r>
          </a:p>
          <a:p>
            <a:pPr lvl="1"/>
            <a:r>
              <a:rPr lang="en-US" altLang="en-US">
                <a:latin typeface="Arial Narrow" panose="020B0606020202030204" pitchFamily="34" charset="0"/>
              </a:rPr>
              <a:t>Model data jaringan</a:t>
            </a:r>
          </a:p>
          <a:p>
            <a:pPr lvl="1"/>
            <a:r>
              <a:rPr lang="en-US" altLang="en-US">
                <a:latin typeface="Arial Narrow" panose="020B0606020202030204" pitchFamily="34" charset="0"/>
              </a:rPr>
              <a:t>Model data relasional</a:t>
            </a:r>
          </a:p>
          <a:p>
            <a:pPr lvl="1"/>
            <a:r>
              <a:rPr lang="en-US" altLang="en-US">
                <a:latin typeface="Arial Narrow" panose="020B0606020202030204" pitchFamily="34" charset="0"/>
              </a:rPr>
              <a:t>Model data berorientasi objek</a:t>
            </a:r>
          </a:p>
        </p:txBody>
      </p:sp>
    </p:spTree>
    <p:extLst>
      <p:ext uri="{BB962C8B-B14F-4D97-AF65-F5344CB8AC3E}">
        <p14:creationId xmlns:p14="http://schemas.microsoft.com/office/powerpoint/2010/main" val="153922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latin typeface="Impact" panose="020B0806030902050204" pitchFamily="34" charset="0"/>
              </a:rPr>
              <a:t>Model data hirarkis</a:t>
            </a:r>
          </a:p>
        </p:txBody>
      </p:sp>
      <p:sp>
        <p:nvSpPr>
          <p:cNvPr id="30723" name="Rectangle 3"/>
          <p:cNvSpPr>
            <a:spLocks noGrp="1" noChangeArrowheads="1"/>
          </p:cNvSpPr>
          <p:nvPr>
            <p:ph type="body" idx="1"/>
          </p:nvPr>
        </p:nvSpPr>
        <p:spPr>
          <a:xfrm>
            <a:off x="2209800" y="1219200"/>
            <a:ext cx="7772400" cy="4876800"/>
          </a:xfrm>
        </p:spPr>
        <p:txBody>
          <a:bodyPr/>
          <a:lstStyle/>
          <a:p>
            <a:pPr>
              <a:lnSpc>
                <a:spcPct val="90000"/>
              </a:lnSpc>
            </a:pPr>
            <a:r>
              <a:rPr lang="en-US" altLang="en-US">
                <a:latin typeface="Arial Narrow" panose="020B0606020202030204" pitchFamily="34" charset="0"/>
              </a:rPr>
              <a:t>Model ini sering kali dijabarkan dalam bentuk pohon terbalik.</a:t>
            </a:r>
          </a:p>
          <a:p>
            <a:pPr>
              <a:lnSpc>
                <a:spcPct val="90000"/>
              </a:lnSpc>
            </a:pPr>
            <a:r>
              <a:rPr lang="en-US" altLang="en-US">
                <a:latin typeface="Arial Narrow" panose="020B0606020202030204" pitchFamily="34" charset="0"/>
              </a:rPr>
              <a:t>Dikenal istilah </a:t>
            </a:r>
            <a:r>
              <a:rPr lang="en-US" altLang="en-US" i="1">
                <a:latin typeface="Arial Narrow" panose="020B0606020202030204" pitchFamily="34" charset="0"/>
              </a:rPr>
              <a:t>parent</a:t>
            </a:r>
            <a:r>
              <a:rPr lang="en-US" altLang="en-US">
                <a:latin typeface="Arial Narrow" panose="020B0606020202030204" pitchFamily="34" charset="0"/>
              </a:rPr>
              <a:t> dan </a:t>
            </a:r>
            <a:r>
              <a:rPr lang="en-US" altLang="en-US" i="1">
                <a:latin typeface="Arial Narrow" panose="020B0606020202030204" pitchFamily="34" charset="0"/>
              </a:rPr>
              <a:t>child</a:t>
            </a:r>
            <a:r>
              <a:rPr lang="en-US" altLang="en-US">
                <a:latin typeface="Arial Narrow" panose="020B0606020202030204" pitchFamily="34" charset="0"/>
              </a:rPr>
              <a:t>, masing-masing berupa simpul dan terdapat hubungan bahwa setiap </a:t>
            </a:r>
            <a:r>
              <a:rPr lang="en-US" altLang="en-US" i="1">
                <a:latin typeface="Arial Narrow" panose="020B0606020202030204" pitchFamily="34" charset="0"/>
              </a:rPr>
              <a:t>child</a:t>
            </a:r>
            <a:r>
              <a:rPr lang="en-US" altLang="en-US">
                <a:latin typeface="Arial Narrow" panose="020B0606020202030204" pitchFamily="34" charset="0"/>
              </a:rPr>
              <a:t> hanya bisa memiliki satu </a:t>
            </a:r>
            <a:r>
              <a:rPr lang="en-US" altLang="en-US" i="1">
                <a:latin typeface="Arial Narrow" panose="020B0606020202030204" pitchFamily="34" charset="0"/>
              </a:rPr>
              <a:t>parent</a:t>
            </a:r>
            <a:r>
              <a:rPr lang="en-US" altLang="en-US">
                <a:latin typeface="Arial Narrow" panose="020B0606020202030204" pitchFamily="34" charset="0"/>
              </a:rPr>
              <a:t>, sedangkan satu </a:t>
            </a:r>
            <a:r>
              <a:rPr lang="en-US" altLang="en-US" i="1">
                <a:latin typeface="Arial Narrow" panose="020B0606020202030204" pitchFamily="34" charset="0"/>
              </a:rPr>
              <a:t>parent</a:t>
            </a:r>
            <a:r>
              <a:rPr lang="en-US" altLang="en-US">
                <a:latin typeface="Arial Narrow" panose="020B0606020202030204" pitchFamily="34" charset="0"/>
              </a:rPr>
              <a:t> bisa memiliki sejumlah </a:t>
            </a:r>
            <a:r>
              <a:rPr lang="en-US" altLang="en-US" i="1">
                <a:latin typeface="Arial Narrow" panose="020B0606020202030204" pitchFamily="34" charset="0"/>
              </a:rPr>
              <a:t>child</a:t>
            </a:r>
            <a:r>
              <a:rPr lang="en-US" altLang="en-US">
                <a:latin typeface="Arial Narrow" panose="020B0606020202030204" pitchFamily="34" charset="0"/>
              </a:rPr>
              <a:t>.</a:t>
            </a:r>
          </a:p>
          <a:p>
            <a:pPr>
              <a:lnSpc>
                <a:spcPct val="90000"/>
              </a:lnSpc>
            </a:pPr>
            <a:r>
              <a:rPr lang="en-US" altLang="en-US">
                <a:latin typeface="Arial Narrow" panose="020B0606020202030204" pitchFamily="34" charset="0"/>
              </a:rPr>
              <a:t>Simpul tertinggi disebut </a:t>
            </a:r>
            <a:r>
              <a:rPr lang="en-US" altLang="en-US" i="1">
                <a:latin typeface="Arial Narrow" panose="020B0606020202030204" pitchFamily="34" charset="0"/>
              </a:rPr>
              <a:t>root</a:t>
            </a:r>
            <a:r>
              <a:rPr lang="en-US" altLang="en-US">
                <a:latin typeface="Arial Narrow" panose="020B0606020202030204" pitchFamily="34" charset="0"/>
              </a:rPr>
              <a:t>.</a:t>
            </a:r>
          </a:p>
          <a:p>
            <a:pPr>
              <a:lnSpc>
                <a:spcPct val="90000"/>
              </a:lnSpc>
            </a:pPr>
            <a:r>
              <a:rPr lang="en-US" altLang="en-US">
                <a:latin typeface="Arial Narrow" panose="020B0606020202030204" pitchFamily="34" charset="0"/>
              </a:rPr>
              <a:t>Model data hirarkis tidak dapat merepresentasikan hubungan M:M.</a:t>
            </a:r>
          </a:p>
        </p:txBody>
      </p:sp>
    </p:spTree>
    <p:extLst>
      <p:ext uri="{BB962C8B-B14F-4D97-AF65-F5344CB8AC3E}">
        <p14:creationId xmlns:p14="http://schemas.microsoft.com/office/powerpoint/2010/main" val="575912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latin typeface="Impact" panose="020B0806030902050204" pitchFamily="34" charset="0"/>
              </a:rPr>
              <a:t>Contoh model data hirarkis</a:t>
            </a:r>
            <a:endParaRPr lang="id-ID" altLang="en-US">
              <a:latin typeface="Impact" panose="020B0806030902050204" pitchFamily="34" charset="0"/>
            </a:endParaRPr>
          </a:p>
        </p:txBody>
      </p:sp>
      <p:sp>
        <p:nvSpPr>
          <p:cNvPr id="31747" name="Rectangle 3"/>
          <p:cNvSpPr>
            <a:spLocks noChangeArrowheads="1"/>
          </p:cNvSpPr>
          <p:nvPr/>
        </p:nvSpPr>
        <p:spPr bwMode="auto">
          <a:xfrm>
            <a:off x="5562600" y="12192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Root</a:t>
            </a:r>
            <a:endParaRPr lang="id-ID" altLang="en-US">
              <a:latin typeface="Arial Narrow" panose="020B0606020202030204" pitchFamily="34" charset="0"/>
            </a:endParaRPr>
          </a:p>
        </p:txBody>
      </p:sp>
      <p:sp>
        <p:nvSpPr>
          <p:cNvPr id="31748" name="Rectangle 4"/>
          <p:cNvSpPr>
            <a:spLocks noChangeArrowheads="1"/>
          </p:cNvSpPr>
          <p:nvPr/>
        </p:nvSpPr>
        <p:spPr bwMode="auto">
          <a:xfrm>
            <a:off x="3124200" y="24384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Dosen A</a:t>
            </a:r>
            <a:endParaRPr lang="id-ID" altLang="en-US">
              <a:latin typeface="Arial Narrow" panose="020B0606020202030204" pitchFamily="34" charset="0"/>
            </a:endParaRPr>
          </a:p>
        </p:txBody>
      </p:sp>
      <p:sp>
        <p:nvSpPr>
          <p:cNvPr id="31749" name="Rectangle 5"/>
          <p:cNvSpPr>
            <a:spLocks noChangeArrowheads="1"/>
          </p:cNvSpPr>
          <p:nvPr/>
        </p:nvSpPr>
        <p:spPr bwMode="auto">
          <a:xfrm>
            <a:off x="8001000" y="24384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Dosen B</a:t>
            </a:r>
            <a:endParaRPr lang="id-ID" altLang="en-US">
              <a:latin typeface="Arial Narrow" panose="020B0606020202030204" pitchFamily="34" charset="0"/>
            </a:endParaRPr>
          </a:p>
        </p:txBody>
      </p:sp>
      <p:sp>
        <p:nvSpPr>
          <p:cNvPr id="31750" name="Rectangle 6"/>
          <p:cNvSpPr>
            <a:spLocks noChangeArrowheads="1"/>
          </p:cNvSpPr>
          <p:nvPr/>
        </p:nvSpPr>
        <p:spPr bwMode="auto">
          <a:xfrm>
            <a:off x="19812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A</a:t>
            </a:r>
            <a:endParaRPr lang="id-ID" altLang="en-US">
              <a:latin typeface="Arial Narrow" panose="020B0606020202030204" pitchFamily="34" charset="0"/>
            </a:endParaRPr>
          </a:p>
        </p:txBody>
      </p:sp>
      <p:sp>
        <p:nvSpPr>
          <p:cNvPr id="31751" name="Rectangle 7"/>
          <p:cNvSpPr>
            <a:spLocks noChangeArrowheads="1"/>
          </p:cNvSpPr>
          <p:nvPr/>
        </p:nvSpPr>
        <p:spPr bwMode="auto">
          <a:xfrm>
            <a:off x="42672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B</a:t>
            </a:r>
            <a:endParaRPr lang="id-ID" altLang="en-US">
              <a:latin typeface="Arial Narrow" panose="020B0606020202030204" pitchFamily="34" charset="0"/>
            </a:endParaRPr>
          </a:p>
        </p:txBody>
      </p:sp>
      <p:sp>
        <p:nvSpPr>
          <p:cNvPr id="31752" name="Rectangle 8"/>
          <p:cNvSpPr>
            <a:spLocks noChangeArrowheads="1"/>
          </p:cNvSpPr>
          <p:nvPr/>
        </p:nvSpPr>
        <p:spPr bwMode="auto">
          <a:xfrm>
            <a:off x="80010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C</a:t>
            </a:r>
            <a:endParaRPr lang="id-ID" altLang="en-US">
              <a:latin typeface="Arial Narrow" panose="020B0606020202030204" pitchFamily="34" charset="0"/>
            </a:endParaRPr>
          </a:p>
        </p:txBody>
      </p:sp>
      <p:sp>
        <p:nvSpPr>
          <p:cNvPr id="31753" name="Rectangle 9"/>
          <p:cNvSpPr>
            <a:spLocks noChangeArrowheads="1"/>
          </p:cNvSpPr>
          <p:nvPr/>
        </p:nvSpPr>
        <p:spPr bwMode="auto">
          <a:xfrm>
            <a:off x="19812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A</a:t>
            </a:r>
            <a:endParaRPr lang="id-ID" altLang="en-US">
              <a:latin typeface="Arial Narrow" panose="020B0606020202030204" pitchFamily="34" charset="0"/>
            </a:endParaRPr>
          </a:p>
        </p:txBody>
      </p:sp>
      <p:sp>
        <p:nvSpPr>
          <p:cNvPr id="31754" name="Rectangle 10"/>
          <p:cNvSpPr>
            <a:spLocks noChangeArrowheads="1"/>
          </p:cNvSpPr>
          <p:nvPr/>
        </p:nvSpPr>
        <p:spPr bwMode="auto">
          <a:xfrm>
            <a:off x="28956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B</a:t>
            </a:r>
            <a:endParaRPr lang="id-ID" altLang="en-US">
              <a:latin typeface="Arial Narrow" panose="020B0606020202030204" pitchFamily="34" charset="0"/>
            </a:endParaRPr>
          </a:p>
        </p:txBody>
      </p:sp>
      <p:sp>
        <p:nvSpPr>
          <p:cNvPr id="31755" name="Rectangle 11"/>
          <p:cNvSpPr>
            <a:spLocks noChangeArrowheads="1"/>
          </p:cNvSpPr>
          <p:nvPr/>
        </p:nvSpPr>
        <p:spPr bwMode="auto">
          <a:xfrm>
            <a:off x="38100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C</a:t>
            </a:r>
            <a:endParaRPr lang="id-ID" altLang="en-US">
              <a:latin typeface="Arial Narrow" panose="020B0606020202030204" pitchFamily="34" charset="0"/>
            </a:endParaRPr>
          </a:p>
        </p:txBody>
      </p:sp>
      <p:sp>
        <p:nvSpPr>
          <p:cNvPr id="31756" name="Rectangle 12"/>
          <p:cNvSpPr>
            <a:spLocks noChangeArrowheads="1"/>
          </p:cNvSpPr>
          <p:nvPr/>
        </p:nvSpPr>
        <p:spPr bwMode="auto">
          <a:xfrm>
            <a:off x="47244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D</a:t>
            </a:r>
            <a:endParaRPr lang="id-ID" altLang="en-US">
              <a:latin typeface="Arial Narrow" panose="020B0606020202030204" pitchFamily="34" charset="0"/>
            </a:endParaRPr>
          </a:p>
        </p:txBody>
      </p:sp>
      <p:sp>
        <p:nvSpPr>
          <p:cNvPr id="31757" name="Rectangle 13"/>
          <p:cNvSpPr>
            <a:spLocks noChangeArrowheads="1"/>
          </p:cNvSpPr>
          <p:nvPr/>
        </p:nvSpPr>
        <p:spPr bwMode="auto">
          <a:xfrm>
            <a:off x="56388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E</a:t>
            </a:r>
            <a:endParaRPr lang="id-ID" altLang="en-US">
              <a:latin typeface="Arial Narrow" panose="020B0606020202030204" pitchFamily="34" charset="0"/>
            </a:endParaRPr>
          </a:p>
        </p:txBody>
      </p:sp>
      <p:sp>
        <p:nvSpPr>
          <p:cNvPr id="31758" name="Rectangle 14"/>
          <p:cNvSpPr>
            <a:spLocks noChangeArrowheads="1"/>
          </p:cNvSpPr>
          <p:nvPr/>
        </p:nvSpPr>
        <p:spPr bwMode="auto">
          <a:xfrm>
            <a:off x="74676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F</a:t>
            </a:r>
            <a:endParaRPr lang="id-ID" altLang="en-US">
              <a:latin typeface="Arial Narrow" panose="020B0606020202030204" pitchFamily="34" charset="0"/>
            </a:endParaRPr>
          </a:p>
        </p:txBody>
      </p:sp>
      <p:sp>
        <p:nvSpPr>
          <p:cNvPr id="31759" name="Rectangle 15"/>
          <p:cNvSpPr>
            <a:spLocks noChangeArrowheads="1"/>
          </p:cNvSpPr>
          <p:nvPr/>
        </p:nvSpPr>
        <p:spPr bwMode="auto">
          <a:xfrm>
            <a:off x="84582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G</a:t>
            </a:r>
            <a:endParaRPr lang="id-ID" altLang="en-US">
              <a:latin typeface="Arial Narrow" panose="020B0606020202030204" pitchFamily="34" charset="0"/>
            </a:endParaRPr>
          </a:p>
        </p:txBody>
      </p:sp>
      <p:sp>
        <p:nvSpPr>
          <p:cNvPr id="31760" name="Rectangle 16"/>
          <p:cNvSpPr>
            <a:spLocks noChangeArrowheads="1"/>
          </p:cNvSpPr>
          <p:nvPr/>
        </p:nvSpPr>
        <p:spPr bwMode="auto">
          <a:xfrm>
            <a:off x="94488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H</a:t>
            </a:r>
            <a:endParaRPr lang="id-ID" altLang="en-US">
              <a:latin typeface="Arial Narrow" panose="020B0606020202030204" pitchFamily="34" charset="0"/>
            </a:endParaRPr>
          </a:p>
        </p:txBody>
      </p:sp>
      <p:sp>
        <p:nvSpPr>
          <p:cNvPr id="31761" name="Line 17"/>
          <p:cNvSpPr>
            <a:spLocks noChangeShapeType="1"/>
          </p:cNvSpPr>
          <p:nvPr/>
        </p:nvSpPr>
        <p:spPr bwMode="auto">
          <a:xfrm flipH="1">
            <a:off x="3962400" y="1752600"/>
            <a:ext cx="23622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2" name="Line 18"/>
          <p:cNvSpPr>
            <a:spLocks noChangeShapeType="1"/>
          </p:cNvSpPr>
          <p:nvPr/>
        </p:nvSpPr>
        <p:spPr bwMode="auto">
          <a:xfrm>
            <a:off x="6629400" y="1752600"/>
            <a:ext cx="22098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3" name="Line 19"/>
          <p:cNvSpPr>
            <a:spLocks noChangeShapeType="1"/>
          </p:cNvSpPr>
          <p:nvPr/>
        </p:nvSpPr>
        <p:spPr bwMode="auto">
          <a:xfrm flipH="1">
            <a:off x="2819400" y="2971800"/>
            <a:ext cx="1066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4" name="Line 20"/>
          <p:cNvSpPr>
            <a:spLocks noChangeShapeType="1"/>
          </p:cNvSpPr>
          <p:nvPr/>
        </p:nvSpPr>
        <p:spPr bwMode="auto">
          <a:xfrm>
            <a:off x="3886200" y="2971800"/>
            <a:ext cx="11430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5" name="Line 21"/>
          <p:cNvSpPr>
            <a:spLocks noChangeShapeType="1"/>
          </p:cNvSpPr>
          <p:nvPr/>
        </p:nvSpPr>
        <p:spPr bwMode="auto">
          <a:xfrm>
            <a:off x="8839200" y="29718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6" name="Line 22"/>
          <p:cNvSpPr>
            <a:spLocks noChangeShapeType="1"/>
          </p:cNvSpPr>
          <p:nvPr/>
        </p:nvSpPr>
        <p:spPr bwMode="auto">
          <a:xfrm flipH="1">
            <a:off x="2362200" y="4267200"/>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7" name="Line 23"/>
          <p:cNvSpPr>
            <a:spLocks noChangeShapeType="1"/>
          </p:cNvSpPr>
          <p:nvPr/>
        </p:nvSpPr>
        <p:spPr bwMode="auto">
          <a:xfrm>
            <a:off x="2743200" y="4267200"/>
            <a:ext cx="533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8" name="Line 24"/>
          <p:cNvSpPr>
            <a:spLocks noChangeShapeType="1"/>
          </p:cNvSpPr>
          <p:nvPr/>
        </p:nvSpPr>
        <p:spPr bwMode="auto">
          <a:xfrm flipH="1">
            <a:off x="4191000" y="4267200"/>
            <a:ext cx="8382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9" name="Line 25"/>
          <p:cNvSpPr>
            <a:spLocks noChangeShapeType="1"/>
          </p:cNvSpPr>
          <p:nvPr/>
        </p:nvSpPr>
        <p:spPr bwMode="auto">
          <a:xfrm>
            <a:off x="5029200" y="4267200"/>
            <a:ext cx="762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0" name="Line 26"/>
          <p:cNvSpPr>
            <a:spLocks noChangeShapeType="1"/>
          </p:cNvSpPr>
          <p:nvPr/>
        </p:nvSpPr>
        <p:spPr bwMode="auto">
          <a:xfrm>
            <a:off x="50292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1" name="Line 27"/>
          <p:cNvSpPr>
            <a:spLocks noChangeShapeType="1"/>
          </p:cNvSpPr>
          <p:nvPr/>
        </p:nvSpPr>
        <p:spPr bwMode="auto">
          <a:xfrm flipH="1">
            <a:off x="78486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2" name="Line 28"/>
          <p:cNvSpPr>
            <a:spLocks noChangeShapeType="1"/>
          </p:cNvSpPr>
          <p:nvPr/>
        </p:nvSpPr>
        <p:spPr bwMode="auto">
          <a:xfrm>
            <a:off x="8839200" y="42672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3" name="Line 29"/>
          <p:cNvSpPr>
            <a:spLocks noChangeShapeType="1"/>
          </p:cNvSpPr>
          <p:nvPr/>
        </p:nvSpPr>
        <p:spPr bwMode="auto">
          <a:xfrm>
            <a:off x="88392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382071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latin typeface="Impact" panose="020B0806030902050204" pitchFamily="34" charset="0"/>
              </a:rPr>
              <a:t>Model data jaringan</a:t>
            </a:r>
            <a:endParaRPr lang="id-ID" altLang="en-US">
              <a:latin typeface="Impact" panose="020B0806030902050204" pitchFamily="34" charset="0"/>
            </a:endParaRPr>
          </a:p>
        </p:txBody>
      </p:sp>
      <p:sp>
        <p:nvSpPr>
          <p:cNvPr id="32771" name="Rectangle 3"/>
          <p:cNvSpPr>
            <a:spLocks noGrp="1" noChangeArrowheads="1"/>
          </p:cNvSpPr>
          <p:nvPr>
            <p:ph type="body" idx="1"/>
          </p:nvPr>
        </p:nvSpPr>
        <p:spPr>
          <a:xfrm>
            <a:off x="2209800" y="1143000"/>
            <a:ext cx="7772400" cy="4953000"/>
          </a:xfrm>
        </p:spPr>
        <p:txBody>
          <a:bodyPr/>
          <a:lstStyle/>
          <a:p>
            <a:r>
              <a:rPr lang="en-US" altLang="en-US">
                <a:latin typeface="Arial Narrow" panose="020B0606020202030204" pitchFamily="34" charset="0"/>
              </a:rPr>
              <a:t>Model data jaringan menyerupai model hirarkis.</a:t>
            </a:r>
          </a:p>
          <a:p>
            <a:r>
              <a:rPr lang="en-US" altLang="en-US">
                <a:latin typeface="Arial Narrow" panose="020B0606020202030204" pitchFamily="34" charset="0"/>
              </a:rPr>
              <a:t>Model data jaringan tidak mengenal </a:t>
            </a:r>
            <a:r>
              <a:rPr lang="en-US" altLang="en-US" i="1">
                <a:latin typeface="Arial Narrow" panose="020B0606020202030204" pitchFamily="34" charset="0"/>
              </a:rPr>
              <a:t>root.</a:t>
            </a:r>
          </a:p>
          <a:p>
            <a:r>
              <a:rPr lang="en-US" altLang="en-US">
                <a:latin typeface="Arial Narrow" panose="020B0606020202030204" pitchFamily="34" charset="0"/>
              </a:rPr>
              <a:t>Setiap </a:t>
            </a:r>
            <a:r>
              <a:rPr lang="en-US" altLang="en-US" i="1">
                <a:latin typeface="Arial Narrow" panose="020B0606020202030204" pitchFamily="34" charset="0"/>
              </a:rPr>
              <a:t>child</a:t>
            </a:r>
            <a:r>
              <a:rPr lang="en-US" altLang="en-US">
                <a:latin typeface="Arial Narrow" panose="020B0606020202030204" pitchFamily="34" charset="0"/>
              </a:rPr>
              <a:t> bisa memiliki lebih dari satu </a:t>
            </a:r>
            <a:r>
              <a:rPr lang="en-US" altLang="en-US" i="1">
                <a:latin typeface="Arial Narrow" panose="020B0606020202030204" pitchFamily="34" charset="0"/>
              </a:rPr>
              <a:t>parent</a:t>
            </a:r>
            <a:r>
              <a:rPr lang="en-US" altLang="en-US">
                <a:latin typeface="Arial Narrow" panose="020B0606020202030204" pitchFamily="34" charset="0"/>
              </a:rPr>
              <a:t>.</a:t>
            </a:r>
          </a:p>
          <a:p>
            <a:r>
              <a:rPr lang="en-US" altLang="en-US">
                <a:latin typeface="Arial Narrow" panose="020B0606020202030204" pitchFamily="34" charset="0"/>
              </a:rPr>
              <a:t>Mendukung hubungan M:M.</a:t>
            </a:r>
            <a:endParaRPr lang="id-ID" altLang="en-US">
              <a:latin typeface="Arial Narrow" panose="020B0606020202030204" pitchFamily="34" charset="0"/>
            </a:endParaRPr>
          </a:p>
        </p:txBody>
      </p:sp>
    </p:spTree>
    <p:extLst>
      <p:ext uri="{BB962C8B-B14F-4D97-AF65-F5344CB8AC3E}">
        <p14:creationId xmlns:p14="http://schemas.microsoft.com/office/powerpoint/2010/main" val="4279736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latin typeface="Impact" panose="020B0806030902050204" pitchFamily="34" charset="0"/>
              </a:rPr>
              <a:t>Contoh model data jaringan</a:t>
            </a:r>
            <a:endParaRPr lang="id-ID" altLang="en-US">
              <a:latin typeface="Impact" panose="020B0806030902050204" pitchFamily="34" charset="0"/>
            </a:endParaRPr>
          </a:p>
        </p:txBody>
      </p:sp>
      <p:sp>
        <p:nvSpPr>
          <p:cNvPr id="33795" name="Rectangle 3"/>
          <p:cNvSpPr>
            <a:spLocks noChangeArrowheads="1"/>
          </p:cNvSpPr>
          <p:nvPr/>
        </p:nvSpPr>
        <p:spPr bwMode="auto">
          <a:xfrm>
            <a:off x="3124200" y="24384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Dosen A</a:t>
            </a:r>
            <a:endParaRPr lang="id-ID" altLang="en-US">
              <a:latin typeface="Arial Narrow" panose="020B0606020202030204" pitchFamily="34" charset="0"/>
            </a:endParaRPr>
          </a:p>
        </p:txBody>
      </p:sp>
      <p:sp>
        <p:nvSpPr>
          <p:cNvPr id="33796" name="Rectangle 4"/>
          <p:cNvSpPr>
            <a:spLocks noChangeArrowheads="1"/>
          </p:cNvSpPr>
          <p:nvPr/>
        </p:nvSpPr>
        <p:spPr bwMode="auto">
          <a:xfrm>
            <a:off x="8001000" y="24384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Dosen B</a:t>
            </a:r>
            <a:endParaRPr lang="id-ID" altLang="en-US">
              <a:latin typeface="Arial Narrow" panose="020B0606020202030204" pitchFamily="34" charset="0"/>
            </a:endParaRPr>
          </a:p>
        </p:txBody>
      </p:sp>
      <p:sp>
        <p:nvSpPr>
          <p:cNvPr id="33797" name="Rectangle 5"/>
          <p:cNvSpPr>
            <a:spLocks noChangeArrowheads="1"/>
          </p:cNvSpPr>
          <p:nvPr/>
        </p:nvSpPr>
        <p:spPr bwMode="auto">
          <a:xfrm>
            <a:off x="19812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A</a:t>
            </a:r>
            <a:endParaRPr lang="id-ID" altLang="en-US">
              <a:latin typeface="Arial Narrow" panose="020B0606020202030204" pitchFamily="34" charset="0"/>
            </a:endParaRPr>
          </a:p>
        </p:txBody>
      </p:sp>
      <p:sp>
        <p:nvSpPr>
          <p:cNvPr id="33798" name="Rectangle 6"/>
          <p:cNvSpPr>
            <a:spLocks noChangeArrowheads="1"/>
          </p:cNvSpPr>
          <p:nvPr/>
        </p:nvSpPr>
        <p:spPr bwMode="auto">
          <a:xfrm>
            <a:off x="42672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B</a:t>
            </a:r>
            <a:endParaRPr lang="id-ID" altLang="en-US">
              <a:latin typeface="Arial Narrow" panose="020B0606020202030204" pitchFamily="34" charset="0"/>
            </a:endParaRPr>
          </a:p>
        </p:txBody>
      </p:sp>
      <p:sp>
        <p:nvSpPr>
          <p:cNvPr id="33799" name="Rectangle 7"/>
          <p:cNvSpPr>
            <a:spLocks noChangeArrowheads="1"/>
          </p:cNvSpPr>
          <p:nvPr/>
        </p:nvSpPr>
        <p:spPr bwMode="auto">
          <a:xfrm>
            <a:off x="8001000" y="3733800"/>
            <a:ext cx="16764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MK C</a:t>
            </a:r>
            <a:endParaRPr lang="id-ID" altLang="en-US">
              <a:latin typeface="Arial Narrow" panose="020B0606020202030204" pitchFamily="34" charset="0"/>
            </a:endParaRPr>
          </a:p>
        </p:txBody>
      </p:sp>
      <p:sp>
        <p:nvSpPr>
          <p:cNvPr id="33800" name="Rectangle 8"/>
          <p:cNvSpPr>
            <a:spLocks noChangeArrowheads="1"/>
          </p:cNvSpPr>
          <p:nvPr/>
        </p:nvSpPr>
        <p:spPr bwMode="auto">
          <a:xfrm>
            <a:off x="19812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A</a:t>
            </a:r>
            <a:endParaRPr lang="id-ID" altLang="en-US">
              <a:latin typeface="Arial Narrow" panose="020B0606020202030204" pitchFamily="34" charset="0"/>
            </a:endParaRPr>
          </a:p>
        </p:txBody>
      </p:sp>
      <p:sp>
        <p:nvSpPr>
          <p:cNvPr id="33801" name="Rectangle 9"/>
          <p:cNvSpPr>
            <a:spLocks noChangeArrowheads="1"/>
          </p:cNvSpPr>
          <p:nvPr/>
        </p:nvSpPr>
        <p:spPr bwMode="auto">
          <a:xfrm>
            <a:off x="28956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B</a:t>
            </a:r>
            <a:endParaRPr lang="id-ID" altLang="en-US">
              <a:latin typeface="Arial Narrow" panose="020B0606020202030204" pitchFamily="34" charset="0"/>
            </a:endParaRPr>
          </a:p>
        </p:txBody>
      </p:sp>
      <p:sp>
        <p:nvSpPr>
          <p:cNvPr id="33802" name="Rectangle 10"/>
          <p:cNvSpPr>
            <a:spLocks noChangeArrowheads="1"/>
          </p:cNvSpPr>
          <p:nvPr/>
        </p:nvSpPr>
        <p:spPr bwMode="auto">
          <a:xfrm>
            <a:off x="38100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C</a:t>
            </a:r>
            <a:endParaRPr lang="id-ID" altLang="en-US">
              <a:latin typeface="Arial Narrow" panose="020B0606020202030204" pitchFamily="34" charset="0"/>
            </a:endParaRPr>
          </a:p>
        </p:txBody>
      </p:sp>
      <p:sp>
        <p:nvSpPr>
          <p:cNvPr id="33803" name="Rectangle 11"/>
          <p:cNvSpPr>
            <a:spLocks noChangeArrowheads="1"/>
          </p:cNvSpPr>
          <p:nvPr/>
        </p:nvSpPr>
        <p:spPr bwMode="auto">
          <a:xfrm>
            <a:off x="47244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D</a:t>
            </a:r>
            <a:endParaRPr lang="id-ID" altLang="en-US">
              <a:latin typeface="Arial Narrow" panose="020B0606020202030204" pitchFamily="34" charset="0"/>
            </a:endParaRPr>
          </a:p>
        </p:txBody>
      </p:sp>
      <p:sp>
        <p:nvSpPr>
          <p:cNvPr id="33804" name="Rectangle 12"/>
          <p:cNvSpPr>
            <a:spLocks noChangeArrowheads="1"/>
          </p:cNvSpPr>
          <p:nvPr/>
        </p:nvSpPr>
        <p:spPr bwMode="auto">
          <a:xfrm>
            <a:off x="56388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E</a:t>
            </a:r>
            <a:endParaRPr lang="id-ID" altLang="en-US">
              <a:latin typeface="Arial Narrow" panose="020B0606020202030204" pitchFamily="34" charset="0"/>
            </a:endParaRPr>
          </a:p>
        </p:txBody>
      </p:sp>
      <p:sp>
        <p:nvSpPr>
          <p:cNvPr id="33805" name="Rectangle 13"/>
          <p:cNvSpPr>
            <a:spLocks noChangeArrowheads="1"/>
          </p:cNvSpPr>
          <p:nvPr/>
        </p:nvSpPr>
        <p:spPr bwMode="auto">
          <a:xfrm>
            <a:off x="74676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F</a:t>
            </a:r>
            <a:endParaRPr lang="id-ID" altLang="en-US">
              <a:latin typeface="Arial Narrow" panose="020B0606020202030204" pitchFamily="34" charset="0"/>
            </a:endParaRPr>
          </a:p>
        </p:txBody>
      </p:sp>
      <p:sp>
        <p:nvSpPr>
          <p:cNvPr id="33806" name="Rectangle 14"/>
          <p:cNvSpPr>
            <a:spLocks noChangeArrowheads="1"/>
          </p:cNvSpPr>
          <p:nvPr/>
        </p:nvSpPr>
        <p:spPr bwMode="auto">
          <a:xfrm>
            <a:off x="84582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G</a:t>
            </a:r>
            <a:endParaRPr lang="id-ID" altLang="en-US">
              <a:latin typeface="Arial Narrow" panose="020B0606020202030204" pitchFamily="34" charset="0"/>
            </a:endParaRPr>
          </a:p>
        </p:txBody>
      </p:sp>
      <p:sp>
        <p:nvSpPr>
          <p:cNvPr id="33807" name="Rectangle 15"/>
          <p:cNvSpPr>
            <a:spLocks noChangeArrowheads="1"/>
          </p:cNvSpPr>
          <p:nvPr/>
        </p:nvSpPr>
        <p:spPr bwMode="auto">
          <a:xfrm>
            <a:off x="9448800" y="5029200"/>
            <a:ext cx="838200" cy="5334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MHS H</a:t>
            </a:r>
            <a:endParaRPr lang="id-ID" altLang="en-US">
              <a:latin typeface="Arial Narrow" panose="020B0606020202030204" pitchFamily="34" charset="0"/>
            </a:endParaRPr>
          </a:p>
        </p:txBody>
      </p:sp>
      <p:sp>
        <p:nvSpPr>
          <p:cNvPr id="33808" name="Line 16"/>
          <p:cNvSpPr>
            <a:spLocks noChangeShapeType="1"/>
          </p:cNvSpPr>
          <p:nvPr/>
        </p:nvSpPr>
        <p:spPr bwMode="auto">
          <a:xfrm flipH="1">
            <a:off x="2819400" y="2971800"/>
            <a:ext cx="1066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9" name="Line 17"/>
          <p:cNvSpPr>
            <a:spLocks noChangeShapeType="1"/>
          </p:cNvSpPr>
          <p:nvPr/>
        </p:nvSpPr>
        <p:spPr bwMode="auto">
          <a:xfrm>
            <a:off x="3886200" y="2971800"/>
            <a:ext cx="11430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0" name="Line 18"/>
          <p:cNvSpPr>
            <a:spLocks noChangeShapeType="1"/>
          </p:cNvSpPr>
          <p:nvPr/>
        </p:nvSpPr>
        <p:spPr bwMode="auto">
          <a:xfrm>
            <a:off x="8839200" y="29718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1" name="Line 19"/>
          <p:cNvSpPr>
            <a:spLocks noChangeShapeType="1"/>
          </p:cNvSpPr>
          <p:nvPr/>
        </p:nvSpPr>
        <p:spPr bwMode="auto">
          <a:xfrm flipH="1">
            <a:off x="2362200" y="4267200"/>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2" name="Line 20"/>
          <p:cNvSpPr>
            <a:spLocks noChangeShapeType="1"/>
          </p:cNvSpPr>
          <p:nvPr/>
        </p:nvSpPr>
        <p:spPr bwMode="auto">
          <a:xfrm>
            <a:off x="2743200" y="4267200"/>
            <a:ext cx="533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3" name="Line 21"/>
          <p:cNvSpPr>
            <a:spLocks noChangeShapeType="1"/>
          </p:cNvSpPr>
          <p:nvPr/>
        </p:nvSpPr>
        <p:spPr bwMode="auto">
          <a:xfrm flipH="1">
            <a:off x="4191000" y="4267200"/>
            <a:ext cx="8382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4" name="Line 22"/>
          <p:cNvSpPr>
            <a:spLocks noChangeShapeType="1"/>
          </p:cNvSpPr>
          <p:nvPr/>
        </p:nvSpPr>
        <p:spPr bwMode="auto">
          <a:xfrm>
            <a:off x="5029200" y="4267200"/>
            <a:ext cx="762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5" name="Line 23"/>
          <p:cNvSpPr>
            <a:spLocks noChangeShapeType="1"/>
          </p:cNvSpPr>
          <p:nvPr/>
        </p:nvSpPr>
        <p:spPr bwMode="auto">
          <a:xfrm>
            <a:off x="50292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6" name="Line 24"/>
          <p:cNvSpPr>
            <a:spLocks noChangeShapeType="1"/>
          </p:cNvSpPr>
          <p:nvPr/>
        </p:nvSpPr>
        <p:spPr bwMode="auto">
          <a:xfrm flipH="1">
            <a:off x="78486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7" name="Line 25"/>
          <p:cNvSpPr>
            <a:spLocks noChangeShapeType="1"/>
          </p:cNvSpPr>
          <p:nvPr/>
        </p:nvSpPr>
        <p:spPr bwMode="auto">
          <a:xfrm>
            <a:off x="8839200" y="42672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8" name="Line 26"/>
          <p:cNvSpPr>
            <a:spLocks noChangeShapeType="1"/>
          </p:cNvSpPr>
          <p:nvPr/>
        </p:nvSpPr>
        <p:spPr bwMode="auto">
          <a:xfrm>
            <a:off x="8839200" y="4267200"/>
            <a:ext cx="990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19" name="Line 27"/>
          <p:cNvSpPr>
            <a:spLocks noChangeShapeType="1"/>
          </p:cNvSpPr>
          <p:nvPr/>
        </p:nvSpPr>
        <p:spPr bwMode="auto">
          <a:xfrm>
            <a:off x="2743200" y="4267200"/>
            <a:ext cx="14478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20" name="Line 28"/>
          <p:cNvSpPr>
            <a:spLocks noChangeShapeType="1"/>
          </p:cNvSpPr>
          <p:nvPr/>
        </p:nvSpPr>
        <p:spPr bwMode="auto">
          <a:xfrm flipH="1">
            <a:off x="3276600" y="4267200"/>
            <a:ext cx="17526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21" name="Line 29"/>
          <p:cNvSpPr>
            <a:spLocks noChangeShapeType="1"/>
          </p:cNvSpPr>
          <p:nvPr/>
        </p:nvSpPr>
        <p:spPr bwMode="auto">
          <a:xfrm>
            <a:off x="5029200" y="4267200"/>
            <a:ext cx="2819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22" name="Line 30"/>
          <p:cNvSpPr>
            <a:spLocks noChangeShapeType="1"/>
          </p:cNvSpPr>
          <p:nvPr/>
        </p:nvSpPr>
        <p:spPr bwMode="auto">
          <a:xfrm flipH="1">
            <a:off x="6019800" y="4267200"/>
            <a:ext cx="281940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53665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latin typeface="Impact" panose="020B0806030902050204" pitchFamily="34" charset="0"/>
              </a:rPr>
              <a:t>Model data relasional</a:t>
            </a:r>
            <a:endParaRPr lang="id-ID" altLang="en-US">
              <a:latin typeface="Impact" panose="020B0806030902050204" pitchFamily="34" charset="0"/>
            </a:endParaRPr>
          </a:p>
        </p:txBody>
      </p:sp>
      <p:sp>
        <p:nvSpPr>
          <p:cNvPr id="34819" name="Rectangle 3"/>
          <p:cNvSpPr>
            <a:spLocks noGrp="1" noChangeArrowheads="1"/>
          </p:cNvSpPr>
          <p:nvPr>
            <p:ph type="body" idx="1"/>
          </p:nvPr>
        </p:nvSpPr>
        <p:spPr/>
        <p:txBody>
          <a:bodyPr/>
          <a:lstStyle/>
          <a:p>
            <a:r>
              <a:rPr lang="en-US" altLang="en-US">
                <a:latin typeface="Arial Narrow" panose="020B0606020202030204" pitchFamily="34" charset="0"/>
              </a:rPr>
              <a:t>Model data relasional menggunakan sekumpulan tabel berdimensi dua dengan setiap tabel tersusun atas sejumlah baris dan kolom.</a:t>
            </a:r>
          </a:p>
          <a:p>
            <a:r>
              <a:rPr lang="en-US" altLang="en-US">
                <a:latin typeface="Arial Narrow" panose="020B0606020202030204" pitchFamily="34" charset="0"/>
              </a:rPr>
              <a:t>Kolom (field) dapat didefinisikan sebagai satuan data terkecil dalam sebuah tabel yang mempunyai makna.</a:t>
            </a:r>
          </a:p>
          <a:p>
            <a:r>
              <a:rPr lang="en-US" altLang="en-US">
                <a:latin typeface="Arial Narrow" panose="020B0606020202030204" pitchFamily="34" charset="0"/>
              </a:rPr>
              <a:t>Baris (record) adalah kumpulan kolom yang menyatakan suatu data yang saling terkait.</a:t>
            </a:r>
            <a:endParaRPr lang="id-ID" altLang="en-US">
              <a:latin typeface="Arial Narrow" panose="020B0606020202030204" pitchFamily="34" charset="0"/>
            </a:endParaRPr>
          </a:p>
        </p:txBody>
      </p:sp>
    </p:spTree>
    <p:extLst>
      <p:ext uri="{BB962C8B-B14F-4D97-AF65-F5344CB8AC3E}">
        <p14:creationId xmlns:p14="http://schemas.microsoft.com/office/powerpoint/2010/main" val="22479293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2209800" y="685800"/>
            <a:ext cx="7772400" cy="5410200"/>
          </a:xfrm>
        </p:spPr>
        <p:txBody>
          <a:bodyPr/>
          <a:lstStyle/>
          <a:p>
            <a:r>
              <a:rPr lang="en-US" altLang="en-US">
                <a:latin typeface="Arial Narrow" panose="020B0606020202030204" pitchFamily="34" charset="0"/>
              </a:rPr>
              <a:t>Pada model data relasional, kaitan atau asosiasi antara dua buah tabel disebut relasi. Relasi dapat berupa :</a:t>
            </a:r>
          </a:p>
          <a:p>
            <a:pPr lvl="1"/>
            <a:r>
              <a:rPr lang="en-US" altLang="en-US">
                <a:latin typeface="Arial Narrow" panose="020B0606020202030204" pitchFamily="34" charset="0"/>
              </a:rPr>
              <a:t>1:1, satu data pada suatu tabel berpasangan dengan hanya satu data pada tabel lain.</a:t>
            </a:r>
          </a:p>
          <a:p>
            <a:pPr lvl="1"/>
            <a:r>
              <a:rPr lang="en-US" altLang="en-US">
                <a:latin typeface="Arial Narrow" panose="020B0606020202030204" pitchFamily="34" charset="0"/>
              </a:rPr>
              <a:t>1:M, satu data pada suatu tabel berpasangan dengan banyak data pada tabel lain.</a:t>
            </a:r>
          </a:p>
          <a:p>
            <a:r>
              <a:rPr lang="en-US" altLang="en-US">
                <a:latin typeface="Arial Narrow" panose="020B0606020202030204" pitchFamily="34" charset="0"/>
              </a:rPr>
              <a:t>Model data relasional tidak mendukung relasi M:M. Relasi seperti ini perlu dibentuk dengan relasi M:1 dan 1:M.</a:t>
            </a:r>
            <a:endParaRPr lang="id-ID" altLang="en-US">
              <a:latin typeface="Arial Narrow" panose="020B0606020202030204" pitchFamily="34" charset="0"/>
            </a:endParaRPr>
          </a:p>
        </p:txBody>
      </p:sp>
    </p:spTree>
    <p:extLst>
      <p:ext uri="{BB962C8B-B14F-4D97-AF65-F5344CB8AC3E}">
        <p14:creationId xmlns:p14="http://schemas.microsoft.com/office/powerpoint/2010/main" val="3426656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2209800" y="609600"/>
            <a:ext cx="7772400" cy="5486400"/>
          </a:xfrm>
        </p:spPr>
        <p:txBody>
          <a:bodyPr/>
          <a:lstStyle/>
          <a:p>
            <a:pPr>
              <a:lnSpc>
                <a:spcPct val="90000"/>
              </a:lnSpc>
            </a:pPr>
            <a:r>
              <a:rPr lang="en-US" altLang="en-US">
                <a:latin typeface="Arial Narrow" panose="020B0606020202030204" pitchFamily="34" charset="0"/>
              </a:rPr>
              <a:t>Secara konsep, setiap tabel harus memiliki </a:t>
            </a:r>
            <a:r>
              <a:rPr lang="en-US" altLang="en-US" i="1">
                <a:latin typeface="Arial Narrow" panose="020B0606020202030204" pitchFamily="34" charset="0"/>
              </a:rPr>
              <a:t>primary key</a:t>
            </a:r>
            <a:r>
              <a:rPr lang="en-US" altLang="en-US">
                <a:latin typeface="Arial Narrow" panose="020B0606020202030204" pitchFamily="34" charset="0"/>
              </a:rPr>
              <a:t>.</a:t>
            </a:r>
          </a:p>
          <a:p>
            <a:pPr>
              <a:lnSpc>
                <a:spcPct val="90000"/>
              </a:lnSpc>
            </a:pPr>
            <a:r>
              <a:rPr lang="en-US" altLang="en-US" i="1">
                <a:latin typeface="Arial Narrow" panose="020B0606020202030204" pitchFamily="34" charset="0"/>
              </a:rPr>
              <a:t>Primary key</a:t>
            </a:r>
            <a:r>
              <a:rPr lang="en-US" altLang="en-US">
                <a:latin typeface="Arial Narrow" panose="020B0606020202030204" pitchFamily="34" charset="0"/>
              </a:rPr>
              <a:t> dapat tersusun dari sebuah atau beberapa field yang berperan sebagai identitas yang unik untuk setiap baris data.</a:t>
            </a:r>
          </a:p>
          <a:p>
            <a:pPr>
              <a:lnSpc>
                <a:spcPct val="90000"/>
              </a:lnSpc>
            </a:pPr>
            <a:r>
              <a:rPr lang="en-US" altLang="en-US" i="1">
                <a:latin typeface="Arial Narrow" panose="020B0606020202030204" pitchFamily="34" charset="0"/>
              </a:rPr>
              <a:t>Foreign key</a:t>
            </a:r>
            <a:r>
              <a:rPr lang="en-US" altLang="en-US">
                <a:latin typeface="Arial Narrow" panose="020B0606020202030204" pitchFamily="34" charset="0"/>
              </a:rPr>
              <a:t> adalah sebuah kolom dalam sebuah tabel yang menjadi penghubung dengan </a:t>
            </a:r>
            <a:r>
              <a:rPr lang="en-US" altLang="en-US" i="1">
                <a:latin typeface="Arial Narrow" panose="020B0606020202030204" pitchFamily="34" charset="0"/>
              </a:rPr>
              <a:t>primary key</a:t>
            </a:r>
            <a:r>
              <a:rPr lang="en-US" altLang="en-US">
                <a:latin typeface="Arial Narrow" panose="020B0606020202030204" pitchFamily="34" charset="0"/>
              </a:rPr>
              <a:t> pada tabel lain.</a:t>
            </a:r>
          </a:p>
          <a:p>
            <a:pPr>
              <a:lnSpc>
                <a:spcPct val="90000"/>
              </a:lnSpc>
            </a:pPr>
            <a:r>
              <a:rPr lang="en-US" altLang="en-US">
                <a:latin typeface="Arial Narrow" panose="020B0606020202030204" pitchFamily="34" charset="0"/>
              </a:rPr>
              <a:t>Indeks merupakan suatu mekanisme dalam database yang memungkinkan pencarian data dapat dilakukan dengan cepat.</a:t>
            </a:r>
            <a:endParaRPr lang="id-ID" altLang="en-US" i="1">
              <a:latin typeface="Arial Narrow" panose="020B0606020202030204" pitchFamily="34" charset="0"/>
            </a:endParaRPr>
          </a:p>
        </p:txBody>
      </p:sp>
    </p:spTree>
    <p:extLst>
      <p:ext uri="{BB962C8B-B14F-4D97-AF65-F5344CB8AC3E}">
        <p14:creationId xmlns:p14="http://schemas.microsoft.com/office/powerpoint/2010/main" val="2636223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latin typeface="Impact" panose="020B0806030902050204" pitchFamily="34" charset="0"/>
              </a:rPr>
              <a:t>Model data berorientasi objek</a:t>
            </a:r>
            <a:endParaRPr lang="id-ID" altLang="en-US">
              <a:latin typeface="Impact" panose="020B0806030902050204" pitchFamily="34" charset="0"/>
            </a:endParaRPr>
          </a:p>
        </p:txBody>
      </p:sp>
      <p:sp>
        <p:nvSpPr>
          <p:cNvPr id="37891" name="Rectangle 3"/>
          <p:cNvSpPr>
            <a:spLocks noGrp="1" noChangeArrowheads="1"/>
          </p:cNvSpPr>
          <p:nvPr>
            <p:ph type="body" idx="1"/>
          </p:nvPr>
        </p:nvSpPr>
        <p:spPr/>
        <p:txBody>
          <a:bodyPr/>
          <a:lstStyle/>
          <a:p>
            <a:r>
              <a:rPr lang="en-US" altLang="en-US">
                <a:latin typeface="Arial Narrow" panose="020B0606020202030204" pitchFamily="34" charset="0"/>
              </a:rPr>
              <a:t>Model data berorientasi objek adalah model data yang menerapkan teknik pemrograman berorientasi objek.</a:t>
            </a:r>
            <a:endParaRPr lang="id-ID" altLang="en-US">
              <a:latin typeface="Arial Narrow" panose="020B0606020202030204" pitchFamily="34" charset="0"/>
            </a:endParaRPr>
          </a:p>
        </p:txBody>
      </p:sp>
    </p:spTree>
    <p:extLst>
      <p:ext uri="{BB962C8B-B14F-4D97-AF65-F5344CB8AC3E}">
        <p14:creationId xmlns:p14="http://schemas.microsoft.com/office/powerpoint/2010/main" val="1273864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latin typeface="Impact" panose="020B0806030902050204" pitchFamily="34" charset="0"/>
              </a:rPr>
              <a:t>Data warehouse</a:t>
            </a:r>
            <a:endParaRPr lang="id-ID" altLang="en-US">
              <a:latin typeface="Impact" panose="020B0806030902050204" pitchFamily="34" charset="0"/>
            </a:endParaRPr>
          </a:p>
        </p:txBody>
      </p:sp>
      <p:sp>
        <p:nvSpPr>
          <p:cNvPr id="38915" name="Rectangle 3"/>
          <p:cNvSpPr>
            <a:spLocks noGrp="1" noChangeArrowheads="1"/>
          </p:cNvSpPr>
          <p:nvPr>
            <p:ph type="body" idx="1"/>
          </p:nvPr>
        </p:nvSpPr>
        <p:spPr/>
        <p:txBody>
          <a:bodyPr/>
          <a:lstStyle/>
          <a:p>
            <a:r>
              <a:rPr lang="en-US" altLang="en-US">
                <a:latin typeface="Arial Narrow" panose="020B0606020202030204" pitchFamily="34" charset="0"/>
              </a:rPr>
              <a:t>Data warehouse adalah basis data yang menyimpan data sekarang dan data masa lalu yang berasal dari berbagai sumber yang menjadi perhatian penting bagi manajemen dalam organisasi dan ditujukan untuk keperluan analisis dan pelaporan manajemen dalam rangka pengambilan keputusan.</a:t>
            </a:r>
            <a:endParaRPr lang="id-ID" altLang="en-US">
              <a:latin typeface="Arial Narrow" panose="020B0606020202030204" pitchFamily="34" charset="0"/>
            </a:endParaRPr>
          </a:p>
        </p:txBody>
      </p:sp>
    </p:spTree>
    <p:extLst>
      <p:ext uri="{BB962C8B-B14F-4D97-AF65-F5344CB8AC3E}">
        <p14:creationId xmlns:p14="http://schemas.microsoft.com/office/powerpoint/2010/main" val="2310192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latin typeface="Impact" panose="020B0806030902050204" pitchFamily="34" charset="0"/>
              </a:rPr>
              <a:t>Materi</a:t>
            </a:r>
          </a:p>
        </p:txBody>
      </p:sp>
      <p:sp>
        <p:nvSpPr>
          <p:cNvPr id="48131" name="Rectangle 3"/>
          <p:cNvSpPr>
            <a:spLocks noGrp="1" noChangeArrowheads="1"/>
          </p:cNvSpPr>
          <p:nvPr>
            <p:ph type="body" idx="1"/>
          </p:nvPr>
        </p:nvSpPr>
        <p:spPr/>
        <p:txBody>
          <a:bodyPr>
            <a:normAutofit lnSpcReduction="10000"/>
          </a:bodyPr>
          <a:lstStyle/>
          <a:p>
            <a:pPr>
              <a:lnSpc>
                <a:spcPct val="80000"/>
              </a:lnSpc>
            </a:pPr>
            <a:r>
              <a:rPr lang="en-US" altLang="en-US">
                <a:latin typeface="Arial Narrow" panose="020B0606020202030204" pitchFamily="34" charset="0"/>
              </a:rPr>
              <a:t>Database dan DBMS</a:t>
            </a:r>
          </a:p>
          <a:p>
            <a:pPr>
              <a:lnSpc>
                <a:spcPct val="80000"/>
              </a:lnSpc>
            </a:pPr>
            <a:r>
              <a:rPr lang="en-US" altLang="en-US">
                <a:latin typeface="Arial Narrow" panose="020B0606020202030204" pitchFamily="34" charset="0"/>
              </a:rPr>
              <a:t>Komponen lingkungan database</a:t>
            </a:r>
          </a:p>
          <a:p>
            <a:pPr>
              <a:lnSpc>
                <a:spcPct val="80000"/>
              </a:lnSpc>
            </a:pPr>
            <a:r>
              <a:rPr lang="en-US" altLang="en-US">
                <a:latin typeface="Arial Narrow" panose="020B0606020202030204" pitchFamily="34" charset="0"/>
              </a:rPr>
              <a:t>Arsitektur database</a:t>
            </a:r>
          </a:p>
          <a:p>
            <a:pPr>
              <a:lnSpc>
                <a:spcPct val="80000"/>
              </a:lnSpc>
            </a:pPr>
            <a:r>
              <a:rPr lang="en-US" altLang="en-US">
                <a:latin typeface="Arial Narrow" panose="020B0606020202030204" pitchFamily="34" charset="0"/>
              </a:rPr>
              <a:t>Bahasa database</a:t>
            </a:r>
          </a:p>
          <a:p>
            <a:pPr>
              <a:lnSpc>
                <a:spcPct val="80000"/>
              </a:lnSpc>
            </a:pPr>
            <a:r>
              <a:rPr lang="en-US" altLang="en-US">
                <a:latin typeface="Arial Narrow" panose="020B0606020202030204" pitchFamily="34" charset="0"/>
              </a:rPr>
              <a:t>Model basis data</a:t>
            </a:r>
          </a:p>
          <a:p>
            <a:pPr>
              <a:lnSpc>
                <a:spcPct val="80000"/>
              </a:lnSpc>
            </a:pPr>
            <a:r>
              <a:rPr lang="en-US" altLang="en-US">
                <a:latin typeface="Arial Narrow" panose="020B0606020202030204" pitchFamily="34" charset="0"/>
              </a:rPr>
              <a:t>Data warehouse</a:t>
            </a:r>
          </a:p>
          <a:p>
            <a:pPr>
              <a:lnSpc>
                <a:spcPct val="80000"/>
              </a:lnSpc>
            </a:pPr>
            <a:r>
              <a:rPr lang="en-US" altLang="en-US">
                <a:latin typeface="Arial Narrow" panose="020B0606020202030204" pitchFamily="34" charset="0"/>
              </a:rPr>
              <a:t>OLAP</a:t>
            </a:r>
          </a:p>
          <a:p>
            <a:pPr>
              <a:lnSpc>
                <a:spcPct val="80000"/>
              </a:lnSpc>
            </a:pPr>
            <a:r>
              <a:rPr lang="en-US" altLang="en-US">
                <a:latin typeface="Arial Narrow" panose="020B0606020202030204" pitchFamily="34" charset="0"/>
              </a:rPr>
              <a:t>Data mining</a:t>
            </a:r>
          </a:p>
          <a:p>
            <a:pPr>
              <a:lnSpc>
                <a:spcPct val="80000"/>
              </a:lnSpc>
            </a:pPr>
            <a:r>
              <a:rPr lang="en-US" altLang="en-US">
                <a:latin typeface="Arial Narrow" panose="020B0606020202030204" pitchFamily="34" charset="0"/>
              </a:rPr>
              <a:t>SQL</a:t>
            </a:r>
          </a:p>
          <a:p>
            <a:pPr>
              <a:lnSpc>
                <a:spcPct val="80000"/>
              </a:lnSpc>
            </a:pPr>
            <a:r>
              <a:rPr lang="en-US" altLang="en-US">
                <a:latin typeface="Arial Narrow" panose="020B0606020202030204" pitchFamily="34" charset="0"/>
              </a:rPr>
              <a:t>Sistem basis data terdistribusi</a:t>
            </a:r>
            <a:endParaRPr lang="id-ID" altLang="en-US">
              <a:latin typeface="Arial Narrow" panose="020B0606020202030204" pitchFamily="34" charset="0"/>
            </a:endParaRPr>
          </a:p>
          <a:p>
            <a:pPr>
              <a:lnSpc>
                <a:spcPct val="80000"/>
              </a:lnSpc>
            </a:pPr>
            <a:endParaRPr lang="en-US" altLang="en-US"/>
          </a:p>
        </p:txBody>
      </p:sp>
    </p:spTree>
    <p:extLst>
      <p:ext uri="{BB962C8B-B14F-4D97-AF65-F5344CB8AC3E}">
        <p14:creationId xmlns:p14="http://schemas.microsoft.com/office/powerpoint/2010/main" val="311832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2209800" y="609600"/>
            <a:ext cx="7772400" cy="5486400"/>
          </a:xfrm>
        </p:spPr>
        <p:txBody>
          <a:bodyPr/>
          <a:lstStyle/>
          <a:p>
            <a:r>
              <a:rPr lang="en-US" altLang="en-US">
                <a:latin typeface="Arial Narrow" panose="020B0606020202030204" pitchFamily="34" charset="0"/>
              </a:rPr>
              <a:t>Data warehouse bersifat multidimensional yang berarti bahwa terdapat banyak lapisan kolom dan baris.</a:t>
            </a:r>
          </a:p>
          <a:p>
            <a:r>
              <a:rPr lang="en-US" altLang="en-US">
                <a:latin typeface="Arial Narrow" panose="020B0606020202030204" pitchFamily="34" charset="0"/>
              </a:rPr>
              <a:t>Data warehouse dapat dibangun sendiri dengan menggunakan perangkat pengembangan aplikasi ataupun dengan menggunakan perangkat lunak khusus yang ditujukan untuk menangani hal tersebut.</a:t>
            </a:r>
          </a:p>
          <a:p>
            <a:pPr>
              <a:buFontTx/>
              <a:buNone/>
            </a:pPr>
            <a:endParaRPr lang="id-ID" altLang="en-US">
              <a:latin typeface="Arial Narrow" panose="020B0606020202030204" pitchFamily="34" charset="0"/>
            </a:endParaRPr>
          </a:p>
        </p:txBody>
      </p:sp>
    </p:spTree>
    <p:extLst>
      <p:ext uri="{BB962C8B-B14F-4D97-AF65-F5344CB8AC3E}">
        <p14:creationId xmlns:p14="http://schemas.microsoft.com/office/powerpoint/2010/main" val="4053160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362200" y="304800"/>
            <a:ext cx="7620000" cy="990600"/>
          </a:xfrm>
        </p:spPr>
        <p:txBody>
          <a:bodyPr/>
          <a:lstStyle/>
          <a:p>
            <a:r>
              <a:rPr lang="en-US" altLang="en-US">
                <a:latin typeface="Impact" panose="020B0806030902050204" pitchFamily="34" charset="0"/>
              </a:rPr>
              <a:t>Prinsip data warehouse</a:t>
            </a:r>
            <a:endParaRPr lang="id-ID" altLang="en-US">
              <a:latin typeface="Impact" panose="020B0806030902050204" pitchFamily="34" charset="0"/>
            </a:endParaRPr>
          </a:p>
        </p:txBody>
      </p:sp>
      <p:sp>
        <p:nvSpPr>
          <p:cNvPr id="40963" name="Rectangle 3"/>
          <p:cNvSpPr>
            <a:spLocks noChangeArrowheads="1"/>
          </p:cNvSpPr>
          <p:nvPr/>
        </p:nvSpPr>
        <p:spPr bwMode="auto">
          <a:xfrm>
            <a:off x="1981200" y="1371600"/>
            <a:ext cx="1905000" cy="31242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000">
                <a:latin typeface="Arial Narrow" panose="020B0606020202030204" pitchFamily="34" charset="0"/>
              </a:rPr>
              <a:t>Sumber data internal</a:t>
            </a:r>
            <a:endParaRPr lang="id-ID" altLang="en-US" sz="2000">
              <a:latin typeface="Arial Narrow" panose="020B0606020202030204" pitchFamily="34" charset="0"/>
            </a:endParaRPr>
          </a:p>
        </p:txBody>
      </p:sp>
      <p:sp>
        <p:nvSpPr>
          <p:cNvPr id="40964" name="AutoShape 4"/>
          <p:cNvSpPr>
            <a:spLocks noChangeArrowheads="1"/>
          </p:cNvSpPr>
          <p:nvPr/>
        </p:nvSpPr>
        <p:spPr bwMode="auto">
          <a:xfrm>
            <a:off x="2133600" y="2057400"/>
            <a:ext cx="1524000" cy="10668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DB 1</a:t>
            </a:r>
            <a:endParaRPr lang="id-ID" altLang="en-US">
              <a:latin typeface="Arial Narrow" panose="020B0606020202030204" pitchFamily="34" charset="0"/>
            </a:endParaRPr>
          </a:p>
        </p:txBody>
      </p:sp>
      <p:sp>
        <p:nvSpPr>
          <p:cNvPr id="40965" name="AutoShape 5"/>
          <p:cNvSpPr>
            <a:spLocks noChangeArrowheads="1"/>
          </p:cNvSpPr>
          <p:nvPr/>
        </p:nvSpPr>
        <p:spPr bwMode="auto">
          <a:xfrm>
            <a:off x="2133600" y="3276600"/>
            <a:ext cx="1524000" cy="10668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DB 2</a:t>
            </a:r>
            <a:endParaRPr lang="id-ID" altLang="en-US">
              <a:latin typeface="Arial Narrow" panose="020B0606020202030204" pitchFamily="34" charset="0"/>
            </a:endParaRPr>
          </a:p>
        </p:txBody>
      </p:sp>
      <p:sp>
        <p:nvSpPr>
          <p:cNvPr id="40966" name="AutoShape 6"/>
          <p:cNvSpPr>
            <a:spLocks noChangeArrowheads="1"/>
          </p:cNvSpPr>
          <p:nvPr/>
        </p:nvSpPr>
        <p:spPr bwMode="auto">
          <a:xfrm>
            <a:off x="2133600" y="4648200"/>
            <a:ext cx="1524000" cy="12954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2000">
                <a:latin typeface="Arial Narrow" panose="020B0606020202030204" pitchFamily="34" charset="0"/>
              </a:rPr>
              <a:t>Sumber data eksternal</a:t>
            </a:r>
            <a:endParaRPr lang="id-ID" altLang="en-US" sz="2000">
              <a:latin typeface="Arial Narrow" panose="020B0606020202030204" pitchFamily="34" charset="0"/>
            </a:endParaRPr>
          </a:p>
        </p:txBody>
      </p:sp>
      <p:sp>
        <p:nvSpPr>
          <p:cNvPr id="40967" name="AutoShape 7"/>
          <p:cNvSpPr>
            <a:spLocks noChangeArrowheads="1"/>
          </p:cNvSpPr>
          <p:nvPr/>
        </p:nvSpPr>
        <p:spPr bwMode="auto">
          <a:xfrm>
            <a:off x="4953000" y="4953000"/>
            <a:ext cx="1981200" cy="914400"/>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latin typeface="Arial Narrow" panose="020B0606020202030204" pitchFamily="34" charset="0"/>
              </a:rPr>
              <a:t>Data warehouse</a:t>
            </a:r>
            <a:endParaRPr lang="id-ID" altLang="en-US">
              <a:latin typeface="Arial Narrow" panose="020B0606020202030204" pitchFamily="34" charset="0"/>
            </a:endParaRPr>
          </a:p>
        </p:txBody>
      </p:sp>
      <p:sp>
        <p:nvSpPr>
          <p:cNvPr id="40968" name="Rectangle 8"/>
          <p:cNvSpPr>
            <a:spLocks noChangeArrowheads="1"/>
          </p:cNvSpPr>
          <p:nvPr/>
        </p:nvSpPr>
        <p:spPr bwMode="auto">
          <a:xfrm>
            <a:off x="4876800" y="1981200"/>
            <a:ext cx="2133600" cy="25146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a:latin typeface="Arial Narrow" panose="020B0606020202030204" pitchFamily="34" charset="0"/>
              </a:rPr>
              <a:t>Manajer data warehouse</a:t>
            </a:r>
            <a:endParaRPr lang="id-ID" altLang="en-US">
              <a:latin typeface="Arial Narrow" panose="020B0606020202030204" pitchFamily="34" charset="0"/>
            </a:endParaRPr>
          </a:p>
        </p:txBody>
      </p:sp>
      <p:sp>
        <p:nvSpPr>
          <p:cNvPr id="40969" name="AutoShape 9"/>
          <p:cNvSpPr>
            <a:spLocks noChangeArrowheads="1"/>
          </p:cNvSpPr>
          <p:nvPr/>
        </p:nvSpPr>
        <p:spPr bwMode="auto">
          <a:xfrm>
            <a:off x="3962400" y="2667000"/>
            <a:ext cx="838200" cy="1219200"/>
          </a:xfrm>
          <a:prstGeom prst="right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0" name="Line 10"/>
          <p:cNvSpPr>
            <a:spLocks noChangeShapeType="1"/>
          </p:cNvSpPr>
          <p:nvPr/>
        </p:nvSpPr>
        <p:spPr bwMode="auto">
          <a:xfrm flipV="1">
            <a:off x="3657600" y="4038600"/>
            <a:ext cx="1219200" cy="137160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1" name="Rectangle 11"/>
          <p:cNvSpPr>
            <a:spLocks noChangeArrowheads="1"/>
          </p:cNvSpPr>
          <p:nvPr/>
        </p:nvSpPr>
        <p:spPr bwMode="auto">
          <a:xfrm>
            <a:off x="8001000" y="1219200"/>
            <a:ext cx="2286000" cy="4648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buFontTx/>
              <a:buChar char="•"/>
            </a:pPr>
            <a:r>
              <a:rPr lang="en-US" altLang="en-US">
                <a:latin typeface="Arial Narrow" panose="020B0606020202030204" pitchFamily="34" charset="0"/>
              </a:rPr>
              <a:t>Perangkat EIS</a:t>
            </a:r>
          </a:p>
          <a:p>
            <a:pPr>
              <a:buFontTx/>
              <a:buChar char="•"/>
            </a:pPr>
            <a:r>
              <a:rPr lang="en-US" altLang="en-US">
                <a:latin typeface="Arial Narrow" panose="020B0606020202030204" pitchFamily="34" charset="0"/>
              </a:rPr>
              <a:t>Perangkat pelaporan</a:t>
            </a:r>
          </a:p>
          <a:p>
            <a:pPr>
              <a:buFontTx/>
              <a:buChar char="•"/>
            </a:pPr>
            <a:r>
              <a:rPr lang="en-US" altLang="en-US">
                <a:latin typeface="Arial Narrow" panose="020B0606020202030204" pitchFamily="34" charset="0"/>
              </a:rPr>
              <a:t>Perangkat pengembangan aplikasi</a:t>
            </a:r>
          </a:p>
          <a:p>
            <a:pPr>
              <a:buFontTx/>
              <a:buChar char="•"/>
            </a:pPr>
            <a:r>
              <a:rPr lang="en-US" altLang="en-US">
                <a:latin typeface="Arial Narrow" panose="020B0606020202030204" pitchFamily="34" charset="0"/>
              </a:rPr>
              <a:t>OLAP</a:t>
            </a:r>
          </a:p>
          <a:p>
            <a:pPr>
              <a:buFontTx/>
              <a:buChar char="•"/>
            </a:pPr>
            <a:r>
              <a:rPr lang="en-US" altLang="en-US">
                <a:latin typeface="Arial Narrow" panose="020B0606020202030204" pitchFamily="34" charset="0"/>
              </a:rPr>
              <a:t>Data mining</a:t>
            </a:r>
            <a:endParaRPr lang="id-ID" altLang="en-US">
              <a:latin typeface="Arial Narrow" panose="020B0606020202030204" pitchFamily="34" charset="0"/>
            </a:endParaRPr>
          </a:p>
        </p:txBody>
      </p:sp>
      <p:sp>
        <p:nvSpPr>
          <p:cNvPr id="40972" name="AutoShape 12"/>
          <p:cNvSpPr>
            <a:spLocks noChangeArrowheads="1"/>
          </p:cNvSpPr>
          <p:nvPr/>
        </p:nvSpPr>
        <p:spPr bwMode="auto">
          <a:xfrm>
            <a:off x="7086600" y="2590800"/>
            <a:ext cx="838200" cy="1371600"/>
          </a:xfrm>
          <a:prstGeom prst="leftRightArrow">
            <a:avLst>
              <a:gd name="adj1" fmla="val 50000"/>
              <a:gd name="adj2" fmla="val 2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3" name="Line 13"/>
          <p:cNvSpPr>
            <a:spLocks noChangeShapeType="1"/>
          </p:cNvSpPr>
          <p:nvPr/>
        </p:nvSpPr>
        <p:spPr bwMode="auto">
          <a:xfrm flipV="1">
            <a:off x="5943600" y="4495800"/>
            <a:ext cx="0" cy="457200"/>
          </a:xfrm>
          <a:prstGeom prst="line">
            <a:avLst/>
          </a:prstGeom>
          <a:noFill/>
          <a:ln w="38100">
            <a:solidFill>
              <a:schemeClr val="tx1"/>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33941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latin typeface="Impact" panose="020B0806030902050204" pitchFamily="34" charset="0"/>
              </a:rPr>
              <a:t>OLAP</a:t>
            </a:r>
            <a:endParaRPr lang="id-ID" altLang="en-US">
              <a:latin typeface="Impact" panose="020B0806030902050204" pitchFamily="34" charset="0"/>
            </a:endParaRPr>
          </a:p>
        </p:txBody>
      </p:sp>
      <p:sp>
        <p:nvSpPr>
          <p:cNvPr id="41987" name="Rectangle 3"/>
          <p:cNvSpPr>
            <a:spLocks noGrp="1" noChangeArrowheads="1"/>
          </p:cNvSpPr>
          <p:nvPr>
            <p:ph type="body" idx="1"/>
          </p:nvPr>
        </p:nvSpPr>
        <p:spPr/>
        <p:txBody>
          <a:bodyPr/>
          <a:lstStyle/>
          <a:p>
            <a:r>
              <a:rPr lang="en-US" altLang="en-US" i="1">
                <a:latin typeface="Arial Narrow" panose="020B0606020202030204" pitchFamily="34" charset="0"/>
              </a:rPr>
              <a:t>On Line Analytical Processing</a:t>
            </a:r>
            <a:r>
              <a:rPr lang="en-US" altLang="en-US">
                <a:latin typeface="Arial Narrow" panose="020B0606020202030204" pitchFamily="34" charset="0"/>
              </a:rPr>
              <a:t> adalah suatu jenis pemrosesan yang memanipulasi dan menganalisa data bervolume besar dari berbagai perspektif (multidimensi).</a:t>
            </a:r>
          </a:p>
          <a:p>
            <a:r>
              <a:rPr lang="en-US" altLang="en-US">
                <a:latin typeface="Arial Narrow" panose="020B0606020202030204" pitchFamily="34" charset="0"/>
              </a:rPr>
              <a:t>OLAP dapat digunakan untuk melakukan konsolidasi, drill-down, slicing and dicing.</a:t>
            </a:r>
            <a:endParaRPr lang="id-ID" altLang="en-US">
              <a:latin typeface="Arial Narrow" panose="020B0606020202030204" pitchFamily="34" charset="0"/>
            </a:endParaRPr>
          </a:p>
        </p:txBody>
      </p:sp>
    </p:spTree>
    <p:extLst>
      <p:ext uri="{BB962C8B-B14F-4D97-AF65-F5344CB8AC3E}">
        <p14:creationId xmlns:p14="http://schemas.microsoft.com/office/powerpoint/2010/main" val="10198881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2209800" y="1219200"/>
            <a:ext cx="7772400" cy="4876800"/>
          </a:xfrm>
        </p:spPr>
        <p:txBody>
          <a:bodyPr/>
          <a:lstStyle/>
          <a:p>
            <a:r>
              <a:rPr lang="en-US" altLang="en-US">
                <a:latin typeface="Arial Narrow" panose="020B0606020202030204" pitchFamily="34" charset="0"/>
              </a:rPr>
              <a:t>Konsolidasi melibatkan pengelompokan data.</a:t>
            </a:r>
          </a:p>
          <a:p>
            <a:r>
              <a:rPr lang="en-US" altLang="en-US">
                <a:latin typeface="Arial Narrow" panose="020B0606020202030204" pitchFamily="34" charset="0"/>
              </a:rPr>
              <a:t>Drill-down adalah suatu bentuk yang memungkinkan data yang ringkas dijabarkan menjadi data yang lebih detil.</a:t>
            </a:r>
          </a:p>
          <a:p>
            <a:r>
              <a:rPr lang="en-US" altLang="en-US">
                <a:latin typeface="Arial Narrow" panose="020B0606020202030204" pitchFamily="34" charset="0"/>
              </a:rPr>
              <a:t>Slicing and dicing menjabarkan pada kemampuan untuk melihat data dari berbagai sudut pandang.</a:t>
            </a:r>
            <a:endParaRPr lang="id-ID" altLang="en-US">
              <a:latin typeface="Arial Narrow" panose="020B0606020202030204" pitchFamily="34" charset="0"/>
            </a:endParaRPr>
          </a:p>
        </p:txBody>
      </p:sp>
    </p:spTree>
    <p:extLst>
      <p:ext uri="{BB962C8B-B14F-4D97-AF65-F5344CB8AC3E}">
        <p14:creationId xmlns:p14="http://schemas.microsoft.com/office/powerpoint/2010/main" val="21931805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latin typeface="Impact" panose="020B0806030902050204" pitchFamily="34" charset="0"/>
              </a:rPr>
              <a:t>Data mining</a:t>
            </a:r>
            <a:endParaRPr lang="id-ID" altLang="en-US">
              <a:latin typeface="Impact" panose="020B0806030902050204" pitchFamily="34" charset="0"/>
            </a:endParaRPr>
          </a:p>
        </p:txBody>
      </p:sp>
      <p:sp>
        <p:nvSpPr>
          <p:cNvPr id="44035" name="Rectangle 3"/>
          <p:cNvSpPr>
            <a:spLocks noGrp="1" noChangeArrowheads="1"/>
          </p:cNvSpPr>
          <p:nvPr>
            <p:ph type="body" idx="1"/>
          </p:nvPr>
        </p:nvSpPr>
        <p:spPr/>
        <p:txBody>
          <a:bodyPr/>
          <a:lstStyle/>
          <a:p>
            <a:r>
              <a:rPr lang="en-US" altLang="en-US">
                <a:latin typeface="Arial Narrow" panose="020B0606020202030204" pitchFamily="34" charset="0"/>
              </a:rPr>
              <a:t>Data mining adalah perangkat lunak yang digunakan untuk menemukan pola-pola tersembunyi maupun relasi-relasi yang terdapat dalam database yang besar dan menghasilkan aturan-aturan yang digunakan untuk memperkirakan perilaku di masa mendatang.</a:t>
            </a:r>
            <a:endParaRPr lang="id-ID" altLang="en-US">
              <a:latin typeface="Arial Narrow" panose="020B0606020202030204" pitchFamily="34" charset="0"/>
            </a:endParaRPr>
          </a:p>
        </p:txBody>
      </p:sp>
    </p:spTree>
    <p:extLst>
      <p:ext uri="{BB962C8B-B14F-4D97-AF65-F5344CB8AC3E}">
        <p14:creationId xmlns:p14="http://schemas.microsoft.com/office/powerpoint/2010/main" val="19839631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latin typeface="Impact" panose="020B0806030902050204" pitchFamily="34" charset="0"/>
              </a:rPr>
              <a:t>Aplikasi data mining</a:t>
            </a:r>
            <a:endParaRPr lang="id-ID" altLang="en-US">
              <a:latin typeface="Impact" panose="020B0806030902050204" pitchFamily="34" charset="0"/>
            </a:endParaRPr>
          </a:p>
        </p:txBody>
      </p:sp>
      <p:sp>
        <p:nvSpPr>
          <p:cNvPr id="45059" name="Rectangle 3"/>
          <p:cNvSpPr>
            <a:spLocks noGrp="1" noChangeArrowheads="1"/>
          </p:cNvSpPr>
          <p:nvPr>
            <p:ph type="body" idx="1"/>
          </p:nvPr>
        </p:nvSpPr>
        <p:spPr>
          <a:xfrm>
            <a:off x="2209800" y="1295400"/>
            <a:ext cx="7772400" cy="4800600"/>
          </a:xfrm>
        </p:spPr>
        <p:txBody>
          <a:bodyPr/>
          <a:lstStyle/>
          <a:p>
            <a:pPr>
              <a:lnSpc>
                <a:spcPct val="90000"/>
              </a:lnSpc>
            </a:pPr>
            <a:r>
              <a:rPr lang="en-US" altLang="en-US">
                <a:latin typeface="Arial Narrow" panose="020B0606020202030204" pitchFamily="34" charset="0"/>
              </a:rPr>
              <a:t>Pemasaran.</a:t>
            </a:r>
          </a:p>
          <a:p>
            <a:pPr lvl="1">
              <a:lnSpc>
                <a:spcPct val="90000"/>
              </a:lnSpc>
            </a:pPr>
            <a:r>
              <a:rPr lang="en-US" altLang="en-US">
                <a:latin typeface="Arial Narrow" panose="020B0606020202030204" pitchFamily="34" charset="0"/>
              </a:rPr>
              <a:t>Mengidentifikasi pembelian yang dilakukan konsumen.</a:t>
            </a:r>
          </a:p>
          <a:p>
            <a:pPr lvl="1">
              <a:lnSpc>
                <a:spcPct val="90000"/>
              </a:lnSpc>
            </a:pPr>
            <a:r>
              <a:rPr lang="en-US" altLang="en-US">
                <a:latin typeface="Arial Narrow" panose="020B0606020202030204" pitchFamily="34" charset="0"/>
              </a:rPr>
              <a:t>Menemukan relasi di antara karakteristik demografi pelanggan.</a:t>
            </a:r>
          </a:p>
          <a:p>
            <a:pPr lvl="1">
              <a:lnSpc>
                <a:spcPct val="90000"/>
              </a:lnSpc>
            </a:pPr>
            <a:r>
              <a:rPr lang="en-US" altLang="en-US">
                <a:latin typeface="Arial Narrow" panose="020B0606020202030204" pitchFamily="34" charset="0"/>
              </a:rPr>
              <a:t>Memperkirakan tanggapan penawaran melalui surat.</a:t>
            </a:r>
          </a:p>
          <a:p>
            <a:pPr>
              <a:lnSpc>
                <a:spcPct val="90000"/>
              </a:lnSpc>
            </a:pPr>
            <a:r>
              <a:rPr lang="en-US" altLang="en-US">
                <a:latin typeface="Arial Narrow" panose="020B0606020202030204" pitchFamily="34" charset="0"/>
              </a:rPr>
              <a:t>Bank.</a:t>
            </a:r>
          </a:p>
          <a:p>
            <a:pPr lvl="1">
              <a:lnSpc>
                <a:spcPct val="90000"/>
              </a:lnSpc>
            </a:pPr>
            <a:r>
              <a:rPr lang="en-US" altLang="en-US">
                <a:latin typeface="Arial Narrow" panose="020B0606020202030204" pitchFamily="34" charset="0"/>
              </a:rPr>
              <a:t>Mendeteksi pola penyalahgunaan kartu kredit.</a:t>
            </a:r>
          </a:p>
          <a:p>
            <a:pPr lvl="1">
              <a:lnSpc>
                <a:spcPct val="90000"/>
              </a:lnSpc>
            </a:pPr>
            <a:r>
              <a:rPr lang="en-US" altLang="en-US">
                <a:latin typeface="Arial Narrow" panose="020B0606020202030204" pitchFamily="34" charset="0"/>
              </a:rPr>
              <a:t>Mengidentifikasi tingkat loyalitas pelanggan.</a:t>
            </a:r>
          </a:p>
          <a:p>
            <a:pPr>
              <a:lnSpc>
                <a:spcPct val="90000"/>
              </a:lnSpc>
            </a:pPr>
            <a:r>
              <a:rPr lang="en-US" altLang="en-US">
                <a:latin typeface="Arial Narrow" panose="020B0606020202030204" pitchFamily="34" charset="0"/>
              </a:rPr>
              <a:t>Asuransi.</a:t>
            </a:r>
          </a:p>
          <a:p>
            <a:pPr lvl="1">
              <a:lnSpc>
                <a:spcPct val="90000"/>
              </a:lnSpc>
            </a:pPr>
            <a:r>
              <a:rPr lang="en-US" altLang="en-US">
                <a:latin typeface="Arial Narrow" panose="020B0606020202030204" pitchFamily="34" charset="0"/>
              </a:rPr>
              <a:t>Analisis klaim</a:t>
            </a:r>
          </a:p>
          <a:p>
            <a:pPr lvl="1">
              <a:lnSpc>
                <a:spcPct val="90000"/>
              </a:lnSpc>
            </a:pPr>
            <a:r>
              <a:rPr lang="en-US" altLang="en-US">
                <a:latin typeface="Arial Narrow" panose="020B0606020202030204" pitchFamily="34" charset="0"/>
              </a:rPr>
              <a:t>Memperkirakan pelanggan yang akan membeli produk baru.</a:t>
            </a:r>
            <a:endParaRPr lang="id-ID" altLang="en-US">
              <a:latin typeface="Arial Narrow" panose="020B0606020202030204" pitchFamily="34" charset="0"/>
            </a:endParaRPr>
          </a:p>
        </p:txBody>
      </p:sp>
    </p:spTree>
    <p:extLst>
      <p:ext uri="{BB962C8B-B14F-4D97-AF65-F5344CB8AC3E}">
        <p14:creationId xmlns:p14="http://schemas.microsoft.com/office/powerpoint/2010/main" val="20957629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latin typeface="Impact" panose="020B0806030902050204" pitchFamily="34" charset="0"/>
              </a:rPr>
              <a:t>SQL</a:t>
            </a:r>
            <a:endParaRPr lang="id-ID" altLang="en-US">
              <a:latin typeface="Impact" panose="020B0806030902050204" pitchFamily="34" charset="0"/>
            </a:endParaRPr>
          </a:p>
        </p:txBody>
      </p:sp>
      <p:sp>
        <p:nvSpPr>
          <p:cNvPr id="46083" name="Rectangle 3"/>
          <p:cNvSpPr>
            <a:spLocks noGrp="1" noChangeArrowheads="1"/>
          </p:cNvSpPr>
          <p:nvPr>
            <p:ph type="body" idx="1"/>
          </p:nvPr>
        </p:nvSpPr>
        <p:spPr/>
        <p:txBody>
          <a:bodyPr/>
          <a:lstStyle/>
          <a:p>
            <a:r>
              <a:rPr lang="en-US" altLang="en-US">
                <a:latin typeface="Arial Narrow" panose="020B0606020202030204" pitchFamily="34" charset="0"/>
              </a:rPr>
              <a:t>SQL (Structured Query Language) adalah bahasa yang digunakan untuk mengakses basis data yang tergolong relasional.</a:t>
            </a:r>
          </a:p>
          <a:p>
            <a:r>
              <a:rPr lang="en-US" altLang="en-US">
                <a:latin typeface="Arial Narrow" panose="020B0606020202030204" pitchFamily="34" charset="0"/>
              </a:rPr>
              <a:t>SQL dapat digunakan untuk mengambil (query) data, menciptakan dan menghapus tabel, menambah, merubah dan menghapus data pada tabel, dan berbagai operasi yang lain.</a:t>
            </a:r>
            <a:endParaRPr lang="id-ID" altLang="en-US">
              <a:latin typeface="Arial Narrow" panose="020B0606020202030204" pitchFamily="34" charset="0"/>
            </a:endParaRPr>
          </a:p>
        </p:txBody>
      </p:sp>
    </p:spTree>
    <p:extLst>
      <p:ext uri="{BB962C8B-B14F-4D97-AF65-F5344CB8AC3E}">
        <p14:creationId xmlns:p14="http://schemas.microsoft.com/office/powerpoint/2010/main" val="14873624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latin typeface="Impact" panose="020B0806030902050204" pitchFamily="34" charset="0"/>
              </a:rPr>
              <a:t>Sistem basis data terdistribusi</a:t>
            </a:r>
            <a:endParaRPr lang="id-ID" altLang="en-US">
              <a:latin typeface="Impact" panose="020B0806030902050204" pitchFamily="34" charset="0"/>
            </a:endParaRPr>
          </a:p>
        </p:txBody>
      </p:sp>
      <p:sp>
        <p:nvSpPr>
          <p:cNvPr id="47107" name="Rectangle 3"/>
          <p:cNvSpPr>
            <a:spLocks noGrp="1" noChangeArrowheads="1"/>
          </p:cNvSpPr>
          <p:nvPr>
            <p:ph type="body" idx="1"/>
          </p:nvPr>
        </p:nvSpPr>
        <p:spPr/>
        <p:txBody>
          <a:bodyPr/>
          <a:lstStyle/>
          <a:p>
            <a:r>
              <a:rPr lang="en-US" altLang="en-US">
                <a:latin typeface="Arial Narrow" panose="020B0606020202030204" pitchFamily="34" charset="0"/>
              </a:rPr>
              <a:t>Basis data terdistribusi adalah kumpulan data yang dipakai secara bersama-sama yang terintegrasi secara logis, tetapi secara fisik tersebar pada beberapa komputer yang terhubung melalui jaringan.</a:t>
            </a:r>
            <a:endParaRPr lang="id-ID" altLang="en-US">
              <a:latin typeface="Arial Narrow" panose="020B0606020202030204" pitchFamily="34" charset="0"/>
            </a:endParaRPr>
          </a:p>
        </p:txBody>
      </p:sp>
    </p:spTree>
    <p:extLst>
      <p:ext uri="{BB962C8B-B14F-4D97-AF65-F5344CB8AC3E}">
        <p14:creationId xmlns:p14="http://schemas.microsoft.com/office/powerpoint/2010/main" val="54756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latin typeface="Impact" panose="020B0806030902050204" pitchFamily="34" charset="0"/>
              </a:rPr>
              <a:t>Database dan DBMS</a:t>
            </a:r>
            <a:endParaRPr lang="id-ID" altLang="en-US">
              <a:latin typeface="Impact" panose="020B0806030902050204" pitchFamily="34" charset="0"/>
            </a:endParaRPr>
          </a:p>
        </p:txBody>
      </p:sp>
      <p:sp>
        <p:nvSpPr>
          <p:cNvPr id="13315" name="Rectangle 3"/>
          <p:cNvSpPr>
            <a:spLocks noGrp="1" noChangeArrowheads="1"/>
          </p:cNvSpPr>
          <p:nvPr>
            <p:ph type="body" idx="1"/>
          </p:nvPr>
        </p:nvSpPr>
        <p:spPr>
          <a:xfrm>
            <a:off x="2209800" y="1219200"/>
            <a:ext cx="7772400" cy="5181600"/>
          </a:xfrm>
        </p:spPr>
        <p:txBody>
          <a:bodyPr/>
          <a:lstStyle/>
          <a:p>
            <a:pPr>
              <a:lnSpc>
                <a:spcPct val="90000"/>
              </a:lnSpc>
            </a:pPr>
            <a:r>
              <a:rPr lang="en-US" altLang="en-US">
                <a:latin typeface="Arial Narrow" panose="020B0606020202030204" pitchFamily="34" charset="0"/>
              </a:rPr>
              <a:t>Database adalah suatu pengorganisasian sekumpulan data yang saling terkait sehingga memudahkan aktifitas untuk memperoleh informasi.</a:t>
            </a:r>
          </a:p>
          <a:p>
            <a:pPr>
              <a:lnSpc>
                <a:spcPct val="90000"/>
              </a:lnSpc>
            </a:pPr>
            <a:r>
              <a:rPr lang="en-US" altLang="en-US">
                <a:latin typeface="Arial Narrow" panose="020B0606020202030204" pitchFamily="34" charset="0"/>
              </a:rPr>
              <a:t>Untuk mengelola basis data diperlukan perangkat lunak yang disebut DBMS.</a:t>
            </a:r>
          </a:p>
          <a:p>
            <a:pPr>
              <a:lnSpc>
                <a:spcPct val="90000"/>
              </a:lnSpc>
            </a:pPr>
            <a:r>
              <a:rPr lang="en-US" altLang="en-US">
                <a:latin typeface="Arial Narrow" panose="020B0606020202030204" pitchFamily="34" charset="0"/>
              </a:rPr>
              <a:t>DBMS adalah perangkat lunak sistem yang memungkinkan para pemakai membuat, memelihara, mengontrol, dan mengakses basis data dengan cara yang praktis dan efisien.</a:t>
            </a:r>
          </a:p>
          <a:p>
            <a:pPr>
              <a:lnSpc>
                <a:spcPct val="90000"/>
              </a:lnSpc>
            </a:pPr>
            <a:r>
              <a:rPr lang="en-US" altLang="en-US">
                <a:latin typeface="Arial Narrow" panose="020B0606020202030204" pitchFamily="34" charset="0"/>
              </a:rPr>
              <a:t>DBMS dapat digunakan untuk mengakomodasikan berbagai macam pemakai yang memiliki kebutuhan akses yang berbeda.</a:t>
            </a:r>
            <a:endParaRPr lang="id-ID" altLang="en-US">
              <a:latin typeface="Arial Narrow" panose="020B0606020202030204" pitchFamily="34" charset="0"/>
            </a:endParaRPr>
          </a:p>
        </p:txBody>
      </p:sp>
    </p:spTree>
    <p:extLst>
      <p:ext uri="{BB962C8B-B14F-4D97-AF65-F5344CB8AC3E}">
        <p14:creationId xmlns:p14="http://schemas.microsoft.com/office/powerpoint/2010/main" val="3607063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latin typeface="Impact" panose="020B0806030902050204" pitchFamily="34" charset="0"/>
              </a:rPr>
              <a:t>Fitur-fitur DBMS</a:t>
            </a:r>
            <a:endParaRPr lang="id-ID" altLang="en-US">
              <a:latin typeface="Impact" panose="020B0806030902050204" pitchFamily="34" charset="0"/>
            </a:endParaRPr>
          </a:p>
        </p:txBody>
      </p:sp>
      <p:sp>
        <p:nvSpPr>
          <p:cNvPr id="14339" name="Rectangle 3"/>
          <p:cNvSpPr>
            <a:spLocks noGrp="1" noChangeArrowheads="1"/>
          </p:cNvSpPr>
          <p:nvPr>
            <p:ph type="body" idx="1"/>
          </p:nvPr>
        </p:nvSpPr>
        <p:spPr/>
        <p:txBody>
          <a:bodyPr/>
          <a:lstStyle/>
          <a:p>
            <a:r>
              <a:rPr lang="en-US" altLang="en-US">
                <a:latin typeface="Arial Narrow" panose="020B0606020202030204" pitchFamily="34" charset="0"/>
              </a:rPr>
              <a:t>Independensi data – program</a:t>
            </a:r>
          </a:p>
          <a:p>
            <a:r>
              <a:rPr lang="en-US" altLang="en-US">
                <a:latin typeface="Arial Narrow" panose="020B0606020202030204" pitchFamily="34" charset="0"/>
              </a:rPr>
              <a:t>Keamanan</a:t>
            </a:r>
          </a:p>
          <a:p>
            <a:r>
              <a:rPr lang="en-US" altLang="en-US">
                <a:latin typeface="Arial Narrow" panose="020B0606020202030204" pitchFamily="34" charset="0"/>
              </a:rPr>
              <a:t>Integritas</a:t>
            </a:r>
          </a:p>
          <a:p>
            <a:r>
              <a:rPr lang="en-US" altLang="en-US">
                <a:latin typeface="Arial Narrow" panose="020B0606020202030204" pitchFamily="34" charset="0"/>
              </a:rPr>
              <a:t>Konkurensi</a:t>
            </a:r>
          </a:p>
          <a:p>
            <a:r>
              <a:rPr lang="en-US" altLang="en-US">
                <a:latin typeface="Arial Narrow" panose="020B0606020202030204" pitchFamily="34" charset="0"/>
              </a:rPr>
              <a:t>Pemulihan (recovery)</a:t>
            </a:r>
          </a:p>
          <a:p>
            <a:r>
              <a:rPr lang="en-US" altLang="en-US">
                <a:latin typeface="Arial Narrow" panose="020B0606020202030204" pitchFamily="34" charset="0"/>
              </a:rPr>
              <a:t>Katalog sistem</a:t>
            </a:r>
          </a:p>
          <a:p>
            <a:r>
              <a:rPr lang="en-US" altLang="en-US">
                <a:latin typeface="Arial Narrow" panose="020B0606020202030204" pitchFamily="34" charset="0"/>
              </a:rPr>
              <a:t>Perangkat produktifitas</a:t>
            </a:r>
            <a:endParaRPr lang="id-ID" altLang="en-US">
              <a:latin typeface="Arial Narrow" panose="020B0606020202030204" pitchFamily="34" charset="0"/>
            </a:endParaRPr>
          </a:p>
        </p:txBody>
      </p:sp>
    </p:spTree>
    <p:extLst>
      <p:ext uri="{BB962C8B-B14F-4D97-AF65-F5344CB8AC3E}">
        <p14:creationId xmlns:p14="http://schemas.microsoft.com/office/powerpoint/2010/main" val="259263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latin typeface="Impact" panose="020B0806030902050204" pitchFamily="34" charset="0"/>
              </a:rPr>
              <a:t>Keunggulan DBMS</a:t>
            </a:r>
            <a:endParaRPr lang="id-ID" altLang="en-US">
              <a:latin typeface="Impact" panose="020B0806030902050204" pitchFamily="34" charset="0"/>
            </a:endParaRPr>
          </a:p>
        </p:txBody>
      </p:sp>
      <p:sp>
        <p:nvSpPr>
          <p:cNvPr id="15363" name="Rectangle 3"/>
          <p:cNvSpPr>
            <a:spLocks noGrp="1" noChangeArrowheads="1"/>
          </p:cNvSpPr>
          <p:nvPr>
            <p:ph type="body" idx="1"/>
          </p:nvPr>
        </p:nvSpPr>
        <p:spPr>
          <a:xfrm>
            <a:off x="2209800" y="1447800"/>
            <a:ext cx="7772400" cy="5105400"/>
          </a:xfrm>
        </p:spPr>
        <p:txBody>
          <a:bodyPr/>
          <a:lstStyle/>
          <a:p>
            <a:r>
              <a:rPr lang="en-US" altLang="en-US">
                <a:latin typeface="Arial Narrow" panose="020B0606020202030204" pitchFamily="34" charset="0"/>
              </a:rPr>
              <a:t>Mengendalikan / mengurangi duplikasi data.</a:t>
            </a:r>
          </a:p>
          <a:p>
            <a:r>
              <a:rPr lang="en-US" altLang="en-US">
                <a:latin typeface="Arial Narrow" panose="020B0606020202030204" pitchFamily="34" charset="0"/>
              </a:rPr>
              <a:t>Menjaga konsistensi dan integritas data.</a:t>
            </a:r>
          </a:p>
          <a:p>
            <a:r>
              <a:rPr lang="en-US" altLang="en-US">
                <a:latin typeface="Arial Narrow" panose="020B0606020202030204" pitchFamily="34" charset="0"/>
              </a:rPr>
              <a:t>Memudahkan pemerolehan informasi yang lebih banyak dari data yang sama.</a:t>
            </a:r>
          </a:p>
          <a:p>
            <a:r>
              <a:rPr lang="en-US" altLang="en-US">
                <a:latin typeface="Arial Narrow" panose="020B0606020202030204" pitchFamily="34" charset="0"/>
              </a:rPr>
              <a:t>Meningkatkan keamanan data.</a:t>
            </a:r>
          </a:p>
          <a:p>
            <a:r>
              <a:rPr lang="en-US" altLang="en-US">
                <a:latin typeface="Arial Narrow" panose="020B0606020202030204" pitchFamily="34" charset="0"/>
              </a:rPr>
              <a:t>Memaksakan penerapan standar.</a:t>
            </a:r>
          </a:p>
          <a:p>
            <a:r>
              <a:rPr lang="en-US" altLang="en-US">
                <a:latin typeface="Arial Narrow" panose="020B0606020202030204" pitchFamily="34" charset="0"/>
              </a:rPr>
              <a:t>Menghemat biaya.</a:t>
            </a:r>
          </a:p>
          <a:p>
            <a:r>
              <a:rPr lang="en-US" altLang="en-US">
                <a:latin typeface="Arial Narrow" panose="020B0606020202030204" pitchFamily="34" charset="0"/>
              </a:rPr>
              <a:t>Menanggulangi konflik kebutuhan antar pemakai.</a:t>
            </a:r>
          </a:p>
          <a:p>
            <a:r>
              <a:rPr lang="en-US" altLang="en-US">
                <a:latin typeface="Arial Narrow" panose="020B0606020202030204" pitchFamily="34" charset="0"/>
              </a:rPr>
              <a:t>Meningkatkan tingkat respon dan kemudahan akses bagi pemakai akhir.</a:t>
            </a:r>
            <a:endParaRPr lang="id-ID" altLang="en-US">
              <a:latin typeface="Arial Narrow" panose="020B0606020202030204" pitchFamily="34" charset="0"/>
            </a:endParaRPr>
          </a:p>
        </p:txBody>
      </p:sp>
    </p:spTree>
    <p:extLst>
      <p:ext uri="{BB962C8B-B14F-4D97-AF65-F5344CB8AC3E}">
        <p14:creationId xmlns:p14="http://schemas.microsoft.com/office/powerpoint/2010/main" val="875424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p:txBody>
          <a:bodyPr/>
          <a:lstStyle/>
          <a:p>
            <a:r>
              <a:rPr lang="en-US" altLang="en-US">
                <a:latin typeface="Arial Narrow" panose="020B0606020202030204" pitchFamily="34" charset="0"/>
              </a:rPr>
              <a:t>Meningkatkan produktifitas pemrogram.</a:t>
            </a:r>
          </a:p>
          <a:p>
            <a:r>
              <a:rPr lang="en-US" altLang="en-US">
                <a:latin typeface="Arial Narrow" panose="020B0606020202030204" pitchFamily="34" charset="0"/>
              </a:rPr>
              <a:t>Meningkatkan pemeliharaan.</a:t>
            </a:r>
          </a:p>
          <a:p>
            <a:r>
              <a:rPr lang="en-US" altLang="en-US">
                <a:latin typeface="Arial Narrow" panose="020B0606020202030204" pitchFamily="34" charset="0"/>
              </a:rPr>
              <a:t>Meningkatkan konkurensi tanpa menimbulkan masalah kehilangan informasi atau integritas.</a:t>
            </a:r>
          </a:p>
          <a:p>
            <a:r>
              <a:rPr lang="en-US" altLang="en-US">
                <a:latin typeface="Arial Narrow" panose="020B0606020202030204" pitchFamily="34" charset="0"/>
              </a:rPr>
              <a:t>Meningkatkan layanan backup dan recovery.</a:t>
            </a:r>
            <a:endParaRPr lang="id-ID" altLang="en-US">
              <a:latin typeface="Arial Narrow" panose="020B0606020202030204" pitchFamily="34" charset="0"/>
            </a:endParaRPr>
          </a:p>
        </p:txBody>
      </p:sp>
    </p:spTree>
    <p:extLst>
      <p:ext uri="{BB962C8B-B14F-4D97-AF65-F5344CB8AC3E}">
        <p14:creationId xmlns:p14="http://schemas.microsoft.com/office/powerpoint/2010/main" val="11399460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latin typeface="Impact" panose="020B0806030902050204" pitchFamily="34" charset="0"/>
              </a:rPr>
              <a:t>Kelemahan DBMS</a:t>
            </a:r>
            <a:endParaRPr lang="id-ID" altLang="en-US">
              <a:latin typeface="Impact" panose="020B0806030902050204" pitchFamily="34" charset="0"/>
            </a:endParaRPr>
          </a:p>
        </p:txBody>
      </p:sp>
      <p:sp>
        <p:nvSpPr>
          <p:cNvPr id="17411" name="Rectangle 3"/>
          <p:cNvSpPr>
            <a:spLocks noGrp="1" noChangeArrowheads="1"/>
          </p:cNvSpPr>
          <p:nvPr>
            <p:ph type="body" idx="1"/>
          </p:nvPr>
        </p:nvSpPr>
        <p:spPr>
          <a:xfrm>
            <a:off x="2209800" y="1219200"/>
            <a:ext cx="7772400" cy="5181600"/>
          </a:xfrm>
        </p:spPr>
        <p:txBody>
          <a:bodyPr/>
          <a:lstStyle/>
          <a:p>
            <a:pPr>
              <a:lnSpc>
                <a:spcPct val="90000"/>
              </a:lnSpc>
            </a:pPr>
            <a:r>
              <a:rPr lang="en-US" altLang="en-US">
                <a:latin typeface="Arial Narrow" panose="020B0606020202030204" pitchFamily="34" charset="0"/>
              </a:rPr>
              <a:t>Kompleksitas yang tinggi membuat administrator dan pemakai akhir harus benar-benar memahami fungsi-fungsi dalam DBMS agar dapat memperoleh manfaat yang optimal.</a:t>
            </a:r>
          </a:p>
          <a:p>
            <a:pPr>
              <a:lnSpc>
                <a:spcPct val="90000"/>
              </a:lnSpc>
            </a:pPr>
            <a:r>
              <a:rPr lang="en-US" altLang="en-US">
                <a:latin typeface="Arial Narrow" panose="020B0606020202030204" pitchFamily="34" charset="0"/>
              </a:rPr>
              <a:t>Ukuran penyimpanan yang dibutuhkan oleh DBMS sangat besar dan memerlukan memori yang besar agar bisa bekerja secara efisien.</a:t>
            </a:r>
          </a:p>
          <a:p>
            <a:pPr>
              <a:lnSpc>
                <a:spcPct val="90000"/>
              </a:lnSpc>
            </a:pPr>
            <a:r>
              <a:rPr lang="en-US" altLang="en-US">
                <a:latin typeface="Arial Narrow" panose="020B0606020202030204" pitchFamily="34" charset="0"/>
              </a:rPr>
              <a:t>Harga DBMS yang handal sangat mahal.</a:t>
            </a:r>
          </a:p>
          <a:p>
            <a:pPr>
              <a:lnSpc>
                <a:spcPct val="90000"/>
              </a:lnSpc>
            </a:pPr>
            <a:r>
              <a:rPr lang="en-US" altLang="en-US">
                <a:latin typeface="Arial Narrow" panose="020B0606020202030204" pitchFamily="34" charset="0"/>
              </a:rPr>
              <a:t>Terkadang DBMS meminta kebutuhan perangkat keras dengan spesifikasi tertentu.</a:t>
            </a:r>
            <a:endParaRPr lang="id-ID" altLang="en-US">
              <a:latin typeface="Arial Narrow" panose="020B0606020202030204" pitchFamily="34" charset="0"/>
            </a:endParaRPr>
          </a:p>
        </p:txBody>
      </p:sp>
    </p:spTree>
    <p:extLst>
      <p:ext uri="{BB962C8B-B14F-4D97-AF65-F5344CB8AC3E}">
        <p14:creationId xmlns:p14="http://schemas.microsoft.com/office/powerpoint/2010/main" val="1752054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209800" y="1371600"/>
            <a:ext cx="7772400" cy="4724400"/>
          </a:xfrm>
        </p:spPr>
        <p:txBody>
          <a:bodyPr/>
          <a:lstStyle/>
          <a:p>
            <a:r>
              <a:rPr lang="en-US" altLang="en-US">
                <a:latin typeface="Arial Narrow" panose="020B0606020202030204" pitchFamily="34" charset="0"/>
              </a:rPr>
              <a:t>Biaya konversi sistem lama ke sistem baru yang memakai DBMS terkadang sangat mahal.</a:t>
            </a:r>
          </a:p>
          <a:p>
            <a:r>
              <a:rPr lang="en-US" altLang="en-US">
                <a:latin typeface="Arial Narrow" panose="020B0606020202030204" pitchFamily="34" charset="0"/>
              </a:rPr>
              <a:t>Kinerjanya terkadang kalah dengan sistem yang berbasis berkas.</a:t>
            </a:r>
          </a:p>
          <a:p>
            <a:r>
              <a:rPr lang="en-US" altLang="en-US">
                <a:latin typeface="Arial Narrow" panose="020B0606020202030204" pitchFamily="34" charset="0"/>
              </a:rPr>
              <a:t>Dampak kegagalan menjadi lebih tinggi karena semua pemakai bergantung pada ketersediaan DBMS.</a:t>
            </a:r>
            <a:endParaRPr lang="id-ID" altLang="en-US">
              <a:latin typeface="Arial Narrow" panose="020B0606020202030204" pitchFamily="34" charset="0"/>
            </a:endParaRPr>
          </a:p>
        </p:txBody>
      </p:sp>
    </p:spTree>
    <p:extLst>
      <p:ext uri="{BB962C8B-B14F-4D97-AF65-F5344CB8AC3E}">
        <p14:creationId xmlns:p14="http://schemas.microsoft.com/office/powerpoint/2010/main" val="426055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1414</Words>
  <Application>Microsoft Office PowerPoint</Application>
  <PresentationFormat>Widescreen</PresentationFormat>
  <Paragraphs>211</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Arial Narrow</vt:lpstr>
      <vt:lpstr>Calibri</vt:lpstr>
      <vt:lpstr>Calibri Light</vt:lpstr>
      <vt:lpstr>Impact</vt:lpstr>
      <vt:lpstr>Office Theme</vt:lpstr>
      <vt:lpstr>SISTEM BASIS DATA</vt:lpstr>
      <vt:lpstr>Sistem Manajemen Basis Data</vt:lpstr>
      <vt:lpstr>Materi</vt:lpstr>
      <vt:lpstr>Database dan DBMS</vt:lpstr>
      <vt:lpstr>Fitur-fitur DBMS</vt:lpstr>
      <vt:lpstr>Keunggulan DBMS</vt:lpstr>
      <vt:lpstr>PowerPoint Presentation</vt:lpstr>
      <vt:lpstr>Kelemahan DBMS</vt:lpstr>
      <vt:lpstr>PowerPoint Presentation</vt:lpstr>
      <vt:lpstr>Komponen lingkungan database</vt:lpstr>
      <vt:lpstr>Orang-orang yang terlibat dalam DBMS</vt:lpstr>
      <vt:lpstr>PowerPoint Presentation</vt:lpstr>
      <vt:lpstr>PowerPoint Presentation</vt:lpstr>
      <vt:lpstr>PowerPoint Presentation</vt:lpstr>
      <vt:lpstr>Arsitektur database</vt:lpstr>
      <vt:lpstr>Arsitektur ANSI – SPARC</vt:lpstr>
      <vt:lpstr>PowerPoint Presentation</vt:lpstr>
      <vt:lpstr>Bahasa database</vt:lpstr>
      <vt:lpstr>PowerPoint Presentation</vt:lpstr>
      <vt:lpstr>Model basis data</vt:lpstr>
      <vt:lpstr>Model data hirarkis</vt:lpstr>
      <vt:lpstr>Contoh model data hirarkis</vt:lpstr>
      <vt:lpstr>Model data jaringan</vt:lpstr>
      <vt:lpstr>Contoh model data jaringan</vt:lpstr>
      <vt:lpstr>Model data relasional</vt:lpstr>
      <vt:lpstr>PowerPoint Presentation</vt:lpstr>
      <vt:lpstr>PowerPoint Presentation</vt:lpstr>
      <vt:lpstr>Model data berorientasi objek</vt:lpstr>
      <vt:lpstr>Data warehouse</vt:lpstr>
      <vt:lpstr>PowerPoint Presentation</vt:lpstr>
      <vt:lpstr>Prinsip data warehouse</vt:lpstr>
      <vt:lpstr>OLAP</vt:lpstr>
      <vt:lpstr>PowerPoint Presentation</vt:lpstr>
      <vt:lpstr>Data mining</vt:lpstr>
      <vt:lpstr>Aplikasi data mining</vt:lpstr>
      <vt:lpstr>SQL</vt:lpstr>
      <vt:lpstr>Sistem basis data terdistribusi</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KECERDASAN BUATAN</dc:title>
  <dc:creator>Safitri Jaya</dc:creator>
  <cp:lastModifiedBy>Safitri Jaya</cp:lastModifiedBy>
  <cp:revision>7</cp:revision>
  <dcterms:created xsi:type="dcterms:W3CDTF">2016-06-01T04:35:07Z</dcterms:created>
  <dcterms:modified xsi:type="dcterms:W3CDTF">2016-07-22T04:17:40Z</dcterms:modified>
</cp:coreProperties>
</file>